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581BF-8239-46D0-8877-6D722131FF6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996E4-1ADD-4B2A-AB02-FFB43FBB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Speaker’s Notes:  (Option</a:t>
            </a:r>
            <a:r>
              <a:rPr lang="en-US" b="1" baseline="0" dirty="0" smtClean="0"/>
              <a:t> slide – may not be needed if using previous slides)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Indeed there are lots of mobile</a:t>
            </a:r>
            <a:r>
              <a:rPr lang="en-US" baseline="0" dirty="0" smtClean="0"/>
              <a:t> front ends – in Oracle’s vision M is not just mobile but Multi-channel – so we embrace wearables, nearables, Nest thermostats and connected cars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there are lots and lots of backends …. Legacy applications more SaaS and multitude of internet backends including Twilio for messaging webRTC for teal time video.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focus here is on the mobile app developer – to make it as easy as possible to access these backends and access them and use the data in the mobile app.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task of the mobile platform is to “Normalise” the access and date from the backends – to make them consistent and easily accessible. This allows information and function from different sources to be blended together to form richer services. The data from the backends can be shaped – transforming it to make more accessible, enriching it with data and making suitable for delivery over an air interface.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lastly and not least using the data from the apps – context, user behavior, diagnostics to form powerful mobile analytics.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1</a:t>
            </a:fld>
            <a:endParaRPr 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0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3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8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5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DF48-B751-49EC-B1EE-736DD72E47C1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5ECA-0D6D-48F5-B39D-201582D7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 bwMode="gray">
          <a:xfrm>
            <a:off x="7620000" y="1300781"/>
            <a:ext cx="4038600" cy="4800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48600" y="4038600"/>
            <a:ext cx="1344612" cy="800546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10058401" y="5334000"/>
            <a:ext cx="1402337" cy="6657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609601" y="1300781"/>
            <a:ext cx="4038601" cy="4800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gray">
          <a:xfrm>
            <a:off x="11374882" y="6626618"/>
            <a:ext cx="381000" cy="182563"/>
          </a:xfrm>
        </p:spPr>
        <p:txBody>
          <a:bodyPr/>
          <a:lstStyle/>
          <a:p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gray">
          <a:xfrm>
            <a:off x="8815621" y="1605581"/>
            <a:ext cx="1527175" cy="2603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  <a:buClr>
                <a:srgbClr val="F0AB00"/>
              </a:buClr>
              <a:buSzPct val="80000"/>
              <a:defRPr/>
            </a:pPr>
            <a:r>
              <a:rPr lang="en-US" sz="1700" b="1" kern="0" dirty="0">
                <a:solidFill>
                  <a:srgbClr val="5F5F5F"/>
                </a:solidFill>
                <a:ea typeface="Arial Unicode MS" pitchFamily="34" charset="-128"/>
                <a:cs typeface="Arial Unicode MS" pitchFamily="34" charset="-128"/>
              </a:rPr>
              <a:t>Internet Services</a:t>
            </a:r>
          </a:p>
        </p:txBody>
      </p:sp>
      <p:sp>
        <p:nvSpPr>
          <p:cNvPr id="85" name="Freeform 1011"/>
          <p:cNvSpPr>
            <a:spLocks/>
          </p:cNvSpPr>
          <p:nvPr/>
        </p:nvSpPr>
        <p:spPr bwMode="gray">
          <a:xfrm>
            <a:off x="1988866" y="3604116"/>
            <a:ext cx="80031" cy="28585"/>
          </a:xfrm>
          <a:custGeom>
            <a:avLst/>
            <a:gdLst/>
            <a:ahLst/>
            <a:cxnLst>
              <a:cxn ang="0">
                <a:pos x="21" y="14"/>
              </a:cxn>
              <a:cxn ang="0">
                <a:pos x="7" y="14"/>
              </a:cxn>
              <a:cxn ang="0">
                <a:pos x="1" y="8"/>
              </a:cxn>
              <a:cxn ang="0">
                <a:pos x="7" y="0"/>
              </a:cxn>
              <a:cxn ang="0">
                <a:pos x="35" y="0"/>
              </a:cxn>
              <a:cxn ang="0">
                <a:pos x="41" y="6"/>
              </a:cxn>
              <a:cxn ang="0">
                <a:pos x="41" y="9"/>
              </a:cxn>
              <a:cxn ang="0">
                <a:pos x="35" y="14"/>
              </a:cxn>
              <a:cxn ang="0">
                <a:pos x="21" y="14"/>
              </a:cxn>
            </a:cxnLst>
            <a:rect l="0" t="0" r="r" b="b"/>
            <a:pathLst>
              <a:path w="41" h="15">
                <a:moveTo>
                  <a:pt x="21" y="14"/>
                </a:moveTo>
                <a:cubicBezTo>
                  <a:pt x="16" y="14"/>
                  <a:pt x="12" y="14"/>
                  <a:pt x="7" y="14"/>
                </a:cubicBezTo>
                <a:cubicBezTo>
                  <a:pt x="3" y="14"/>
                  <a:pt x="1" y="12"/>
                  <a:pt x="1" y="8"/>
                </a:cubicBezTo>
                <a:cubicBezTo>
                  <a:pt x="0" y="3"/>
                  <a:pt x="2" y="0"/>
                  <a:pt x="7" y="0"/>
                </a:cubicBezTo>
                <a:cubicBezTo>
                  <a:pt x="16" y="0"/>
                  <a:pt x="26" y="0"/>
                  <a:pt x="35" y="0"/>
                </a:cubicBezTo>
                <a:cubicBezTo>
                  <a:pt x="38" y="0"/>
                  <a:pt x="41" y="2"/>
                  <a:pt x="41" y="6"/>
                </a:cubicBezTo>
                <a:cubicBezTo>
                  <a:pt x="41" y="7"/>
                  <a:pt x="41" y="8"/>
                  <a:pt x="41" y="9"/>
                </a:cubicBezTo>
                <a:cubicBezTo>
                  <a:pt x="40" y="12"/>
                  <a:pt x="38" y="14"/>
                  <a:pt x="35" y="14"/>
                </a:cubicBezTo>
                <a:cubicBezTo>
                  <a:pt x="30" y="15"/>
                  <a:pt x="25" y="14"/>
                  <a:pt x="21" y="1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" name="Freeform 1012"/>
          <p:cNvSpPr>
            <a:spLocks/>
          </p:cNvSpPr>
          <p:nvPr/>
        </p:nvSpPr>
        <p:spPr bwMode="gray">
          <a:xfrm>
            <a:off x="1988866" y="2929566"/>
            <a:ext cx="80031" cy="11432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38" y="0"/>
              </a:cxn>
              <a:cxn ang="0">
                <a:pos x="42" y="2"/>
              </a:cxn>
              <a:cxn ang="0">
                <a:pos x="38" y="5"/>
              </a:cxn>
              <a:cxn ang="0">
                <a:pos x="3" y="5"/>
              </a:cxn>
              <a:cxn ang="0">
                <a:pos x="0" y="2"/>
              </a:cxn>
              <a:cxn ang="0">
                <a:pos x="3" y="0"/>
              </a:cxn>
              <a:cxn ang="0">
                <a:pos x="21" y="0"/>
              </a:cxn>
            </a:cxnLst>
            <a:rect l="0" t="0" r="r" b="b"/>
            <a:pathLst>
              <a:path w="42" h="5">
                <a:moveTo>
                  <a:pt x="21" y="0"/>
                </a:moveTo>
                <a:cubicBezTo>
                  <a:pt x="27" y="0"/>
                  <a:pt x="32" y="0"/>
                  <a:pt x="38" y="0"/>
                </a:cubicBezTo>
                <a:cubicBezTo>
                  <a:pt x="40" y="0"/>
                  <a:pt x="42" y="0"/>
                  <a:pt x="42" y="2"/>
                </a:cubicBezTo>
                <a:cubicBezTo>
                  <a:pt x="42" y="4"/>
                  <a:pt x="40" y="5"/>
                  <a:pt x="38" y="5"/>
                </a:cubicBezTo>
                <a:cubicBezTo>
                  <a:pt x="27" y="5"/>
                  <a:pt x="15" y="5"/>
                  <a:pt x="3" y="5"/>
                </a:cubicBezTo>
                <a:cubicBezTo>
                  <a:pt x="1" y="5"/>
                  <a:pt x="0" y="4"/>
                  <a:pt x="0" y="2"/>
                </a:cubicBezTo>
                <a:cubicBezTo>
                  <a:pt x="0" y="0"/>
                  <a:pt x="1" y="0"/>
                  <a:pt x="3" y="0"/>
                </a:cubicBezTo>
                <a:cubicBezTo>
                  <a:pt x="9" y="0"/>
                  <a:pt x="15" y="0"/>
                  <a:pt x="2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1219200" y="1072181"/>
            <a:ext cx="2895600" cy="4572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Multi-channel </a:t>
            </a:r>
            <a:r>
              <a:rPr lang="en-US" sz="2000" b="1" dirty="0">
                <a:solidFill>
                  <a:schemeClr val="accent3"/>
                </a:solidFill>
              </a:rPr>
              <a:t>Front </a:t>
            </a:r>
            <a:r>
              <a:rPr lang="en-US" sz="2000" b="1" dirty="0">
                <a:solidFill>
                  <a:schemeClr val="accent3"/>
                </a:solidFill>
              </a:rPr>
              <a:t>Ends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 bwMode="gray">
          <a:xfrm>
            <a:off x="877888" y="2100769"/>
            <a:ext cx="762000" cy="1105012"/>
            <a:chOff x="130175" y="2751138"/>
            <a:chExt cx="1082675" cy="1570037"/>
          </a:xfrm>
          <a:solidFill>
            <a:srgbClr val="FF7700"/>
          </a:solidFill>
        </p:grpSpPr>
        <p:sp>
          <p:nvSpPr>
            <p:cNvPr id="54" name="Freeform 1"/>
            <p:cNvSpPr>
              <a:spLocks noChangeArrowheads="1"/>
            </p:cNvSpPr>
            <p:nvPr/>
          </p:nvSpPr>
          <p:spPr bwMode="gray">
            <a:xfrm>
              <a:off x="130175" y="3036888"/>
              <a:ext cx="1082675" cy="1028700"/>
            </a:xfrm>
            <a:custGeom>
              <a:avLst/>
              <a:gdLst>
                <a:gd name="T0" fmla="*/ 295 w 3006"/>
                <a:gd name="T1" fmla="*/ 1650 h 2858"/>
                <a:gd name="T2" fmla="*/ 295 w 3006"/>
                <a:gd name="T3" fmla="*/ 1650 h 2858"/>
                <a:gd name="T4" fmla="*/ 148 w 3006"/>
                <a:gd name="T5" fmla="*/ 1650 h 2858"/>
                <a:gd name="T6" fmla="*/ 0 w 3006"/>
                <a:gd name="T7" fmla="*/ 1532 h 2858"/>
                <a:gd name="T8" fmla="*/ 0 w 3006"/>
                <a:gd name="T9" fmla="*/ 1267 h 2858"/>
                <a:gd name="T10" fmla="*/ 148 w 3006"/>
                <a:gd name="T11" fmla="*/ 1120 h 2858"/>
                <a:gd name="T12" fmla="*/ 295 w 3006"/>
                <a:gd name="T13" fmla="*/ 1120 h 2858"/>
                <a:gd name="T14" fmla="*/ 943 w 3006"/>
                <a:gd name="T15" fmla="*/ 206 h 2858"/>
                <a:gd name="T16" fmla="*/ 1797 w 3006"/>
                <a:gd name="T17" fmla="*/ 30 h 2858"/>
                <a:gd name="T18" fmla="*/ 3005 w 3006"/>
                <a:gd name="T19" fmla="*/ 1444 h 2858"/>
                <a:gd name="T20" fmla="*/ 1885 w 3006"/>
                <a:gd name="T21" fmla="*/ 2739 h 2858"/>
                <a:gd name="T22" fmla="*/ 295 w 3006"/>
                <a:gd name="T23" fmla="*/ 1650 h 2858"/>
                <a:gd name="T24" fmla="*/ 1620 w 3006"/>
                <a:gd name="T25" fmla="*/ 295 h 2858"/>
                <a:gd name="T26" fmla="*/ 1620 w 3006"/>
                <a:gd name="T27" fmla="*/ 295 h 2858"/>
                <a:gd name="T28" fmla="*/ 531 w 3006"/>
                <a:gd name="T29" fmla="*/ 1385 h 2858"/>
                <a:gd name="T30" fmla="*/ 1620 w 3006"/>
                <a:gd name="T31" fmla="*/ 2473 h 2858"/>
                <a:gd name="T32" fmla="*/ 2710 w 3006"/>
                <a:gd name="T33" fmla="*/ 1385 h 2858"/>
                <a:gd name="T34" fmla="*/ 1620 w 3006"/>
                <a:gd name="T35" fmla="*/ 295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06" h="2858">
                  <a:moveTo>
                    <a:pt x="295" y="1650"/>
                  </a:moveTo>
                  <a:lnTo>
                    <a:pt x="295" y="1650"/>
                  </a:lnTo>
                  <a:cubicBezTo>
                    <a:pt x="236" y="1650"/>
                    <a:pt x="177" y="1680"/>
                    <a:pt x="148" y="1650"/>
                  </a:cubicBezTo>
                  <a:cubicBezTo>
                    <a:pt x="59" y="1650"/>
                    <a:pt x="0" y="1620"/>
                    <a:pt x="0" y="1532"/>
                  </a:cubicBezTo>
                  <a:cubicBezTo>
                    <a:pt x="0" y="1444"/>
                    <a:pt x="0" y="1355"/>
                    <a:pt x="0" y="1267"/>
                  </a:cubicBezTo>
                  <a:cubicBezTo>
                    <a:pt x="0" y="1178"/>
                    <a:pt x="59" y="1120"/>
                    <a:pt x="148" y="1120"/>
                  </a:cubicBezTo>
                  <a:cubicBezTo>
                    <a:pt x="206" y="1120"/>
                    <a:pt x="236" y="1120"/>
                    <a:pt x="295" y="1120"/>
                  </a:cubicBezTo>
                  <a:cubicBezTo>
                    <a:pt x="384" y="737"/>
                    <a:pt x="589" y="413"/>
                    <a:pt x="943" y="206"/>
                  </a:cubicBezTo>
                  <a:cubicBezTo>
                    <a:pt x="1208" y="59"/>
                    <a:pt x="1502" y="0"/>
                    <a:pt x="1797" y="30"/>
                  </a:cubicBezTo>
                  <a:cubicBezTo>
                    <a:pt x="2504" y="118"/>
                    <a:pt x="3005" y="737"/>
                    <a:pt x="3005" y="1444"/>
                  </a:cubicBezTo>
                  <a:cubicBezTo>
                    <a:pt x="2976" y="2061"/>
                    <a:pt x="2474" y="2621"/>
                    <a:pt x="1885" y="2739"/>
                  </a:cubicBezTo>
                  <a:cubicBezTo>
                    <a:pt x="1178" y="2857"/>
                    <a:pt x="471" y="2415"/>
                    <a:pt x="295" y="1650"/>
                  </a:cubicBezTo>
                  <a:close/>
                  <a:moveTo>
                    <a:pt x="1620" y="295"/>
                  </a:moveTo>
                  <a:lnTo>
                    <a:pt x="1620" y="295"/>
                  </a:lnTo>
                  <a:cubicBezTo>
                    <a:pt x="1031" y="295"/>
                    <a:pt x="560" y="796"/>
                    <a:pt x="531" y="1385"/>
                  </a:cubicBezTo>
                  <a:cubicBezTo>
                    <a:pt x="531" y="1974"/>
                    <a:pt x="1031" y="2473"/>
                    <a:pt x="1620" y="2473"/>
                  </a:cubicBezTo>
                  <a:cubicBezTo>
                    <a:pt x="2209" y="2473"/>
                    <a:pt x="2710" y="2003"/>
                    <a:pt x="2710" y="1385"/>
                  </a:cubicBezTo>
                  <a:cubicBezTo>
                    <a:pt x="2710" y="796"/>
                    <a:pt x="2239" y="295"/>
                    <a:pt x="1620" y="29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"/>
            <p:cNvSpPr>
              <a:spLocks noChangeArrowheads="1"/>
            </p:cNvSpPr>
            <p:nvPr/>
          </p:nvSpPr>
          <p:spPr bwMode="gray">
            <a:xfrm>
              <a:off x="438150" y="2751138"/>
              <a:ext cx="552450" cy="328612"/>
            </a:xfrm>
            <a:custGeom>
              <a:avLst/>
              <a:gdLst>
                <a:gd name="T0" fmla="*/ 0 w 1533"/>
                <a:gd name="T1" fmla="*/ 913 h 914"/>
                <a:gd name="T2" fmla="*/ 0 w 1533"/>
                <a:gd name="T3" fmla="*/ 913 h 914"/>
                <a:gd name="T4" fmla="*/ 176 w 1533"/>
                <a:gd name="T5" fmla="*/ 235 h 914"/>
                <a:gd name="T6" fmla="*/ 236 w 1533"/>
                <a:gd name="T7" fmla="*/ 30 h 914"/>
                <a:gd name="T8" fmla="*/ 471 w 1533"/>
                <a:gd name="T9" fmla="*/ 0 h 914"/>
                <a:gd name="T10" fmla="*/ 1266 w 1533"/>
                <a:gd name="T11" fmla="*/ 0 h 914"/>
                <a:gd name="T12" fmla="*/ 1325 w 1533"/>
                <a:gd name="T13" fmla="*/ 59 h 914"/>
                <a:gd name="T14" fmla="*/ 1532 w 1533"/>
                <a:gd name="T15" fmla="*/ 913 h 914"/>
                <a:gd name="T16" fmla="*/ 0 w 1533"/>
                <a:gd name="T17" fmla="*/ 913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3" h="914">
                  <a:moveTo>
                    <a:pt x="0" y="913"/>
                  </a:moveTo>
                  <a:lnTo>
                    <a:pt x="0" y="913"/>
                  </a:lnTo>
                  <a:cubicBezTo>
                    <a:pt x="58" y="677"/>
                    <a:pt x="118" y="472"/>
                    <a:pt x="176" y="235"/>
                  </a:cubicBezTo>
                  <a:cubicBezTo>
                    <a:pt x="176" y="177"/>
                    <a:pt x="205" y="59"/>
                    <a:pt x="236" y="30"/>
                  </a:cubicBezTo>
                  <a:cubicBezTo>
                    <a:pt x="294" y="0"/>
                    <a:pt x="383" y="0"/>
                    <a:pt x="471" y="0"/>
                  </a:cubicBezTo>
                  <a:cubicBezTo>
                    <a:pt x="736" y="0"/>
                    <a:pt x="1001" y="0"/>
                    <a:pt x="1266" y="0"/>
                  </a:cubicBezTo>
                  <a:cubicBezTo>
                    <a:pt x="1266" y="30"/>
                    <a:pt x="1325" y="30"/>
                    <a:pt x="1325" y="59"/>
                  </a:cubicBezTo>
                  <a:cubicBezTo>
                    <a:pt x="1414" y="324"/>
                    <a:pt x="1472" y="619"/>
                    <a:pt x="1532" y="913"/>
                  </a:cubicBezTo>
                  <a:cubicBezTo>
                    <a:pt x="1030" y="619"/>
                    <a:pt x="530" y="619"/>
                    <a:pt x="0" y="9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3"/>
            <p:cNvSpPr>
              <a:spLocks noChangeArrowheads="1"/>
            </p:cNvSpPr>
            <p:nvPr/>
          </p:nvSpPr>
          <p:spPr bwMode="gray">
            <a:xfrm>
              <a:off x="438150" y="4002088"/>
              <a:ext cx="552450" cy="319087"/>
            </a:xfrm>
            <a:custGeom>
              <a:avLst/>
              <a:gdLst>
                <a:gd name="T0" fmla="*/ 1532 w 1533"/>
                <a:gd name="T1" fmla="*/ 0 h 885"/>
                <a:gd name="T2" fmla="*/ 1532 w 1533"/>
                <a:gd name="T3" fmla="*/ 0 h 885"/>
                <a:gd name="T4" fmla="*/ 1384 w 1533"/>
                <a:gd name="T5" fmla="*/ 589 h 885"/>
                <a:gd name="T6" fmla="*/ 1325 w 1533"/>
                <a:gd name="T7" fmla="*/ 825 h 885"/>
                <a:gd name="T8" fmla="*/ 1266 w 1533"/>
                <a:gd name="T9" fmla="*/ 884 h 885"/>
                <a:gd name="T10" fmla="*/ 294 w 1533"/>
                <a:gd name="T11" fmla="*/ 884 h 885"/>
                <a:gd name="T12" fmla="*/ 205 w 1533"/>
                <a:gd name="T13" fmla="*/ 825 h 885"/>
                <a:gd name="T14" fmla="*/ 0 w 1533"/>
                <a:gd name="T15" fmla="*/ 0 h 885"/>
                <a:gd name="T16" fmla="*/ 1532 w 1533"/>
                <a:gd name="T17" fmla="*/ 0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3" h="885">
                  <a:moveTo>
                    <a:pt x="1532" y="0"/>
                  </a:moveTo>
                  <a:lnTo>
                    <a:pt x="1532" y="0"/>
                  </a:lnTo>
                  <a:cubicBezTo>
                    <a:pt x="1501" y="206"/>
                    <a:pt x="1443" y="382"/>
                    <a:pt x="1384" y="589"/>
                  </a:cubicBezTo>
                  <a:cubicBezTo>
                    <a:pt x="1384" y="678"/>
                    <a:pt x="1354" y="736"/>
                    <a:pt x="1325" y="825"/>
                  </a:cubicBezTo>
                  <a:cubicBezTo>
                    <a:pt x="1325" y="854"/>
                    <a:pt x="1296" y="884"/>
                    <a:pt x="1266" y="884"/>
                  </a:cubicBezTo>
                  <a:cubicBezTo>
                    <a:pt x="942" y="884"/>
                    <a:pt x="618" y="884"/>
                    <a:pt x="294" y="884"/>
                  </a:cubicBezTo>
                  <a:cubicBezTo>
                    <a:pt x="265" y="884"/>
                    <a:pt x="236" y="854"/>
                    <a:pt x="205" y="825"/>
                  </a:cubicBezTo>
                  <a:cubicBezTo>
                    <a:pt x="147" y="560"/>
                    <a:pt x="88" y="295"/>
                    <a:pt x="0" y="0"/>
                  </a:cubicBezTo>
                  <a:cubicBezTo>
                    <a:pt x="530" y="265"/>
                    <a:pt x="1030" y="265"/>
                    <a:pt x="153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5"/>
            <p:cNvSpPr>
              <a:spLocks noChangeArrowheads="1"/>
            </p:cNvSpPr>
            <p:nvPr/>
          </p:nvSpPr>
          <p:spPr bwMode="gray">
            <a:xfrm>
              <a:off x="671513" y="3248025"/>
              <a:ext cx="339725" cy="339725"/>
            </a:xfrm>
            <a:custGeom>
              <a:avLst/>
              <a:gdLst>
                <a:gd name="T0" fmla="*/ 943 w 944"/>
                <a:gd name="T1" fmla="*/ 678 h 944"/>
                <a:gd name="T2" fmla="*/ 943 w 944"/>
                <a:gd name="T3" fmla="*/ 678 h 944"/>
                <a:gd name="T4" fmla="*/ 943 w 944"/>
                <a:gd name="T5" fmla="*/ 943 h 944"/>
                <a:gd name="T6" fmla="*/ 0 w 944"/>
                <a:gd name="T7" fmla="*/ 943 h 944"/>
                <a:gd name="T8" fmla="*/ 0 w 944"/>
                <a:gd name="T9" fmla="*/ 0 h 944"/>
                <a:gd name="T10" fmla="*/ 265 w 944"/>
                <a:gd name="T11" fmla="*/ 0 h 944"/>
                <a:gd name="T12" fmla="*/ 265 w 944"/>
                <a:gd name="T13" fmla="*/ 678 h 944"/>
                <a:gd name="T14" fmla="*/ 943 w 944"/>
                <a:gd name="T15" fmla="*/ 678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4" h="944">
                  <a:moveTo>
                    <a:pt x="943" y="678"/>
                  </a:moveTo>
                  <a:lnTo>
                    <a:pt x="943" y="678"/>
                  </a:lnTo>
                  <a:cubicBezTo>
                    <a:pt x="943" y="766"/>
                    <a:pt x="943" y="855"/>
                    <a:pt x="943" y="943"/>
                  </a:cubicBezTo>
                  <a:cubicBezTo>
                    <a:pt x="619" y="943"/>
                    <a:pt x="325" y="943"/>
                    <a:pt x="0" y="943"/>
                  </a:cubicBezTo>
                  <a:cubicBezTo>
                    <a:pt x="0" y="619"/>
                    <a:pt x="0" y="295"/>
                    <a:pt x="0" y="0"/>
                  </a:cubicBezTo>
                  <a:cubicBezTo>
                    <a:pt x="89" y="0"/>
                    <a:pt x="178" y="0"/>
                    <a:pt x="265" y="0"/>
                  </a:cubicBezTo>
                  <a:cubicBezTo>
                    <a:pt x="265" y="207"/>
                    <a:pt x="265" y="442"/>
                    <a:pt x="265" y="678"/>
                  </a:cubicBezTo>
                  <a:cubicBezTo>
                    <a:pt x="501" y="678"/>
                    <a:pt x="707" y="678"/>
                    <a:pt x="943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4" name="Freeform 1008"/>
          <p:cNvSpPr>
            <a:spLocks noEditPoints="1"/>
          </p:cNvSpPr>
          <p:nvPr/>
        </p:nvSpPr>
        <p:spPr bwMode="gray">
          <a:xfrm>
            <a:off x="3505200" y="2116137"/>
            <a:ext cx="533400" cy="1013444"/>
          </a:xfrm>
          <a:custGeom>
            <a:avLst/>
            <a:gdLst/>
            <a:ahLst/>
            <a:cxnLst>
              <a:cxn ang="0">
                <a:pos x="211" y="198"/>
              </a:cxn>
              <a:cxn ang="0">
                <a:pos x="211" y="367"/>
              </a:cxn>
              <a:cxn ang="0">
                <a:pos x="182" y="397"/>
              </a:cxn>
              <a:cxn ang="0">
                <a:pos x="29" y="397"/>
              </a:cxn>
              <a:cxn ang="0">
                <a:pos x="0" y="368"/>
              </a:cxn>
              <a:cxn ang="0">
                <a:pos x="0" y="366"/>
              </a:cxn>
              <a:cxn ang="0">
                <a:pos x="0" y="30"/>
              </a:cxn>
              <a:cxn ang="0">
                <a:pos x="26" y="0"/>
              </a:cxn>
              <a:cxn ang="0">
                <a:pos x="30" y="0"/>
              </a:cxn>
              <a:cxn ang="0">
                <a:pos x="182" y="0"/>
              </a:cxn>
              <a:cxn ang="0">
                <a:pos x="211" y="29"/>
              </a:cxn>
              <a:cxn ang="0">
                <a:pos x="211" y="198"/>
              </a:cxn>
              <a:cxn ang="0">
                <a:pos x="15" y="196"/>
              </a:cxn>
              <a:cxn ang="0">
                <a:pos x="15" y="350"/>
              </a:cxn>
              <a:cxn ang="0">
                <a:pos x="21" y="356"/>
              </a:cxn>
              <a:cxn ang="0">
                <a:pos x="191" y="356"/>
              </a:cxn>
              <a:cxn ang="0">
                <a:pos x="196" y="350"/>
              </a:cxn>
              <a:cxn ang="0">
                <a:pos x="196" y="41"/>
              </a:cxn>
              <a:cxn ang="0">
                <a:pos x="191" y="35"/>
              </a:cxn>
              <a:cxn ang="0">
                <a:pos x="21" y="35"/>
              </a:cxn>
              <a:cxn ang="0">
                <a:pos x="18" y="35"/>
              </a:cxn>
              <a:cxn ang="0">
                <a:pos x="15" y="38"/>
              </a:cxn>
              <a:cxn ang="0">
                <a:pos x="15" y="41"/>
              </a:cxn>
              <a:cxn ang="0">
                <a:pos x="15" y="196"/>
              </a:cxn>
              <a:cxn ang="0">
                <a:pos x="106" y="382"/>
              </a:cxn>
              <a:cxn ang="0">
                <a:pos x="120" y="382"/>
              </a:cxn>
              <a:cxn ang="0">
                <a:pos x="126" y="377"/>
              </a:cxn>
              <a:cxn ang="0">
                <a:pos x="126" y="374"/>
              </a:cxn>
              <a:cxn ang="0">
                <a:pos x="120" y="368"/>
              </a:cxn>
              <a:cxn ang="0">
                <a:pos x="92" y="368"/>
              </a:cxn>
              <a:cxn ang="0">
                <a:pos x="86" y="376"/>
              </a:cxn>
              <a:cxn ang="0">
                <a:pos x="92" y="382"/>
              </a:cxn>
              <a:cxn ang="0">
                <a:pos x="106" y="382"/>
              </a:cxn>
              <a:cxn ang="0">
                <a:pos x="106" y="15"/>
              </a:cxn>
              <a:cxn ang="0">
                <a:pos x="88" y="15"/>
              </a:cxn>
              <a:cxn ang="0">
                <a:pos x="85" y="17"/>
              </a:cxn>
              <a:cxn ang="0">
                <a:pos x="88" y="20"/>
              </a:cxn>
              <a:cxn ang="0">
                <a:pos x="123" y="20"/>
              </a:cxn>
              <a:cxn ang="0">
                <a:pos x="127" y="17"/>
              </a:cxn>
              <a:cxn ang="0">
                <a:pos x="123" y="15"/>
              </a:cxn>
              <a:cxn ang="0">
                <a:pos x="106" y="15"/>
              </a:cxn>
            </a:cxnLst>
            <a:rect l="0" t="0" r="r" b="b"/>
            <a:pathLst>
              <a:path w="211" h="397">
                <a:moveTo>
                  <a:pt x="211" y="198"/>
                </a:moveTo>
                <a:cubicBezTo>
                  <a:pt x="211" y="254"/>
                  <a:pt x="211" y="310"/>
                  <a:pt x="211" y="367"/>
                </a:cubicBezTo>
                <a:cubicBezTo>
                  <a:pt x="211" y="383"/>
                  <a:pt x="198" y="397"/>
                  <a:pt x="182" y="397"/>
                </a:cubicBezTo>
                <a:cubicBezTo>
                  <a:pt x="131" y="397"/>
                  <a:pt x="80" y="397"/>
                  <a:pt x="29" y="397"/>
                </a:cubicBezTo>
                <a:cubicBezTo>
                  <a:pt x="14" y="397"/>
                  <a:pt x="1" y="383"/>
                  <a:pt x="0" y="368"/>
                </a:cubicBezTo>
                <a:cubicBezTo>
                  <a:pt x="0" y="367"/>
                  <a:pt x="0" y="367"/>
                  <a:pt x="0" y="366"/>
                </a:cubicBezTo>
                <a:cubicBezTo>
                  <a:pt x="0" y="254"/>
                  <a:pt x="0" y="142"/>
                  <a:pt x="0" y="30"/>
                </a:cubicBezTo>
                <a:cubicBezTo>
                  <a:pt x="0" y="14"/>
                  <a:pt x="11" y="2"/>
                  <a:pt x="26" y="0"/>
                </a:cubicBezTo>
                <a:cubicBezTo>
                  <a:pt x="27" y="0"/>
                  <a:pt x="29" y="0"/>
                  <a:pt x="30" y="0"/>
                </a:cubicBezTo>
                <a:cubicBezTo>
                  <a:pt x="80" y="0"/>
                  <a:pt x="131" y="0"/>
                  <a:pt x="182" y="0"/>
                </a:cubicBezTo>
                <a:cubicBezTo>
                  <a:pt x="198" y="0"/>
                  <a:pt x="211" y="13"/>
                  <a:pt x="211" y="29"/>
                </a:cubicBezTo>
                <a:cubicBezTo>
                  <a:pt x="211" y="85"/>
                  <a:pt x="211" y="142"/>
                  <a:pt x="211" y="198"/>
                </a:cubicBezTo>
                <a:close/>
                <a:moveTo>
                  <a:pt x="15" y="196"/>
                </a:moveTo>
                <a:cubicBezTo>
                  <a:pt x="15" y="247"/>
                  <a:pt x="15" y="299"/>
                  <a:pt x="15" y="350"/>
                </a:cubicBezTo>
                <a:cubicBezTo>
                  <a:pt x="15" y="355"/>
                  <a:pt x="16" y="356"/>
                  <a:pt x="21" y="356"/>
                </a:cubicBezTo>
                <a:cubicBezTo>
                  <a:pt x="77" y="356"/>
                  <a:pt x="134" y="356"/>
                  <a:pt x="191" y="356"/>
                </a:cubicBezTo>
                <a:cubicBezTo>
                  <a:pt x="196" y="356"/>
                  <a:pt x="196" y="355"/>
                  <a:pt x="196" y="350"/>
                </a:cubicBezTo>
                <a:cubicBezTo>
                  <a:pt x="196" y="247"/>
                  <a:pt x="196" y="144"/>
                  <a:pt x="196" y="41"/>
                </a:cubicBezTo>
                <a:cubicBezTo>
                  <a:pt x="196" y="36"/>
                  <a:pt x="196" y="35"/>
                  <a:pt x="191" y="35"/>
                </a:cubicBezTo>
                <a:cubicBezTo>
                  <a:pt x="134" y="35"/>
                  <a:pt x="77" y="35"/>
                  <a:pt x="21" y="35"/>
                </a:cubicBezTo>
                <a:cubicBezTo>
                  <a:pt x="20" y="35"/>
                  <a:pt x="19" y="35"/>
                  <a:pt x="18" y="35"/>
                </a:cubicBezTo>
                <a:cubicBezTo>
                  <a:pt x="16" y="35"/>
                  <a:pt x="15" y="36"/>
                  <a:pt x="15" y="38"/>
                </a:cubicBezTo>
                <a:cubicBezTo>
                  <a:pt x="15" y="39"/>
                  <a:pt x="15" y="40"/>
                  <a:pt x="15" y="41"/>
                </a:cubicBezTo>
                <a:cubicBezTo>
                  <a:pt x="15" y="92"/>
                  <a:pt x="15" y="144"/>
                  <a:pt x="15" y="196"/>
                </a:cubicBezTo>
                <a:close/>
                <a:moveTo>
                  <a:pt x="106" y="382"/>
                </a:moveTo>
                <a:cubicBezTo>
                  <a:pt x="110" y="382"/>
                  <a:pt x="115" y="383"/>
                  <a:pt x="120" y="382"/>
                </a:cubicBezTo>
                <a:cubicBezTo>
                  <a:pt x="123" y="382"/>
                  <a:pt x="125" y="380"/>
                  <a:pt x="126" y="377"/>
                </a:cubicBezTo>
                <a:cubicBezTo>
                  <a:pt x="126" y="376"/>
                  <a:pt x="126" y="375"/>
                  <a:pt x="126" y="374"/>
                </a:cubicBezTo>
                <a:cubicBezTo>
                  <a:pt x="126" y="370"/>
                  <a:pt x="123" y="368"/>
                  <a:pt x="120" y="368"/>
                </a:cubicBezTo>
                <a:cubicBezTo>
                  <a:pt x="111" y="368"/>
                  <a:pt x="101" y="368"/>
                  <a:pt x="92" y="368"/>
                </a:cubicBezTo>
                <a:cubicBezTo>
                  <a:pt x="87" y="368"/>
                  <a:pt x="85" y="371"/>
                  <a:pt x="86" y="376"/>
                </a:cubicBezTo>
                <a:cubicBezTo>
                  <a:pt x="86" y="380"/>
                  <a:pt x="88" y="382"/>
                  <a:pt x="92" y="382"/>
                </a:cubicBezTo>
                <a:cubicBezTo>
                  <a:pt x="97" y="382"/>
                  <a:pt x="101" y="382"/>
                  <a:pt x="106" y="382"/>
                </a:cubicBezTo>
                <a:close/>
                <a:moveTo>
                  <a:pt x="106" y="15"/>
                </a:moveTo>
                <a:cubicBezTo>
                  <a:pt x="100" y="15"/>
                  <a:pt x="94" y="15"/>
                  <a:pt x="88" y="15"/>
                </a:cubicBezTo>
                <a:cubicBezTo>
                  <a:pt x="86" y="15"/>
                  <a:pt x="85" y="15"/>
                  <a:pt x="85" y="17"/>
                </a:cubicBezTo>
                <a:cubicBezTo>
                  <a:pt x="85" y="19"/>
                  <a:pt x="86" y="20"/>
                  <a:pt x="88" y="20"/>
                </a:cubicBezTo>
                <a:cubicBezTo>
                  <a:pt x="100" y="20"/>
                  <a:pt x="112" y="20"/>
                  <a:pt x="123" y="20"/>
                </a:cubicBezTo>
                <a:cubicBezTo>
                  <a:pt x="125" y="20"/>
                  <a:pt x="127" y="19"/>
                  <a:pt x="127" y="17"/>
                </a:cubicBezTo>
                <a:cubicBezTo>
                  <a:pt x="127" y="15"/>
                  <a:pt x="125" y="15"/>
                  <a:pt x="123" y="15"/>
                </a:cubicBezTo>
                <a:cubicBezTo>
                  <a:pt x="117" y="15"/>
                  <a:pt x="112" y="15"/>
                  <a:pt x="106" y="15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73"/>
          <p:cNvGrpSpPr/>
          <p:nvPr/>
        </p:nvGrpSpPr>
        <p:grpSpPr bwMode="gray">
          <a:xfrm>
            <a:off x="914401" y="5090622"/>
            <a:ext cx="2362201" cy="802319"/>
            <a:chOff x="1943100" y="2994025"/>
            <a:chExt cx="3435350" cy="1166813"/>
          </a:xfrm>
          <a:solidFill>
            <a:srgbClr val="FF7700"/>
          </a:solidFill>
        </p:grpSpPr>
        <p:sp>
          <p:nvSpPr>
            <p:cNvPr id="75" name="Freeform 6"/>
            <p:cNvSpPr>
              <a:spLocks noChangeArrowheads="1"/>
            </p:cNvSpPr>
            <p:nvPr/>
          </p:nvSpPr>
          <p:spPr bwMode="gray">
            <a:xfrm>
              <a:off x="1943100" y="2994025"/>
              <a:ext cx="3435350" cy="976313"/>
            </a:xfrm>
            <a:custGeom>
              <a:avLst/>
              <a:gdLst>
                <a:gd name="T0" fmla="*/ 2887 w 9543"/>
                <a:gd name="T1" fmla="*/ 2709 h 2710"/>
                <a:gd name="T2" fmla="*/ 2887 w 9543"/>
                <a:gd name="T3" fmla="*/ 2709 h 2710"/>
                <a:gd name="T4" fmla="*/ 2150 w 9543"/>
                <a:gd name="T5" fmla="*/ 1650 h 2710"/>
                <a:gd name="T6" fmla="*/ 1267 w 9543"/>
                <a:gd name="T7" fmla="*/ 2591 h 2710"/>
                <a:gd name="T8" fmla="*/ 678 w 9543"/>
                <a:gd name="T9" fmla="*/ 2562 h 2710"/>
                <a:gd name="T10" fmla="*/ 442 w 9543"/>
                <a:gd name="T11" fmla="*/ 2504 h 2710"/>
                <a:gd name="T12" fmla="*/ 0 w 9543"/>
                <a:gd name="T13" fmla="*/ 2003 h 2710"/>
                <a:gd name="T14" fmla="*/ 0 w 9543"/>
                <a:gd name="T15" fmla="*/ 1709 h 2710"/>
                <a:gd name="T16" fmla="*/ 29 w 9543"/>
                <a:gd name="T17" fmla="*/ 1591 h 2710"/>
                <a:gd name="T18" fmla="*/ 118 w 9543"/>
                <a:gd name="T19" fmla="*/ 1267 h 2710"/>
                <a:gd name="T20" fmla="*/ 147 w 9543"/>
                <a:gd name="T21" fmla="*/ 1120 h 2710"/>
                <a:gd name="T22" fmla="*/ 147 w 9543"/>
                <a:gd name="T23" fmla="*/ 1031 h 2710"/>
                <a:gd name="T24" fmla="*/ 236 w 9543"/>
                <a:gd name="T25" fmla="*/ 884 h 2710"/>
                <a:gd name="T26" fmla="*/ 1002 w 9543"/>
                <a:gd name="T27" fmla="*/ 825 h 2710"/>
                <a:gd name="T28" fmla="*/ 1120 w 9543"/>
                <a:gd name="T29" fmla="*/ 767 h 2710"/>
                <a:gd name="T30" fmla="*/ 2445 w 9543"/>
                <a:gd name="T31" fmla="*/ 236 h 2710"/>
                <a:gd name="T32" fmla="*/ 2563 w 9543"/>
                <a:gd name="T33" fmla="*/ 118 h 2710"/>
                <a:gd name="T34" fmla="*/ 2769 w 9543"/>
                <a:gd name="T35" fmla="*/ 60 h 2710"/>
                <a:gd name="T36" fmla="*/ 3093 w 9543"/>
                <a:gd name="T37" fmla="*/ 118 h 2710"/>
                <a:gd name="T38" fmla="*/ 4537 w 9543"/>
                <a:gd name="T39" fmla="*/ 89 h 2710"/>
                <a:gd name="T40" fmla="*/ 5655 w 9543"/>
                <a:gd name="T41" fmla="*/ 384 h 2710"/>
                <a:gd name="T42" fmla="*/ 6686 w 9543"/>
                <a:gd name="T43" fmla="*/ 972 h 2710"/>
                <a:gd name="T44" fmla="*/ 6863 w 9543"/>
                <a:gd name="T45" fmla="*/ 1002 h 2710"/>
                <a:gd name="T46" fmla="*/ 7835 w 9543"/>
                <a:gd name="T47" fmla="*/ 1061 h 2710"/>
                <a:gd name="T48" fmla="*/ 9130 w 9543"/>
                <a:gd name="T49" fmla="*/ 1356 h 2710"/>
                <a:gd name="T50" fmla="*/ 9366 w 9543"/>
                <a:gd name="T51" fmla="*/ 1444 h 2710"/>
                <a:gd name="T52" fmla="*/ 9542 w 9543"/>
                <a:gd name="T53" fmla="*/ 1738 h 2710"/>
                <a:gd name="T54" fmla="*/ 9542 w 9543"/>
                <a:gd name="T55" fmla="*/ 2092 h 2710"/>
                <a:gd name="T56" fmla="*/ 9513 w 9543"/>
                <a:gd name="T57" fmla="*/ 2386 h 2710"/>
                <a:gd name="T58" fmla="*/ 9336 w 9543"/>
                <a:gd name="T59" fmla="*/ 2651 h 2710"/>
                <a:gd name="T60" fmla="*/ 8924 w 9543"/>
                <a:gd name="T61" fmla="*/ 2709 h 2710"/>
                <a:gd name="T62" fmla="*/ 8659 w 9543"/>
                <a:gd name="T63" fmla="*/ 1856 h 2710"/>
                <a:gd name="T64" fmla="*/ 8070 w 9543"/>
                <a:gd name="T65" fmla="*/ 1650 h 2710"/>
                <a:gd name="T66" fmla="*/ 7364 w 9543"/>
                <a:gd name="T67" fmla="*/ 2709 h 2710"/>
                <a:gd name="T68" fmla="*/ 2887 w 9543"/>
                <a:gd name="T69" fmla="*/ 2709 h 2710"/>
                <a:gd name="T70" fmla="*/ 4035 w 9543"/>
                <a:gd name="T71" fmla="*/ 236 h 2710"/>
                <a:gd name="T72" fmla="*/ 4035 w 9543"/>
                <a:gd name="T73" fmla="*/ 236 h 2710"/>
                <a:gd name="T74" fmla="*/ 3977 w 9543"/>
                <a:gd name="T75" fmla="*/ 236 h 2710"/>
                <a:gd name="T76" fmla="*/ 3005 w 9543"/>
                <a:gd name="T77" fmla="*/ 295 h 2710"/>
                <a:gd name="T78" fmla="*/ 2268 w 9543"/>
                <a:gd name="T79" fmla="*/ 531 h 2710"/>
                <a:gd name="T80" fmla="*/ 2180 w 9543"/>
                <a:gd name="T81" fmla="*/ 825 h 2710"/>
                <a:gd name="T82" fmla="*/ 2445 w 9543"/>
                <a:gd name="T83" fmla="*/ 1002 h 2710"/>
                <a:gd name="T84" fmla="*/ 4124 w 9543"/>
                <a:gd name="T85" fmla="*/ 1061 h 2710"/>
                <a:gd name="T86" fmla="*/ 4183 w 9543"/>
                <a:gd name="T87" fmla="*/ 1061 h 2710"/>
                <a:gd name="T88" fmla="*/ 4035 w 9543"/>
                <a:gd name="T89" fmla="*/ 236 h 2710"/>
                <a:gd name="T90" fmla="*/ 6038 w 9543"/>
                <a:gd name="T91" fmla="*/ 825 h 2710"/>
                <a:gd name="T92" fmla="*/ 6038 w 9543"/>
                <a:gd name="T93" fmla="*/ 825 h 2710"/>
                <a:gd name="T94" fmla="*/ 4301 w 9543"/>
                <a:gd name="T95" fmla="*/ 236 h 2710"/>
                <a:gd name="T96" fmla="*/ 4330 w 9543"/>
                <a:gd name="T97" fmla="*/ 354 h 2710"/>
                <a:gd name="T98" fmla="*/ 4537 w 9543"/>
                <a:gd name="T99" fmla="*/ 972 h 2710"/>
                <a:gd name="T100" fmla="*/ 4684 w 9543"/>
                <a:gd name="T101" fmla="*/ 1061 h 2710"/>
                <a:gd name="T102" fmla="*/ 5833 w 9543"/>
                <a:gd name="T103" fmla="*/ 1061 h 2710"/>
                <a:gd name="T104" fmla="*/ 5920 w 9543"/>
                <a:gd name="T105" fmla="*/ 1061 h 2710"/>
                <a:gd name="T106" fmla="*/ 6038 w 9543"/>
                <a:gd name="T107" fmla="*/ 825 h 2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3" h="2710">
                  <a:moveTo>
                    <a:pt x="2887" y="2709"/>
                  </a:moveTo>
                  <a:lnTo>
                    <a:pt x="2887" y="2709"/>
                  </a:lnTo>
                  <a:cubicBezTo>
                    <a:pt x="2945" y="2092"/>
                    <a:pt x="2651" y="1680"/>
                    <a:pt x="2150" y="1650"/>
                  </a:cubicBezTo>
                  <a:cubicBezTo>
                    <a:pt x="1649" y="1621"/>
                    <a:pt x="1296" y="1974"/>
                    <a:pt x="1267" y="2591"/>
                  </a:cubicBezTo>
                  <a:cubicBezTo>
                    <a:pt x="1060" y="2591"/>
                    <a:pt x="854" y="2562"/>
                    <a:pt x="678" y="2562"/>
                  </a:cubicBezTo>
                  <a:cubicBezTo>
                    <a:pt x="589" y="2533"/>
                    <a:pt x="531" y="2533"/>
                    <a:pt x="442" y="2504"/>
                  </a:cubicBezTo>
                  <a:cubicBezTo>
                    <a:pt x="147" y="2474"/>
                    <a:pt x="0" y="2297"/>
                    <a:pt x="0" y="2003"/>
                  </a:cubicBezTo>
                  <a:cubicBezTo>
                    <a:pt x="0" y="1885"/>
                    <a:pt x="0" y="1798"/>
                    <a:pt x="0" y="1709"/>
                  </a:cubicBezTo>
                  <a:cubicBezTo>
                    <a:pt x="0" y="1650"/>
                    <a:pt x="0" y="1591"/>
                    <a:pt x="29" y="1591"/>
                  </a:cubicBezTo>
                  <a:cubicBezTo>
                    <a:pt x="118" y="1503"/>
                    <a:pt x="118" y="1385"/>
                    <a:pt x="118" y="1267"/>
                  </a:cubicBezTo>
                  <a:cubicBezTo>
                    <a:pt x="118" y="1209"/>
                    <a:pt x="147" y="1178"/>
                    <a:pt x="147" y="1120"/>
                  </a:cubicBezTo>
                  <a:cubicBezTo>
                    <a:pt x="147" y="1091"/>
                    <a:pt x="147" y="1061"/>
                    <a:pt x="147" y="1031"/>
                  </a:cubicBezTo>
                  <a:cubicBezTo>
                    <a:pt x="118" y="972"/>
                    <a:pt x="147" y="884"/>
                    <a:pt x="236" y="884"/>
                  </a:cubicBezTo>
                  <a:cubicBezTo>
                    <a:pt x="501" y="855"/>
                    <a:pt x="736" y="855"/>
                    <a:pt x="1002" y="825"/>
                  </a:cubicBezTo>
                  <a:cubicBezTo>
                    <a:pt x="1031" y="796"/>
                    <a:pt x="1090" y="796"/>
                    <a:pt x="1120" y="767"/>
                  </a:cubicBezTo>
                  <a:cubicBezTo>
                    <a:pt x="1561" y="589"/>
                    <a:pt x="2003" y="413"/>
                    <a:pt x="2445" y="236"/>
                  </a:cubicBezTo>
                  <a:cubicBezTo>
                    <a:pt x="2503" y="207"/>
                    <a:pt x="2563" y="177"/>
                    <a:pt x="2563" y="118"/>
                  </a:cubicBezTo>
                  <a:cubicBezTo>
                    <a:pt x="2592" y="30"/>
                    <a:pt x="2710" y="0"/>
                    <a:pt x="2769" y="60"/>
                  </a:cubicBezTo>
                  <a:cubicBezTo>
                    <a:pt x="2857" y="118"/>
                    <a:pt x="2975" y="118"/>
                    <a:pt x="3093" y="118"/>
                  </a:cubicBezTo>
                  <a:cubicBezTo>
                    <a:pt x="3564" y="89"/>
                    <a:pt x="4035" y="89"/>
                    <a:pt x="4537" y="89"/>
                  </a:cubicBezTo>
                  <a:cubicBezTo>
                    <a:pt x="4919" y="118"/>
                    <a:pt x="5302" y="177"/>
                    <a:pt x="5655" y="384"/>
                  </a:cubicBezTo>
                  <a:cubicBezTo>
                    <a:pt x="6009" y="589"/>
                    <a:pt x="6333" y="767"/>
                    <a:pt x="6686" y="972"/>
                  </a:cubicBezTo>
                  <a:cubicBezTo>
                    <a:pt x="6745" y="1002"/>
                    <a:pt x="6804" y="1002"/>
                    <a:pt x="6863" y="1002"/>
                  </a:cubicBezTo>
                  <a:cubicBezTo>
                    <a:pt x="7187" y="1031"/>
                    <a:pt x="7511" y="1031"/>
                    <a:pt x="7835" y="1061"/>
                  </a:cubicBezTo>
                  <a:cubicBezTo>
                    <a:pt x="8276" y="1149"/>
                    <a:pt x="8718" y="1238"/>
                    <a:pt x="9130" y="1356"/>
                  </a:cubicBezTo>
                  <a:cubicBezTo>
                    <a:pt x="9218" y="1356"/>
                    <a:pt x="9307" y="1414"/>
                    <a:pt x="9366" y="1444"/>
                  </a:cubicBezTo>
                  <a:cubicBezTo>
                    <a:pt x="9484" y="1503"/>
                    <a:pt x="9542" y="1591"/>
                    <a:pt x="9542" y="1738"/>
                  </a:cubicBezTo>
                  <a:cubicBezTo>
                    <a:pt x="9542" y="1856"/>
                    <a:pt x="9542" y="1974"/>
                    <a:pt x="9542" y="2092"/>
                  </a:cubicBezTo>
                  <a:cubicBezTo>
                    <a:pt x="9542" y="2179"/>
                    <a:pt x="9513" y="2297"/>
                    <a:pt x="9513" y="2386"/>
                  </a:cubicBezTo>
                  <a:cubicBezTo>
                    <a:pt x="9542" y="2562"/>
                    <a:pt x="9484" y="2622"/>
                    <a:pt x="9336" y="2651"/>
                  </a:cubicBezTo>
                  <a:cubicBezTo>
                    <a:pt x="9189" y="2680"/>
                    <a:pt x="9071" y="2680"/>
                    <a:pt x="8924" y="2709"/>
                  </a:cubicBezTo>
                  <a:cubicBezTo>
                    <a:pt x="9012" y="2356"/>
                    <a:pt x="8924" y="2063"/>
                    <a:pt x="8659" y="1856"/>
                  </a:cubicBezTo>
                  <a:cubicBezTo>
                    <a:pt x="8511" y="1709"/>
                    <a:pt x="8305" y="1621"/>
                    <a:pt x="8070" y="1650"/>
                  </a:cubicBezTo>
                  <a:cubicBezTo>
                    <a:pt x="7570" y="1709"/>
                    <a:pt x="7276" y="2121"/>
                    <a:pt x="7364" y="2709"/>
                  </a:cubicBezTo>
                  <a:cubicBezTo>
                    <a:pt x="5862" y="2709"/>
                    <a:pt x="4359" y="2709"/>
                    <a:pt x="2887" y="2709"/>
                  </a:cubicBezTo>
                  <a:close/>
                  <a:moveTo>
                    <a:pt x="4035" y="236"/>
                  </a:moveTo>
                  <a:lnTo>
                    <a:pt x="4035" y="236"/>
                  </a:lnTo>
                  <a:cubicBezTo>
                    <a:pt x="4035" y="236"/>
                    <a:pt x="4006" y="236"/>
                    <a:pt x="3977" y="236"/>
                  </a:cubicBezTo>
                  <a:cubicBezTo>
                    <a:pt x="3652" y="265"/>
                    <a:pt x="3328" y="265"/>
                    <a:pt x="3005" y="295"/>
                  </a:cubicBezTo>
                  <a:cubicBezTo>
                    <a:pt x="2739" y="324"/>
                    <a:pt x="2503" y="384"/>
                    <a:pt x="2268" y="531"/>
                  </a:cubicBezTo>
                  <a:cubicBezTo>
                    <a:pt x="2150" y="589"/>
                    <a:pt x="2121" y="707"/>
                    <a:pt x="2180" y="825"/>
                  </a:cubicBezTo>
                  <a:cubicBezTo>
                    <a:pt x="2239" y="943"/>
                    <a:pt x="2327" y="1002"/>
                    <a:pt x="2445" y="1002"/>
                  </a:cubicBezTo>
                  <a:cubicBezTo>
                    <a:pt x="3005" y="1031"/>
                    <a:pt x="3564" y="1031"/>
                    <a:pt x="4124" y="1061"/>
                  </a:cubicBezTo>
                  <a:cubicBezTo>
                    <a:pt x="4153" y="1061"/>
                    <a:pt x="4153" y="1061"/>
                    <a:pt x="4183" y="1061"/>
                  </a:cubicBezTo>
                  <a:cubicBezTo>
                    <a:pt x="4124" y="767"/>
                    <a:pt x="4094" y="502"/>
                    <a:pt x="4035" y="236"/>
                  </a:cubicBezTo>
                  <a:close/>
                  <a:moveTo>
                    <a:pt x="6038" y="825"/>
                  </a:moveTo>
                  <a:lnTo>
                    <a:pt x="6038" y="825"/>
                  </a:lnTo>
                  <a:cubicBezTo>
                    <a:pt x="5538" y="384"/>
                    <a:pt x="4948" y="265"/>
                    <a:pt x="4301" y="236"/>
                  </a:cubicBezTo>
                  <a:cubicBezTo>
                    <a:pt x="4330" y="295"/>
                    <a:pt x="4330" y="324"/>
                    <a:pt x="4330" y="354"/>
                  </a:cubicBezTo>
                  <a:cubicBezTo>
                    <a:pt x="4419" y="560"/>
                    <a:pt x="4477" y="767"/>
                    <a:pt x="4537" y="972"/>
                  </a:cubicBezTo>
                  <a:cubicBezTo>
                    <a:pt x="4566" y="1061"/>
                    <a:pt x="4595" y="1061"/>
                    <a:pt x="4684" y="1061"/>
                  </a:cubicBezTo>
                  <a:cubicBezTo>
                    <a:pt x="5066" y="1061"/>
                    <a:pt x="5449" y="1061"/>
                    <a:pt x="5833" y="1061"/>
                  </a:cubicBezTo>
                  <a:cubicBezTo>
                    <a:pt x="5862" y="1061"/>
                    <a:pt x="5891" y="1061"/>
                    <a:pt x="5920" y="1061"/>
                  </a:cubicBezTo>
                  <a:cubicBezTo>
                    <a:pt x="5891" y="943"/>
                    <a:pt x="5920" y="855"/>
                    <a:pt x="6038" y="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7"/>
            <p:cNvSpPr>
              <a:spLocks noChangeArrowheads="1"/>
            </p:cNvSpPr>
            <p:nvPr/>
          </p:nvSpPr>
          <p:spPr bwMode="gray">
            <a:xfrm>
              <a:off x="2409825" y="3598863"/>
              <a:ext cx="561975" cy="561975"/>
            </a:xfrm>
            <a:custGeom>
              <a:avLst/>
              <a:gdLst>
                <a:gd name="T0" fmla="*/ 796 w 1562"/>
                <a:gd name="T1" fmla="*/ 1560 h 1561"/>
                <a:gd name="T2" fmla="*/ 796 w 1562"/>
                <a:gd name="T3" fmla="*/ 1560 h 1561"/>
                <a:gd name="T4" fmla="*/ 0 w 1562"/>
                <a:gd name="T5" fmla="*/ 794 h 1561"/>
                <a:gd name="T6" fmla="*/ 796 w 1562"/>
                <a:gd name="T7" fmla="*/ 0 h 1561"/>
                <a:gd name="T8" fmla="*/ 1561 w 1562"/>
                <a:gd name="T9" fmla="*/ 794 h 1561"/>
                <a:gd name="T10" fmla="*/ 796 w 1562"/>
                <a:gd name="T11" fmla="*/ 1560 h 1561"/>
                <a:gd name="T12" fmla="*/ 236 w 1562"/>
                <a:gd name="T13" fmla="*/ 794 h 1561"/>
                <a:gd name="T14" fmla="*/ 236 w 1562"/>
                <a:gd name="T15" fmla="*/ 794 h 1561"/>
                <a:gd name="T16" fmla="*/ 796 w 1562"/>
                <a:gd name="T17" fmla="*/ 1353 h 1561"/>
                <a:gd name="T18" fmla="*/ 1355 w 1562"/>
                <a:gd name="T19" fmla="*/ 794 h 1561"/>
                <a:gd name="T20" fmla="*/ 796 w 1562"/>
                <a:gd name="T21" fmla="*/ 236 h 1561"/>
                <a:gd name="T22" fmla="*/ 236 w 1562"/>
                <a:gd name="T23" fmla="*/ 794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2" h="1561">
                  <a:moveTo>
                    <a:pt x="796" y="1560"/>
                  </a:moveTo>
                  <a:lnTo>
                    <a:pt x="796" y="1560"/>
                  </a:lnTo>
                  <a:cubicBezTo>
                    <a:pt x="353" y="1560"/>
                    <a:pt x="0" y="1206"/>
                    <a:pt x="0" y="794"/>
                  </a:cubicBezTo>
                  <a:cubicBezTo>
                    <a:pt x="0" y="353"/>
                    <a:pt x="353" y="0"/>
                    <a:pt x="796" y="0"/>
                  </a:cubicBezTo>
                  <a:cubicBezTo>
                    <a:pt x="1207" y="0"/>
                    <a:pt x="1561" y="353"/>
                    <a:pt x="1561" y="794"/>
                  </a:cubicBezTo>
                  <a:cubicBezTo>
                    <a:pt x="1561" y="1206"/>
                    <a:pt x="1238" y="1560"/>
                    <a:pt x="796" y="1560"/>
                  </a:cubicBezTo>
                  <a:close/>
                  <a:moveTo>
                    <a:pt x="236" y="794"/>
                  </a:moveTo>
                  <a:lnTo>
                    <a:pt x="236" y="794"/>
                  </a:lnTo>
                  <a:cubicBezTo>
                    <a:pt x="236" y="1089"/>
                    <a:pt x="471" y="1353"/>
                    <a:pt x="796" y="1353"/>
                  </a:cubicBezTo>
                  <a:cubicBezTo>
                    <a:pt x="1090" y="1353"/>
                    <a:pt x="1355" y="1089"/>
                    <a:pt x="1355" y="794"/>
                  </a:cubicBezTo>
                  <a:cubicBezTo>
                    <a:pt x="1355" y="470"/>
                    <a:pt x="1090" y="236"/>
                    <a:pt x="796" y="236"/>
                  </a:cubicBezTo>
                  <a:cubicBezTo>
                    <a:pt x="471" y="236"/>
                    <a:pt x="236" y="470"/>
                    <a:pt x="236" y="7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8"/>
            <p:cNvSpPr>
              <a:spLocks noChangeArrowheads="1"/>
            </p:cNvSpPr>
            <p:nvPr/>
          </p:nvSpPr>
          <p:spPr bwMode="gray">
            <a:xfrm>
              <a:off x="4594225" y="3598863"/>
              <a:ext cx="561975" cy="561975"/>
            </a:xfrm>
            <a:custGeom>
              <a:avLst/>
              <a:gdLst>
                <a:gd name="T0" fmla="*/ 765 w 1561"/>
                <a:gd name="T1" fmla="*/ 1560 h 1561"/>
                <a:gd name="T2" fmla="*/ 765 w 1561"/>
                <a:gd name="T3" fmla="*/ 1560 h 1561"/>
                <a:gd name="T4" fmla="*/ 0 w 1561"/>
                <a:gd name="T5" fmla="*/ 764 h 1561"/>
                <a:gd name="T6" fmla="*/ 794 w 1561"/>
                <a:gd name="T7" fmla="*/ 0 h 1561"/>
                <a:gd name="T8" fmla="*/ 1560 w 1561"/>
                <a:gd name="T9" fmla="*/ 794 h 1561"/>
                <a:gd name="T10" fmla="*/ 765 w 1561"/>
                <a:gd name="T11" fmla="*/ 1560 h 1561"/>
                <a:gd name="T12" fmla="*/ 1354 w 1561"/>
                <a:gd name="T13" fmla="*/ 794 h 1561"/>
                <a:gd name="T14" fmla="*/ 1354 w 1561"/>
                <a:gd name="T15" fmla="*/ 794 h 1561"/>
                <a:gd name="T16" fmla="*/ 765 w 1561"/>
                <a:gd name="T17" fmla="*/ 236 h 1561"/>
                <a:gd name="T18" fmla="*/ 206 w 1561"/>
                <a:gd name="T19" fmla="*/ 794 h 1561"/>
                <a:gd name="T20" fmla="*/ 794 w 1561"/>
                <a:gd name="T21" fmla="*/ 1353 h 1561"/>
                <a:gd name="T22" fmla="*/ 1354 w 1561"/>
                <a:gd name="T23" fmla="*/ 794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1" h="1561">
                  <a:moveTo>
                    <a:pt x="765" y="1560"/>
                  </a:moveTo>
                  <a:lnTo>
                    <a:pt x="765" y="1560"/>
                  </a:lnTo>
                  <a:cubicBezTo>
                    <a:pt x="323" y="1560"/>
                    <a:pt x="0" y="1206"/>
                    <a:pt x="0" y="764"/>
                  </a:cubicBezTo>
                  <a:cubicBezTo>
                    <a:pt x="0" y="323"/>
                    <a:pt x="354" y="0"/>
                    <a:pt x="794" y="0"/>
                  </a:cubicBezTo>
                  <a:cubicBezTo>
                    <a:pt x="1236" y="29"/>
                    <a:pt x="1560" y="383"/>
                    <a:pt x="1560" y="794"/>
                  </a:cubicBezTo>
                  <a:cubicBezTo>
                    <a:pt x="1560" y="1236"/>
                    <a:pt x="1207" y="1560"/>
                    <a:pt x="765" y="1560"/>
                  </a:cubicBezTo>
                  <a:close/>
                  <a:moveTo>
                    <a:pt x="1354" y="794"/>
                  </a:moveTo>
                  <a:lnTo>
                    <a:pt x="1354" y="794"/>
                  </a:lnTo>
                  <a:cubicBezTo>
                    <a:pt x="1354" y="470"/>
                    <a:pt x="1089" y="236"/>
                    <a:pt x="765" y="236"/>
                  </a:cubicBezTo>
                  <a:cubicBezTo>
                    <a:pt x="471" y="236"/>
                    <a:pt x="236" y="470"/>
                    <a:pt x="206" y="794"/>
                  </a:cubicBezTo>
                  <a:cubicBezTo>
                    <a:pt x="206" y="1089"/>
                    <a:pt x="471" y="1353"/>
                    <a:pt x="794" y="1353"/>
                  </a:cubicBezTo>
                  <a:cubicBezTo>
                    <a:pt x="1089" y="1353"/>
                    <a:pt x="1354" y="1089"/>
                    <a:pt x="1354" y="7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Freeform 9"/>
            <p:cNvSpPr>
              <a:spLocks noChangeArrowheads="1"/>
            </p:cNvSpPr>
            <p:nvPr/>
          </p:nvSpPr>
          <p:spPr bwMode="gray">
            <a:xfrm>
              <a:off x="2495550" y="3684588"/>
              <a:ext cx="403225" cy="403225"/>
            </a:xfrm>
            <a:custGeom>
              <a:avLst/>
              <a:gdLst>
                <a:gd name="T0" fmla="*/ 0 w 1120"/>
                <a:gd name="T1" fmla="*/ 558 h 1118"/>
                <a:gd name="T2" fmla="*/ 0 w 1120"/>
                <a:gd name="T3" fmla="*/ 558 h 1118"/>
                <a:gd name="T4" fmla="*/ 560 w 1120"/>
                <a:gd name="T5" fmla="*/ 0 h 1118"/>
                <a:gd name="T6" fmla="*/ 1119 w 1120"/>
                <a:gd name="T7" fmla="*/ 558 h 1118"/>
                <a:gd name="T8" fmla="*/ 560 w 1120"/>
                <a:gd name="T9" fmla="*/ 1117 h 1118"/>
                <a:gd name="T10" fmla="*/ 0 w 1120"/>
                <a:gd name="T11" fmla="*/ 558 h 1118"/>
                <a:gd name="T12" fmla="*/ 324 w 1120"/>
                <a:gd name="T13" fmla="*/ 646 h 1118"/>
                <a:gd name="T14" fmla="*/ 324 w 1120"/>
                <a:gd name="T15" fmla="*/ 646 h 1118"/>
                <a:gd name="T16" fmla="*/ 88 w 1120"/>
                <a:gd name="T17" fmla="*/ 646 h 1118"/>
                <a:gd name="T18" fmla="*/ 147 w 1120"/>
                <a:gd name="T19" fmla="*/ 823 h 1118"/>
                <a:gd name="T20" fmla="*/ 324 w 1120"/>
                <a:gd name="T21" fmla="*/ 646 h 1118"/>
                <a:gd name="T22" fmla="*/ 1031 w 1120"/>
                <a:gd name="T23" fmla="*/ 470 h 1118"/>
                <a:gd name="T24" fmla="*/ 1031 w 1120"/>
                <a:gd name="T25" fmla="*/ 470 h 1118"/>
                <a:gd name="T26" fmla="*/ 971 w 1120"/>
                <a:gd name="T27" fmla="*/ 322 h 1118"/>
                <a:gd name="T28" fmla="*/ 766 w 1120"/>
                <a:gd name="T29" fmla="*/ 440 h 1118"/>
                <a:gd name="T30" fmla="*/ 795 w 1120"/>
                <a:gd name="T31" fmla="*/ 470 h 1118"/>
                <a:gd name="T32" fmla="*/ 1031 w 1120"/>
                <a:gd name="T33" fmla="*/ 470 h 1118"/>
                <a:gd name="T34" fmla="*/ 88 w 1120"/>
                <a:gd name="T35" fmla="*/ 470 h 1118"/>
                <a:gd name="T36" fmla="*/ 88 w 1120"/>
                <a:gd name="T37" fmla="*/ 470 h 1118"/>
                <a:gd name="T38" fmla="*/ 353 w 1120"/>
                <a:gd name="T39" fmla="*/ 470 h 1118"/>
                <a:gd name="T40" fmla="*/ 147 w 1120"/>
                <a:gd name="T41" fmla="*/ 263 h 1118"/>
                <a:gd name="T42" fmla="*/ 88 w 1120"/>
                <a:gd name="T43" fmla="*/ 470 h 1118"/>
                <a:gd name="T44" fmla="*/ 1031 w 1120"/>
                <a:gd name="T45" fmla="*/ 646 h 1118"/>
                <a:gd name="T46" fmla="*/ 1031 w 1120"/>
                <a:gd name="T47" fmla="*/ 646 h 1118"/>
                <a:gd name="T48" fmla="*/ 766 w 1120"/>
                <a:gd name="T49" fmla="*/ 646 h 1118"/>
                <a:gd name="T50" fmla="*/ 942 w 1120"/>
                <a:gd name="T51" fmla="*/ 823 h 1118"/>
                <a:gd name="T52" fmla="*/ 1031 w 1120"/>
                <a:gd name="T53" fmla="*/ 646 h 1118"/>
                <a:gd name="T54" fmla="*/ 648 w 1120"/>
                <a:gd name="T55" fmla="*/ 87 h 1118"/>
                <a:gd name="T56" fmla="*/ 648 w 1120"/>
                <a:gd name="T57" fmla="*/ 87 h 1118"/>
                <a:gd name="T58" fmla="*/ 648 w 1120"/>
                <a:gd name="T59" fmla="*/ 322 h 1118"/>
                <a:gd name="T60" fmla="*/ 824 w 1120"/>
                <a:gd name="T61" fmla="*/ 147 h 1118"/>
                <a:gd name="T62" fmla="*/ 648 w 1120"/>
                <a:gd name="T63" fmla="*/ 87 h 1118"/>
                <a:gd name="T64" fmla="*/ 471 w 1120"/>
                <a:gd name="T65" fmla="*/ 87 h 1118"/>
                <a:gd name="T66" fmla="*/ 471 w 1120"/>
                <a:gd name="T67" fmla="*/ 87 h 1118"/>
                <a:gd name="T68" fmla="*/ 265 w 1120"/>
                <a:gd name="T69" fmla="*/ 147 h 1118"/>
                <a:gd name="T70" fmla="*/ 471 w 1120"/>
                <a:gd name="T71" fmla="*/ 352 h 1118"/>
                <a:gd name="T72" fmla="*/ 471 w 1120"/>
                <a:gd name="T73" fmla="*/ 87 h 1118"/>
                <a:gd name="T74" fmla="*/ 471 w 1120"/>
                <a:gd name="T75" fmla="*/ 764 h 1118"/>
                <a:gd name="T76" fmla="*/ 471 w 1120"/>
                <a:gd name="T77" fmla="*/ 764 h 1118"/>
                <a:gd name="T78" fmla="*/ 295 w 1120"/>
                <a:gd name="T79" fmla="*/ 941 h 1118"/>
                <a:gd name="T80" fmla="*/ 471 w 1120"/>
                <a:gd name="T81" fmla="*/ 1029 h 1118"/>
                <a:gd name="T82" fmla="*/ 471 w 1120"/>
                <a:gd name="T83" fmla="*/ 764 h 1118"/>
                <a:gd name="T84" fmla="*/ 824 w 1120"/>
                <a:gd name="T85" fmla="*/ 941 h 1118"/>
                <a:gd name="T86" fmla="*/ 824 w 1120"/>
                <a:gd name="T87" fmla="*/ 941 h 1118"/>
                <a:gd name="T88" fmla="*/ 648 w 1120"/>
                <a:gd name="T89" fmla="*/ 793 h 1118"/>
                <a:gd name="T90" fmla="*/ 648 w 1120"/>
                <a:gd name="T91" fmla="*/ 1029 h 1118"/>
                <a:gd name="T92" fmla="*/ 824 w 1120"/>
                <a:gd name="T93" fmla="*/ 941 h 1118"/>
                <a:gd name="T94" fmla="*/ 560 w 1120"/>
                <a:gd name="T95" fmla="*/ 646 h 1118"/>
                <a:gd name="T96" fmla="*/ 560 w 1120"/>
                <a:gd name="T97" fmla="*/ 646 h 1118"/>
                <a:gd name="T98" fmla="*/ 618 w 1120"/>
                <a:gd name="T99" fmla="*/ 558 h 1118"/>
                <a:gd name="T100" fmla="*/ 560 w 1120"/>
                <a:gd name="T101" fmla="*/ 470 h 1118"/>
                <a:gd name="T102" fmla="*/ 500 w 1120"/>
                <a:gd name="T103" fmla="*/ 558 h 1118"/>
                <a:gd name="T104" fmla="*/ 560 w 1120"/>
                <a:gd name="T105" fmla="*/ 64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20" h="1118">
                  <a:moveTo>
                    <a:pt x="0" y="558"/>
                  </a:moveTo>
                  <a:lnTo>
                    <a:pt x="0" y="558"/>
                  </a:lnTo>
                  <a:cubicBezTo>
                    <a:pt x="0" y="234"/>
                    <a:pt x="235" y="0"/>
                    <a:pt x="560" y="0"/>
                  </a:cubicBezTo>
                  <a:cubicBezTo>
                    <a:pt x="854" y="0"/>
                    <a:pt x="1119" y="234"/>
                    <a:pt x="1119" y="558"/>
                  </a:cubicBezTo>
                  <a:cubicBezTo>
                    <a:pt x="1119" y="853"/>
                    <a:pt x="854" y="1117"/>
                    <a:pt x="560" y="1117"/>
                  </a:cubicBezTo>
                  <a:cubicBezTo>
                    <a:pt x="235" y="1117"/>
                    <a:pt x="0" y="853"/>
                    <a:pt x="0" y="558"/>
                  </a:cubicBezTo>
                  <a:close/>
                  <a:moveTo>
                    <a:pt x="324" y="646"/>
                  </a:moveTo>
                  <a:lnTo>
                    <a:pt x="324" y="646"/>
                  </a:lnTo>
                  <a:cubicBezTo>
                    <a:pt x="235" y="646"/>
                    <a:pt x="177" y="646"/>
                    <a:pt x="88" y="646"/>
                  </a:cubicBezTo>
                  <a:cubicBezTo>
                    <a:pt x="117" y="706"/>
                    <a:pt x="117" y="764"/>
                    <a:pt x="147" y="823"/>
                  </a:cubicBezTo>
                  <a:cubicBezTo>
                    <a:pt x="206" y="764"/>
                    <a:pt x="265" y="706"/>
                    <a:pt x="324" y="646"/>
                  </a:cubicBezTo>
                  <a:close/>
                  <a:moveTo>
                    <a:pt x="1031" y="470"/>
                  </a:moveTo>
                  <a:lnTo>
                    <a:pt x="1031" y="470"/>
                  </a:lnTo>
                  <a:cubicBezTo>
                    <a:pt x="1002" y="410"/>
                    <a:pt x="971" y="352"/>
                    <a:pt x="971" y="322"/>
                  </a:cubicBezTo>
                  <a:cubicBezTo>
                    <a:pt x="913" y="352"/>
                    <a:pt x="854" y="410"/>
                    <a:pt x="766" y="440"/>
                  </a:cubicBezTo>
                  <a:cubicBezTo>
                    <a:pt x="795" y="440"/>
                    <a:pt x="795" y="470"/>
                    <a:pt x="795" y="470"/>
                  </a:cubicBezTo>
                  <a:cubicBezTo>
                    <a:pt x="854" y="470"/>
                    <a:pt x="942" y="470"/>
                    <a:pt x="1031" y="470"/>
                  </a:cubicBezTo>
                  <a:close/>
                  <a:moveTo>
                    <a:pt x="88" y="470"/>
                  </a:moveTo>
                  <a:lnTo>
                    <a:pt x="88" y="470"/>
                  </a:lnTo>
                  <a:cubicBezTo>
                    <a:pt x="177" y="470"/>
                    <a:pt x="235" y="470"/>
                    <a:pt x="353" y="470"/>
                  </a:cubicBezTo>
                  <a:cubicBezTo>
                    <a:pt x="265" y="381"/>
                    <a:pt x="235" y="352"/>
                    <a:pt x="147" y="263"/>
                  </a:cubicBezTo>
                  <a:cubicBezTo>
                    <a:pt x="117" y="352"/>
                    <a:pt x="117" y="381"/>
                    <a:pt x="88" y="470"/>
                  </a:cubicBezTo>
                  <a:close/>
                  <a:moveTo>
                    <a:pt x="1031" y="646"/>
                  </a:moveTo>
                  <a:lnTo>
                    <a:pt x="1031" y="646"/>
                  </a:lnTo>
                  <a:cubicBezTo>
                    <a:pt x="942" y="646"/>
                    <a:pt x="854" y="646"/>
                    <a:pt x="766" y="646"/>
                  </a:cubicBezTo>
                  <a:cubicBezTo>
                    <a:pt x="824" y="706"/>
                    <a:pt x="884" y="764"/>
                    <a:pt x="942" y="823"/>
                  </a:cubicBezTo>
                  <a:cubicBezTo>
                    <a:pt x="971" y="764"/>
                    <a:pt x="1002" y="706"/>
                    <a:pt x="1031" y="646"/>
                  </a:cubicBezTo>
                  <a:close/>
                  <a:moveTo>
                    <a:pt x="648" y="87"/>
                  </a:moveTo>
                  <a:lnTo>
                    <a:pt x="648" y="87"/>
                  </a:lnTo>
                  <a:cubicBezTo>
                    <a:pt x="648" y="176"/>
                    <a:pt x="648" y="234"/>
                    <a:pt x="648" y="322"/>
                  </a:cubicBezTo>
                  <a:cubicBezTo>
                    <a:pt x="707" y="263"/>
                    <a:pt x="766" y="205"/>
                    <a:pt x="824" y="147"/>
                  </a:cubicBezTo>
                  <a:cubicBezTo>
                    <a:pt x="766" y="117"/>
                    <a:pt x="707" y="117"/>
                    <a:pt x="648" y="87"/>
                  </a:cubicBezTo>
                  <a:close/>
                  <a:moveTo>
                    <a:pt x="471" y="87"/>
                  </a:moveTo>
                  <a:lnTo>
                    <a:pt x="471" y="87"/>
                  </a:lnTo>
                  <a:cubicBezTo>
                    <a:pt x="412" y="117"/>
                    <a:pt x="353" y="117"/>
                    <a:pt x="265" y="147"/>
                  </a:cubicBezTo>
                  <a:cubicBezTo>
                    <a:pt x="353" y="234"/>
                    <a:pt x="382" y="263"/>
                    <a:pt x="471" y="352"/>
                  </a:cubicBezTo>
                  <a:cubicBezTo>
                    <a:pt x="471" y="234"/>
                    <a:pt x="471" y="176"/>
                    <a:pt x="471" y="87"/>
                  </a:cubicBezTo>
                  <a:close/>
                  <a:moveTo>
                    <a:pt x="471" y="764"/>
                  </a:moveTo>
                  <a:lnTo>
                    <a:pt x="471" y="764"/>
                  </a:lnTo>
                  <a:cubicBezTo>
                    <a:pt x="412" y="853"/>
                    <a:pt x="353" y="882"/>
                    <a:pt x="295" y="941"/>
                  </a:cubicBezTo>
                  <a:cubicBezTo>
                    <a:pt x="353" y="970"/>
                    <a:pt x="412" y="1000"/>
                    <a:pt x="471" y="1029"/>
                  </a:cubicBezTo>
                  <a:cubicBezTo>
                    <a:pt x="471" y="941"/>
                    <a:pt x="471" y="853"/>
                    <a:pt x="471" y="764"/>
                  </a:cubicBezTo>
                  <a:close/>
                  <a:moveTo>
                    <a:pt x="824" y="941"/>
                  </a:moveTo>
                  <a:lnTo>
                    <a:pt x="824" y="941"/>
                  </a:lnTo>
                  <a:cubicBezTo>
                    <a:pt x="736" y="882"/>
                    <a:pt x="707" y="853"/>
                    <a:pt x="648" y="793"/>
                  </a:cubicBezTo>
                  <a:cubicBezTo>
                    <a:pt x="648" y="853"/>
                    <a:pt x="648" y="941"/>
                    <a:pt x="648" y="1029"/>
                  </a:cubicBezTo>
                  <a:cubicBezTo>
                    <a:pt x="707" y="1000"/>
                    <a:pt x="766" y="970"/>
                    <a:pt x="824" y="941"/>
                  </a:cubicBezTo>
                  <a:close/>
                  <a:moveTo>
                    <a:pt x="560" y="646"/>
                  </a:moveTo>
                  <a:lnTo>
                    <a:pt x="560" y="646"/>
                  </a:lnTo>
                  <a:cubicBezTo>
                    <a:pt x="589" y="588"/>
                    <a:pt x="618" y="558"/>
                    <a:pt x="618" y="558"/>
                  </a:cubicBezTo>
                  <a:cubicBezTo>
                    <a:pt x="618" y="528"/>
                    <a:pt x="560" y="499"/>
                    <a:pt x="560" y="470"/>
                  </a:cubicBezTo>
                  <a:cubicBezTo>
                    <a:pt x="530" y="499"/>
                    <a:pt x="500" y="528"/>
                    <a:pt x="500" y="558"/>
                  </a:cubicBezTo>
                  <a:cubicBezTo>
                    <a:pt x="500" y="588"/>
                    <a:pt x="530" y="617"/>
                    <a:pt x="560" y="6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Freeform 10"/>
            <p:cNvSpPr>
              <a:spLocks noChangeArrowheads="1"/>
            </p:cNvSpPr>
            <p:nvPr/>
          </p:nvSpPr>
          <p:spPr bwMode="gray">
            <a:xfrm>
              <a:off x="4668838" y="3684588"/>
              <a:ext cx="414337" cy="403225"/>
            </a:xfrm>
            <a:custGeom>
              <a:avLst/>
              <a:gdLst>
                <a:gd name="T0" fmla="*/ 1148 w 1149"/>
                <a:gd name="T1" fmla="*/ 558 h 1118"/>
                <a:gd name="T2" fmla="*/ 1148 w 1149"/>
                <a:gd name="T3" fmla="*/ 558 h 1118"/>
                <a:gd name="T4" fmla="*/ 588 w 1149"/>
                <a:gd name="T5" fmla="*/ 1117 h 1118"/>
                <a:gd name="T6" fmla="*/ 0 w 1149"/>
                <a:gd name="T7" fmla="*/ 558 h 1118"/>
                <a:gd name="T8" fmla="*/ 559 w 1149"/>
                <a:gd name="T9" fmla="*/ 0 h 1118"/>
                <a:gd name="T10" fmla="*/ 1148 w 1149"/>
                <a:gd name="T11" fmla="*/ 558 h 1118"/>
                <a:gd name="T12" fmla="*/ 500 w 1149"/>
                <a:gd name="T13" fmla="*/ 87 h 1118"/>
                <a:gd name="T14" fmla="*/ 500 w 1149"/>
                <a:gd name="T15" fmla="*/ 87 h 1118"/>
                <a:gd name="T16" fmla="*/ 324 w 1149"/>
                <a:gd name="T17" fmla="*/ 147 h 1118"/>
                <a:gd name="T18" fmla="*/ 500 w 1149"/>
                <a:gd name="T19" fmla="*/ 352 h 1118"/>
                <a:gd name="T20" fmla="*/ 500 w 1149"/>
                <a:gd name="T21" fmla="*/ 87 h 1118"/>
                <a:gd name="T22" fmla="*/ 1059 w 1149"/>
                <a:gd name="T23" fmla="*/ 646 h 1118"/>
                <a:gd name="T24" fmla="*/ 1059 w 1149"/>
                <a:gd name="T25" fmla="*/ 646 h 1118"/>
                <a:gd name="T26" fmla="*/ 823 w 1149"/>
                <a:gd name="T27" fmla="*/ 646 h 1118"/>
                <a:gd name="T28" fmla="*/ 971 w 1149"/>
                <a:gd name="T29" fmla="*/ 823 h 1118"/>
                <a:gd name="T30" fmla="*/ 1059 w 1149"/>
                <a:gd name="T31" fmla="*/ 646 h 1118"/>
                <a:gd name="T32" fmla="*/ 676 w 1149"/>
                <a:gd name="T33" fmla="*/ 87 h 1118"/>
                <a:gd name="T34" fmla="*/ 676 w 1149"/>
                <a:gd name="T35" fmla="*/ 87 h 1118"/>
                <a:gd name="T36" fmla="*/ 676 w 1149"/>
                <a:gd name="T37" fmla="*/ 352 h 1118"/>
                <a:gd name="T38" fmla="*/ 854 w 1149"/>
                <a:gd name="T39" fmla="*/ 147 h 1118"/>
                <a:gd name="T40" fmla="*/ 676 w 1149"/>
                <a:gd name="T41" fmla="*/ 87 h 1118"/>
                <a:gd name="T42" fmla="*/ 1059 w 1149"/>
                <a:gd name="T43" fmla="*/ 470 h 1118"/>
                <a:gd name="T44" fmla="*/ 1059 w 1149"/>
                <a:gd name="T45" fmla="*/ 470 h 1118"/>
                <a:gd name="T46" fmla="*/ 971 w 1149"/>
                <a:gd name="T47" fmla="*/ 263 h 1118"/>
                <a:gd name="T48" fmla="*/ 794 w 1149"/>
                <a:gd name="T49" fmla="*/ 470 h 1118"/>
                <a:gd name="T50" fmla="*/ 1059 w 1149"/>
                <a:gd name="T51" fmla="*/ 470 h 1118"/>
                <a:gd name="T52" fmla="*/ 177 w 1149"/>
                <a:gd name="T53" fmla="*/ 293 h 1118"/>
                <a:gd name="T54" fmla="*/ 177 w 1149"/>
                <a:gd name="T55" fmla="*/ 293 h 1118"/>
                <a:gd name="T56" fmla="*/ 117 w 1149"/>
                <a:gd name="T57" fmla="*/ 470 h 1118"/>
                <a:gd name="T58" fmla="*/ 353 w 1149"/>
                <a:gd name="T59" fmla="*/ 470 h 1118"/>
                <a:gd name="T60" fmla="*/ 177 w 1149"/>
                <a:gd name="T61" fmla="*/ 293 h 1118"/>
                <a:gd name="T62" fmla="*/ 383 w 1149"/>
                <a:gd name="T63" fmla="*/ 646 h 1118"/>
                <a:gd name="T64" fmla="*/ 383 w 1149"/>
                <a:gd name="T65" fmla="*/ 646 h 1118"/>
                <a:gd name="T66" fmla="*/ 117 w 1149"/>
                <a:gd name="T67" fmla="*/ 646 h 1118"/>
                <a:gd name="T68" fmla="*/ 177 w 1149"/>
                <a:gd name="T69" fmla="*/ 823 h 1118"/>
                <a:gd name="T70" fmla="*/ 383 w 1149"/>
                <a:gd name="T71" fmla="*/ 646 h 1118"/>
                <a:gd name="T72" fmla="*/ 324 w 1149"/>
                <a:gd name="T73" fmla="*/ 970 h 1118"/>
                <a:gd name="T74" fmla="*/ 324 w 1149"/>
                <a:gd name="T75" fmla="*/ 970 h 1118"/>
                <a:gd name="T76" fmla="*/ 500 w 1149"/>
                <a:gd name="T77" fmla="*/ 1029 h 1118"/>
                <a:gd name="T78" fmla="*/ 500 w 1149"/>
                <a:gd name="T79" fmla="*/ 764 h 1118"/>
                <a:gd name="T80" fmla="*/ 324 w 1149"/>
                <a:gd name="T81" fmla="*/ 970 h 1118"/>
                <a:gd name="T82" fmla="*/ 676 w 1149"/>
                <a:gd name="T83" fmla="*/ 764 h 1118"/>
                <a:gd name="T84" fmla="*/ 676 w 1149"/>
                <a:gd name="T85" fmla="*/ 764 h 1118"/>
                <a:gd name="T86" fmla="*/ 676 w 1149"/>
                <a:gd name="T87" fmla="*/ 1029 h 1118"/>
                <a:gd name="T88" fmla="*/ 823 w 1149"/>
                <a:gd name="T89" fmla="*/ 941 h 1118"/>
                <a:gd name="T90" fmla="*/ 676 w 1149"/>
                <a:gd name="T91" fmla="*/ 764 h 1118"/>
                <a:gd name="T92" fmla="*/ 559 w 1149"/>
                <a:gd name="T93" fmla="*/ 470 h 1118"/>
                <a:gd name="T94" fmla="*/ 559 w 1149"/>
                <a:gd name="T95" fmla="*/ 470 h 1118"/>
                <a:gd name="T96" fmla="*/ 500 w 1149"/>
                <a:gd name="T97" fmla="*/ 558 h 1118"/>
                <a:gd name="T98" fmla="*/ 559 w 1149"/>
                <a:gd name="T99" fmla="*/ 617 h 1118"/>
                <a:gd name="T100" fmla="*/ 647 w 1149"/>
                <a:gd name="T101" fmla="*/ 558 h 1118"/>
                <a:gd name="T102" fmla="*/ 559 w 1149"/>
                <a:gd name="T103" fmla="*/ 47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49" h="1118">
                  <a:moveTo>
                    <a:pt x="1148" y="558"/>
                  </a:moveTo>
                  <a:lnTo>
                    <a:pt x="1148" y="558"/>
                  </a:lnTo>
                  <a:cubicBezTo>
                    <a:pt x="1148" y="853"/>
                    <a:pt x="883" y="1117"/>
                    <a:pt x="588" y="1117"/>
                  </a:cubicBezTo>
                  <a:cubicBezTo>
                    <a:pt x="265" y="1117"/>
                    <a:pt x="0" y="853"/>
                    <a:pt x="0" y="558"/>
                  </a:cubicBezTo>
                  <a:cubicBezTo>
                    <a:pt x="30" y="234"/>
                    <a:pt x="265" y="0"/>
                    <a:pt x="559" y="0"/>
                  </a:cubicBezTo>
                  <a:cubicBezTo>
                    <a:pt x="883" y="0"/>
                    <a:pt x="1148" y="234"/>
                    <a:pt x="1148" y="558"/>
                  </a:cubicBezTo>
                  <a:close/>
                  <a:moveTo>
                    <a:pt x="500" y="87"/>
                  </a:moveTo>
                  <a:lnTo>
                    <a:pt x="500" y="87"/>
                  </a:lnTo>
                  <a:cubicBezTo>
                    <a:pt x="412" y="117"/>
                    <a:pt x="353" y="117"/>
                    <a:pt x="324" y="147"/>
                  </a:cubicBezTo>
                  <a:cubicBezTo>
                    <a:pt x="383" y="205"/>
                    <a:pt x="412" y="263"/>
                    <a:pt x="500" y="352"/>
                  </a:cubicBezTo>
                  <a:cubicBezTo>
                    <a:pt x="500" y="234"/>
                    <a:pt x="500" y="176"/>
                    <a:pt x="500" y="87"/>
                  </a:cubicBezTo>
                  <a:close/>
                  <a:moveTo>
                    <a:pt x="1059" y="646"/>
                  </a:moveTo>
                  <a:lnTo>
                    <a:pt x="1059" y="646"/>
                  </a:lnTo>
                  <a:cubicBezTo>
                    <a:pt x="941" y="646"/>
                    <a:pt x="883" y="646"/>
                    <a:pt x="823" y="646"/>
                  </a:cubicBezTo>
                  <a:cubicBezTo>
                    <a:pt x="854" y="706"/>
                    <a:pt x="912" y="735"/>
                    <a:pt x="971" y="823"/>
                  </a:cubicBezTo>
                  <a:cubicBezTo>
                    <a:pt x="1001" y="764"/>
                    <a:pt x="1030" y="706"/>
                    <a:pt x="1059" y="646"/>
                  </a:cubicBezTo>
                  <a:close/>
                  <a:moveTo>
                    <a:pt x="676" y="87"/>
                  </a:moveTo>
                  <a:lnTo>
                    <a:pt x="676" y="87"/>
                  </a:lnTo>
                  <a:cubicBezTo>
                    <a:pt x="676" y="176"/>
                    <a:pt x="676" y="234"/>
                    <a:pt x="676" y="352"/>
                  </a:cubicBezTo>
                  <a:cubicBezTo>
                    <a:pt x="735" y="263"/>
                    <a:pt x="765" y="205"/>
                    <a:pt x="854" y="147"/>
                  </a:cubicBezTo>
                  <a:cubicBezTo>
                    <a:pt x="794" y="117"/>
                    <a:pt x="735" y="117"/>
                    <a:pt x="676" y="87"/>
                  </a:cubicBezTo>
                  <a:close/>
                  <a:moveTo>
                    <a:pt x="1059" y="470"/>
                  </a:moveTo>
                  <a:lnTo>
                    <a:pt x="1059" y="470"/>
                  </a:lnTo>
                  <a:cubicBezTo>
                    <a:pt x="1030" y="381"/>
                    <a:pt x="1001" y="352"/>
                    <a:pt x="971" y="263"/>
                  </a:cubicBezTo>
                  <a:cubicBezTo>
                    <a:pt x="912" y="352"/>
                    <a:pt x="854" y="381"/>
                    <a:pt x="794" y="470"/>
                  </a:cubicBezTo>
                  <a:cubicBezTo>
                    <a:pt x="883" y="470"/>
                    <a:pt x="941" y="470"/>
                    <a:pt x="1059" y="470"/>
                  </a:cubicBezTo>
                  <a:close/>
                  <a:moveTo>
                    <a:pt x="177" y="293"/>
                  </a:moveTo>
                  <a:lnTo>
                    <a:pt x="177" y="293"/>
                  </a:lnTo>
                  <a:cubicBezTo>
                    <a:pt x="148" y="352"/>
                    <a:pt x="117" y="410"/>
                    <a:pt x="117" y="470"/>
                  </a:cubicBezTo>
                  <a:cubicBezTo>
                    <a:pt x="206" y="470"/>
                    <a:pt x="265" y="470"/>
                    <a:pt x="353" y="470"/>
                  </a:cubicBezTo>
                  <a:cubicBezTo>
                    <a:pt x="295" y="410"/>
                    <a:pt x="235" y="352"/>
                    <a:pt x="177" y="293"/>
                  </a:cubicBezTo>
                  <a:close/>
                  <a:moveTo>
                    <a:pt x="383" y="646"/>
                  </a:moveTo>
                  <a:lnTo>
                    <a:pt x="383" y="646"/>
                  </a:lnTo>
                  <a:cubicBezTo>
                    <a:pt x="265" y="646"/>
                    <a:pt x="206" y="646"/>
                    <a:pt x="117" y="646"/>
                  </a:cubicBezTo>
                  <a:cubicBezTo>
                    <a:pt x="117" y="706"/>
                    <a:pt x="148" y="764"/>
                    <a:pt x="177" y="823"/>
                  </a:cubicBezTo>
                  <a:cubicBezTo>
                    <a:pt x="235" y="764"/>
                    <a:pt x="295" y="706"/>
                    <a:pt x="383" y="646"/>
                  </a:cubicBezTo>
                  <a:close/>
                  <a:moveTo>
                    <a:pt x="324" y="970"/>
                  </a:moveTo>
                  <a:lnTo>
                    <a:pt x="324" y="970"/>
                  </a:lnTo>
                  <a:cubicBezTo>
                    <a:pt x="383" y="970"/>
                    <a:pt x="412" y="1000"/>
                    <a:pt x="500" y="1029"/>
                  </a:cubicBezTo>
                  <a:cubicBezTo>
                    <a:pt x="500" y="911"/>
                    <a:pt x="500" y="853"/>
                    <a:pt x="500" y="764"/>
                  </a:cubicBezTo>
                  <a:cubicBezTo>
                    <a:pt x="412" y="823"/>
                    <a:pt x="383" y="882"/>
                    <a:pt x="324" y="970"/>
                  </a:cubicBezTo>
                  <a:close/>
                  <a:moveTo>
                    <a:pt x="676" y="764"/>
                  </a:moveTo>
                  <a:lnTo>
                    <a:pt x="676" y="764"/>
                  </a:lnTo>
                  <a:cubicBezTo>
                    <a:pt x="676" y="853"/>
                    <a:pt x="676" y="941"/>
                    <a:pt x="676" y="1029"/>
                  </a:cubicBezTo>
                  <a:cubicBezTo>
                    <a:pt x="735" y="1000"/>
                    <a:pt x="794" y="970"/>
                    <a:pt x="823" y="941"/>
                  </a:cubicBezTo>
                  <a:cubicBezTo>
                    <a:pt x="765" y="882"/>
                    <a:pt x="735" y="823"/>
                    <a:pt x="676" y="764"/>
                  </a:cubicBezTo>
                  <a:close/>
                  <a:moveTo>
                    <a:pt x="559" y="470"/>
                  </a:moveTo>
                  <a:lnTo>
                    <a:pt x="559" y="470"/>
                  </a:lnTo>
                  <a:cubicBezTo>
                    <a:pt x="529" y="499"/>
                    <a:pt x="500" y="528"/>
                    <a:pt x="500" y="558"/>
                  </a:cubicBezTo>
                  <a:cubicBezTo>
                    <a:pt x="500" y="588"/>
                    <a:pt x="559" y="588"/>
                    <a:pt x="559" y="617"/>
                  </a:cubicBezTo>
                  <a:cubicBezTo>
                    <a:pt x="588" y="588"/>
                    <a:pt x="617" y="558"/>
                    <a:pt x="647" y="558"/>
                  </a:cubicBezTo>
                  <a:cubicBezTo>
                    <a:pt x="647" y="528"/>
                    <a:pt x="617" y="499"/>
                    <a:pt x="559" y="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Freeform 11"/>
            <p:cNvSpPr>
              <a:spLocks noChangeArrowheads="1"/>
            </p:cNvSpPr>
            <p:nvPr/>
          </p:nvSpPr>
          <p:spPr bwMode="gray">
            <a:xfrm>
              <a:off x="2527300" y="3916363"/>
              <a:ext cx="85725" cy="63500"/>
            </a:xfrm>
            <a:custGeom>
              <a:avLst/>
              <a:gdLst>
                <a:gd name="T0" fmla="*/ 236 w 237"/>
                <a:gd name="T1" fmla="*/ 0 h 178"/>
                <a:gd name="T2" fmla="*/ 236 w 237"/>
                <a:gd name="T3" fmla="*/ 0 h 178"/>
                <a:gd name="T4" fmla="*/ 59 w 237"/>
                <a:gd name="T5" fmla="*/ 177 h 178"/>
                <a:gd name="T6" fmla="*/ 0 w 237"/>
                <a:gd name="T7" fmla="*/ 0 h 178"/>
                <a:gd name="T8" fmla="*/ 236 w 23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78">
                  <a:moveTo>
                    <a:pt x="236" y="0"/>
                  </a:moveTo>
                  <a:lnTo>
                    <a:pt x="236" y="0"/>
                  </a:lnTo>
                  <a:cubicBezTo>
                    <a:pt x="177" y="60"/>
                    <a:pt x="118" y="118"/>
                    <a:pt x="59" y="177"/>
                  </a:cubicBezTo>
                  <a:cubicBezTo>
                    <a:pt x="29" y="118"/>
                    <a:pt x="29" y="60"/>
                    <a:pt x="0" y="0"/>
                  </a:cubicBezTo>
                  <a:cubicBezTo>
                    <a:pt x="89" y="0"/>
                    <a:pt x="147" y="0"/>
                    <a:pt x="23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2"/>
            <p:cNvSpPr>
              <a:spLocks noChangeArrowheads="1"/>
            </p:cNvSpPr>
            <p:nvPr/>
          </p:nvSpPr>
          <p:spPr bwMode="gray">
            <a:xfrm>
              <a:off x="2770188" y="3800475"/>
              <a:ext cx="95250" cy="53975"/>
            </a:xfrm>
            <a:custGeom>
              <a:avLst/>
              <a:gdLst>
                <a:gd name="T0" fmla="*/ 265 w 266"/>
                <a:gd name="T1" fmla="*/ 148 h 149"/>
                <a:gd name="T2" fmla="*/ 265 w 266"/>
                <a:gd name="T3" fmla="*/ 148 h 149"/>
                <a:gd name="T4" fmla="*/ 29 w 266"/>
                <a:gd name="T5" fmla="*/ 148 h 149"/>
                <a:gd name="T6" fmla="*/ 0 w 266"/>
                <a:gd name="T7" fmla="*/ 118 h 149"/>
                <a:gd name="T8" fmla="*/ 205 w 266"/>
                <a:gd name="T9" fmla="*/ 0 h 149"/>
                <a:gd name="T10" fmla="*/ 265 w 266"/>
                <a:gd name="T11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149">
                  <a:moveTo>
                    <a:pt x="265" y="148"/>
                  </a:moveTo>
                  <a:lnTo>
                    <a:pt x="265" y="148"/>
                  </a:lnTo>
                  <a:cubicBezTo>
                    <a:pt x="176" y="148"/>
                    <a:pt x="88" y="148"/>
                    <a:pt x="29" y="148"/>
                  </a:cubicBezTo>
                  <a:cubicBezTo>
                    <a:pt x="29" y="148"/>
                    <a:pt x="29" y="118"/>
                    <a:pt x="0" y="118"/>
                  </a:cubicBezTo>
                  <a:cubicBezTo>
                    <a:pt x="88" y="88"/>
                    <a:pt x="147" y="30"/>
                    <a:pt x="205" y="0"/>
                  </a:cubicBezTo>
                  <a:cubicBezTo>
                    <a:pt x="205" y="30"/>
                    <a:pt x="236" y="88"/>
                    <a:pt x="265" y="1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3"/>
            <p:cNvSpPr>
              <a:spLocks noChangeArrowheads="1"/>
            </p:cNvSpPr>
            <p:nvPr/>
          </p:nvSpPr>
          <p:spPr bwMode="gray">
            <a:xfrm>
              <a:off x="2527300" y="3778250"/>
              <a:ext cx="95250" cy="74613"/>
            </a:xfrm>
            <a:custGeom>
              <a:avLst/>
              <a:gdLst>
                <a:gd name="T0" fmla="*/ 0 w 266"/>
                <a:gd name="T1" fmla="*/ 207 h 208"/>
                <a:gd name="T2" fmla="*/ 0 w 266"/>
                <a:gd name="T3" fmla="*/ 207 h 208"/>
                <a:gd name="T4" fmla="*/ 59 w 266"/>
                <a:gd name="T5" fmla="*/ 0 h 208"/>
                <a:gd name="T6" fmla="*/ 265 w 266"/>
                <a:gd name="T7" fmla="*/ 207 h 208"/>
                <a:gd name="T8" fmla="*/ 0 w 266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08">
                  <a:moveTo>
                    <a:pt x="0" y="207"/>
                  </a:moveTo>
                  <a:lnTo>
                    <a:pt x="0" y="207"/>
                  </a:lnTo>
                  <a:cubicBezTo>
                    <a:pt x="29" y="118"/>
                    <a:pt x="29" y="89"/>
                    <a:pt x="59" y="0"/>
                  </a:cubicBezTo>
                  <a:cubicBezTo>
                    <a:pt x="147" y="89"/>
                    <a:pt x="177" y="118"/>
                    <a:pt x="265" y="207"/>
                  </a:cubicBezTo>
                  <a:cubicBezTo>
                    <a:pt x="147" y="207"/>
                    <a:pt x="89" y="207"/>
                    <a:pt x="0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"/>
            <p:cNvSpPr>
              <a:spLocks noChangeArrowheads="1"/>
            </p:cNvSpPr>
            <p:nvPr/>
          </p:nvSpPr>
          <p:spPr bwMode="gray">
            <a:xfrm>
              <a:off x="2770188" y="3916363"/>
              <a:ext cx="95250" cy="63500"/>
            </a:xfrm>
            <a:custGeom>
              <a:avLst/>
              <a:gdLst>
                <a:gd name="T0" fmla="*/ 265 w 266"/>
                <a:gd name="T1" fmla="*/ 0 h 178"/>
                <a:gd name="T2" fmla="*/ 265 w 266"/>
                <a:gd name="T3" fmla="*/ 0 h 178"/>
                <a:gd name="T4" fmla="*/ 176 w 266"/>
                <a:gd name="T5" fmla="*/ 177 h 178"/>
                <a:gd name="T6" fmla="*/ 0 w 266"/>
                <a:gd name="T7" fmla="*/ 0 h 178"/>
                <a:gd name="T8" fmla="*/ 265 w 26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78">
                  <a:moveTo>
                    <a:pt x="265" y="0"/>
                  </a:moveTo>
                  <a:lnTo>
                    <a:pt x="265" y="0"/>
                  </a:lnTo>
                  <a:cubicBezTo>
                    <a:pt x="236" y="60"/>
                    <a:pt x="205" y="118"/>
                    <a:pt x="176" y="177"/>
                  </a:cubicBezTo>
                  <a:cubicBezTo>
                    <a:pt x="118" y="118"/>
                    <a:pt x="58" y="60"/>
                    <a:pt x="0" y="0"/>
                  </a:cubicBezTo>
                  <a:cubicBezTo>
                    <a:pt x="88" y="0"/>
                    <a:pt x="176" y="0"/>
                    <a:pt x="26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5"/>
            <p:cNvSpPr>
              <a:spLocks noChangeArrowheads="1"/>
            </p:cNvSpPr>
            <p:nvPr/>
          </p:nvSpPr>
          <p:spPr bwMode="gray">
            <a:xfrm>
              <a:off x="2728913" y="3714750"/>
              <a:ext cx="63500" cy="85725"/>
            </a:xfrm>
            <a:custGeom>
              <a:avLst/>
              <a:gdLst>
                <a:gd name="T0" fmla="*/ 0 w 177"/>
                <a:gd name="T1" fmla="*/ 0 h 236"/>
                <a:gd name="T2" fmla="*/ 0 w 177"/>
                <a:gd name="T3" fmla="*/ 0 h 236"/>
                <a:gd name="T4" fmla="*/ 176 w 177"/>
                <a:gd name="T5" fmla="*/ 60 h 236"/>
                <a:gd name="T6" fmla="*/ 0 w 177"/>
                <a:gd name="T7" fmla="*/ 235 h 236"/>
                <a:gd name="T8" fmla="*/ 0 w 177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36">
                  <a:moveTo>
                    <a:pt x="0" y="0"/>
                  </a:moveTo>
                  <a:lnTo>
                    <a:pt x="0" y="0"/>
                  </a:lnTo>
                  <a:cubicBezTo>
                    <a:pt x="59" y="30"/>
                    <a:pt x="118" y="30"/>
                    <a:pt x="176" y="60"/>
                  </a:cubicBezTo>
                  <a:cubicBezTo>
                    <a:pt x="118" y="118"/>
                    <a:pt x="59" y="176"/>
                    <a:pt x="0" y="235"/>
                  </a:cubicBezTo>
                  <a:cubicBezTo>
                    <a:pt x="0" y="147"/>
                    <a:pt x="0" y="89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6"/>
            <p:cNvSpPr>
              <a:spLocks noChangeArrowheads="1"/>
            </p:cNvSpPr>
            <p:nvPr/>
          </p:nvSpPr>
          <p:spPr bwMode="gray">
            <a:xfrm>
              <a:off x="2590800" y="3714750"/>
              <a:ext cx="74613" cy="95250"/>
            </a:xfrm>
            <a:custGeom>
              <a:avLst/>
              <a:gdLst>
                <a:gd name="T0" fmla="*/ 206 w 207"/>
                <a:gd name="T1" fmla="*/ 0 h 266"/>
                <a:gd name="T2" fmla="*/ 206 w 207"/>
                <a:gd name="T3" fmla="*/ 0 h 266"/>
                <a:gd name="T4" fmla="*/ 206 w 207"/>
                <a:gd name="T5" fmla="*/ 265 h 266"/>
                <a:gd name="T6" fmla="*/ 0 w 207"/>
                <a:gd name="T7" fmla="*/ 60 h 266"/>
                <a:gd name="T8" fmla="*/ 206 w 207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66">
                  <a:moveTo>
                    <a:pt x="206" y="0"/>
                  </a:moveTo>
                  <a:lnTo>
                    <a:pt x="206" y="0"/>
                  </a:lnTo>
                  <a:cubicBezTo>
                    <a:pt x="206" y="89"/>
                    <a:pt x="206" y="147"/>
                    <a:pt x="206" y="265"/>
                  </a:cubicBezTo>
                  <a:cubicBezTo>
                    <a:pt x="117" y="176"/>
                    <a:pt x="88" y="147"/>
                    <a:pt x="0" y="60"/>
                  </a:cubicBezTo>
                  <a:cubicBezTo>
                    <a:pt x="88" y="30"/>
                    <a:pt x="147" y="30"/>
                    <a:pt x="2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7"/>
            <p:cNvSpPr>
              <a:spLocks noChangeArrowheads="1"/>
            </p:cNvSpPr>
            <p:nvPr/>
          </p:nvSpPr>
          <p:spPr bwMode="gray">
            <a:xfrm>
              <a:off x="2601913" y="3959225"/>
              <a:ext cx="63500" cy="95250"/>
            </a:xfrm>
            <a:custGeom>
              <a:avLst/>
              <a:gdLst>
                <a:gd name="T0" fmla="*/ 176 w 177"/>
                <a:gd name="T1" fmla="*/ 0 h 266"/>
                <a:gd name="T2" fmla="*/ 176 w 177"/>
                <a:gd name="T3" fmla="*/ 0 h 266"/>
                <a:gd name="T4" fmla="*/ 176 w 177"/>
                <a:gd name="T5" fmla="*/ 265 h 266"/>
                <a:gd name="T6" fmla="*/ 0 w 177"/>
                <a:gd name="T7" fmla="*/ 177 h 266"/>
                <a:gd name="T8" fmla="*/ 176 w 177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66">
                  <a:moveTo>
                    <a:pt x="176" y="0"/>
                  </a:moveTo>
                  <a:lnTo>
                    <a:pt x="176" y="0"/>
                  </a:lnTo>
                  <a:cubicBezTo>
                    <a:pt x="176" y="89"/>
                    <a:pt x="176" y="177"/>
                    <a:pt x="176" y="265"/>
                  </a:cubicBezTo>
                  <a:cubicBezTo>
                    <a:pt x="117" y="236"/>
                    <a:pt x="58" y="206"/>
                    <a:pt x="0" y="177"/>
                  </a:cubicBezTo>
                  <a:cubicBezTo>
                    <a:pt x="58" y="118"/>
                    <a:pt x="117" y="89"/>
                    <a:pt x="17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8"/>
            <p:cNvSpPr>
              <a:spLocks noChangeArrowheads="1"/>
            </p:cNvSpPr>
            <p:nvPr/>
          </p:nvSpPr>
          <p:spPr bwMode="gray">
            <a:xfrm>
              <a:off x="2728913" y="3968750"/>
              <a:ext cx="63500" cy="85725"/>
            </a:xfrm>
            <a:custGeom>
              <a:avLst/>
              <a:gdLst>
                <a:gd name="T0" fmla="*/ 176 w 177"/>
                <a:gd name="T1" fmla="*/ 148 h 237"/>
                <a:gd name="T2" fmla="*/ 176 w 177"/>
                <a:gd name="T3" fmla="*/ 148 h 237"/>
                <a:gd name="T4" fmla="*/ 0 w 177"/>
                <a:gd name="T5" fmla="*/ 236 h 237"/>
                <a:gd name="T6" fmla="*/ 0 w 177"/>
                <a:gd name="T7" fmla="*/ 0 h 237"/>
                <a:gd name="T8" fmla="*/ 176 w 177"/>
                <a:gd name="T9" fmla="*/ 14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37">
                  <a:moveTo>
                    <a:pt x="176" y="148"/>
                  </a:moveTo>
                  <a:lnTo>
                    <a:pt x="176" y="148"/>
                  </a:lnTo>
                  <a:cubicBezTo>
                    <a:pt x="118" y="177"/>
                    <a:pt x="59" y="207"/>
                    <a:pt x="0" y="236"/>
                  </a:cubicBezTo>
                  <a:cubicBezTo>
                    <a:pt x="0" y="148"/>
                    <a:pt x="0" y="60"/>
                    <a:pt x="0" y="0"/>
                  </a:cubicBezTo>
                  <a:cubicBezTo>
                    <a:pt x="59" y="60"/>
                    <a:pt x="88" y="89"/>
                    <a:pt x="176" y="1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9"/>
            <p:cNvSpPr>
              <a:spLocks noChangeArrowheads="1"/>
            </p:cNvSpPr>
            <p:nvPr/>
          </p:nvSpPr>
          <p:spPr bwMode="gray">
            <a:xfrm>
              <a:off x="2674938" y="3852863"/>
              <a:ext cx="42862" cy="63500"/>
            </a:xfrm>
            <a:custGeom>
              <a:avLst/>
              <a:gdLst>
                <a:gd name="T0" fmla="*/ 60 w 119"/>
                <a:gd name="T1" fmla="*/ 176 h 177"/>
                <a:gd name="T2" fmla="*/ 60 w 119"/>
                <a:gd name="T3" fmla="*/ 176 h 177"/>
                <a:gd name="T4" fmla="*/ 0 w 119"/>
                <a:gd name="T5" fmla="*/ 88 h 177"/>
                <a:gd name="T6" fmla="*/ 60 w 119"/>
                <a:gd name="T7" fmla="*/ 0 h 177"/>
                <a:gd name="T8" fmla="*/ 118 w 119"/>
                <a:gd name="T9" fmla="*/ 88 h 177"/>
                <a:gd name="T10" fmla="*/ 60 w 119"/>
                <a:gd name="T11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77">
                  <a:moveTo>
                    <a:pt x="60" y="176"/>
                  </a:moveTo>
                  <a:lnTo>
                    <a:pt x="60" y="176"/>
                  </a:lnTo>
                  <a:cubicBezTo>
                    <a:pt x="30" y="147"/>
                    <a:pt x="0" y="118"/>
                    <a:pt x="0" y="88"/>
                  </a:cubicBezTo>
                  <a:cubicBezTo>
                    <a:pt x="0" y="58"/>
                    <a:pt x="30" y="29"/>
                    <a:pt x="60" y="0"/>
                  </a:cubicBezTo>
                  <a:cubicBezTo>
                    <a:pt x="60" y="29"/>
                    <a:pt x="118" y="58"/>
                    <a:pt x="118" y="88"/>
                  </a:cubicBezTo>
                  <a:cubicBezTo>
                    <a:pt x="118" y="88"/>
                    <a:pt x="89" y="118"/>
                    <a:pt x="60" y="1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20"/>
            <p:cNvSpPr>
              <a:spLocks noChangeArrowheads="1"/>
            </p:cNvSpPr>
            <p:nvPr/>
          </p:nvSpPr>
          <p:spPr bwMode="gray">
            <a:xfrm>
              <a:off x="4784725" y="3714750"/>
              <a:ext cx="63500" cy="95250"/>
            </a:xfrm>
            <a:custGeom>
              <a:avLst/>
              <a:gdLst>
                <a:gd name="T0" fmla="*/ 176 w 177"/>
                <a:gd name="T1" fmla="*/ 0 h 266"/>
                <a:gd name="T2" fmla="*/ 176 w 177"/>
                <a:gd name="T3" fmla="*/ 0 h 266"/>
                <a:gd name="T4" fmla="*/ 176 w 177"/>
                <a:gd name="T5" fmla="*/ 265 h 266"/>
                <a:gd name="T6" fmla="*/ 0 w 177"/>
                <a:gd name="T7" fmla="*/ 60 h 266"/>
                <a:gd name="T8" fmla="*/ 176 w 177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66">
                  <a:moveTo>
                    <a:pt x="176" y="0"/>
                  </a:moveTo>
                  <a:lnTo>
                    <a:pt x="176" y="0"/>
                  </a:lnTo>
                  <a:cubicBezTo>
                    <a:pt x="176" y="89"/>
                    <a:pt x="176" y="147"/>
                    <a:pt x="176" y="265"/>
                  </a:cubicBezTo>
                  <a:cubicBezTo>
                    <a:pt x="88" y="176"/>
                    <a:pt x="59" y="118"/>
                    <a:pt x="0" y="60"/>
                  </a:cubicBezTo>
                  <a:cubicBezTo>
                    <a:pt x="29" y="30"/>
                    <a:pt x="88" y="30"/>
                    <a:pt x="17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21"/>
            <p:cNvSpPr>
              <a:spLocks noChangeArrowheads="1"/>
            </p:cNvSpPr>
            <p:nvPr/>
          </p:nvSpPr>
          <p:spPr bwMode="gray">
            <a:xfrm>
              <a:off x="4965700" y="3916363"/>
              <a:ext cx="85725" cy="63500"/>
            </a:xfrm>
            <a:custGeom>
              <a:avLst/>
              <a:gdLst>
                <a:gd name="T0" fmla="*/ 236 w 237"/>
                <a:gd name="T1" fmla="*/ 0 h 178"/>
                <a:gd name="T2" fmla="*/ 236 w 237"/>
                <a:gd name="T3" fmla="*/ 0 h 178"/>
                <a:gd name="T4" fmla="*/ 148 w 237"/>
                <a:gd name="T5" fmla="*/ 177 h 178"/>
                <a:gd name="T6" fmla="*/ 0 w 237"/>
                <a:gd name="T7" fmla="*/ 0 h 178"/>
                <a:gd name="T8" fmla="*/ 236 w 23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78">
                  <a:moveTo>
                    <a:pt x="236" y="0"/>
                  </a:moveTo>
                  <a:lnTo>
                    <a:pt x="236" y="0"/>
                  </a:lnTo>
                  <a:cubicBezTo>
                    <a:pt x="207" y="60"/>
                    <a:pt x="178" y="118"/>
                    <a:pt x="148" y="177"/>
                  </a:cubicBezTo>
                  <a:cubicBezTo>
                    <a:pt x="89" y="89"/>
                    <a:pt x="31" y="60"/>
                    <a:pt x="0" y="0"/>
                  </a:cubicBezTo>
                  <a:cubicBezTo>
                    <a:pt x="60" y="0"/>
                    <a:pt x="118" y="0"/>
                    <a:pt x="23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22"/>
            <p:cNvSpPr>
              <a:spLocks noChangeArrowheads="1"/>
            </p:cNvSpPr>
            <p:nvPr/>
          </p:nvSpPr>
          <p:spPr bwMode="gray">
            <a:xfrm>
              <a:off x="4911725" y="3714750"/>
              <a:ext cx="65088" cy="95250"/>
            </a:xfrm>
            <a:custGeom>
              <a:avLst/>
              <a:gdLst>
                <a:gd name="T0" fmla="*/ 0 w 179"/>
                <a:gd name="T1" fmla="*/ 0 h 266"/>
                <a:gd name="T2" fmla="*/ 0 w 179"/>
                <a:gd name="T3" fmla="*/ 0 h 266"/>
                <a:gd name="T4" fmla="*/ 178 w 179"/>
                <a:gd name="T5" fmla="*/ 60 h 266"/>
                <a:gd name="T6" fmla="*/ 0 w 179"/>
                <a:gd name="T7" fmla="*/ 265 h 266"/>
                <a:gd name="T8" fmla="*/ 0 w 179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66">
                  <a:moveTo>
                    <a:pt x="0" y="0"/>
                  </a:moveTo>
                  <a:lnTo>
                    <a:pt x="0" y="0"/>
                  </a:lnTo>
                  <a:cubicBezTo>
                    <a:pt x="59" y="30"/>
                    <a:pt x="118" y="30"/>
                    <a:pt x="178" y="60"/>
                  </a:cubicBezTo>
                  <a:cubicBezTo>
                    <a:pt x="89" y="118"/>
                    <a:pt x="59" y="176"/>
                    <a:pt x="0" y="265"/>
                  </a:cubicBezTo>
                  <a:cubicBezTo>
                    <a:pt x="0" y="147"/>
                    <a:pt x="0" y="89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23"/>
            <p:cNvSpPr>
              <a:spLocks noChangeArrowheads="1"/>
            </p:cNvSpPr>
            <p:nvPr/>
          </p:nvSpPr>
          <p:spPr bwMode="gray">
            <a:xfrm>
              <a:off x="4954588" y="3778250"/>
              <a:ext cx="95250" cy="74613"/>
            </a:xfrm>
            <a:custGeom>
              <a:avLst/>
              <a:gdLst>
                <a:gd name="T0" fmla="*/ 265 w 266"/>
                <a:gd name="T1" fmla="*/ 207 h 208"/>
                <a:gd name="T2" fmla="*/ 265 w 266"/>
                <a:gd name="T3" fmla="*/ 207 h 208"/>
                <a:gd name="T4" fmla="*/ 0 w 266"/>
                <a:gd name="T5" fmla="*/ 207 h 208"/>
                <a:gd name="T6" fmla="*/ 177 w 266"/>
                <a:gd name="T7" fmla="*/ 0 h 208"/>
                <a:gd name="T8" fmla="*/ 265 w 266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08">
                  <a:moveTo>
                    <a:pt x="265" y="207"/>
                  </a:moveTo>
                  <a:lnTo>
                    <a:pt x="265" y="207"/>
                  </a:lnTo>
                  <a:cubicBezTo>
                    <a:pt x="147" y="207"/>
                    <a:pt x="89" y="207"/>
                    <a:pt x="0" y="207"/>
                  </a:cubicBezTo>
                  <a:cubicBezTo>
                    <a:pt x="60" y="118"/>
                    <a:pt x="118" y="89"/>
                    <a:pt x="177" y="0"/>
                  </a:cubicBezTo>
                  <a:cubicBezTo>
                    <a:pt x="207" y="89"/>
                    <a:pt x="236" y="118"/>
                    <a:pt x="265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24"/>
            <p:cNvSpPr>
              <a:spLocks noChangeArrowheads="1"/>
            </p:cNvSpPr>
            <p:nvPr/>
          </p:nvSpPr>
          <p:spPr bwMode="gray">
            <a:xfrm>
              <a:off x="4711700" y="3789363"/>
              <a:ext cx="85725" cy="63500"/>
            </a:xfrm>
            <a:custGeom>
              <a:avLst/>
              <a:gdLst>
                <a:gd name="T0" fmla="*/ 60 w 237"/>
                <a:gd name="T1" fmla="*/ 0 h 178"/>
                <a:gd name="T2" fmla="*/ 60 w 237"/>
                <a:gd name="T3" fmla="*/ 0 h 178"/>
                <a:gd name="T4" fmla="*/ 236 w 237"/>
                <a:gd name="T5" fmla="*/ 177 h 178"/>
                <a:gd name="T6" fmla="*/ 0 w 237"/>
                <a:gd name="T7" fmla="*/ 177 h 178"/>
                <a:gd name="T8" fmla="*/ 60 w 23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78">
                  <a:moveTo>
                    <a:pt x="60" y="0"/>
                  </a:moveTo>
                  <a:lnTo>
                    <a:pt x="60" y="0"/>
                  </a:lnTo>
                  <a:cubicBezTo>
                    <a:pt x="118" y="59"/>
                    <a:pt x="178" y="117"/>
                    <a:pt x="236" y="177"/>
                  </a:cubicBezTo>
                  <a:cubicBezTo>
                    <a:pt x="148" y="177"/>
                    <a:pt x="89" y="177"/>
                    <a:pt x="0" y="177"/>
                  </a:cubicBezTo>
                  <a:cubicBezTo>
                    <a:pt x="0" y="117"/>
                    <a:pt x="31" y="59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25"/>
            <p:cNvSpPr>
              <a:spLocks noChangeArrowheads="1"/>
            </p:cNvSpPr>
            <p:nvPr/>
          </p:nvSpPr>
          <p:spPr bwMode="gray">
            <a:xfrm>
              <a:off x="4711700" y="3916363"/>
              <a:ext cx="96838" cy="63500"/>
            </a:xfrm>
            <a:custGeom>
              <a:avLst/>
              <a:gdLst>
                <a:gd name="T0" fmla="*/ 266 w 267"/>
                <a:gd name="T1" fmla="*/ 0 h 178"/>
                <a:gd name="T2" fmla="*/ 266 w 267"/>
                <a:gd name="T3" fmla="*/ 0 h 178"/>
                <a:gd name="T4" fmla="*/ 60 w 267"/>
                <a:gd name="T5" fmla="*/ 177 h 178"/>
                <a:gd name="T6" fmla="*/ 0 w 267"/>
                <a:gd name="T7" fmla="*/ 0 h 178"/>
                <a:gd name="T8" fmla="*/ 266 w 26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178">
                  <a:moveTo>
                    <a:pt x="266" y="0"/>
                  </a:moveTo>
                  <a:lnTo>
                    <a:pt x="266" y="0"/>
                  </a:lnTo>
                  <a:cubicBezTo>
                    <a:pt x="178" y="60"/>
                    <a:pt x="118" y="118"/>
                    <a:pt x="60" y="177"/>
                  </a:cubicBezTo>
                  <a:cubicBezTo>
                    <a:pt x="31" y="118"/>
                    <a:pt x="0" y="60"/>
                    <a:pt x="0" y="0"/>
                  </a:cubicBezTo>
                  <a:cubicBezTo>
                    <a:pt x="89" y="0"/>
                    <a:pt x="148" y="0"/>
                    <a:pt x="26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26"/>
            <p:cNvSpPr>
              <a:spLocks noChangeArrowheads="1"/>
            </p:cNvSpPr>
            <p:nvPr/>
          </p:nvSpPr>
          <p:spPr bwMode="gray">
            <a:xfrm>
              <a:off x="4784725" y="3959225"/>
              <a:ext cx="63500" cy="95250"/>
            </a:xfrm>
            <a:custGeom>
              <a:avLst/>
              <a:gdLst>
                <a:gd name="T0" fmla="*/ 0 w 177"/>
                <a:gd name="T1" fmla="*/ 206 h 266"/>
                <a:gd name="T2" fmla="*/ 0 w 177"/>
                <a:gd name="T3" fmla="*/ 206 h 266"/>
                <a:gd name="T4" fmla="*/ 176 w 177"/>
                <a:gd name="T5" fmla="*/ 0 h 266"/>
                <a:gd name="T6" fmla="*/ 176 w 177"/>
                <a:gd name="T7" fmla="*/ 265 h 266"/>
                <a:gd name="T8" fmla="*/ 0 w 177"/>
                <a:gd name="T9" fmla="*/ 20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66">
                  <a:moveTo>
                    <a:pt x="0" y="206"/>
                  </a:moveTo>
                  <a:lnTo>
                    <a:pt x="0" y="206"/>
                  </a:lnTo>
                  <a:cubicBezTo>
                    <a:pt x="59" y="118"/>
                    <a:pt x="88" y="59"/>
                    <a:pt x="176" y="0"/>
                  </a:cubicBezTo>
                  <a:cubicBezTo>
                    <a:pt x="176" y="89"/>
                    <a:pt x="176" y="147"/>
                    <a:pt x="176" y="265"/>
                  </a:cubicBezTo>
                  <a:cubicBezTo>
                    <a:pt x="88" y="236"/>
                    <a:pt x="59" y="206"/>
                    <a:pt x="0" y="2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27"/>
            <p:cNvSpPr>
              <a:spLocks noChangeArrowheads="1"/>
            </p:cNvSpPr>
            <p:nvPr/>
          </p:nvSpPr>
          <p:spPr bwMode="gray">
            <a:xfrm>
              <a:off x="4911725" y="3959225"/>
              <a:ext cx="53975" cy="95250"/>
            </a:xfrm>
            <a:custGeom>
              <a:avLst/>
              <a:gdLst>
                <a:gd name="T0" fmla="*/ 0 w 148"/>
                <a:gd name="T1" fmla="*/ 0 h 266"/>
                <a:gd name="T2" fmla="*/ 0 w 148"/>
                <a:gd name="T3" fmla="*/ 0 h 266"/>
                <a:gd name="T4" fmla="*/ 147 w 148"/>
                <a:gd name="T5" fmla="*/ 177 h 266"/>
                <a:gd name="T6" fmla="*/ 0 w 148"/>
                <a:gd name="T7" fmla="*/ 265 h 266"/>
                <a:gd name="T8" fmla="*/ 0 w 148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66">
                  <a:moveTo>
                    <a:pt x="0" y="0"/>
                  </a:moveTo>
                  <a:lnTo>
                    <a:pt x="0" y="0"/>
                  </a:lnTo>
                  <a:cubicBezTo>
                    <a:pt x="59" y="59"/>
                    <a:pt x="89" y="118"/>
                    <a:pt x="147" y="177"/>
                  </a:cubicBezTo>
                  <a:cubicBezTo>
                    <a:pt x="118" y="206"/>
                    <a:pt x="59" y="236"/>
                    <a:pt x="0" y="265"/>
                  </a:cubicBezTo>
                  <a:cubicBezTo>
                    <a:pt x="0" y="177"/>
                    <a:pt x="0" y="89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28"/>
            <p:cNvSpPr>
              <a:spLocks noChangeArrowheads="1"/>
            </p:cNvSpPr>
            <p:nvPr/>
          </p:nvSpPr>
          <p:spPr bwMode="gray">
            <a:xfrm>
              <a:off x="4848225" y="3852863"/>
              <a:ext cx="53975" cy="53975"/>
            </a:xfrm>
            <a:custGeom>
              <a:avLst/>
              <a:gdLst>
                <a:gd name="T0" fmla="*/ 59 w 148"/>
                <a:gd name="T1" fmla="*/ 0 h 148"/>
                <a:gd name="T2" fmla="*/ 59 w 148"/>
                <a:gd name="T3" fmla="*/ 0 h 148"/>
                <a:gd name="T4" fmla="*/ 147 w 148"/>
                <a:gd name="T5" fmla="*/ 88 h 148"/>
                <a:gd name="T6" fmla="*/ 59 w 148"/>
                <a:gd name="T7" fmla="*/ 147 h 148"/>
                <a:gd name="T8" fmla="*/ 0 w 148"/>
                <a:gd name="T9" fmla="*/ 88 h 148"/>
                <a:gd name="T10" fmla="*/ 59 w 148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59" y="0"/>
                  </a:moveTo>
                  <a:lnTo>
                    <a:pt x="59" y="0"/>
                  </a:lnTo>
                  <a:cubicBezTo>
                    <a:pt x="117" y="29"/>
                    <a:pt x="147" y="58"/>
                    <a:pt x="147" y="88"/>
                  </a:cubicBezTo>
                  <a:cubicBezTo>
                    <a:pt x="117" y="88"/>
                    <a:pt x="88" y="118"/>
                    <a:pt x="59" y="147"/>
                  </a:cubicBezTo>
                  <a:cubicBezTo>
                    <a:pt x="59" y="118"/>
                    <a:pt x="0" y="118"/>
                    <a:pt x="0" y="88"/>
                  </a:cubicBezTo>
                  <a:cubicBezTo>
                    <a:pt x="0" y="58"/>
                    <a:pt x="29" y="29"/>
                    <a:pt x="5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6" name="Freeform 29"/>
          <p:cNvSpPr>
            <a:spLocks noChangeArrowheads="1"/>
          </p:cNvSpPr>
          <p:nvPr/>
        </p:nvSpPr>
        <p:spPr bwMode="gray">
          <a:xfrm>
            <a:off x="2057401" y="2075649"/>
            <a:ext cx="836613" cy="1130132"/>
          </a:xfrm>
          <a:custGeom>
            <a:avLst/>
            <a:gdLst>
              <a:gd name="T0" fmla="*/ 4447 w 4448"/>
              <a:gd name="T1" fmla="*/ 3004 h 6009"/>
              <a:gd name="T2" fmla="*/ 4447 w 4448"/>
              <a:gd name="T3" fmla="*/ 3004 h 6009"/>
              <a:gd name="T4" fmla="*/ 4447 w 4448"/>
              <a:gd name="T5" fmla="*/ 5713 h 6009"/>
              <a:gd name="T6" fmla="*/ 4182 w 4448"/>
              <a:gd name="T7" fmla="*/ 6008 h 6009"/>
              <a:gd name="T8" fmla="*/ 265 w 4448"/>
              <a:gd name="T9" fmla="*/ 6008 h 6009"/>
              <a:gd name="T10" fmla="*/ 0 w 4448"/>
              <a:gd name="T11" fmla="*/ 5713 h 6009"/>
              <a:gd name="T12" fmla="*/ 0 w 4448"/>
              <a:gd name="T13" fmla="*/ 265 h 6009"/>
              <a:gd name="T14" fmla="*/ 265 w 4448"/>
              <a:gd name="T15" fmla="*/ 0 h 6009"/>
              <a:gd name="T16" fmla="*/ 4182 w 4448"/>
              <a:gd name="T17" fmla="*/ 0 h 6009"/>
              <a:gd name="T18" fmla="*/ 4447 w 4448"/>
              <a:gd name="T19" fmla="*/ 265 h 6009"/>
              <a:gd name="T20" fmla="*/ 4447 w 4448"/>
              <a:gd name="T21" fmla="*/ 3004 h 6009"/>
              <a:gd name="T22" fmla="*/ 441 w 4448"/>
              <a:gd name="T23" fmla="*/ 471 h 6009"/>
              <a:gd name="T24" fmla="*/ 441 w 4448"/>
              <a:gd name="T25" fmla="*/ 471 h 6009"/>
              <a:gd name="T26" fmla="*/ 441 w 4448"/>
              <a:gd name="T27" fmla="*/ 5242 h 6009"/>
              <a:gd name="T28" fmla="*/ 3976 w 4448"/>
              <a:gd name="T29" fmla="*/ 5242 h 6009"/>
              <a:gd name="T30" fmla="*/ 3976 w 4448"/>
              <a:gd name="T31" fmla="*/ 471 h 6009"/>
              <a:gd name="T32" fmla="*/ 441 w 4448"/>
              <a:gd name="T33" fmla="*/ 471 h 6009"/>
              <a:gd name="T34" fmla="*/ 2268 w 4448"/>
              <a:gd name="T35" fmla="*/ 5419 h 6009"/>
              <a:gd name="T36" fmla="*/ 2268 w 4448"/>
              <a:gd name="T37" fmla="*/ 5419 h 6009"/>
              <a:gd name="T38" fmla="*/ 2061 w 4448"/>
              <a:gd name="T39" fmla="*/ 5655 h 6009"/>
              <a:gd name="T40" fmla="*/ 2268 w 4448"/>
              <a:gd name="T41" fmla="*/ 5890 h 6009"/>
              <a:gd name="T42" fmla="*/ 2503 w 4448"/>
              <a:gd name="T43" fmla="*/ 5655 h 6009"/>
              <a:gd name="T44" fmla="*/ 2268 w 4448"/>
              <a:gd name="T45" fmla="*/ 5419 h 6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48" h="6009">
                <a:moveTo>
                  <a:pt x="4447" y="3004"/>
                </a:moveTo>
                <a:lnTo>
                  <a:pt x="4447" y="3004"/>
                </a:lnTo>
                <a:cubicBezTo>
                  <a:pt x="4447" y="3916"/>
                  <a:pt x="4447" y="4830"/>
                  <a:pt x="4447" y="5713"/>
                </a:cubicBezTo>
                <a:cubicBezTo>
                  <a:pt x="4447" y="5890"/>
                  <a:pt x="4359" y="6008"/>
                  <a:pt x="4182" y="6008"/>
                </a:cubicBezTo>
                <a:cubicBezTo>
                  <a:pt x="2857" y="6008"/>
                  <a:pt x="1561" y="6008"/>
                  <a:pt x="265" y="6008"/>
                </a:cubicBezTo>
                <a:cubicBezTo>
                  <a:pt x="118" y="6008"/>
                  <a:pt x="0" y="5890"/>
                  <a:pt x="0" y="5713"/>
                </a:cubicBezTo>
                <a:cubicBezTo>
                  <a:pt x="0" y="3916"/>
                  <a:pt x="0" y="2092"/>
                  <a:pt x="0" y="265"/>
                </a:cubicBezTo>
                <a:cubicBezTo>
                  <a:pt x="0" y="89"/>
                  <a:pt x="88" y="0"/>
                  <a:pt x="265" y="0"/>
                </a:cubicBezTo>
                <a:cubicBezTo>
                  <a:pt x="1561" y="0"/>
                  <a:pt x="2857" y="0"/>
                  <a:pt x="4182" y="0"/>
                </a:cubicBezTo>
                <a:cubicBezTo>
                  <a:pt x="4329" y="0"/>
                  <a:pt x="4447" y="118"/>
                  <a:pt x="4447" y="265"/>
                </a:cubicBezTo>
                <a:cubicBezTo>
                  <a:pt x="4447" y="1178"/>
                  <a:pt x="4447" y="2092"/>
                  <a:pt x="4447" y="3004"/>
                </a:cubicBezTo>
                <a:close/>
                <a:moveTo>
                  <a:pt x="441" y="471"/>
                </a:moveTo>
                <a:lnTo>
                  <a:pt x="441" y="471"/>
                </a:lnTo>
                <a:cubicBezTo>
                  <a:pt x="441" y="2061"/>
                  <a:pt x="441" y="3652"/>
                  <a:pt x="441" y="5242"/>
                </a:cubicBezTo>
                <a:cubicBezTo>
                  <a:pt x="1619" y="5242"/>
                  <a:pt x="2797" y="5242"/>
                  <a:pt x="3976" y="5242"/>
                </a:cubicBezTo>
                <a:cubicBezTo>
                  <a:pt x="3976" y="3652"/>
                  <a:pt x="3976" y="2061"/>
                  <a:pt x="3976" y="471"/>
                </a:cubicBezTo>
                <a:cubicBezTo>
                  <a:pt x="2797" y="471"/>
                  <a:pt x="1619" y="471"/>
                  <a:pt x="441" y="471"/>
                </a:cubicBezTo>
                <a:close/>
                <a:moveTo>
                  <a:pt x="2268" y="5419"/>
                </a:moveTo>
                <a:lnTo>
                  <a:pt x="2268" y="5419"/>
                </a:lnTo>
                <a:cubicBezTo>
                  <a:pt x="2150" y="5419"/>
                  <a:pt x="2061" y="5537"/>
                  <a:pt x="2061" y="5655"/>
                </a:cubicBezTo>
                <a:cubicBezTo>
                  <a:pt x="2032" y="5772"/>
                  <a:pt x="2150" y="5890"/>
                  <a:pt x="2268" y="5890"/>
                </a:cubicBezTo>
                <a:cubicBezTo>
                  <a:pt x="2385" y="5890"/>
                  <a:pt x="2503" y="5772"/>
                  <a:pt x="2503" y="5655"/>
                </a:cubicBezTo>
                <a:cubicBezTo>
                  <a:pt x="2503" y="5537"/>
                  <a:pt x="2415" y="5419"/>
                  <a:pt x="2268" y="54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" name="Group 9"/>
          <p:cNvGrpSpPr/>
          <p:nvPr/>
        </p:nvGrpSpPr>
        <p:grpSpPr bwMode="gray">
          <a:xfrm>
            <a:off x="3286818" y="3434381"/>
            <a:ext cx="827982" cy="1168974"/>
            <a:chOff x="4341812" y="658812"/>
            <a:chExt cx="1314450" cy="1855788"/>
          </a:xfrm>
        </p:grpSpPr>
        <p:sp>
          <p:nvSpPr>
            <p:cNvPr id="127" name="Freeform 30"/>
            <p:cNvSpPr>
              <a:spLocks noChangeArrowheads="1"/>
            </p:cNvSpPr>
            <p:nvPr/>
          </p:nvSpPr>
          <p:spPr bwMode="gray">
            <a:xfrm>
              <a:off x="4341812" y="1019175"/>
              <a:ext cx="1314450" cy="1495425"/>
            </a:xfrm>
            <a:custGeom>
              <a:avLst/>
              <a:gdLst>
                <a:gd name="T0" fmla="*/ 0 w 3653"/>
                <a:gd name="T1" fmla="*/ 0 h 4154"/>
                <a:gd name="T2" fmla="*/ 0 w 3653"/>
                <a:gd name="T3" fmla="*/ 0 h 4154"/>
                <a:gd name="T4" fmla="*/ 3652 w 3653"/>
                <a:gd name="T5" fmla="*/ 0 h 4154"/>
                <a:gd name="T6" fmla="*/ 3623 w 3653"/>
                <a:gd name="T7" fmla="*/ 353 h 4154"/>
                <a:gd name="T8" fmla="*/ 3563 w 3653"/>
                <a:gd name="T9" fmla="*/ 1296 h 4154"/>
                <a:gd name="T10" fmla="*/ 3476 w 3653"/>
                <a:gd name="T11" fmla="*/ 2208 h 4154"/>
                <a:gd name="T12" fmla="*/ 3387 w 3653"/>
                <a:gd name="T13" fmla="*/ 3004 h 4154"/>
                <a:gd name="T14" fmla="*/ 3328 w 3653"/>
                <a:gd name="T15" fmla="*/ 3681 h 4154"/>
                <a:gd name="T16" fmla="*/ 3299 w 3653"/>
                <a:gd name="T17" fmla="*/ 3740 h 4154"/>
                <a:gd name="T18" fmla="*/ 1885 w 3653"/>
                <a:gd name="T19" fmla="*/ 4122 h 4154"/>
                <a:gd name="T20" fmla="*/ 1797 w 3653"/>
                <a:gd name="T21" fmla="*/ 4153 h 4154"/>
                <a:gd name="T22" fmla="*/ 383 w 3653"/>
                <a:gd name="T23" fmla="*/ 3740 h 4154"/>
                <a:gd name="T24" fmla="*/ 324 w 3653"/>
                <a:gd name="T25" fmla="*/ 3681 h 4154"/>
                <a:gd name="T26" fmla="*/ 295 w 3653"/>
                <a:gd name="T27" fmla="*/ 3151 h 4154"/>
                <a:gd name="T28" fmla="*/ 206 w 3653"/>
                <a:gd name="T29" fmla="*/ 2326 h 4154"/>
                <a:gd name="T30" fmla="*/ 148 w 3653"/>
                <a:gd name="T31" fmla="*/ 1561 h 4154"/>
                <a:gd name="T32" fmla="*/ 59 w 3653"/>
                <a:gd name="T33" fmla="*/ 619 h 4154"/>
                <a:gd name="T34" fmla="*/ 0 w 3653"/>
                <a:gd name="T35" fmla="*/ 0 h 4154"/>
                <a:gd name="T36" fmla="*/ 2975 w 3653"/>
                <a:gd name="T37" fmla="*/ 766 h 4154"/>
                <a:gd name="T38" fmla="*/ 2975 w 3653"/>
                <a:gd name="T39" fmla="*/ 766 h 4154"/>
                <a:gd name="T40" fmla="*/ 707 w 3653"/>
                <a:gd name="T41" fmla="*/ 766 h 4154"/>
                <a:gd name="T42" fmla="*/ 737 w 3653"/>
                <a:gd name="T43" fmla="*/ 1149 h 4154"/>
                <a:gd name="T44" fmla="*/ 824 w 3653"/>
                <a:gd name="T45" fmla="*/ 2061 h 4154"/>
                <a:gd name="T46" fmla="*/ 884 w 3653"/>
                <a:gd name="T47" fmla="*/ 2150 h 4154"/>
                <a:gd name="T48" fmla="*/ 2327 w 3653"/>
                <a:gd name="T49" fmla="*/ 2150 h 4154"/>
                <a:gd name="T50" fmla="*/ 2415 w 3653"/>
                <a:gd name="T51" fmla="*/ 2150 h 4154"/>
                <a:gd name="T52" fmla="*/ 2356 w 3653"/>
                <a:gd name="T53" fmla="*/ 2708 h 4154"/>
                <a:gd name="T54" fmla="*/ 2298 w 3653"/>
                <a:gd name="T55" fmla="*/ 2739 h 4154"/>
                <a:gd name="T56" fmla="*/ 1856 w 3653"/>
                <a:gd name="T57" fmla="*/ 2856 h 4154"/>
                <a:gd name="T58" fmla="*/ 1797 w 3653"/>
                <a:gd name="T59" fmla="*/ 2856 h 4154"/>
                <a:gd name="T60" fmla="*/ 1413 w 3653"/>
                <a:gd name="T61" fmla="*/ 2768 h 4154"/>
                <a:gd name="T62" fmla="*/ 1326 w 3653"/>
                <a:gd name="T63" fmla="*/ 2650 h 4154"/>
                <a:gd name="T64" fmla="*/ 1326 w 3653"/>
                <a:gd name="T65" fmla="*/ 2621 h 4154"/>
                <a:gd name="T66" fmla="*/ 1296 w 3653"/>
                <a:gd name="T67" fmla="*/ 2355 h 4154"/>
                <a:gd name="T68" fmla="*/ 855 w 3653"/>
                <a:gd name="T69" fmla="*/ 2355 h 4154"/>
                <a:gd name="T70" fmla="*/ 855 w 3653"/>
                <a:gd name="T71" fmla="*/ 2414 h 4154"/>
                <a:gd name="T72" fmla="*/ 884 w 3653"/>
                <a:gd name="T73" fmla="*/ 3062 h 4154"/>
                <a:gd name="T74" fmla="*/ 942 w 3653"/>
                <a:gd name="T75" fmla="*/ 3092 h 4154"/>
                <a:gd name="T76" fmla="*/ 1826 w 3653"/>
                <a:gd name="T77" fmla="*/ 3357 h 4154"/>
                <a:gd name="T78" fmla="*/ 1885 w 3653"/>
                <a:gd name="T79" fmla="*/ 3328 h 4154"/>
                <a:gd name="T80" fmla="*/ 2651 w 3653"/>
                <a:gd name="T81" fmla="*/ 3121 h 4154"/>
                <a:gd name="T82" fmla="*/ 2798 w 3653"/>
                <a:gd name="T83" fmla="*/ 2944 h 4154"/>
                <a:gd name="T84" fmla="*/ 2887 w 3653"/>
                <a:gd name="T85" fmla="*/ 2002 h 4154"/>
                <a:gd name="T86" fmla="*/ 2887 w 3653"/>
                <a:gd name="T87" fmla="*/ 1678 h 4154"/>
                <a:gd name="T88" fmla="*/ 2857 w 3653"/>
                <a:gd name="T89" fmla="*/ 1678 h 4154"/>
                <a:gd name="T90" fmla="*/ 1856 w 3653"/>
                <a:gd name="T91" fmla="*/ 1678 h 4154"/>
                <a:gd name="T92" fmla="*/ 1266 w 3653"/>
                <a:gd name="T93" fmla="*/ 1707 h 4154"/>
                <a:gd name="T94" fmla="*/ 1237 w 3653"/>
                <a:gd name="T95" fmla="*/ 1649 h 4154"/>
                <a:gd name="T96" fmla="*/ 1208 w 3653"/>
                <a:gd name="T97" fmla="*/ 1413 h 4154"/>
                <a:gd name="T98" fmla="*/ 1178 w 3653"/>
                <a:gd name="T99" fmla="*/ 1208 h 4154"/>
                <a:gd name="T100" fmla="*/ 2945 w 3653"/>
                <a:gd name="T101" fmla="*/ 1208 h 4154"/>
                <a:gd name="T102" fmla="*/ 2975 w 3653"/>
                <a:gd name="T103" fmla="*/ 766 h 4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53" h="4154">
                  <a:moveTo>
                    <a:pt x="0" y="0"/>
                  </a:moveTo>
                  <a:lnTo>
                    <a:pt x="0" y="0"/>
                  </a:lnTo>
                  <a:cubicBezTo>
                    <a:pt x="1237" y="0"/>
                    <a:pt x="2445" y="0"/>
                    <a:pt x="3652" y="0"/>
                  </a:cubicBezTo>
                  <a:cubicBezTo>
                    <a:pt x="3652" y="117"/>
                    <a:pt x="3652" y="235"/>
                    <a:pt x="3623" y="353"/>
                  </a:cubicBezTo>
                  <a:cubicBezTo>
                    <a:pt x="3594" y="677"/>
                    <a:pt x="3594" y="1001"/>
                    <a:pt x="3563" y="1296"/>
                  </a:cubicBezTo>
                  <a:cubicBezTo>
                    <a:pt x="3534" y="1620"/>
                    <a:pt x="3505" y="1914"/>
                    <a:pt x="3476" y="2208"/>
                  </a:cubicBezTo>
                  <a:cubicBezTo>
                    <a:pt x="3446" y="2473"/>
                    <a:pt x="3416" y="2739"/>
                    <a:pt x="3387" y="3004"/>
                  </a:cubicBezTo>
                  <a:cubicBezTo>
                    <a:pt x="3387" y="3239"/>
                    <a:pt x="3358" y="3475"/>
                    <a:pt x="3328" y="3681"/>
                  </a:cubicBezTo>
                  <a:cubicBezTo>
                    <a:pt x="3328" y="3740"/>
                    <a:pt x="3328" y="3740"/>
                    <a:pt x="3299" y="3740"/>
                  </a:cubicBezTo>
                  <a:cubicBezTo>
                    <a:pt x="2827" y="3887"/>
                    <a:pt x="2356" y="4005"/>
                    <a:pt x="1885" y="4122"/>
                  </a:cubicBezTo>
                  <a:cubicBezTo>
                    <a:pt x="1856" y="4153"/>
                    <a:pt x="1826" y="4153"/>
                    <a:pt x="1797" y="4153"/>
                  </a:cubicBezTo>
                  <a:cubicBezTo>
                    <a:pt x="1326" y="4005"/>
                    <a:pt x="855" y="3887"/>
                    <a:pt x="383" y="3740"/>
                  </a:cubicBezTo>
                  <a:cubicBezTo>
                    <a:pt x="353" y="3740"/>
                    <a:pt x="353" y="3710"/>
                    <a:pt x="324" y="3681"/>
                  </a:cubicBezTo>
                  <a:cubicBezTo>
                    <a:pt x="324" y="3504"/>
                    <a:pt x="295" y="3328"/>
                    <a:pt x="295" y="3151"/>
                  </a:cubicBezTo>
                  <a:cubicBezTo>
                    <a:pt x="265" y="2856"/>
                    <a:pt x="235" y="2591"/>
                    <a:pt x="206" y="2326"/>
                  </a:cubicBezTo>
                  <a:cubicBezTo>
                    <a:pt x="206" y="2061"/>
                    <a:pt x="177" y="1796"/>
                    <a:pt x="148" y="1561"/>
                  </a:cubicBezTo>
                  <a:cubicBezTo>
                    <a:pt x="117" y="1237"/>
                    <a:pt x="88" y="913"/>
                    <a:pt x="59" y="619"/>
                  </a:cubicBezTo>
                  <a:cubicBezTo>
                    <a:pt x="59" y="412"/>
                    <a:pt x="30" y="206"/>
                    <a:pt x="0" y="0"/>
                  </a:cubicBezTo>
                  <a:close/>
                  <a:moveTo>
                    <a:pt x="2975" y="766"/>
                  </a:moveTo>
                  <a:lnTo>
                    <a:pt x="2975" y="766"/>
                  </a:lnTo>
                  <a:cubicBezTo>
                    <a:pt x="2209" y="766"/>
                    <a:pt x="1473" y="766"/>
                    <a:pt x="707" y="766"/>
                  </a:cubicBezTo>
                  <a:cubicBezTo>
                    <a:pt x="707" y="884"/>
                    <a:pt x="707" y="1001"/>
                    <a:pt x="737" y="1149"/>
                  </a:cubicBezTo>
                  <a:cubicBezTo>
                    <a:pt x="766" y="1444"/>
                    <a:pt x="795" y="1766"/>
                    <a:pt x="824" y="2061"/>
                  </a:cubicBezTo>
                  <a:cubicBezTo>
                    <a:pt x="824" y="2119"/>
                    <a:pt x="824" y="2150"/>
                    <a:pt x="884" y="2150"/>
                  </a:cubicBezTo>
                  <a:cubicBezTo>
                    <a:pt x="1355" y="2150"/>
                    <a:pt x="1856" y="2150"/>
                    <a:pt x="2327" y="2150"/>
                  </a:cubicBezTo>
                  <a:cubicBezTo>
                    <a:pt x="2356" y="2150"/>
                    <a:pt x="2386" y="2150"/>
                    <a:pt x="2415" y="2150"/>
                  </a:cubicBezTo>
                  <a:cubicBezTo>
                    <a:pt x="2386" y="2355"/>
                    <a:pt x="2356" y="2532"/>
                    <a:pt x="2356" y="2708"/>
                  </a:cubicBezTo>
                  <a:cubicBezTo>
                    <a:pt x="2356" y="2739"/>
                    <a:pt x="2327" y="2739"/>
                    <a:pt x="2298" y="2739"/>
                  </a:cubicBezTo>
                  <a:cubicBezTo>
                    <a:pt x="2151" y="2797"/>
                    <a:pt x="2003" y="2826"/>
                    <a:pt x="1856" y="2856"/>
                  </a:cubicBezTo>
                  <a:cubicBezTo>
                    <a:pt x="1856" y="2886"/>
                    <a:pt x="1826" y="2886"/>
                    <a:pt x="1797" y="2856"/>
                  </a:cubicBezTo>
                  <a:cubicBezTo>
                    <a:pt x="1679" y="2826"/>
                    <a:pt x="1531" y="2797"/>
                    <a:pt x="1413" y="2768"/>
                  </a:cubicBezTo>
                  <a:cubicBezTo>
                    <a:pt x="1326" y="2739"/>
                    <a:pt x="1326" y="2739"/>
                    <a:pt x="1326" y="2650"/>
                  </a:cubicBezTo>
                  <a:lnTo>
                    <a:pt x="1326" y="2621"/>
                  </a:lnTo>
                  <a:cubicBezTo>
                    <a:pt x="1296" y="2532"/>
                    <a:pt x="1296" y="2444"/>
                    <a:pt x="1296" y="2355"/>
                  </a:cubicBezTo>
                  <a:cubicBezTo>
                    <a:pt x="1149" y="2355"/>
                    <a:pt x="1002" y="2355"/>
                    <a:pt x="855" y="2355"/>
                  </a:cubicBezTo>
                  <a:cubicBezTo>
                    <a:pt x="855" y="2385"/>
                    <a:pt x="855" y="2385"/>
                    <a:pt x="855" y="2414"/>
                  </a:cubicBezTo>
                  <a:cubicBezTo>
                    <a:pt x="855" y="2621"/>
                    <a:pt x="884" y="2826"/>
                    <a:pt x="884" y="3062"/>
                  </a:cubicBezTo>
                  <a:cubicBezTo>
                    <a:pt x="913" y="3092"/>
                    <a:pt x="913" y="3092"/>
                    <a:pt x="942" y="3092"/>
                  </a:cubicBezTo>
                  <a:cubicBezTo>
                    <a:pt x="1237" y="3180"/>
                    <a:pt x="1531" y="3268"/>
                    <a:pt x="1826" y="3357"/>
                  </a:cubicBezTo>
                  <a:cubicBezTo>
                    <a:pt x="1826" y="3357"/>
                    <a:pt x="1856" y="3357"/>
                    <a:pt x="1885" y="3328"/>
                  </a:cubicBezTo>
                  <a:cubicBezTo>
                    <a:pt x="2151" y="3268"/>
                    <a:pt x="2386" y="3210"/>
                    <a:pt x="2651" y="3121"/>
                  </a:cubicBezTo>
                  <a:cubicBezTo>
                    <a:pt x="2769" y="3092"/>
                    <a:pt x="2769" y="3092"/>
                    <a:pt x="2798" y="2944"/>
                  </a:cubicBezTo>
                  <a:cubicBezTo>
                    <a:pt x="2827" y="2650"/>
                    <a:pt x="2857" y="2326"/>
                    <a:pt x="2887" y="2002"/>
                  </a:cubicBezTo>
                  <a:cubicBezTo>
                    <a:pt x="2887" y="1914"/>
                    <a:pt x="2887" y="1796"/>
                    <a:pt x="2887" y="1678"/>
                  </a:cubicBezTo>
                  <a:cubicBezTo>
                    <a:pt x="2887" y="1678"/>
                    <a:pt x="2887" y="1678"/>
                    <a:pt x="2857" y="1678"/>
                  </a:cubicBezTo>
                  <a:cubicBezTo>
                    <a:pt x="2533" y="1678"/>
                    <a:pt x="2209" y="1678"/>
                    <a:pt x="1856" y="1678"/>
                  </a:cubicBezTo>
                  <a:cubicBezTo>
                    <a:pt x="1679" y="1678"/>
                    <a:pt x="1473" y="1678"/>
                    <a:pt x="1266" y="1707"/>
                  </a:cubicBezTo>
                  <a:cubicBezTo>
                    <a:pt x="1237" y="1707"/>
                    <a:pt x="1237" y="1678"/>
                    <a:pt x="1237" y="1649"/>
                  </a:cubicBezTo>
                  <a:cubicBezTo>
                    <a:pt x="1208" y="1561"/>
                    <a:pt x="1208" y="1502"/>
                    <a:pt x="1208" y="1413"/>
                  </a:cubicBezTo>
                  <a:cubicBezTo>
                    <a:pt x="1208" y="1355"/>
                    <a:pt x="1208" y="1296"/>
                    <a:pt x="1178" y="1208"/>
                  </a:cubicBezTo>
                  <a:cubicBezTo>
                    <a:pt x="1767" y="1208"/>
                    <a:pt x="2356" y="1208"/>
                    <a:pt x="2945" y="1208"/>
                  </a:cubicBezTo>
                  <a:cubicBezTo>
                    <a:pt x="2945" y="1060"/>
                    <a:pt x="2975" y="913"/>
                    <a:pt x="2975" y="766"/>
                  </a:cubicBezTo>
                  <a:close/>
                </a:path>
              </a:pathLst>
            </a:custGeom>
            <a:solidFill>
              <a:srgbClr val="FF77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31"/>
            <p:cNvSpPr>
              <a:spLocks noChangeArrowheads="1"/>
            </p:cNvSpPr>
            <p:nvPr/>
          </p:nvSpPr>
          <p:spPr bwMode="gray">
            <a:xfrm>
              <a:off x="5021262" y="658812"/>
              <a:ext cx="276225" cy="255588"/>
            </a:xfrm>
            <a:custGeom>
              <a:avLst/>
              <a:gdLst>
                <a:gd name="T0" fmla="*/ 766 w 767"/>
                <a:gd name="T1" fmla="*/ 0 h 708"/>
                <a:gd name="T2" fmla="*/ 766 w 767"/>
                <a:gd name="T3" fmla="*/ 0 h 708"/>
                <a:gd name="T4" fmla="*/ 766 w 767"/>
                <a:gd name="T5" fmla="*/ 707 h 708"/>
                <a:gd name="T6" fmla="*/ 530 w 767"/>
                <a:gd name="T7" fmla="*/ 707 h 708"/>
                <a:gd name="T8" fmla="*/ 530 w 767"/>
                <a:gd name="T9" fmla="*/ 383 h 708"/>
                <a:gd name="T10" fmla="*/ 530 w 767"/>
                <a:gd name="T11" fmla="*/ 383 h 708"/>
                <a:gd name="T12" fmla="*/ 383 w 767"/>
                <a:gd name="T13" fmla="*/ 619 h 708"/>
                <a:gd name="T14" fmla="*/ 206 w 767"/>
                <a:gd name="T15" fmla="*/ 354 h 708"/>
                <a:gd name="T16" fmla="*/ 206 w 767"/>
                <a:gd name="T17" fmla="*/ 707 h 708"/>
                <a:gd name="T18" fmla="*/ 0 w 767"/>
                <a:gd name="T19" fmla="*/ 707 h 708"/>
                <a:gd name="T20" fmla="*/ 0 w 767"/>
                <a:gd name="T21" fmla="*/ 0 h 708"/>
                <a:gd name="T22" fmla="*/ 206 w 767"/>
                <a:gd name="T23" fmla="*/ 0 h 708"/>
                <a:gd name="T24" fmla="*/ 235 w 767"/>
                <a:gd name="T25" fmla="*/ 30 h 708"/>
                <a:gd name="T26" fmla="*/ 383 w 767"/>
                <a:gd name="T27" fmla="*/ 236 h 708"/>
                <a:gd name="T28" fmla="*/ 501 w 767"/>
                <a:gd name="T29" fmla="*/ 30 h 708"/>
                <a:gd name="T30" fmla="*/ 560 w 767"/>
                <a:gd name="T31" fmla="*/ 0 h 708"/>
                <a:gd name="T32" fmla="*/ 766 w 767"/>
                <a:gd name="T3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7" h="708">
                  <a:moveTo>
                    <a:pt x="766" y="0"/>
                  </a:moveTo>
                  <a:lnTo>
                    <a:pt x="766" y="0"/>
                  </a:lnTo>
                  <a:cubicBezTo>
                    <a:pt x="766" y="236"/>
                    <a:pt x="766" y="472"/>
                    <a:pt x="766" y="707"/>
                  </a:cubicBezTo>
                  <a:cubicBezTo>
                    <a:pt x="677" y="707"/>
                    <a:pt x="619" y="707"/>
                    <a:pt x="530" y="707"/>
                  </a:cubicBezTo>
                  <a:cubicBezTo>
                    <a:pt x="530" y="590"/>
                    <a:pt x="530" y="472"/>
                    <a:pt x="530" y="383"/>
                  </a:cubicBezTo>
                  <a:lnTo>
                    <a:pt x="530" y="383"/>
                  </a:lnTo>
                  <a:cubicBezTo>
                    <a:pt x="471" y="443"/>
                    <a:pt x="413" y="530"/>
                    <a:pt x="383" y="619"/>
                  </a:cubicBezTo>
                  <a:cubicBezTo>
                    <a:pt x="324" y="530"/>
                    <a:pt x="266" y="443"/>
                    <a:pt x="206" y="354"/>
                  </a:cubicBezTo>
                  <a:cubicBezTo>
                    <a:pt x="206" y="472"/>
                    <a:pt x="206" y="590"/>
                    <a:pt x="206" y="707"/>
                  </a:cubicBezTo>
                  <a:cubicBezTo>
                    <a:pt x="148" y="707"/>
                    <a:pt x="59" y="707"/>
                    <a:pt x="0" y="707"/>
                  </a:cubicBezTo>
                  <a:cubicBezTo>
                    <a:pt x="0" y="472"/>
                    <a:pt x="0" y="236"/>
                    <a:pt x="0" y="0"/>
                  </a:cubicBezTo>
                  <a:cubicBezTo>
                    <a:pt x="59" y="0"/>
                    <a:pt x="148" y="0"/>
                    <a:pt x="206" y="0"/>
                  </a:cubicBezTo>
                  <a:cubicBezTo>
                    <a:pt x="235" y="0"/>
                    <a:pt x="235" y="30"/>
                    <a:pt x="235" y="30"/>
                  </a:cubicBezTo>
                  <a:cubicBezTo>
                    <a:pt x="295" y="88"/>
                    <a:pt x="324" y="177"/>
                    <a:pt x="383" y="236"/>
                  </a:cubicBezTo>
                  <a:cubicBezTo>
                    <a:pt x="413" y="177"/>
                    <a:pt x="471" y="118"/>
                    <a:pt x="501" y="30"/>
                  </a:cubicBezTo>
                  <a:cubicBezTo>
                    <a:pt x="501" y="0"/>
                    <a:pt x="530" y="0"/>
                    <a:pt x="560" y="0"/>
                  </a:cubicBezTo>
                  <a:cubicBezTo>
                    <a:pt x="648" y="0"/>
                    <a:pt x="707" y="0"/>
                    <a:pt x="766" y="0"/>
                  </a:cubicBezTo>
                </a:path>
              </a:pathLst>
            </a:custGeom>
            <a:solidFill>
              <a:srgbClr val="FF77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32"/>
            <p:cNvSpPr>
              <a:spLocks noChangeArrowheads="1"/>
            </p:cNvSpPr>
            <p:nvPr/>
          </p:nvSpPr>
          <p:spPr bwMode="gray">
            <a:xfrm>
              <a:off x="4468812" y="658812"/>
              <a:ext cx="244475" cy="255588"/>
            </a:xfrm>
            <a:custGeom>
              <a:avLst/>
              <a:gdLst>
                <a:gd name="T0" fmla="*/ 442 w 679"/>
                <a:gd name="T1" fmla="*/ 472 h 708"/>
                <a:gd name="T2" fmla="*/ 442 w 679"/>
                <a:gd name="T3" fmla="*/ 472 h 708"/>
                <a:gd name="T4" fmla="*/ 236 w 679"/>
                <a:gd name="T5" fmla="*/ 472 h 708"/>
                <a:gd name="T6" fmla="*/ 236 w 679"/>
                <a:gd name="T7" fmla="*/ 707 h 708"/>
                <a:gd name="T8" fmla="*/ 0 w 679"/>
                <a:gd name="T9" fmla="*/ 707 h 708"/>
                <a:gd name="T10" fmla="*/ 0 w 679"/>
                <a:gd name="T11" fmla="*/ 0 h 708"/>
                <a:gd name="T12" fmla="*/ 236 w 679"/>
                <a:gd name="T13" fmla="*/ 0 h 708"/>
                <a:gd name="T14" fmla="*/ 236 w 679"/>
                <a:gd name="T15" fmla="*/ 236 h 708"/>
                <a:gd name="T16" fmla="*/ 442 w 679"/>
                <a:gd name="T17" fmla="*/ 236 h 708"/>
                <a:gd name="T18" fmla="*/ 442 w 679"/>
                <a:gd name="T19" fmla="*/ 0 h 708"/>
                <a:gd name="T20" fmla="*/ 678 w 679"/>
                <a:gd name="T21" fmla="*/ 0 h 708"/>
                <a:gd name="T22" fmla="*/ 678 w 679"/>
                <a:gd name="T23" fmla="*/ 707 h 708"/>
                <a:gd name="T24" fmla="*/ 442 w 679"/>
                <a:gd name="T25" fmla="*/ 707 h 708"/>
                <a:gd name="T26" fmla="*/ 442 w 679"/>
                <a:gd name="T27" fmla="*/ 47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9" h="708">
                  <a:moveTo>
                    <a:pt x="442" y="472"/>
                  </a:moveTo>
                  <a:lnTo>
                    <a:pt x="442" y="472"/>
                  </a:lnTo>
                  <a:cubicBezTo>
                    <a:pt x="354" y="472"/>
                    <a:pt x="295" y="472"/>
                    <a:pt x="236" y="472"/>
                  </a:cubicBezTo>
                  <a:cubicBezTo>
                    <a:pt x="236" y="530"/>
                    <a:pt x="236" y="619"/>
                    <a:pt x="236" y="707"/>
                  </a:cubicBezTo>
                  <a:cubicBezTo>
                    <a:pt x="148" y="707"/>
                    <a:pt x="59" y="707"/>
                    <a:pt x="0" y="707"/>
                  </a:cubicBezTo>
                  <a:cubicBezTo>
                    <a:pt x="0" y="472"/>
                    <a:pt x="0" y="236"/>
                    <a:pt x="0" y="0"/>
                  </a:cubicBezTo>
                  <a:cubicBezTo>
                    <a:pt x="59" y="0"/>
                    <a:pt x="148" y="0"/>
                    <a:pt x="236" y="0"/>
                  </a:cubicBezTo>
                  <a:cubicBezTo>
                    <a:pt x="236" y="88"/>
                    <a:pt x="236" y="148"/>
                    <a:pt x="236" y="236"/>
                  </a:cubicBezTo>
                  <a:cubicBezTo>
                    <a:pt x="295" y="236"/>
                    <a:pt x="354" y="236"/>
                    <a:pt x="442" y="236"/>
                  </a:cubicBezTo>
                  <a:cubicBezTo>
                    <a:pt x="442" y="148"/>
                    <a:pt x="442" y="88"/>
                    <a:pt x="442" y="0"/>
                  </a:cubicBezTo>
                  <a:cubicBezTo>
                    <a:pt x="502" y="0"/>
                    <a:pt x="589" y="0"/>
                    <a:pt x="678" y="0"/>
                  </a:cubicBezTo>
                  <a:cubicBezTo>
                    <a:pt x="678" y="236"/>
                    <a:pt x="678" y="472"/>
                    <a:pt x="678" y="707"/>
                  </a:cubicBezTo>
                  <a:cubicBezTo>
                    <a:pt x="589" y="707"/>
                    <a:pt x="531" y="707"/>
                    <a:pt x="442" y="707"/>
                  </a:cubicBezTo>
                  <a:cubicBezTo>
                    <a:pt x="442" y="619"/>
                    <a:pt x="442" y="560"/>
                    <a:pt x="442" y="472"/>
                  </a:cubicBezTo>
                </a:path>
              </a:pathLst>
            </a:custGeom>
            <a:solidFill>
              <a:srgbClr val="FF77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33"/>
            <p:cNvSpPr>
              <a:spLocks noChangeArrowheads="1"/>
            </p:cNvSpPr>
            <p:nvPr/>
          </p:nvSpPr>
          <p:spPr bwMode="gray">
            <a:xfrm>
              <a:off x="4745037" y="658812"/>
              <a:ext cx="233363" cy="255588"/>
            </a:xfrm>
            <a:custGeom>
              <a:avLst/>
              <a:gdLst>
                <a:gd name="T0" fmla="*/ 207 w 649"/>
                <a:gd name="T1" fmla="*/ 236 h 708"/>
                <a:gd name="T2" fmla="*/ 207 w 649"/>
                <a:gd name="T3" fmla="*/ 236 h 708"/>
                <a:gd name="T4" fmla="*/ 59 w 649"/>
                <a:gd name="T5" fmla="*/ 236 h 708"/>
                <a:gd name="T6" fmla="*/ 0 w 649"/>
                <a:gd name="T7" fmla="*/ 177 h 708"/>
                <a:gd name="T8" fmla="*/ 0 w 649"/>
                <a:gd name="T9" fmla="*/ 0 h 708"/>
                <a:gd name="T10" fmla="*/ 648 w 649"/>
                <a:gd name="T11" fmla="*/ 0 h 708"/>
                <a:gd name="T12" fmla="*/ 648 w 649"/>
                <a:gd name="T13" fmla="*/ 236 h 708"/>
                <a:gd name="T14" fmla="*/ 442 w 649"/>
                <a:gd name="T15" fmla="*/ 236 h 708"/>
                <a:gd name="T16" fmla="*/ 442 w 649"/>
                <a:gd name="T17" fmla="*/ 707 h 708"/>
                <a:gd name="T18" fmla="*/ 207 w 649"/>
                <a:gd name="T19" fmla="*/ 707 h 708"/>
                <a:gd name="T20" fmla="*/ 207 w 649"/>
                <a:gd name="T21" fmla="*/ 236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9" h="708">
                  <a:moveTo>
                    <a:pt x="207" y="236"/>
                  </a:moveTo>
                  <a:lnTo>
                    <a:pt x="207" y="236"/>
                  </a:lnTo>
                  <a:cubicBezTo>
                    <a:pt x="147" y="236"/>
                    <a:pt x="118" y="236"/>
                    <a:pt x="59" y="236"/>
                  </a:cubicBezTo>
                  <a:cubicBezTo>
                    <a:pt x="0" y="236"/>
                    <a:pt x="0" y="207"/>
                    <a:pt x="0" y="177"/>
                  </a:cubicBezTo>
                  <a:cubicBezTo>
                    <a:pt x="0" y="118"/>
                    <a:pt x="0" y="59"/>
                    <a:pt x="0" y="0"/>
                  </a:cubicBezTo>
                  <a:cubicBezTo>
                    <a:pt x="207" y="0"/>
                    <a:pt x="442" y="0"/>
                    <a:pt x="648" y="0"/>
                  </a:cubicBezTo>
                  <a:cubicBezTo>
                    <a:pt x="648" y="88"/>
                    <a:pt x="648" y="148"/>
                    <a:pt x="648" y="236"/>
                  </a:cubicBezTo>
                  <a:cubicBezTo>
                    <a:pt x="590" y="236"/>
                    <a:pt x="530" y="236"/>
                    <a:pt x="442" y="236"/>
                  </a:cubicBezTo>
                  <a:cubicBezTo>
                    <a:pt x="442" y="383"/>
                    <a:pt x="442" y="530"/>
                    <a:pt x="442" y="707"/>
                  </a:cubicBezTo>
                  <a:cubicBezTo>
                    <a:pt x="354" y="707"/>
                    <a:pt x="294" y="707"/>
                    <a:pt x="207" y="707"/>
                  </a:cubicBezTo>
                  <a:cubicBezTo>
                    <a:pt x="207" y="530"/>
                    <a:pt x="207" y="383"/>
                    <a:pt x="207" y="236"/>
                  </a:cubicBezTo>
                </a:path>
              </a:pathLst>
            </a:custGeom>
            <a:solidFill>
              <a:srgbClr val="FF77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34"/>
            <p:cNvSpPr>
              <a:spLocks noChangeArrowheads="1"/>
            </p:cNvSpPr>
            <p:nvPr/>
          </p:nvSpPr>
          <p:spPr bwMode="gray">
            <a:xfrm>
              <a:off x="5338762" y="658812"/>
              <a:ext cx="201613" cy="255588"/>
            </a:xfrm>
            <a:custGeom>
              <a:avLst/>
              <a:gdLst>
                <a:gd name="T0" fmla="*/ 0 w 560"/>
                <a:gd name="T1" fmla="*/ 707 h 708"/>
                <a:gd name="T2" fmla="*/ 0 w 560"/>
                <a:gd name="T3" fmla="*/ 707 h 708"/>
                <a:gd name="T4" fmla="*/ 0 w 560"/>
                <a:gd name="T5" fmla="*/ 0 h 708"/>
                <a:gd name="T6" fmla="*/ 236 w 560"/>
                <a:gd name="T7" fmla="*/ 0 h 708"/>
                <a:gd name="T8" fmla="*/ 236 w 560"/>
                <a:gd name="T9" fmla="*/ 472 h 708"/>
                <a:gd name="T10" fmla="*/ 559 w 560"/>
                <a:gd name="T11" fmla="*/ 472 h 708"/>
                <a:gd name="T12" fmla="*/ 559 w 560"/>
                <a:gd name="T13" fmla="*/ 707 h 708"/>
                <a:gd name="T14" fmla="*/ 0 w 560"/>
                <a:gd name="T15" fmla="*/ 707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708">
                  <a:moveTo>
                    <a:pt x="0" y="707"/>
                  </a:moveTo>
                  <a:lnTo>
                    <a:pt x="0" y="707"/>
                  </a:lnTo>
                  <a:cubicBezTo>
                    <a:pt x="0" y="472"/>
                    <a:pt x="0" y="236"/>
                    <a:pt x="0" y="0"/>
                  </a:cubicBezTo>
                  <a:cubicBezTo>
                    <a:pt x="88" y="0"/>
                    <a:pt x="147" y="0"/>
                    <a:pt x="236" y="0"/>
                  </a:cubicBezTo>
                  <a:cubicBezTo>
                    <a:pt x="236" y="148"/>
                    <a:pt x="236" y="295"/>
                    <a:pt x="236" y="472"/>
                  </a:cubicBezTo>
                  <a:cubicBezTo>
                    <a:pt x="353" y="472"/>
                    <a:pt x="442" y="472"/>
                    <a:pt x="559" y="472"/>
                  </a:cubicBezTo>
                  <a:cubicBezTo>
                    <a:pt x="559" y="530"/>
                    <a:pt x="559" y="619"/>
                    <a:pt x="559" y="707"/>
                  </a:cubicBezTo>
                  <a:cubicBezTo>
                    <a:pt x="383" y="707"/>
                    <a:pt x="176" y="707"/>
                    <a:pt x="0" y="707"/>
                  </a:cubicBezTo>
                </a:path>
              </a:pathLst>
            </a:custGeom>
            <a:solidFill>
              <a:srgbClr val="FF77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11"/>
          <p:cNvGrpSpPr/>
          <p:nvPr/>
        </p:nvGrpSpPr>
        <p:grpSpPr bwMode="gray">
          <a:xfrm>
            <a:off x="914400" y="3586781"/>
            <a:ext cx="838200" cy="1039446"/>
            <a:chOff x="1065212" y="4241800"/>
            <a:chExt cx="1362075" cy="1689100"/>
          </a:xfrm>
          <a:solidFill>
            <a:srgbClr val="FF7700"/>
          </a:solidFill>
        </p:grpSpPr>
        <p:sp>
          <p:nvSpPr>
            <p:cNvPr id="135" name="Freeform 35"/>
            <p:cNvSpPr>
              <a:spLocks noChangeArrowheads="1"/>
            </p:cNvSpPr>
            <p:nvPr/>
          </p:nvSpPr>
          <p:spPr bwMode="gray">
            <a:xfrm>
              <a:off x="1065212" y="4648200"/>
              <a:ext cx="1362075" cy="1282700"/>
            </a:xfrm>
            <a:custGeom>
              <a:avLst/>
              <a:gdLst>
                <a:gd name="T0" fmla="*/ 3656 w 3782"/>
                <a:gd name="T1" fmla="*/ 469 h 3563"/>
                <a:gd name="T2" fmla="*/ 3656 w 3782"/>
                <a:gd name="T3" fmla="*/ 469 h 3563"/>
                <a:gd name="T4" fmla="*/ 3656 w 3782"/>
                <a:gd name="T5" fmla="*/ 469 h 3563"/>
                <a:gd name="T6" fmla="*/ 3219 w 3782"/>
                <a:gd name="T7" fmla="*/ 1000 h 3563"/>
                <a:gd name="T8" fmla="*/ 3156 w 3782"/>
                <a:gd name="T9" fmla="*/ 1250 h 3563"/>
                <a:gd name="T10" fmla="*/ 3250 w 3782"/>
                <a:gd name="T11" fmla="*/ 1812 h 3563"/>
                <a:gd name="T12" fmla="*/ 3656 w 3782"/>
                <a:gd name="T13" fmla="*/ 2219 h 3563"/>
                <a:gd name="T14" fmla="*/ 3781 w 3782"/>
                <a:gd name="T15" fmla="*/ 2281 h 3563"/>
                <a:gd name="T16" fmla="*/ 3781 w 3782"/>
                <a:gd name="T17" fmla="*/ 2281 h 3563"/>
                <a:gd name="T18" fmla="*/ 3781 w 3782"/>
                <a:gd name="T19" fmla="*/ 2344 h 3563"/>
                <a:gd name="T20" fmla="*/ 3437 w 3782"/>
                <a:gd name="T21" fmla="*/ 3000 h 3563"/>
                <a:gd name="T22" fmla="*/ 3250 w 3782"/>
                <a:gd name="T23" fmla="*/ 3250 h 3563"/>
                <a:gd name="T24" fmla="*/ 3062 w 3782"/>
                <a:gd name="T25" fmla="*/ 3437 h 3563"/>
                <a:gd name="T26" fmla="*/ 2844 w 3782"/>
                <a:gd name="T27" fmla="*/ 3531 h 3563"/>
                <a:gd name="T28" fmla="*/ 2656 w 3782"/>
                <a:gd name="T29" fmla="*/ 3531 h 3563"/>
                <a:gd name="T30" fmla="*/ 2437 w 3782"/>
                <a:gd name="T31" fmla="*/ 3469 h 3563"/>
                <a:gd name="T32" fmla="*/ 2250 w 3782"/>
                <a:gd name="T33" fmla="*/ 3375 h 3563"/>
                <a:gd name="T34" fmla="*/ 1906 w 3782"/>
                <a:gd name="T35" fmla="*/ 3344 h 3563"/>
                <a:gd name="T36" fmla="*/ 1562 w 3782"/>
                <a:gd name="T37" fmla="*/ 3437 h 3563"/>
                <a:gd name="T38" fmla="*/ 1375 w 3782"/>
                <a:gd name="T39" fmla="*/ 3531 h 3563"/>
                <a:gd name="T40" fmla="*/ 1219 w 3782"/>
                <a:gd name="T41" fmla="*/ 3531 h 3563"/>
                <a:gd name="T42" fmla="*/ 1000 w 3782"/>
                <a:gd name="T43" fmla="*/ 3500 h 3563"/>
                <a:gd name="T44" fmla="*/ 812 w 3782"/>
                <a:gd name="T45" fmla="*/ 3344 h 3563"/>
                <a:gd name="T46" fmla="*/ 594 w 3782"/>
                <a:gd name="T47" fmla="*/ 3125 h 3563"/>
                <a:gd name="T48" fmla="*/ 344 w 3782"/>
                <a:gd name="T49" fmla="*/ 2719 h 3563"/>
                <a:gd name="T50" fmla="*/ 62 w 3782"/>
                <a:gd name="T51" fmla="*/ 1937 h 3563"/>
                <a:gd name="T52" fmla="*/ 0 w 3782"/>
                <a:gd name="T53" fmla="*/ 1594 h 3563"/>
                <a:gd name="T54" fmla="*/ 0 w 3782"/>
                <a:gd name="T55" fmla="*/ 1250 h 3563"/>
                <a:gd name="T56" fmla="*/ 94 w 3782"/>
                <a:gd name="T57" fmla="*/ 781 h 3563"/>
                <a:gd name="T58" fmla="*/ 375 w 3782"/>
                <a:gd name="T59" fmla="*/ 344 h 3563"/>
                <a:gd name="T60" fmla="*/ 969 w 3782"/>
                <a:gd name="T61" fmla="*/ 31 h 3563"/>
                <a:gd name="T62" fmla="*/ 1219 w 3782"/>
                <a:gd name="T63" fmla="*/ 0 h 3563"/>
                <a:gd name="T64" fmla="*/ 1437 w 3782"/>
                <a:gd name="T65" fmla="*/ 62 h 3563"/>
                <a:gd name="T66" fmla="*/ 1687 w 3782"/>
                <a:gd name="T67" fmla="*/ 156 h 3563"/>
                <a:gd name="T68" fmla="*/ 1844 w 3782"/>
                <a:gd name="T69" fmla="*/ 187 h 3563"/>
                <a:gd name="T70" fmla="*/ 2000 w 3782"/>
                <a:gd name="T71" fmla="*/ 187 h 3563"/>
                <a:gd name="T72" fmla="*/ 2219 w 3782"/>
                <a:gd name="T73" fmla="*/ 125 h 3563"/>
                <a:gd name="T74" fmla="*/ 2500 w 3782"/>
                <a:gd name="T75" fmla="*/ 31 h 3563"/>
                <a:gd name="T76" fmla="*/ 2781 w 3782"/>
                <a:gd name="T77" fmla="*/ 0 h 3563"/>
                <a:gd name="T78" fmla="*/ 3312 w 3782"/>
                <a:gd name="T79" fmla="*/ 125 h 3563"/>
                <a:gd name="T80" fmla="*/ 3656 w 3782"/>
                <a:gd name="T81" fmla="*/ 437 h 3563"/>
                <a:gd name="T82" fmla="*/ 3656 w 3782"/>
                <a:gd name="T83" fmla="*/ 469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82" h="3563">
                  <a:moveTo>
                    <a:pt x="3656" y="469"/>
                  </a:moveTo>
                  <a:lnTo>
                    <a:pt x="3656" y="469"/>
                  </a:lnTo>
                  <a:lnTo>
                    <a:pt x="3656" y="469"/>
                  </a:lnTo>
                  <a:cubicBezTo>
                    <a:pt x="3437" y="594"/>
                    <a:pt x="3312" y="781"/>
                    <a:pt x="3219" y="1000"/>
                  </a:cubicBezTo>
                  <a:cubicBezTo>
                    <a:pt x="3187" y="1094"/>
                    <a:pt x="3156" y="1156"/>
                    <a:pt x="3156" y="1250"/>
                  </a:cubicBezTo>
                  <a:cubicBezTo>
                    <a:pt x="3156" y="1437"/>
                    <a:pt x="3187" y="1625"/>
                    <a:pt x="3250" y="1812"/>
                  </a:cubicBezTo>
                  <a:cubicBezTo>
                    <a:pt x="3344" y="1969"/>
                    <a:pt x="3469" y="2125"/>
                    <a:pt x="3656" y="2219"/>
                  </a:cubicBezTo>
                  <a:cubicBezTo>
                    <a:pt x="3687" y="2250"/>
                    <a:pt x="3719" y="2281"/>
                    <a:pt x="3781" y="2281"/>
                  </a:cubicBezTo>
                  <a:lnTo>
                    <a:pt x="3781" y="2281"/>
                  </a:lnTo>
                  <a:cubicBezTo>
                    <a:pt x="3781" y="2312"/>
                    <a:pt x="3781" y="2344"/>
                    <a:pt x="3781" y="2344"/>
                  </a:cubicBezTo>
                  <a:cubicBezTo>
                    <a:pt x="3687" y="2594"/>
                    <a:pt x="3594" y="2781"/>
                    <a:pt x="3437" y="3000"/>
                  </a:cubicBezTo>
                  <a:cubicBezTo>
                    <a:pt x="3375" y="3094"/>
                    <a:pt x="3312" y="3187"/>
                    <a:pt x="3250" y="3250"/>
                  </a:cubicBezTo>
                  <a:cubicBezTo>
                    <a:pt x="3187" y="3312"/>
                    <a:pt x="3125" y="3375"/>
                    <a:pt x="3062" y="3437"/>
                  </a:cubicBezTo>
                  <a:cubicBezTo>
                    <a:pt x="3000" y="3469"/>
                    <a:pt x="2906" y="3500"/>
                    <a:pt x="2844" y="3531"/>
                  </a:cubicBezTo>
                  <a:cubicBezTo>
                    <a:pt x="2781" y="3531"/>
                    <a:pt x="2719" y="3531"/>
                    <a:pt x="2656" y="3531"/>
                  </a:cubicBezTo>
                  <a:cubicBezTo>
                    <a:pt x="2562" y="3531"/>
                    <a:pt x="2500" y="3500"/>
                    <a:pt x="2437" y="3469"/>
                  </a:cubicBezTo>
                  <a:cubicBezTo>
                    <a:pt x="2375" y="3437"/>
                    <a:pt x="2312" y="3406"/>
                    <a:pt x="2250" y="3375"/>
                  </a:cubicBezTo>
                  <a:cubicBezTo>
                    <a:pt x="2125" y="3344"/>
                    <a:pt x="2031" y="3344"/>
                    <a:pt x="1906" y="3344"/>
                  </a:cubicBezTo>
                  <a:cubicBezTo>
                    <a:pt x="1781" y="3375"/>
                    <a:pt x="1687" y="3406"/>
                    <a:pt x="1562" y="3437"/>
                  </a:cubicBezTo>
                  <a:cubicBezTo>
                    <a:pt x="1500" y="3469"/>
                    <a:pt x="1437" y="3500"/>
                    <a:pt x="1375" y="3531"/>
                  </a:cubicBezTo>
                  <a:cubicBezTo>
                    <a:pt x="1344" y="3531"/>
                    <a:pt x="1281" y="3531"/>
                    <a:pt x="1219" y="3531"/>
                  </a:cubicBezTo>
                  <a:cubicBezTo>
                    <a:pt x="1156" y="3562"/>
                    <a:pt x="1062" y="3531"/>
                    <a:pt x="1000" y="3500"/>
                  </a:cubicBezTo>
                  <a:cubicBezTo>
                    <a:pt x="906" y="3437"/>
                    <a:pt x="843" y="3406"/>
                    <a:pt x="812" y="3344"/>
                  </a:cubicBezTo>
                  <a:cubicBezTo>
                    <a:pt x="719" y="3281"/>
                    <a:pt x="656" y="3187"/>
                    <a:pt x="594" y="3125"/>
                  </a:cubicBezTo>
                  <a:cubicBezTo>
                    <a:pt x="500" y="3000"/>
                    <a:pt x="406" y="2875"/>
                    <a:pt x="344" y="2719"/>
                  </a:cubicBezTo>
                  <a:cubicBezTo>
                    <a:pt x="219" y="2469"/>
                    <a:pt x="125" y="2219"/>
                    <a:pt x="62" y="1937"/>
                  </a:cubicBezTo>
                  <a:cubicBezTo>
                    <a:pt x="31" y="1812"/>
                    <a:pt x="0" y="1719"/>
                    <a:pt x="0" y="1594"/>
                  </a:cubicBezTo>
                  <a:cubicBezTo>
                    <a:pt x="0" y="1500"/>
                    <a:pt x="0" y="1375"/>
                    <a:pt x="0" y="1250"/>
                  </a:cubicBezTo>
                  <a:cubicBezTo>
                    <a:pt x="0" y="1094"/>
                    <a:pt x="31" y="937"/>
                    <a:pt x="94" y="781"/>
                  </a:cubicBezTo>
                  <a:cubicBezTo>
                    <a:pt x="156" y="625"/>
                    <a:pt x="250" y="469"/>
                    <a:pt x="375" y="344"/>
                  </a:cubicBezTo>
                  <a:cubicBezTo>
                    <a:pt x="531" y="187"/>
                    <a:pt x="750" y="62"/>
                    <a:pt x="969" y="31"/>
                  </a:cubicBezTo>
                  <a:cubicBezTo>
                    <a:pt x="1031" y="0"/>
                    <a:pt x="1125" y="0"/>
                    <a:pt x="1219" y="0"/>
                  </a:cubicBezTo>
                  <a:cubicBezTo>
                    <a:pt x="1281" y="0"/>
                    <a:pt x="1375" y="31"/>
                    <a:pt x="1437" y="62"/>
                  </a:cubicBezTo>
                  <a:cubicBezTo>
                    <a:pt x="1531" y="94"/>
                    <a:pt x="1625" y="125"/>
                    <a:pt x="1687" y="156"/>
                  </a:cubicBezTo>
                  <a:cubicBezTo>
                    <a:pt x="1750" y="156"/>
                    <a:pt x="1781" y="187"/>
                    <a:pt x="1844" y="187"/>
                  </a:cubicBezTo>
                  <a:cubicBezTo>
                    <a:pt x="1906" y="218"/>
                    <a:pt x="1937" y="218"/>
                    <a:pt x="2000" y="187"/>
                  </a:cubicBezTo>
                  <a:cubicBezTo>
                    <a:pt x="2062" y="187"/>
                    <a:pt x="2156" y="156"/>
                    <a:pt x="2219" y="125"/>
                  </a:cubicBezTo>
                  <a:cubicBezTo>
                    <a:pt x="2312" y="94"/>
                    <a:pt x="2406" y="62"/>
                    <a:pt x="2500" y="31"/>
                  </a:cubicBezTo>
                  <a:cubicBezTo>
                    <a:pt x="2594" y="0"/>
                    <a:pt x="2687" y="0"/>
                    <a:pt x="2781" y="0"/>
                  </a:cubicBezTo>
                  <a:cubicBezTo>
                    <a:pt x="2969" y="0"/>
                    <a:pt x="3156" y="31"/>
                    <a:pt x="3312" y="125"/>
                  </a:cubicBezTo>
                  <a:cubicBezTo>
                    <a:pt x="3437" y="218"/>
                    <a:pt x="3562" y="312"/>
                    <a:pt x="3656" y="437"/>
                  </a:cubicBezTo>
                  <a:cubicBezTo>
                    <a:pt x="3656" y="437"/>
                    <a:pt x="3656" y="437"/>
                    <a:pt x="3656" y="4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36"/>
            <p:cNvSpPr>
              <a:spLocks noChangeArrowheads="1"/>
            </p:cNvSpPr>
            <p:nvPr/>
          </p:nvSpPr>
          <p:spPr bwMode="gray">
            <a:xfrm>
              <a:off x="1741487" y="4241800"/>
              <a:ext cx="338137" cy="382588"/>
            </a:xfrm>
            <a:custGeom>
              <a:avLst/>
              <a:gdLst>
                <a:gd name="T0" fmla="*/ 0 w 938"/>
                <a:gd name="T1" fmla="*/ 1062 h 1063"/>
                <a:gd name="T2" fmla="*/ 0 w 938"/>
                <a:gd name="T3" fmla="*/ 1062 h 1063"/>
                <a:gd name="T4" fmla="*/ 0 w 938"/>
                <a:gd name="T5" fmla="*/ 1000 h 1063"/>
                <a:gd name="T6" fmla="*/ 31 w 938"/>
                <a:gd name="T7" fmla="*/ 719 h 1063"/>
                <a:gd name="T8" fmla="*/ 312 w 938"/>
                <a:gd name="T9" fmla="*/ 281 h 1063"/>
                <a:gd name="T10" fmla="*/ 812 w 938"/>
                <a:gd name="T11" fmla="*/ 0 h 1063"/>
                <a:gd name="T12" fmla="*/ 937 w 938"/>
                <a:gd name="T13" fmla="*/ 0 h 1063"/>
                <a:gd name="T14" fmla="*/ 937 w 938"/>
                <a:gd name="T15" fmla="*/ 0 h 1063"/>
                <a:gd name="T16" fmla="*/ 937 w 938"/>
                <a:gd name="T17" fmla="*/ 31 h 1063"/>
                <a:gd name="T18" fmla="*/ 844 w 938"/>
                <a:gd name="T19" fmla="*/ 500 h 1063"/>
                <a:gd name="T20" fmla="*/ 500 w 938"/>
                <a:gd name="T21" fmla="*/ 906 h 1063"/>
                <a:gd name="T22" fmla="*/ 187 w 938"/>
                <a:gd name="T23" fmla="*/ 1062 h 1063"/>
                <a:gd name="T24" fmla="*/ 31 w 938"/>
                <a:gd name="T25" fmla="*/ 1062 h 1063"/>
                <a:gd name="T26" fmla="*/ 0 w 938"/>
                <a:gd name="T27" fmla="*/ 1062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8" h="1063">
                  <a:moveTo>
                    <a:pt x="0" y="1062"/>
                  </a:moveTo>
                  <a:lnTo>
                    <a:pt x="0" y="1062"/>
                  </a:lnTo>
                  <a:cubicBezTo>
                    <a:pt x="0" y="1031"/>
                    <a:pt x="0" y="1000"/>
                    <a:pt x="0" y="1000"/>
                  </a:cubicBezTo>
                  <a:cubicBezTo>
                    <a:pt x="0" y="906"/>
                    <a:pt x="0" y="812"/>
                    <a:pt x="31" y="719"/>
                  </a:cubicBezTo>
                  <a:cubicBezTo>
                    <a:pt x="94" y="562"/>
                    <a:pt x="187" y="406"/>
                    <a:pt x="312" y="281"/>
                  </a:cubicBezTo>
                  <a:cubicBezTo>
                    <a:pt x="469" y="156"/>
                    <a:pt x="625" y="62"/>
                    <a:pt x="812" y="0"/>
                  </a:cubicBezTo>
                  <a:cubicBezTo>
                    <a:pt x="844" y="0"/>
                    <a:pt x="875" y="0"/>
                    <a:pt x="937" y="0"/>
                  </a:cubicBezTo>
                  <a:lnTo>
                    <a:pt x="937" y="0"/>
                  </a:lnTo>
                  <a:lnTo>
                    <a:pt x="937" y="31"/>
                  </a:lnTo>
                  <a:cubicBezTo>
                    <a:pt x="937" y="187"/>
                    <a:pt x="906" y="344"/>
                    <a:pt x="844" y="500"/>
                  </a:cubicBezTo>
                  <a:cubicBezTo>
                    <a:pt x="781" y="656"/>
                    <a:pt x="656" y="812"/>
                    <a:pt x="500" y="906"/>
                  </a:cubicBezTo>
                  <a:cubicBezTo>
                    <a:pt x="406" y="1000"/>
                    <a:pt x="312" y="1031"/>
                    <a:pt x="187" y="1062"/>
                  </a:cubicBezTo>
                  <a:cubicBezTo>
                    <a:pt x="125" y="1062"/>
                    <a:pt x="62" y="1062"/>
                    <a:pt x="31" y="1062"/>
                  </a:cubicBezTo>
                  <a:lnTo>
                    <a:pt x="0" y="10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34" name="TextBox 133"/>
          <p:cNvSpPr txBox="1"/>
          <p:nvPr/>
        </p:nvSpPr>
        <p:spPr bwMode="gray">
          <a:xfrm>
            <a:off x="8610600" y="1148381"/>
            <a:ext cx="2133600" cy="30480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4"/>
                </a:solidFill>
              </a:rPr>
              <a:t>Lots of Back Ends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grpSp>
        <p:nvGrpSpPr>
          <p:cNvPr id="11" name="Group 12"/>
          <p:cNvGrpSpPr/>
          <p:nvPr/>
        </p:nvGrpSpPr>
        <p:grpSpPr bwMode="gray">
          <a:xfrm>
            <a:off x="2057400" y="3662981"/>
            <a:ext cx="833436" cy="833436"/>
            <a:chOff x="2574925" y="4466431"/>
            <a:chExt cx="1709738" cy="1709738"/>
          </a:xfrm>
          <a:solidFill>
            <a:schemeClr val="accent3"/>
          </a:solidFill>
        </p:grpSpPr>
        <p:sp>
          <p:nvSpPr>
            <p:cNvPr id="137" name="Freeform 37"/>
            <p:cNvSpPr>
              <a:spLocks noChangeArrowheads="1"/>
            </p:cNvSpPr>
            <p:nvPr/>
          </p:nvSpPr>
          <p:spPr bwMode="gray">
            <a:xfrm>
              <a:off x="3351213" y="4466431"/>
              <a:ext cx="922337" cy="820738"/>
            </a:xfrm>
            <a:custGeom>
              <a:avLst/>
              <a:gdLst>
                <a:gd name="T0" fmla="*/ 2563 w 2564"/>
                <a:gd name="T1" fmla="*/ 0 h 2282"/>
                <a:gd name="T2" fmla="*/ 2563 w 2564"/>
                <a:gd name="T3" fmla="*/ 0 h 2282"/>
                <a:gd name="T4" fmla="*/ 2563 w 2564"/>
                <a:gd name="T5" fmla="*/ 2250 h 2282"/>
                <a:gd name="T6" fmla="*/ 0 w 2564"/>
                <a:gd name="T7" fmla="*/ 2281 h 2282"/>
                <a:gd name="T8" fmla="*/ 0 w 2564"/>
                <a:gd name="T9" fmla="*/ 375 h 2282"/>
                <a:gd name="T10" fmla="*/ 2563 w 2564"/>
                <a:gd name="T11" fmla="*/ 0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4" h="2282">
                  <a:moveTo>
                    <a:pt x="2563" y="0"/>
                  </a:moveTo>
                  <a:lnTo>
                    <a:pt x="2563" y="0"/>
                  </a:lnTo>
                  <a:cubicBezTo>
                    <a:pt x="2563" y="750"/>
                    <a:pt x="2563" y="1500"/>
                    <a:pt x="2563" y="2250"/>
                  </a:cubicBezTo>
                  <a:cubicBezTo>
                    <a:pt x="1719" y="2250"/>
                    <a:pt x="875" y="2250"/>
                    <a:pt x="0" y="2281"/>
                  </a:cubicBezTo>
                  <a:cubicBezTo>
                    <a:pt x="0" y="1625"/>
                    <a:pt x="0" y="1000"/>
                    <a:pt x="0" y="375"/>
                  </a:cubicBezTo>
                  <a:cubicBezTo>
                    <a:pt x="875" y="250"/>
                    <a:pt x="1719" y="125"/>
                    <a:pt x="256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38"/>
            <p:cNvSpPr>
              <a:spLocks noChangeArrowheads="1"/>
            </p:cNvSpPr>
            <p:nvPr/>
          </p:nvSpPr>
          <p:spPr bwMode="gray">
            <a:xfrm>
              <a:off x="3351213" y="5366544"/>
              <a:ext cx="933450" cy="809625"/>
            </a:xfrm>
            <a:custGeom>
              <a:avLst/>
              <a:gdLst>
                <a:gd name="T0" fmla="*/ 0 w 2595"/>
                <a:gd name="T1" fmla="*/ 1875 h 2251"/>
                <a:gd name="T2" fmla="*/ 0 w 2595"/>
                <a:gd name="T3" fmla="*/ 1875 h 2251"/>
                <a:gd name="T4" fmla="*/ 0 w 2595"/>
                <a:gd name="T5" fmla="*/ 0 h 2251"/>
                <a:gd name="T6" fmla="*/ 2563 w 2595"/>
                <a:gd name="T7" fmla="*/ 0 h 2251"/>
                <a:gd name="T8" fmla="*/ 2563 w 2595"/>
                <a:gd name="T9" fmla="*/ 2250 h 2251"/>
                <a:gd name="T10" fmla="*/ 2563 w 2595"/>
                <a:gd name="T11" fmla="*/ 2250 h 2251"/>
                <a:gd name="T12" fmla="*/ 2563 w 2595"/>
                <a:gd name="T13" fmla="*/ 2250 h 2251"/>
                <a:gd name="T14" fmla="*/ 2563 w 2595"/>
                <a:gd name="T15" fmla="*/ 2250 h 2251"/>
                <a:gd name="T16" fmla="*/ 0 w 2595"/>
                <a:gd name="T17" fmla="*/ 1875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5" h="2251">
                  <a:moveTo>
                    <a:pt x="0" y="1875"/>
                  </a:moveTo>
                  <a:lnTo>
                    <a:pt x="0" y="1875"/>
                  </a:lnTo>
                  <a:cubicBezTo>
                    <a:pt x="0" y="1250"/>
                    <a:pt x="0" y="625"/>
                    <a:pt x="0" y="0"/>
                  </a:cubicBezTo>
                  <a:cubicBezTo>
                    <a:pt x="875" y="0"/>
                    <a:pt x="1719" y="0"/>
                    <a:pt x="2563" y="0"/>
                  </a:cubicBezTo>
                  <a:cubicBezTo>
                    <a:pt x="2563" y="0"/>
                    <a:pt x="2594" y="2219"/>
                    <a:pt x="2563" y="2250"/>
                  </a:cubicBezTo>
                  <a:lnTo>
                    <a:pt x="2563" y="2250"/>
                  </a:lnTo>
                  <a:lnTo>
                    <a:pt x="2563" y="2250"/>
                  </a:lnTo>
                  <a:lnTo>
                    <a:pt x="2563" y="2250"/>
                  </a:lnTo>
                  <a:cubicBezTo>
                    <a:pt x="1719" y="2125"/>
                    <a:pt x="875" y="2000"/>
                    <a:pt x="0" y="18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39"/>
            <p:cNvSpPr>
              <a:spLocks noChangeArrowheads="1"/>
            </p:cNvSpPr>
            <p:nvPr/>
          </p:nvSpPr>
          <p:spPr bwMode="gray">
            <a:xfrm>
              <a:off x="2574925" y="5355431"/>
              <a:ext cx="698500" cy="674688"/>
            </a:xfrm>
            <a:custGeom>
              <a:avLst/>
              <a:gdLst>
                <a:gd name="T0" fmla="*/ 1938 w 1939"/>
                <a:gd name="T1" fmla="*/ 31 h 1876"/>
                <a:gd name="T2" fmla="*/ 1938 w 1939"/>
                <a:gd name="T3" fmla="*/ 31 h 1876"/>
                <a:gd name="T4" fmla="*/ 1938 w 1939"/>
                <a:gd name="T5" fmla="*/ 1875 h 1876"/>
                <a:gd name="T6" fmla="*/ 0 w 1939"/>
                <a:gd name="T7" fmla="*/ 1625 h 1876"/>
                <a:gd name="T8" fmla="*/ 0 w 1939"/>
                <a:gd name="T9" fmla="*/ 0 h 1876"/>
                <a:gd name="T10" fmla="*/ 0 w 1939"/>
                <a:gd name="T11" fmla="*/ 0 h 1876"/>
                <a:gd name="T12" fmla="*/ 0 w 1939"/>
                <a:gd name="T13" fmla="*/ 0 h 1876"/>
                <a:gd name="T14" fmla="*/ 31 w 1939"/>
                <a:gd name="T15" fmla="*/ 0 h 1876"/>
                <a:gd name="T16" fmla="*/ 1938 w 1939"/>
                <a:gd name="T17" fmla="*/ 31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9" h="1876">
                  <a:moveTo>
                    <a:pt x="1938" y="31"/>
                  </a:moveTo>
                  <a:lnTo>
                    <a:pt x="1938" y="31"/>
                  </a:lnTo>
                  <a:cubicBezTo>
                    <a:pt x="1938" y="625"/>
                    <a:pt x="1938" y="1249"/>
                    <a:pt x="1938" y="1875"/>
                  </a:cubicBezTo>
                  <a:cubicBezTo>
                    <a:pt x="1281" y="1781"/>
                    <a:pt x="656" y="1687"/>
                    <a:pt x="0" y="1625"/>
                  </a:cubicBezTo>
                  <a:cubicBezTo>
                    <a:pt x="0" y="1062"/>
                    <a:pt x="0" y="531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31" y="0"/>
                  </a:cubicBezTo>
                  <a:cubicBezTo>
                    <a:pt x="656" y="0"/>
                    <a:pt x="1281" y="0"/>
                    <a:pt x="1938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40"/>
            <p:cNvSpPr>
              <a:spLocks noChangeArrowheads="1"/>
            </p:cNvSpPr>
            <p:nvPr/>
          </p:nvSpPr>
          <p:spPr bwMode="gray">
            <a:xfrm>
              <a:off x="2574925" y="4612481"/>
              <a:ext cx="698500" cy="674688"/>
            </a:xfrm>
            <a:custGeom>
              <a:avLst/>
              <a:gdLst>
                <a:gd name="T0" fmla="*/ 0 w 1939"/>
                <a:gd name="T1" fmla="*/ 281 h 1876"/>
                <a:gd name="T2" fmla="*/ 0 w 1939"/>
                <a:gd name="T3" fmla="*/ 281 h 1876"/>
                <a:gd name="T4" fmla="*/ 1938 w 1939"/>
                <a:gd name="T5" fmla="*/ 0 h 1876"/>
                <a:gd name="T6" fmla="*/ 1938 w 1939"/>
                <a:gd name="T7" fmla="*/ 1844 h 1876"/>
                <a:gd name="T8" fmla="*/ 0 w 1939"/>
                <a:gd name="T9" fmla="*/ 1875 h 1876"/>
                <a:gd name="T10" fmla="*/ 0 w 1939"/>
                <a:gd name="T11" fmla="*/ 281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9" h="1876">
                  <a:moveTo>
                    <a:pt x="0" y="281"/>
                  </a:moveTo>
                  <a:lnTo>
                    <a:pt x="0" y="281"/>
                  </a:lnTo>
                  <a:cubicBezTo>
                    <a:pt x="656" y="188"/>
                    <a:pt x="1281" y="94"/>
                    <a:pt x="1938" y="0"/>
                  </a:cubicBezTo>
                  <a:cubicBezTo>
                    <a:pt x="1938" y="625"/>
                    <a:pt x="1938" y="1250"/>
                    <a:pt x="1938" y="1844"/>
                  </a:cubicBezTo>
                  <a:cubicBezTo>
                    <a:pt x="1938" y="1875"/>
                    <a:pt x="31" y="1875"/>
                    <a:pt x="0" y="1875"/>
                  </a:cubicBezTo>
                  <a:cubicBezTo>
                    <a:pt x="0" y="1344"/>
                    <a:pt x="0" y="813"/>
                    <a:pt x="0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14" name="Picture 13" descr="Linkedin-logo-ic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25020" y="2013569"/>
            <a:ext cx="811212" cy="811212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61708" y="2013569"/>
            <a:ext cx="811212" cy="8112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595208" y="2013569"/>
            <a:ext cx="811212" cy="81121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25020" y="3053381"/>
            <a:ext cx="811212" cy="811212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006120" y="3085737"/>
            <a:ext cx="1322388" cy="6534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48600" y="5334000"/>
            <a:ext cx="1547580" cy="6455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568220" y="2908125"/>
            <a:ext cx="900112" cy="9001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15820" y="3967781"/>
            <a:ext cx="1111250" cy="1066800"/>
          </a:xfrm>
          <a:prstGeom prst="rect">
            <a:avLst/>
          </a:prstGeom>
        </p:spPr>
      </p:pic>
      <p:sp>
        <p:nvSpPr>
          <p:cNvPr id="74" name="Title 4"/>
          <p:cNvSpPr txBox="1">
            <a:spLocks/>
          </p:cNvSpPr>
          <p:nvPr/>
        </p:nvSpPr>
        <p:spPr bwMode="gray">
          <a:xfrm>
            <a:off x="609600" y="457200"/>
            <a:ext cx="4114800" cy="5334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Front End Mobility</a:t>
            </a:r>
            <a:endParaRPr lang="en-US" sz="3200" dirty="0"/>
          </a:p>
        </p:txBody>
      </p:sp>
      <p:pic>
        <p:nvPicPr>
          <p:cNvPr id="79" name="Picture 7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67800" y="4800601"/>
            <a:ext cx="1066800" cy="428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0" name="Picture 7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372600" y="4114801"/>
            <a:ext cx="990600" cy="4370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1" name="Rectangle 80"/>
          <p:cNvSpPr/>
          <p:nvPr/>
        </p:nvSpPr>
        <p:spPr>
          <a:xfrm>
            <a:off x="8229601" y="381001"/>
            <a:ext cx="3174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Back End Mobility</a:t>
            </a:r>
            <a:endParaRPr lang="en-US" sz="32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4038601" y="344269"/>
            <a:ext cx="4185555" cy="5832396"/>
            <a:chOff x="4037012" y="344269"/>
            <a:chExt cx="4185555" cy="5832396"/>
          </a:xfrm>
        </p:grpSpPr>
        <p:grpSp>
          <p:nvGrpSpPr>
            <p:cNvPr id="12" name="Group 19"/>
            <p:cNvGrpSpPr/>
            <p:nvPr/>
          </p:nvGrpSpPr>
          <p:grpSpPr bwMode="gray">
            <a:xfrm>
              <a:off x="4799012" y="1288081"/>
              <a:ext cx="457200" cy="4851400"/>
              <a:chOff x="4799012" y="787400"/>
              <a:chExt cx="457200" cy="4851400"/>
            </a:xfrm>
          </p:grpSpPr>
          <p:cxnSp>
            <p:nvCxnSpPr>
              <p:cNvPr id="8" name="Straight Connector 7"/>
              <p:cNvCxnSpPr/>
              <p:nvPr/>
            </p:nvCxnSpPr>
            <p:spPr bwMode="gray">
              <a:xfrm>
                <a:off x="4799012" y="787400"/>
                <a:ext cx="457200" cy="2438400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799012" y="3200400"/>
                <a:ext cx="457200" cy="2438400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75"/>
            <p:cNvGrpSpPr/>
            <p:nvPr/>
          </p:nvGrpSpPr>
          <p:grpSpPr bwMode="gray">
            <a:xfrm flipH="1">
              <a:off x="7021512" y="1288081"/>
              <a:ext cx="457200" cy="4851400"/>
              <a:chOff x="4799012" y="787400"/>
              <a:chExt cx="457200" cy="4851400"/>
            </a:xfrm>
          </p:grpSpPr>
          <p:cxnSp>
            <p:nvCxnSpPr>
              <p:cNvPr id="77" name="Straight Connector 76"/>
              <p:cNvCxnSpPr/>
              <p:nvPr/>
            </p:nvCxnSpPr>
            <p:spPr bwMode="gray">
              <a:xfrm>
                <a:off x="4799012" y="787400"/>
                <a:ext cx="457200" cy="2438400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gray">
              <a:xfrm flipV="1">
                <a:off x="4799012" y="3200400"/>
                <a:ext cx="457200" cy="2438400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7542573" y="356838"/>
              <a:ext cx="6799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ym typeface="Wingdings" panose="05000000000000000000" pitchFamily="2" charset="2"/>
                </a:rPr>
                <a:t> </a:t>
              </a:r>
              <a:endParaRPr lang="en-US" sz="3200" dirty="0"/>
            </a:p>
          </p:txBody>
        </p:sp>
        <p:sp>
          <p:nvSpPr>
            <p:cNvPr id="6" name="TextBox 5"/>
            <p:cNvSpPr txBox="1"/>
            <p:nvPr/>
          </p:nvSpPr>
          <p:spPr bwMode="gray">
            <a:xfrm>
              <a:off x="4824277" y="1377470"/>
              <a:ext cx="2592288" cy="45154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u="sng" dirty="0">
                  <a:solidFill>
                    <a:schemeClr val="bg2">
                      <a:lumMod val="50000"/>
                    </a:schemeClr>
                  </a:solidFill>
                </a:rPr>
                <a:t>Mobile API Mgt &amp; Routing</a:t>
              </a:r>
            </a:p>
            <a:p>
              <a:pPr algn="ctr">
                <a:lnSpc>
                  <a:spcPct val="120000"/>
                </a:lnSpc>
              </a:pPr>
              <a:endParaRPr lang="en-US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Push Notification</a:t>
              </a:r>
            </a:p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Offline</a:t>
              </a:r>
            </a:p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Sync</a:t>
              </a:r>
            </a:p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Analytics</a:t>
              </a:r>
            </a:p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User Mgt</a:t>
              </a:r>
            </a:p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Diagnostics</a:t>
              </a:r>
            </a:p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Storage</a:t>
              </a:r>
            </a:p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Custom API’s</a:t>
              </a:r>
            </a:p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Connectors</a:t>
              </a:r>
            </a:p>
            <a:p>
              <a:pPr algn="ctr">
                <a:lnSpc>
                  <a:spcPct val="120000"/>
                </a:lnSpc>
              </a:pPr>
              <a:endParaRPr 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0412" y="381000"/>
              <a:ext cx="2971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1" dirty="0">
                  <a:solidFill>
                    <a:schemeClr val="bg2">
                      <a:lumMod val="50000"/>
                    </a:schemeClr>
                  </a:solidFill>
                </a:rPr>
                <a:t>Why is “API First” Driving Enterprise Mobility</a:t>
              </a:r>
              <a:endParaRPr 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037012" y="344269"/>
              <a:ext cx="6367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ym typeface="Wingdings" panose="05000000000000000000" pitchFamily="2" charset="2"/>
                </a:rPr>
                <a:t></a:t>
              </a:r>
              <a:endParaRPr lang="en-US" sz="36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646612" y="5715000"/>
              <a:ext cx="2971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1" dirty="0">
                  <a:solidFill>
                    <a:schemeClr val="bg2">
                      <a:lumMod val="50000"/>
                    </a:schemeClr>
                  </a:solidFill>
                </a:rPr>
                <a:t>MBaaS</a:t>
              </a:r>
              <a:endParaRPr 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07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28600" y="179613"/>
            <a:ext cx="11734800" cy="646611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grayscl/>
            <a:alphaModFix amt="25000"/>
          </a:blip>
          <a:stretch>
            <a:fillRect/>
          </a:stretch>
        </p:blipFill>
        <p:spPr>
          <a:xfrm>
            <a:off x="3186594" y="-192357"/>
            <a:ext cx="6546056" cy="6220279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8360319" y="372748"/>
            <a:ext cx="624485" cy="642193"/>
            <a:chOff x="385893" y="1258018"/>
            <a:chExt cx="1296337" cy="1114412"/>
          </a:xfrm>
        </p:grpSpPr>
        <p:sp>
          <p:nvSpPr>
            <p:cNvPr id="12" name="Oval 11"/>
            <p:cNvSpPr/>
            <p:nvPr/>
          </p:nvSpPr>
          <p:spPr>
            <a:xfrm>
              <a:off x="385893" y="1258018"/>
              <a:ext cx="1296337" cy="11144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963" y="1501049"/>
              <a:ext cx="1083376" cy="640108"/>
            </a:xfrm>
            <a:prstGeom prst="rect">
              <a:avLst/>
            </a:prstGeom>
          </p:spPr>
        </p:pic>
      </p:grpSp>
      <p:grpSp>
        <p:nvGrpSpPr>
          <p:cNvPr id="3" name="Group 17"/>
          <p:cNvGrpSpPr/>
          <p:nvPr/>
        </p:nvGrpSpPr>
        <p:grpSpPr>
          <a:xfrm>
            <a:off x="6377501" y="372748"/>
            <a:ext cx="756402" cy="666801"/>
            <a:chOff x="2017801" y="960912"/>
            <a:chExt cx="771322" cy="715543"/>
          </a:xfrm>
        </p:grpSpPr>
        <p:sp>
          <p:nvSpPr>
            <p:cNvPr id="11" name="Oval 10"/>
            <p:cNvSpPr/>
            <p:nvPr/>
          </p:nvSpPr>
          <p:spPr>
            <a:xfrm>
              <a:off x="2017801" y="960912"/>
              <a:ext cx="771322" cy="7155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96239" y="1141712"/>
              <a:ext cx="613143" cy="362273"/>
            </a:xfrm>
            <a:prstGeom prst="rect">
              <a:avLst/>
            </a:prstGeom>
          </p:spPr>
        </p:pic>
      </p:grpSp>
      <p:grpSp>
        <p:nvGrpSpPr>
          <p:cNvPr id="5" name="Group 18"/>
          <p:cNvGrpSpPr/>
          <p:nvPr/>
        </p:nvGrpSpPr>
        <p:grpSpPr>
          <a:xfrm>
            <a:off x="5477335" y="274407"/>
            <a:ext cx="674880" cy="765141"/>
            <a:chOff x="103709" y="-306916"/>
            <a:chExt cx="1851324" cy="1746253"/>
          </a:xfrm>
        </p:grpSpPr>
        <p:sp>
          <p:nvSpPr>
            <p:cNvPr id="16" name="Oval 15"/>
            <p:cNvSpPr/>
            <p:nvPr/>
          </p:nvSpPr>
          <p:spPr>
            <a:xfrm>
              <a:off x="103709" y="47967"/>
              <a:ext cx="1851324" cy="13913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956" y="-306916"/>
              <a:ext cx="1625600" cy="1625600"/>
            </a:xfrm>
            <a:prstGeom prst="rect">
              <a:avLst/>
            </a:prstGeom>
          </p:spPr>
        </p:pic>
      </p:grpSp>
      <p:grpSp>
        <p:nvGrpSpPr>
          <p:cNvPr id="13" name="Group 14"/>
          <p:cNvGrpSpPr/>
          <p:nvPr/>
        </p:nvGrpSpPr>
        <p:grpSpPr>
          <a:xfrm>
            <a:off x="7397303" y="353523"/>
            <a:ext cx="668558" cy="730020"/>
            <a:chOff x="2622878" y="123223"/>
            <a:chExt cx="1003096" cy="1031317"/>
          </a:xfrm>
        </p:grpSpPr>
        <p:sp>
          <p:nvSpPr>
            <p:cNvPr id="10" name="Oval 9"/>
            <p:cNvSpPr/>
            <p:nvPr/>
          </p:nvSpPr>
          <p:spPr>
            <a:xfrm>
              <a:off x="2622878" y="123223"/>
              <a:ext cx="1003096" cy="10313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0505" y="179665"/>
              <a:ext cx="937247" cy="937247"/>
            </a:xfrm>
            <a:prstGeom prst="rect">
              <a:avLst/>
            </a:prstGeom>
          </p:spPr>
        </p:pic>
      </p:grpSp>
      <p:sp>
        <p:nvSpPr>
          <p:cNvPr id="35" name="Rounded Rectangle 34"/>
          <p:cNvSpPr/>
          <p:nvPr/>
        </p:nvSpPr>
        <p:spPr>
          <a:xfrm>
            <a:off x="3439234" y="3281814"/>
            <a:ext cx="2954917" cy="496000"/>
          </a:xfrm>
          <a:prstGeom prst="roundRect">
            <a:avLst/>
          </a:prstGeom>
          <a:solidFill>
            <a:srgbClr val="8DA6B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162504" tIns="81251" rIns="162504" bIns="81251" rtlCol="0" anchor="ctr"/>
          <a:lstStyle/>
          <a:p>
            <a:pPr algn="ctr" defTabSz="1218987">
              <a:defRPr/>
            </a:pPr>
            <a:r>
              <a:rPr lang="en-US" sz="1700" kern="0" dirty="0">
                <a:solidFill>
                  <a:prstClr val="white"/>
                </a:solidFill>
                <a:latin typeface="Calibri"/>
              </a:rPr>
              <a:t>Integration Services</a:t>
            </a:r>
            <a:endParaRPr lang="en-US" sz="17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610000" y="3281812"/>
            <a:ext cx="2779229" cy="496000"/>
          </a:xfrm>
          <a:prstGeom prst="roundRect">
            <a:avLst/>
          </a:prstGeom>
          <a:solidFill>
            <a:srgbClr val="8DA6B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162504" tIns="81251" rIns="162504" bIns="81251" rtlCol="0" anchor="ctr"/>
          <a:lstStyle/>
          <a:p>
            <a:pPr algn="ctr" defTabSz="1218987">
              <a:defRPr/>
            </a:pPr>
            <a:r>
              <a:rPr lang="en-US" sz="1700" kern="0" dirty="0">
                <a:solidFill>
                  <a:prstClr val="white"/>
                </a:solidFill>
                <a:latin typeface="Calibri"/>
              </a:rPr>
              <a:t>Process Services</a:t>
            </a:r>
            <a:endParaRPr lang="en-US" sz="17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16692" y="2362478"/>
            <a:ext cx="3173077" cy="4960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162504" tIns="81251" rIns="162504" bIns="81251" rtlCol="0" anchor="ctr"/>
          <a:lstStyle/>
          <a:p>
            <a:pPr algn="ctr" defTabSz="1218987">
              <a:defRPr/>
            </a:pPr>
            <a:r>
              <a:rPr lang="en-US" sz="1700" kern="0" dirty="0">
                <a:solidFill>
                  <a:prstClr val="white"/>
                </a:solidFill>
                <a:latin typeface="Calibri"/>
              </a:rPr>
              <a:t>MBaaS</a:t>
            </a:r>
            <a:endParaRPr lang="en-US" sz="1700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72"/>
          <p:cNvGrpSpPr/>
          <p:nvPr/>
        </p:nvGrpSpPr>
        <p:grpSpPr>
          <a:xfrm>
            <a:off x="5245256" y="5372981"/>
            <a:ext cx="2123503" cy="941567"/>
            <a:chOff x="2613873" y="4144661"/>
            <a:chExt cx="1593042" cy="706175"/>
          </a:xfrm>
        </p:grpSpPr>
        <p:sp>
          <p:nvSpPr>
            <p:cNvPr id="32" name="Rounded Rectangle 31"/>
            <p:cNvSpPr/>
            <p:nvPr/>
          </p:nvSpPr>
          <p:spPr>
            <a:xfrm>
              <a:off x="2613873" y="4144661"/>
              <a:ext cx="1593042" cy="706175"/>
            </a:xfrm>
            <a:prstGeom prst="roundRect">
              <a:avLst/>
            </a:prstGeom>
            <a:solidFill>
              <a:srgbClr val="8DA6B1">
                <a:lumMod val="75000"/>
                <a:alpha val="3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121893" tIns="60947" rIns="121893" bIns="60947" rtlCol="0" anchor="ctr"/>
            <a:lstStyle/>
            <a:p>
              <a:pPr algn="ctr" defTabSz="1218987">
                <a:defRPr/>
              </a:pPr>
              <a:endParaRPr lang="en-US" sz="2400" kern="0" dirty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lum bright="-100000"/>
            </a:blip>
            <a:stretch>
              <a:fillRect/>
            </a:stretch>
          </p:blipFill>
          <p:spPr>
            <a:xfrm>
              <a:off x="2884566" y="4327292"/>
              <a:ext cx="366039" cy="35483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948" y="4167666"/>
              <a:ext cx="682595" cy="626728"/>
            </a:xfrm>
            <a:prstGeom prst="rect">
              <a:avLst/>
            </a:prstGeom>
          </p:spPr>
        </p:pic>
      </p:grpSp>
      <p:cxnSp>
        <p:nvCxnSpPr>
          <p:cNvPr id="69" name="Shape 68"/>
          <p:cNvCxnSpPr>
            <a:stCxn id="6" idx="3"/>
          </p:cNvCxnSpPr>
          <p:nvPr/>
        </p:nvCxnSpPr>
        <p:spPr>
          <a:xfrm rot="16200000" flipH="1">
            <a:off x="6081137" y="1669643"/>
            <a:ext cx="1347853" cy="1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37" idx="1"/>
            <a:endCxn id="35" idx="0"/>
          </p:cNvCxnSpPr>
          <p:nvPr/>
        </p:nvCxnSpPr>
        <p:spPr>
          <a:xfrm rot="10800000" flipH="1" flipV="1">
            <a:off x="4916691" y="2610478"/>
            <a:ext cx="1" cy="671336"/>
          </a:xfrm>
          <a:prstGeom prst="bentConnector4">
            <a:avLst>
              <a:gd name="adj1" fmla="val -22860000000"/>
              <a:gd name="adj2" fmla="val 68471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hape 73"/>
          <p:cNvCxnSpPr>
            <a:stCxn id="35" idx="2"/>
          </p:cNvCxnSpPr>
          <p:nvPr/>
        </p:nvCxnSpPr>
        <p:spPr>
          <a:xfrm rot="16200000" flipH="1">
            <a:off x="4654672" y="4039834"/>
            <a:ext cx="1497192" cy="973153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/>
          <p:nvPr/>
        </p:nvCxnSpPr>
        <p:spPr>
          <a:xfrm rot="5400000">
            <a:off x="7458674" y="1154575"/>
            <a:ext cx="1480816" cy="934996"/>
          </a:xfrm>
          <a:prstGeom prst="bentConnector3">
            <a:avLst>
              <a:gd name="adj1" fmla="val 68635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hape 64"/>
          <p:cNvCxnSpPr>
            <a:stCxn id="10" idx="4"/>
          </p:cNvCxnSpPr>
          <p:nvPr/>
        </p:nvCxnSpPr>
        <p:spPr>
          <a:xfrm rot="5400000">
            <a:off x="6801150" y="1432047"/>
            <a:ext cx="1278936" cy="581930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43" idx="2"/>
          </p:cNvCxnSpPr>
          <p:nvPr/>
        </p:nvCxnSpPr>
        <p:spPr>
          <a:xfrm rot="16200000" flipH="1">
            <a:off x="4677073" y="1414551"/>
            <a:ext cx="1126087" cy="731948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hape 69"/>
          <p:cNvCxnSpPr>
            <a:stCxn id="37" idx="2"/>
            <a:endCxn id="32" idx="0"/>
          </p:cNvCxnSpPr>
          <p:nvPr/>
        </p:nvCxnSpPr>
        <p:spPr>
          <a:xfrm rot="5400000">
            <a:off x="5147869" y="4017619"/>
            <a:ext cx="2514501" cy="196222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2069" y="2854166"/>
            <a:ext cx="2094171" cy="12308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CLOUD </a:t>
            </a:r>
            <a:r>
              <a:rPr lang="en-US" sz="3200" b="1" dirty="0">
                <a:solidFill>
                  <a:schemeClr val="accent5"/>
                </a:solidFill>
              </a:rPr>
              <a:t>SERVICES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2386" y="353522"/>
            <a:ext cx="863511" cy="86396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90328" y="638222"/>
            <a:ext cx="1853653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DEVICES AND SERVICES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6989" y="5486401"/>
            <a:ext cx="3691044" cy="8024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CORPORATE NETWORK AND SYSTEMS OF RECORD</a:t>
            </a:r>
          </a:p>
        </p:txBody>
      </p:sp>
      <p:sp>
        <p:nvSpPr>
          <p:cNvPr id="91" name="Can 90"/>
          <p:cNvSpPr/>
          <p:nvPr/>
        </p:nvSpPr>
        <p:spPr>
          <a:xfrm>
            <a:off x="7067777" y="3961460"/>
            <a:ext cx="1467172" cy="956764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Database  Services</a:t>
            </a:r>
            <a:endParaRPr lang="en-US" sz="1600" dirty="0"/>
          </a:p>
        </p:txBody>
      </p:sp>
      <p:cxnSp>
        <p:nvCxnSpPr>
          <p:cNvPr id="106" name="Shape 105"/>
          <p:cNvCxnSpPr>
            <a:stCxn id="16" idx="4"/>
          </p:cNvCxnSpPr>
          <p:nvPr/>
        </p:nvCxnSpPr>
        <p:spPr>
          <a:xfrm rot="16200000" flipH="1">
            <a:off x="5408882" y="1445441"/>
            <a:ext cx="1304019" cy="492232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37" idx="3"/>
            <a:endCxn id="59" idx="1"/>
          </p:cNvCxnSpPr>
          <p:nvPr/>
        </p:nvCxnSpPr>
        <p:spPr>
          <a:xfrm flipV="1">
            <a:off x="8089769" y="1649463"/>
            <a:ext cx="2869433" cy="961017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hape 114"/>
          <p:cNvCxnSpPr>
            <a:stCxn id="37" idx="3"/>
            <a:endCxn id="55" idx="1"/>
          </p:cNvCxnSpPr>
          <p:nvPr/>
        </p:nvCxnSpPr>
        <p:spPr>
          <a:xfrm>
            <a:off x="8089770" y="2610478"/>
            <a:ext cx="2872437" cy="331328"/>
          </a:xfrm>
          <a:prstGeom prst="bentConnector3">
            <a:avLst>
              <a:gd name="adj1" fmla="val 50000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74762" y="5638800"/>
            <a:ext cx="268863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609493" indent="-609493">
              <a:lnSpc>
                <a:spcPct val="90000"/>
              </a:lnSpc>
              <a:buFont typeface="+mj-ea"/>
              <a:buAutoNum type="circleNumDbPlain"/>
            </a:pPr>
            <a:r>
              <a:rPr lang="en-US" sz="2000" b="1" dirty="0"/>
              <a:t>INTEGRATION</a:t>
            </a:r>
          </a:p>
          <a:p>
            <a:pPr marL="609493" indent="-609493">
              <a:lnSpc>
                <a:spcPct val="90000"/>
              </a:lnSpc>
              <a:buFont typeface="+mj-ea"/>
              <a:buAutoNum type="circleNumDbPlain"/>
            </a:pPr>
            <a:r>
              <a:rPr lang="en-US" sz="2000" b="1" dirty="0"/>
              <a:t>PROCESS</a:t>
            </a:r>
          </a:p>
          <a:p>
            <a:pPr marL="609493" indent="-609493">
              <a:lnSpc>
                <a:spcPct val="90000"/>
              </a:lnSpc>
              <a:buFont typeface="+mj-ea"/>
              <a:buAutoNum type="circleNumDbPlain"/>
            </a:pPr>
            <a:r>
              <a:rPr lang="en-US" sz="2000" b="1" dirty="0"/>
              <a:t>DATA</a:t>
            </a:r>
          </a:p>
        </p:txBody>
      </p:sp>
      <p:cxnSp>
        <p:nvCxnSpPr>
          <p:cNvPr id="46" name="Shape 45"/>
          <p:cNvCxnSpPr>
            <a:stCxn id="37" idx="3"/>
            <a:endCxn id="36" idx="0"/>
          </p:cNvCxnSpPr>
          <p:nvPr/>
        </p:nvCxnSpPr>
        <p:spPr>
          <a:xfrm flipH="1">
            <a:off x="7999614" y="2610478"/>
            <a:ext cx="90154" cy="671334"/>
          </a:xfrm>
          <a:prstGeom prst="bentConnector4">
            <a:avLst>
              <a:gd name="adj1" fmla="val -253566"/>
              <a:gd name="adj2" fmla="val 68471"/>
            </a:avLst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hape 73"/>
          <p:cNvCxnSpPr>
            <a:stCxn id="37" idx="2"/>
            <a:endCxn id="91" idx="2"/>
          </p:cNvCxnSpPr>
          <p:nvPr/>
        </p:nvCxnSpPr>
        <p:spPr>
          <a:xfrm rot="16200000" flipH="1">
            <a:off x="5994822" y="3366886"/>
            <a:ext cx="1581364" cy="564548"/>
          </a:xfrm>
          <a:prstGeom prst="bentConnector2">
            <a:avLst/>
          </a:pr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21524"/>
          <p:cNvGrpSpPr/>
          <p:nvPr/>
        </p:nvGrpSpPr>
        <p:grpSpPr>
          <a:xfrm>
            <a:off x="10962206" y="2532459"/>
            <a:ext cx="811990" cy="818697"/>
            <a:chOff x="8809346" y="4842106"/>
            <a:chExt cx="1296384" cy="1255449"/>
          </a:xfrm>
        </p:grpSpPr>
        <p:grpSp>
          <p:nvGrpSpPr>
            <p:cNvPr id="17" name="Group 197"/>
            <p:cNvGrpSpPr/>
            <p:nvPr/>
          </p:nvGrpSpPr>
          <p:grpSpPr>
            <a:xfrm>
              <a:off x="8809346" y="4842106"/>
              <a:ext cx="1296384" cy="1255449"/>
              <a:chOff x="10443581" y="376719"/>
              <a:chExt cx="1296384" cy="1255449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10443581" y="376719"/>
                <a:ext cx="1296384" cy="12554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A3A3A3"/>
                  </a:solidFill>
                </a:endParaRPr>
              </a:p>
            </p:txBody>
          </p:sp>
          <p:pic>
            <p:nvPicPr>
              <p:cNvPr id="56" name="Picture 4" descr="http://www.graphicsfuel.com/wp-content/uploads/2013/03/20-social-media-icons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73687" t="7673" r="4911" b="55065"/>
              <a:stretch>
                <a:fillRect/>
              </a:stretch>
            </p:blipFill>
            <p:spPr bwMode="auto">
              <a:xfrm>
                <a:off x="10551695" y="529390"/>
                <a:ext cx="518266" cy="488755"/>
              </a:xfrm>
              <a:prstGeom prst="rect">
                <a:avLst/>
              </a:prstGeom>
              <a:noFill/>
            </p:spPr>
          </p:pic>
          <p:pic>
            <p:nvPicPr>
              <p:cNvPr id="58" name="Picture 4" descr="http://www.graphicsfuel.com/wp-content/uploads/2013/03/20-social-media-icons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6032" t="7368" r="74175" b="55065"/>
              <a:stretch>
                <a:fillRect/>
              </a:stretch>
            </p:blipFill>
            <p:spPr bwMode="auto">
              <a:xfrm>
                <a:off x="10553663" y="1082843"/>
                <a:ext cx="479295" cy="492766"/>
              </a:xfrm>
              <a:prstGeom prst="rect">
                <a:avLst/>
              </a:prstGeom>
              <a:noFill/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96579" y="4937124"/>
              <a:ext cx="555625" cy="55562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3869" y="5556250"/>
              <a:ext cx="504824" cy="504824"/>
            </a:xfrm>
            <a:prstGeom prst="rect">
              <a:avLst/>
            </a:prstGeom>
          </p:spPr>
        </p:pic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9201" y="1217481"/>
            <a:ext cx="863511" cy="86396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0785940" y="1997253"/>
            <a:ext cx="1036773" cy="613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600" b="1" dirty="0"/>
              <a:t>CLOUD SERVICES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352800" y="3989387"/>
            <a:ext cx="1905000" cy="496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162504" tIns="81251" rIns="162504" bIns="81251" rtlCol="0" anchor="ctr"/>
          <a:lstStyle/>
          <a:p>
            <a:pPr algn="ctr" defTabSz="1218987">
              <a:defRPr/>
            </a:pPr>
            <a:r>
              <a:rPr lang="en-US" sz="1700" kern="0" dirty="0">
                <a:solidFill>
                  <a:prstClr val="white"/>
                </a:solidFill>
                <a:latin typeface="Calibri"/>
              </a:rPr>
              <a:t>Security Services</a:t>
            </a:r>
            <a:endParaRPr lang="en-US" sz="17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48801" y="5181600"/>
            <a:ext cx="1755721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Keys to Success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72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Bagchi</dc:creator>
  <cp:lastModifiedBy>Anirban Bagchi</cp:lastModifiedBy>
  <cp:revision>1</cp:revision>
  <dcterms:created xsi:type="dcterms:W3CDTF">2015-08-27T14:28:17Z</dcterms:created>
  <dcterms:modified xsi:type="dcterms:W3CDTF">2015-08-27T14:28:28Z</dcterms:modified>
</cp:coreProperties>
</file>