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65" r:id="rId2"/>
    <p:sldId id="354" r:id="rId3"/>
    <p:sldId id="370" r:id="rId4"/>
    <p:sldId id="373" r:id="rId5"/>
    <p:sldId id="473" r:id="rId6"/>
    <p:sldId id="474" r:id="rId7"/>
    <p:sldId id="476" r:id="rId8"/>
    <p:sldId id="583" r:id="rId9"/>
    <p:sldId id="566" r:id="rId10"/>
    <p:sldId id="569" r:id="rId11"/>
    <p:sldId id="519" r:id="rId12"/>
    <p:sldId id="523" r:id="rId13"/>
    <p:sldId id="378" r:id="rId14"/>
    <p:sldId id="394" r:id="rId15"/>
    <p:sldId id="484" r:id="rId16"/>
    <p:sldId id="482" r:id="rId17"/>
    <p:sldId id="380" r:id="rId18"/>
    <p:sldId id="585" r:id="rId19"/>
    <p:sldId id="547" r:id="rId20"/>
    <p:sldId id="548" r:id="rId21"/>
    <p:sldId id="438" r:id="rId22"/>
    <p:sldId id="539" r:id="rId23"/>
    <p:sldId id="289" r:id="rId24"/>
    <p:sldId id="288" r:id="rId25"/>
  </p:sldIdLst>
  <p:sldSz cx="12188825" cy="6858000"/>
  <p:notesSz cx="6985000" cy="92837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xmlns="">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2E4"/>
    <a:srgbClr val="768C96"/>
    <a:srgbClr val="354146"/>
    <a:srgbClr val="46575E"/>
    <a:srgbClr val="617F8E"/>
    <a:srgbClr val="8DA6B1"/>
    <a:srgbClr val="F80000"/>
    <a:srgbClr val="41555E"/>
    <a:srgbClr val="5382A1"/>
    <a:srgbClr val="618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2" autoAdjust="0"/>
    <p:restoredTop sz="89735" autoAdjust="0"/>
  </p:normalViewPr>
  <p:slideViewPr>
    <p:cSldViewPr snapToGrid="0">
      <p:cViewPr varScale="1">
        <p:scale>
          <a:sx n="91" d="100"/>
          <a:sy n="91" d="100"/>
        </p:scale>
        <p:origin x="-392" y="-104"/>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141" d="100"/>
        <a:sy n="141" d="100"/>
      </p:scale>
      <p:origin x="0" y="19248"/>
    </p:cViewPr>
  </p:sorterViewPr>
  <p:notesViewPr>
    <p:cSldViewPr snapToGrid="0">
      <p:cViewPr varScale="1">
        <p:scale>
          <a:sx n="83" d="100"/>
          <a:sy n="83" d="100"/>
        </p:scale>
        <p:origin x="-3876" y="-78"/>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1" tIns="46476" rIns="92951" bIns="46476" rtlCol="0"/>
          <a:lstStyle>
            <a:lvl1pPr algn="l">
              <a:defRPr sz="1200"/>
            </a:lvl1pPr>
          </a:lstStyle>
          <a:p>
            <a:endParaRPr/>
          </a:p>
        </p:txBody>
      </p:sp>
      <p:sp>
        <p:nvSpPr>
          <p:cNvPr id="3" name="Date Placeholder 2"/>
          <p:cNvSpPr>
            <a:spLocks noGrp="1"/>
          </p:cNvSpPr>
          <p:nvPr>
            <p:ph type="dt" sz="quarter" idx="1"/>
          </p:nvPr>
        </p:nvSpPr>
        <p:spPr>
          <a:xfrm>
            <a:off x="3956550" y="0"/>
            <a:ext cx="3026833" cy="464185"/>
          </a:xfrm>
          <a:prstGeom prst="rect">
            <a:avLst/>
          </a:prstGeom>
        </p:spPr>
        <p:txBody>
          <a:bodyPr vert="horz" lIns="92951" tIns="46476" rIns="92951" bIns="46476" rtlCol="0"/>
          <a:lstStyle>
            <a:lvl1pPr algn="r">
              <a:defRPr sz="1200"/>
            </a:lvl1pPr>
          </a:lstStyle>
          <a:p>
            <a:fld id="{1E821AA6-70BE-4FDE-A8DC-DB381A688FD8}" type="datetimeFigureOut">
              <a:rPr lang="en-US"/>
              <a:t>8/31/15</a:t>
            </a:fld>
            <a:endParaRPr/>
          </a:p>
        </p:txBody>
      </p:sp>
      <p:sp>
        <p:nvSpPr>
          <p:cNvPr id="4" name="Footer Placeholder 3"/>
          <p:cNvSpPr>
            <a:spLocks noGrp="1"/>
          </p:cNvSpPr>
          <p:nvPr>
            <p:ph type="ftr" sz="quarter" idx="2"/>
          </p:nvPr>
        </p:nvSpPr>
        <p:spPr>
          <a:xfrm>
            <a:off x="0" y="8817905"/>
            <a:ext cx="3026833" cy="464185"/>
          </a:xfrm>
          <a:prstGeom prst="rect">
            <a:avLst/>
          </a:prstGeom>
        </p:spPr>
        <p:txBody>
          <a:bodyPr vert="horz" lIns="92951" tIns="46476" rIns="92951" bIns="46476" rtlCol="0" anchor="b"/>
          <a:lstStyle>
            <a:lvl1pPr algn="l">
              <a:defRPr sz="1200"/>
            </a:lvl1pPr>
          </a:lstStyle>
          <a:p>
            <a:endParaRPr/>
          </a:p>
        </p:txBody>
      </p:sp>
      <p:sp>
        <p:nvSpPr>
          <p:cNvPr id="5" name="Slide Number Placeholder 4"/>
          <p:cNvSpPr>
            <a:spLocks noGrp="1"/>
          </p:cNvSpPr>
          <p:nvPr>
            <p:ph type="sldNum" sz="quarter" idx="3"/>
          </p:nvPr>
        </p:nvSpPr>
        <p:spPr>
          <a:xfrm>
            <a:off x="3956550" y="8817905"/>
            <a:ext cx="3026833" cy="464185"/>
          </a:xfrm>
          <a:prstGeom prst="rect">
            <a:avLst/>
          </a:prstGeom>
        </p:spPr>
        <p:txBody>
          <a:bodyPr vert="horz" lIns="92951" tIns="46476" rIns="92951" bIns="46476" rtlCol="0" anchor="b"/>
          <a:lstStyle>
            <a:lvl1pPr algn="r">
              <a:defRPr sz="1200"/>
            </a:lvl1pPr>
          </a:lstStyle>
          <a:p>
            <a:fld id="{197E47EA-D299-42CE-88BF-4E1035596DA5}" type="slidenum">
              <a:r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96875" y="387350"/>
            <a:ext cx="4640263" cy="2611438"/>
          </a:xfrm>
          <a:prstGeom prst="rect">
            <a:avLst/>
          </a:prstGeom>
          <a:noFill/>
          <a:ln w="12700">
            <a:solidFill>
              <a:prstClr val="black"/>
            </a:solidFill>
          </a:ln>
        </p:spPr>
        <p:txBody>
          <a:bodyPr vert="horz" lIns="92951" tIns="46476" rIns="92951" bIns="46476" rtlCol="0" anchor="ctr"/>
          <a:lstStyle/>
          <a:p>
            <a:endParaRPr/>
          </a:p>
        </p:txBody>
      </p:sp>
      <p:sp>
        <p:nvSpPr>
          <p:cNvPr id="5" name="Notes Placeholder 4"/>
          <p:cNvSpPr>
            <a:spLocks noGrp="1"/>
          </p:cNvSpPr>
          <p:nvPr>
            <p:ph type="body" sz="quarter" idx="3"/>
          </p:nvPr>
        </p:nvSpPr>
        <p:spPr>
          <a:xfrm>
            <a:off x="388057" y="3171931"/>
            <a:ext cx="6208889" cy="5415492"/>
          </a:xfrm>
          <a:prstGeom prst="rect">
            <a:avLst/>
          </a:prstGeom>
        </p:spPr>
        <p:txBody>
          <a:bodyPr vert="horz" lIns="0" tIns="0" rIns="0" bIns="92951"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8055" y="8742152"/>
            <a:ext cx="4734278" cy="230481"/>
          </a:xfrm>
          <a:prstGeom prst="rect">
            <a:avLst/>
          </a:prstGeom>
        </p:spPr>
        <p:txBody>
          <a:bodyPr vert="horz" lIns="92951" tIns="46476" rIns="92951" bIns="46476" rtlCol="0" anchor="b"/>
          <a:lstStyle>
            <a:lvl1pPr algn="l">
              <a:defRPr sz="1200"/>
            </a:lvl1pPr>
          </a:lstStyle>
          <a:p>
            <a:endParaRPr/>
          </a:p>
        </p:txBody>
      </p:sp>
      <p:sp>
        <p:nvSpPr>
          <p:cNvPr id="7" name="Slide Number Placeholder 6"/>
          <p:cNvSpPr>
            <a:spLocks noGrp="1"/>
          </p:cNvSpPr>
          <p:nvPr>
            <p:ph type="sldNum" sz="quarter" idx="5"/>
          </p:nvPr>
        </p:nvSpPr>
        <p:spPr>
          <a:xfrm>
            <a:off x="5820833" y="8742152"/>
            <a:ext cx="776111" cy="230481"/>
          </a:xfrm>
          <a:prstGeom prst="rect">
            <a:avLst/>
          </a:prstGeom>
        </p:spPr>
        <p:txBody>
          <a:bodyPr vert="horz" lIns="92951" tIns="46476" rIns="92951" bIns="46476" rtlCol="0" anchor="b"/>
          <a:lstStyle>
            <a:lvl1pPr algn="r">
              <a:defRPr sz="1200"/>
            </a:lvl1pPr>
          </a:lstStyle>
          <a:p>
            <a:fld id="{8C72D9AE-7182-4680-8F79-479C4181FF08}" type="slidenum">
              <a:rPr/>
              <a:t>‹#›</a:t>
            </a:fld>
            <a:endParaRPr/>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a:p>
        </p:txBody>
      </p:sp>
    </p:spTree>
    <p:extLst>
      <p:ext uri="{BB962C8B-B14F-4D97-AF65-F5344CB8AC3E}">
        <p14:creationId xmlns:p14="http://schemas.microsoft.com/office/powerpoint/2010/main" val="534431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normAutofit fontScale="92500" lnSpcReduction="20000"/>
          </a:bodyPr>
          <a:lstStyle/>
          <a:p>
            <a:pPr defTabSz="929512">
              <a:defRPr/>
            </a:pPr>
            <a:endParaRPr lang="en-US" dirty="0" smtClean="0"/>
          </a:p>
        </p:txBody>
      </p:sp>
      <p:sp>
        <p:nvSpPr>
          <p:cNvPr id="4" name="Slide Number Placeholder 3"/>
          <p:cNvSpPr>
            <a:spLocks noGrp="1"/>
          </p:cNvSpPr>
          <p:nvPr>
            <p:ph type="sldNum" sz="quarter" idx="10"/>
          </p:nvPr>
        </p:nvSpPr>
        <p:spPr/>
        <p:txBody>
          <a:bodyPr/>
          <a:lstStyle/>
          <a:p>
            <a:fld id="{8C72D9AE-7182-4680-8F79-479C4181FF08}" type="slidenum">
              <a:rPr lang="en-US" smtClean="0"/>
              <a:t>17</a:t>
            </a:fld>
            <a:endParaRPr lang="en-US"/>
          </a:p>
        </p:txBody>
      </p:sp>
    </p:spTree>
    <p:extLst>
      <p:ext uri="{BB962C8B-B14F-4D97-AF65-F5344CB8AC3E}">
        <p14:creationId xmlns:p14="http://schemas.microsoft.com/office/powerpoint/2010/main" val="1673791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23</a:t>
            </a:fld>
            <a:endParaRPr lang="en-US"/>
          </a:p>
        </p:txBody>
      </p:sp>
    </p:spTree>
    <p:extLst>
      <p:ext uri="{BB962C8B-B14F-4D97-AF65-F5344CB8AC3E}">
        <p14:creationId xmlns:p14="http://schemas.microsoft.com/office/powerpoint/2010/main" val="1242756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24</a:t>
            </a:fld>
            <a:endParaRPr lang="en-US"/>
          </a:p>
        </p:txBody>
      </p:sp>
    </p:spTree>
    <p:extLst>
      <p:ext uri="{BB962C8B-B14F-4D97-AF65-F5344CB8AC3E}">
        <p14:creationId xmlns:p14="http://schemas.microsoft.com/office/powerpoint/2010/main" val="399129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r>
              <a:rPr lang="en-US" sz="1100" b="1" baseline="0" dirty="0" smtClean="0">
                <a:solidFill>
                  <a:srgbClr val="FF0000"/>
                </a:solidFill>
              </a:rPr>
              <a:t>Always get the latest copy of this deck from: http://</a:t>
            </a:r>
            <a:r>
              <a:rPr lang="en-US" sz="1100" b="1" baseline="0" dirty="0" err="1" smtClean="0">
                <a:solidFill>
                  <a:srgbClr val="FF0000"/>
                </a:solidFill>
              </a:rPr>
              <a:t>my.oracle.com</a:t>
            </a:r>
            <a:r>
              <a:rPr lang="en-US" sz="1100" b="1" baseline="0" dirty="0" smtClean="0">
                <a:solidFill>
                  <a:srgbClr val="FF0000"/>
                </a:solidFill>
              </a:rPr>
              <a:t>/content/</a:t>
            </a:r>
            <a:r>
              <a:rPr lang="en-US" sz="1100" b="1" baseline="0" dirty="0" err="1" smtClean="0">
                <a:solidFill>
                  <a:srgbClr val="FF0000"/>
                </a:solidFill>
              </a:rPr>
              <a:t>idcplg?IdcService</a:t>
            </a:r>
            <a:r>
              <a:rPr lang="en-US" sz="1100" b="1" baseline="0" dirty="0" smtClean="0">
                <a:solidFill>
                  <a:srgbClr val="FF0000"/>
                </a:solidFill>
              </a:rPr>
              <a:t>=</a:t>
            </a:r>
            <a:r>
              <a:rPr lang="en-US" sz="1100" b="1" baseline="0" dirty="0" err="1" smtClean="0">
                <a:solidFill>
                  <a:srgbClr val="FF0000"/>
                </a:solidFill>
              </a:rPr>
              <a:t>GET_FILE&amp;dID</a:t>
            </a:r>
            <a:r>
              <a:rPr lang="en-US" sz="1100" b="1" baseline="0" dirty="0" smtClean="0">
                <a:solidFill>
                  <a:srgbClr val="FF0000"/>
                </a:solidFill>
              </a:rPr>
              <a:t>=6133816&amp;dDocName=CNT2438449&amp;allowInterrupt=1</a:t>
            </a:r>
            <a:endParaRPr lang="en-US" sz="1100" baseline="0" dirty="0" smtClean="0"/>
          </a:p>
          <a:p>
            <a:r>
              <a:rPr lang="en-US" sz="1100" dirty="0" smtClean="0"/>
              <a:t>v2 … Published</a:t>
            </a:r>
            <a:r>
              <a:rPr lang="en-US" sz="1100" baseline="0" dirty="0" smtClean="0"/>
              <a:t> </a:t>
            </a:r>
            <a:r>
              <a:rPr lang="en-US" sz="1100" baseline="0" smtClean="0"/>
              <a:t>August 13</a:t>
            </a:r>
            <a:r>
              <a:rPr lang="en-US" sz="1100" baseline="30000" smtClean="0"/>
              <a:t>th</a:t>
            </a:r>
            <a:r>
              <a:rPr lang="en-US" sz="1100" baseline="0" smtClean="0"/>
              <a:t> </a:t>
            </a:r>
            <a:r>
              <a:rPr lang="en-US" sz="1100" baseline="0" dirty="0" smtClean="0"/>
              <a:t>2015</a:t>
            </a:r>
          </a:p>
          <a:p>
            <a:r>
              <a:rPr lang="en-US" sz="1100" baseline="0" dirty="0" smtClean="0"/>
              <a:t>Questions? Comments? </a:t>
            </a:r>
            <a:r>
              <a:rPr lang="en-US" sz="1100" baseline="0" dirty="0" err="1" smtClean="0"/>
              <a:t>kelly.goetsch@oracle.com</a:t>
            </a:r>
            <a:endParaRPr lang="en-US" sz="1100" baseline="0" dirty="0" smtClean="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a:p>
        </p:txBody>
      </p:sp>
    </p:spTree>
    <p:extLst>
      <p:ext uri="{BB962C8B-B14F-4D97-AF65-F5344CB8AC3E}">
        <p14:creationId xmlns:p14="http://schemas.microsoft.com/office/powerpoint/2010/main" val="1242756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normAutofit fontScale="70000" lnSpcReduction="20000"/>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a:p>
        </p:txBody>
      </p:sp>
    </p:spTree>
    <p:extLst>
      <p:ext uri="{BB962C8B-B14F-4D97-AF65-F5344CB8AC3E}">
        <p14:creationId xmlns:p14="http://schemas.microsoft.com/office/powerpoint/2010/main" val="321164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normAutofit fontScale="92500" lnSpcReduction="20000"/>
          </a:bodyPr>
          <a:lstStyle/>
          <a:p>
            <a:pPr defTabSz="929512">
              <a:defRPr/>
            </a:pPr>
            <a:r>
              <a:rPr lang="en-US" dirty="0" smtClean="0"/>
              <a:t>Like the</a:t>
            </a:r>
            <a:r>
              <a:rPr lang="en-US" baseline="0" dirty="0" smtClean="0"/>
              <a:t> Boeing 787, microservices are designed, built, and tested off-site in many different pieces before being assembled into a single cohesive application</a:t>
            </a:r>
            <a:endParaRPr lang="en-US" dirty="0" smtClean="0"/>
          </a:p>
        </p:txBody>
      </p:sp>
      <p:sp>
        <p:nvSpPr>
          <p:cNvPr id="4" name="Slide Number Placeholder 3"/>
          <p:cNvSpPr>
            <a:spLocks noGrp="1"/>
          </p:cNvSpPr>
          <p:nvPr>
            <p:ph type="sldNum" sz="quarter" idx="10"/>
          </p:nvPr>
        </p:nvSpPr>
        <p:spPr/>
        <p:txBody>
          <a:bodyPr/>
          <a:lstStyle/>
          <a:p>
            <a:fld id="{8C72D9AE-7182-4680-8F79-479C4181FF08}" type="slidenum">
              <a:rPr lang="en-US" smtClean="0"/>
              <a:t>4</a:t>
            </a:fld>
            <a:endParaRPr lang="en-US"/>
          </a:p>
        </p:txBody>
      </p:sp>
    </p:spTree>
    <p:extLst>
      <p:ext uri="{BB962C8B-B14F-4D97-AF65-F5344CB8AC3E}">
        <p14:creationId xmlns:p14="http://schemas.microsoft.com/office/powerpoint/2010/main" val="1673791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6</a:t>
            </a:fld>
            <a:endParaRPr lang="en-US"/>
          </a:p>
        </p:txBody>
      </p:sp>
    </p:spTree>
    <p:extLst>
      <p:ext uri="{BB962C8B-B14F-4D97-AF65-F5344CB8AC3E}">
        <p14:creationId xmlns:p14="http://schemas.microsoft.com/office/powerpoint/2010/main" val="1025133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10</a:t>
            </a:fld>
            <a:endParaRPr lang="en-US"/>
          </a:p>
        </p:txBody>
      </p:sp>
    </p:spTree>
    <p:extLst>
      <p:ext uri="{BB962C8B-B14F-4D97-AF65-F5344CB8AC3E}">
        <p14:creationId xmlns:p14="http://schemas.microsoft.com/office/powerpoint/2010/main" val="11049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100" i="0" dirty="0" smtClean="0">
                <a:ea typeface="ＭＳ Ｐゴシック"/>
                <a:cs typeface="ＭＳ Ｐゴシック"/>
              </a:rPr>
              <a:t>Can use fully featured products, like WebLogic and Oracle DB. </a:t>
            </a:r>
          </a:p>
        </p:txBody>
      </p:sp>
      <p:sp>
        <p:nvSpPr>
          <p:cNvPr id="4" name="Slide Number Placeholder 3"/>
          <p:cNvSpPr>
            <a:spLocks noGrp="1"/>
          </p:cNvSpPr>
          <p:nvPr>
            <p:ph type="sldNum" sz="quarter" idx="10"/>
          </p:nvPr>
        </p:nvSpPr>
        <p:spPr/>
        <p:txBody>
          <a:bodyPr/>
          <a:lstStyle/>
          <a:p>
            <a:fld id="{8C72D9AE-7182-4680-8F79-479C4181FF08}" type="slidenum">
              <a:rPr lang="en-US" smtClean="0"/>
              <a:t>12</a:t>
            </a:fld>
            <a:endParaRPr lang="en-US"/>
          </a:p>
        </p:txBody>
      </p:sp>
    </p:spTree>
    <p:extLst>
      <p:ext uri="{BB962C8B-B14F-4D97-AF65-F5344CB8AC3E}">
        <p14:creationId xmlns:p14="http://schemas.microsoft.com/office/powerpoint/2010/main" val="2288325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normAutofit fontScale="92500" lnSpcReduction="20000"/>
          </a:bodyPr>
          <a:lstStyle/>
          <a:p>
            <a:pPr defTabSz="929512">
              <a:defRPr/>
            </a:pPr>
            <a:endParaRPr lang="en-US" dirty="0" smtClean="0"/>
          </a:p>
        </p:txBody>
      </p:sp>
      <p:sp>
        <p:nvSpPr>
          <p:cNvPr id="4" name="Slide Number Placeholder 3"/>
          <p:cNvSpPr>
            <a:spLocks noGrp="1"/>
          </p:cNvSpPr>
          <p:nvPr>
            <p:ph type="sldNum" sz="quarter" idx="10"/>
          </p:nvPr>
        </p:nvSpPr>
        <p:spPr/>
        <p:txBody>
          <a:bodyPr/>
          <a:lstStyle/>
          <a:p>
            <a:fld id="{8C72D9AE-7182-4680-8F79-479C4181FF08}" type="slidenum">
              <a:rPr lang="en-US" smtClean="0"/>
              <a:t>13</a:t>
            </a:fld>
            <a:endParaRPr lang="en-US"/>
          </a:p>
        </p:txBody>
      </p:sp>
    </p:spTree>
    <p:extLst>
      <p:ext uri="{BB962C8B-B14F-4D97-AF65-F5344CB8AC3E}">
        <p14:creationId xmlns:p14="http://schemas.microsoft.com/office/powerpoint/2010/main" val="1673791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15</a:t>
            </a:fld>
            <a:endParaRPr lang="en-US"/>
          </a:p>
        </p:txBody>
      </p:sp>
    </p:spTree>
    <p:extLst>
      <p:ext uri="{BB962C8B-B14F-4D97-AF65-F5344CB8AC3E}">
        <p14:creationId xmlns:p14="http://schemas.microsoft.com/office/powerpoint/2010/main" val="101962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7" name="Picture 6" descr="Horizontal Java-Oracle co-branded logo in white on blue staging background." title="Java Oracle co-branded 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812" y="6263640"/>
            <a:ext cx="1387775" cy="594360"/>
          </a:xfrm>
          <a:prstGeom prst="rect">
            <a:avLst/>
          </a:prstGeom>
        </p:spPr>
      </p:pic>
      <p:sp>
        <p:nvSpPr>
          <p:cNvPr id="11" name="Rectangle 10" descr="Full slide 4-color photo can be inserted here. Customer/Partner logo can be included" title="Title Slide with Picture and customer/partner logo"/>
          <p:cNvSpPr/>
          <p:nvPr userDrawn="1"/>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Date Placeholder 8"/>
          <p:cNvSpPr>
            <a:spLocks noGrp="1"/>
          </p:cNvSpPr>
          <p:nvPr>
            <p:ph type="dt" sz="half" idx="14"/>
          </p:nvPr>
        </p:nvSpPr>
        <p:spPr/>
        <p:txBody>
          <a:bodyPr/>
          <a:lstStyle>
            <a:lvl1pPr>
              <a:defRPr>
                <a:solidFill>
                  <a:srgbClr val="FFFFFF"/>
                </a:solidFill>
              </a:defRPr>
            </a:lvl1pPr>
          </a:lstStyle>
          <a:p>
            <a:fld id="{1EE11BFD-AD4C-4A98-9D38-1958507EA4E5}" type="datetime1">
              <a:rPr lang="en-US" smtClean="0"/>
              <a:pPr/>
              <a:t>8/31/15</a:t>
            </a:fld>
            <a:endParaRPr lang="en-US"/>
          </a:p>
        </p:txBody>
      </p:sp>
      <p:sp>
        <p:nvSpPr>
          <p:cNvPr id="10" name="Footer Placeholder 9"/>
          <p:cNvSpPr>
            <a:spLocks noGrp="1"/>
          </p:cNvSpPr>
          <p:nvPr>
            <p:ph type="ftr" sz="quarter" idx="15"/>
          </p:nvPr>
        </p:nvSpPr>
        <p:spPr/>
        <p:txBody>
          <a:bodyPr/>
          <a:lstStyle>
            <a:lvl1pPr>
              <a:defRPr>
                <a:solidFill>
                  <a:srgbClr val="FFFFFF"/>
                </a:solidFill>
              </a:defRPr>
            </a:lvl1pPr>
          </a:lstStyle>
          <a:p>
            <a:r>
              <a:rPr lang="en-US" smtClean="0"/>
              <a:t>Oracle Confidential – Internal/Restricted/Highly Restricted</a:t>
            </a:r>
            <a:endParaRPr lang="en-US"/>
          </a:p>
        </p:txBody>
      </p:sp>
      <p:sp>
        <p:nvSpPr>
          <p:cNvPr id="12" name="TextBox 11"/>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FFFFFF"/>
                </a:solidFill>
              </a:rPr>
              <a:t>Copyright © </a:t>
            </a:r>
            <a:r>
              <a:rPr sz="850" dirty="0" smtClean="0">
                <a:solidFill>
                  <a:srgbClr val="FFFFFF"/>
                </a:solidFill>
              </a:rPr>
              <a:t>20</a:t>
            </a:r>
            <a:r>
              <a:rPr lang="en-US" sz="850" dirty="0" smtClean="0">
                <a:solidFill>
                  <a:srgbClr val="FFFFFF"/>
                </a:solidFill>
              </a:rPr>
              <a:t>15,</a:t>
            </a:r>
            <a:r>
              <a:rPr sz="850" dirty="0" smtClean="0">
                <a:solidFill>
                  <a:srgbClr val="FFFFFF"/>
                </a:solidFill>
              </a:rPr>
              <a:t> </a:t>
            </a:r>
            <a:r>
              <a:rPr sz="850" dirty="0">
                <a:solidFill>
                  <a:srgbClr val="FFFFFF"/>
                </a:solidFill>
              </a:rPr>
              <a:t>Oracle and/or its affiliates. All rights reserved. </a:t>
            </a: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189F9BA-FB97-45D5-8F27-56629FBBC98C}"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A91E92C-9068-4C32-AE92-C97502324FE4}"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5EDC5EE-48A0-4FB5-B27F-88FDBE6F1684}"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A3CED5-6656-4A7A-BB77-071ABD96C5A2}"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3CED5-6656-4A7A-BB77-071ABD96C5A2}"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3"/>
                </a:solidFill>
              </a:defRPr>
            </a:lvl1pPr>
          </a:lstStyle>
          <a:p>
            <a:r>
              <a:rPr lang="en-US" dirty="0" smtClean="0"/>
              <a:t>XX</a:t>
            </a:r>
            <a:endParaRPr lang="en-US"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35287FB7-DD26-4AD5-8D24-298016D86790}" type="datetime1">
              <a:rPr lang="en-US" smtClean="0"/>
              <a:t>8/31/15</a:t>
            </a:fld>
            <a:endParaRPr/>
          </a:p>
        </p:txBody>
      </p:sp>
      <p:sp>
        <p:nvSpPr>
          <p:cNvPr id="8" name="Footer Placeholder 7"/>
          <p:cNvSpPr>
            <a:spLocks noGrp="1"/>
          </p:cNvSpPr>
          <p:nvPr>
            <p:ph type="ftr" sz="quarter" idx="11"/>
          </p:nvPr>
        </p:nvSpPr>
        <p:spPr/>
        <p:txBody>
          <a:bodyPr/>
          <a:lstStyle/>
          <a:p>
            <a:r>
              <a:rPr/>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t>‹#›</a:t>
            </a:fld>
            <a:endParaRP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2D99EC-ABE5-42A5-B15B-B8C044BE7365}" type="datetime1">
              <a:rPr lang="en-US" smtClean="0"/>
              <a:t>8/31/15</a:t>
            </a:fld>
            <a:endParaRPr/>
          </a:p>
        </p:txBody>
      </p:sp>
      <p:sp>
        <p:nvSpPr>
          <p:cNvPr id="4" name="Footer Placeholder 3"/>
          <p:cNvSpPr>
            <a:spLocks noGrp="1"/>
          </p:cNvSpPr>
          <p:nvPr>
            <p:ph type="ftr" sz="quarter" idx="11"/>
          </p:nvPr>
        </p:nvSpPr>
        <p:spPr/>
        <p:txBody>
          <a:bodyPr/>
          <a:lstStyle/>
          <a:p>
            <a:r>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2D53DD-9B43-42E6-B664-927F3AEBDA21}" type="datetime1">
              <a:rPr lang="en-US" smtClean="0"/>
              <a:t>8/31/15</a:t>
            </a:fld>
            <a:endParaRPr/>
          </a:p>
        </p:txBody>
      </p:sp>
      <p:sp>
        <p:nvSpPr>
          <p:cNvPr id="4" name="Footer Placeholder 3"/>
          <p:cNvSpPr>
            <a:spLocks noGrp="1"/>
          </p:cNvSpPr>
          <p:nvPr>
            <p:ph type="ftr" sz="quarter" idx="11"/>
          </p:nvPr>
        </p:nvSpPr>
        <p:spPr/>
        <p:txBody>
          <a:bodyPr/>
          <a:lstStyle/>
          <a:p>
            <a:r>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BCD2CDC6-9352-4ED5-B272-74DDB6DCFEAF}" type="datetime1">
              <a:rPr lang="en-US" smtClean="0"/>
              <a:pPr/>
              <a:t>8/31/15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Oracle Confidential – Internal/Restricted/Highly Restricted</a:t>
            </a:r>
            <a:endParaRPr lang="en-US"/>
          </a:p>
        </p:txBody>
      </p:sp>
      <p:pic>
        <p:nvPicPr>
          <p:cNvPr id="6" name="Picture 5" descr="Horizontal Java-Oracle co-branded logo in white on blue staging background." title="Java Oracle co-branded 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812" y="6263640"/>
            <a:ext cx="1387775" cy="594360"/>
          </a:xfrm>
          <a:prstGeom prst="rect">
            <a:avLst/>
          </a:prstGeom>
        </p:spPr>
      </p:pic>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2D99EC-ABE5-42A5-B15B-B8C044BE7365}" type="datetime1">
              <a:rPr lang="en-US" smtClean="0"/>
              <a:t>8/31/15</a:t>
            </a:fld>
            <a:endParaRPr/>
          </a:p>
        </p:txBody>
      </p:sp>
      <p:sp>
        <p:nvSpPr>
          <p:cNvPr id="4" name="Footer Placeholder 3"/>
          <p:cNvSpPr>
            <a:spLocks noGrp="1"/>
          </p:cNvSpPr>
          <p:nvPr>
            <p:ph type="ftr" sz="quarter" idx="11"/>
          </p:nvPr>
        </p:nvSpPr>
        <p:spPr/>
        <p:txBody>
          <a:bodyPr/>
          <a:lstStyle/>
          <a:p>
            <a:r>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Content Placeholder 2"/>
          <p:cNvSpPr>
            <a:spLocks noGrp="1"/>
          </p:cNvSpPr>
          <p:nvPr>
            <p:ph idx="1"/>
          </p:nvPr>
        </p:nvSpPr>
        <p:spPr>
          <a:xfrm>
            <a:off x="531151" y="1524000"/>
            <a:ext cx="11126522" cy="4648200"/>
          </a:xfrm>
        </p:spPr>
        <p:txBody>
          <a:bodyPr>
            <a:normAutofit/>
          </a:bodyPr>
          <a:lstStyle>
            <a:lvl1pPr marL="1828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1pPr>
            <a:lvl2pPr marL="6400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2pPr>
            <a:lvl3pPr marL="10972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3pPr>
            <a:lvl4pPr marL="15544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4pPr>
            <a:lvl5pPr marL="20116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0426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3D265-744D-4F8C-A86B-A5B53F14B0D6}" type="datetime1">
              <a:rPr lang="en-US" smtClean="0"/>
              <a:t>8/31/15</a:t>
            </a:fld>
            <a:endParaRPr/>
          </a:p>
        </p:txBody>
      </p:sp>
      <p:sp>
        <p:nvSpPr>
          <p:cNvPr id="3" name="Footer Placeholder 2"/>
          <p:cNvSpPr>
            <a:spLocks noGrp="1"/>
          </p:cNvSpPr>
          <p:nvPr>
            <p:ph type="ftr" sz="quarter" idx="11"/>
          </p:nvPr>
        </p:nvSpPr>
        <p:spPr/>
        <p:txBody>
          <a:bodyPr/>
          <a:lstStyle/>
          <a:p>
            <a:r>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1" y="1524000"/>
            <a:ext cx="777240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8240"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C216A-5BF3-4B4A-AA09-367DB23952FA}"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E2FA5-E451-48BD-84C5-AAF06D19CB12}"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64933-8490-48F1-856F-778E124FF883}"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F5346-BDDE-46E4-B222-C487F9E706DD}"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5" name="Date Placeholder 4"/>
          <p:cNvSpPr>
            <a:spLocks noGrp="1"/>
          </p:cNvSpPr>
          <p:nvPr>
            <p:ph type="dt" sz="half" idx="10"/>
          </p:nvPr>
        </p:nvSpPr>
        <p:spPr/>
        <p:txBody>
          <a:bodyPr/>
          <a:lstStyle/>
          <a:p>
            <a:fld id="{6A15AD86-CD0E-461B-AA18-D070A5CB2CAA}"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5400000">
            <a:off x="5748377" y="1113567"/>
            <a:ext cx="6007047" cy="4567423"/>
          </a:xfrm>
          <a:prstGeom prst="rect">
            <a:avLst/>
          </a:prstGeom>
        </p:spPr>
      </p:pic>
      <p:sp>
        <p:nvSpPr>
          <p:cNvPr id="2" name="Title 1"/>
          <p:cNvSpPr>
            <a:spLocks noGrp="1"/>
          </p:cNvSpPr>
          <p:nvPr>
            <p:ph type="title"/>
          </p:nvPr>
        </p:nvSpPr>
        <p:spPr>
          <a:xfrm>
            <a:off x="531812" y="406400"/>
            <a:ext cx="585216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pic>
        <p:nvPicPr>
          <p:cNvPr id="13" name="Picture 12" descr="Photos, screen captures, graphics can be inserted in a white mobile phone and tablet" title="iOS Smartphone and Tablet: Vertical Layout "/>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A15AD86-CD0E-461B-AA18-D070A5CB2CAA}"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4" name="Title 3"/>
          <p:cNvSpPr>
            <a:spLocks noGrp="1"/>
          </p:cNvSpPr>
          <p:nvPr>
            <p:ph type="title"/>
          </p:nvPr>
        </p:nvSpPr>
        <p:spPr/>
        <p:txBody>
          <a:bodyPr/>
          <a:lstStyle/>
          <a:p>
            <a:r>
              <a:rPr lang="en-US" smtClean="0"/>
              <a:t>Click to edit Master title style</a:t>
            </a:r>
            <a:endParaRPr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241990" y="1585322"/>
            <a:ext cx="5829300" cy="4107283"/>
          </a:xfrm>
          <a:prstGeom prst="rect">
            <a:avLst/>
          </a:prstGeom>
        </p:spPr>
      </p:pic>
      <p:sp>
        <p:nvSpPr>
          <p:cNvPr id="12"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3"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extLst>
      <p:ext uri="{BB962C8B-B14F-4D97-AF65-F5344CB8AC3E}">
        <p14:creationId xmlns:p14="http://schemas.microsoft.com/office/powerpoint/2010/main" val="152049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5400000">
            <a:off x="5891726" y="1502667"/>
            <a:ext cx="5674025" cy="4117325"/>
          </a:xfrm>
          <a:prstGeom prst="rect">
            <a:avLst/>
          </a:prstGeom>
        </p:spPr>
      </p:pic>
      <p:sp>
        <p:nvSpPr>
          <p:cNvPr id="12"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pic>
        <p:nvPicPr>
          <p:cNvPr id="15" name="Picture 14" descr="Photos, screen captures, graphics can be inserted in a white mobile phone and tablet" title="Android Smartphone and Tablet: Vertical Layout"/>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969956" y="2096382"/>
            <a:ext cx="1819656" cy="3522853"/>
          </a:xfrm>
          <a:prstGeom prst="rect">
            <a:avLst/>
          </a:prstGeom>
        </p:spPr>
      </p:pic>
      <p:sp>
        <p:nvSpPr>
          <p:cNvPr id="16"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extLst>
      <p:ext uri="{BB962C8B-B14F-4D97-AF65-F5344CB8AC3E}">
        <p14:creationId xmlns:p14="http://schemas.microsoft.com/office/powerpoint/2010/main" val="2677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1EE11BFD-AD4C-4A98-9D38-1958507EA4E5}" type="datetime1">
              <a:rPr lang="en-US" smtClean="0"/>
              <a:pPr/>
              <a:t>8/31/15</a:t>
            </a:fld>
            <a:endParaRPr lang="en-US"/>
          </a:p>
        </p:txBody>
      </p:sp>
      <p:sp>
        <p:nvSpPr>
          <p:cNvPr id="8" name="Footer Placeholder 7"/>
          <p:cNvSpPr>
            <a:spLocks noGrp="1"/>
          </p:cNvSpPr>
          <p:nvPr>
            <p:ph type="ftr" sz="quarter" idx="11"/>
          </p:nvPr>
        </p:nvSpPr>
        <p:spPr/>
        <p:txBody>
          <a:bodyPr/>
          <a:lstStyle/>
          <a:p>
            <a:r>
              <a:rPr lang="en-US" smtClean="0"/>
              <a:t>Oracle Confidential – Internal/Restricted/Highly Restricted</a:t>
            </a:r>
            <a:endParaRPr lang="en-US"/>
          </a:p>
        </p:txBody>
      </p:sp>
      <p:sp>
        <p:nvSpPr>
          <p:cNvPr id="9" name="Slide Number Placeholder 8"/>
          <p:cNvSpPr>
            <a:spLocks noGrp="1"/>
          </p:cNvSpPr>
          <p:nvPr>
            <p:ph type="sldNum" sz="quarter" idx="12"/>
          </p:nvPr>
        </p:nvSpPr>
        <p:spPr/>
        <p:txBody>
          <a:bodyPr/>
          <a:lstStyle/>
          <a:p>
            <a:fld id="{C51EAA63-D034-42AE-91FA-B13B9518C7BE}" type="slidenum">
              <a:rPr lang="en-US" smtClean="0"/>
              <a:pPr/>
              <a:t>‹#›</a:t>
            </a:fld>
            <a:endParaRPr lang="en-US"/>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56FF2-64EC-4614-951E-8B8E4681BF2B}" type="datetime1">
              <a:rPr lang="en-US" smtClean="0"/>
              <a:t>8/31/15</a:t>
            </a:fld>
            <a:endParaRPr/>
          </a:p>
        </p:txBody>
      </p:sp>
      <p:sp>
        <p:nvSpPr>
          <p:cNvPr id="3" name="Footer Placeholder 2"/>
          <p:cNvSpPr>
            <a:spLocks noGrp="1"/>
          </p:cNvSpPr>
          <p:nvPr>
            <p:ph type="ftr" sz="quarter" idx="11"/>
          </p:nvPr>
        </p:nvSpPr>
        <p:spPr/>
        <p:txBody>
          <a:bodyPr/>
          <a:lstStyle/>
          <a:p>
            <a:r>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endParaRPr lang="en-US" sz="3200" baseline="0" dirty="0" smtClean="0">
              <a:latin typeface="+mj-lt"/>
            </a:endParaRPr>
          </a:p>
          <a:p>
            <a:pPr>
              <a:lnSpc>
                <a:spcPct val="90000"/>
              </a:lnSpc>
            </a:pPr>
            <a:endParaRPr lang="en-US" sz="3200" baseline="0" dirty="0" smtClean="0">
              <a:latin typeface="+mj-lt"/>
            </a:endParaRPr>
          </a:p>
          <a:p>
            <a:pPr>
              <a:lnSpc>
                <a:spcPct val="90000"/>
              </a:lnSpc>
            </a:pPr>
            <a:endParaRPr lang="en-US" sz="3200" baseline="0" dirty="0" smtClean="0">
              <a:latin typeface="+mj-lt"/>
            </a:endParaRPr>
          </a:p>
          <a:p>
            <a:pPr>
              <a:lnSpc>
                <a:spcPct val="90000"/>
              </a:lnSpc>
            </a:pPr>
            <a:endParaRPr lang="en-US" sz="3200" baseline="0" dirty="0" smtClean="0">
              <a:latin typeface="+mj-lt"/>
            </a:endParaRPr>
          </a:p>
          <a:p>
            <a:pPr marL="0" marR="0" indent="0" algn="l" defTabSz="914400" rtl="0" eaLnBrk="1" fontAlgn="auto" latinLnBrk="0" hangingPunct="1">
              <a:lnSpc>
                <a:spcPct val="90000"/>
              </a:lnSpc>
              <a:spcBef>
                <a:spcPts val="0"/>
              </a:spcBef>
              <a:spcAft>
                <a:spcPts val="0"/>
              </a:spcAft>
              <a:buClrTx/>
              <a:buSzTx/>
              <a:buFontTx/>
              <a:buNone/>
              <a:tabLst/>
              <a:defRPr/>
            </a:pPr>
            <a:r>
              <a:rPr lang="en-US" sz="3200" kern="1200" dirty="0" smtClean="0">
                <a:solidFill>
                  <a:schemeClr val="tx1"/>
                </a:solidFill>
                <a:latin typeface="+mn-lt"/>
                <a:ea typeface="+mn-ea"/>
                <a:cs typeface="+mn-cs"/>
              </a:rPr>
              <a:t>Safe Harbor</a:t>
            </a:r>
            <a:r>
              <a:rPr lang="en-US" sz="3200" kern="1200" baseline="0" dirty="0" smtClean="0">
                <a:solidFill>
                  <a:schemeClr val="tx1"/>
                </a:solidFill>
                <a:latin typeface="+mn-lt"/>
                <a:ea typeface="+mn-ea"/>
                <a:cs typeface="+mn-cs"/>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51CE8-BCD3-4683-83D4-D0AC55C5EB15}" type="datetime1">
              <a:rPr lang="en-US" smtClean="0"/>
              <a:t>8/31/15</a:t>
            </a:fld>
            <a:endParaRPr/>
          </a:p>
        </p:txBody>
      </p:sp>
      <p:sp>
        <p:nvSpPr>
          <p:cNvPr id="3" name="Footer Placeholder 2"/>
          <p:cNvSpPr>
            <a:spLocks noGrp="1"/>
          </p:cNvSpPr>
          <p:nvPr>
            <p:ph type="ftr" sz="quarter" idx="11"/>
          </p:nvPr>
        </p:nvSpPr>
        <p:spPr/>
        <p:txBody>
          <a:bodyPr/>
          <a:lstStyle/>
          <a:p>
            <a:r>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9802F-4D43-4C32-8177-0644B387545A}" type="datetime1">
              <a:rPr lang="en-US" smtClean="0"/>
              <a:t>8/31/15</a:t>
            </a:fld>
            <a:endParaRPr/>
          </a:p>
        </p:txBody>
      </p:sp>
      <p:sp>
        <p:nvSpPr>
          <p:cNvPr id="3" name="Footer Placeholder 2"/>
          <p:cNvSpPr>
            <a:spLocks noGrp="1"/>
          </p:cNvSpPr>
          <p:nvPr>
            <p:ph type="ftr" sz="quarter" idx="11"/>
          </p:nvPr>
        </p:nvSpPr>
        <p:spPr/>
        <p:txBody>
          <a:bodyPr/>
          <a:lstStyle/>
          <a:p>
            <a:r>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pic>
        <p:nvPicPr>
          <p:cNvPr id="52" name="Picture 51" descr="&quot;Integrated Cloud Applications &amp; Platform Services&quot; tagline in red and black" title="Oracle corporate Tagline in colo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19916" y="1722238"/>
            <a:ext cx="7748992" cy="2950267"/>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Oracle Signature">
    <p:spTree>
      <p:nvGrpSpPr>
        <p:cNvPr id="1" name=""/>
        <p:cNvGrpSpPr/>
        <p:nvPr/>
      </p:nvGrpSpPr>
      <p:grpSpPr>
        <a:xfrm>
          <a:off x="0" y="0"/>
          <a:ext cx="0" cy="0"/>
          <a:chOff x="0" y="0"/>
          <a:chExt cx="0" cy="0"/>
        </a:xfrm>
      </p:grpSpPr>
      <p:grpSp>
        <p:nvGrpSpPr>
          <p:cNvPr id="12" name="Group 11"/>
          <p:cNvGrpSpPr/>
          <p:nvPr userDrawn="1"/>
        </p:nvGrpSpPr>
        <p:grpSpPr>
          <a:xfrm>
            <a:off x="0" y="0"/>
            <a:ext cx="12189398" cy="6858000"/>
            <a:chOff x="0" y="0"/>
            <a:chExt cx="12189398" cy="6858000"/>
          </a:xfrm>
        </p:grpSpPr>
        <p:sp>
          <p:nvSpPr>
            <p:cNvPr id="13" name="Rectangle 12"/>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11995438"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Rectangle 15"/>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pic>
        <p:nvPicPr>
          <p:cNvPr id="3" name="Picture 2" descr="Oracle logo in red on white staging background. Light blue frame around perimeter" title="Oracle Logo Slide "/>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0" y="2860002"/>
            <a:ext cx="4544720" cy="569995"/>
          </a:xfrm>
          <a:prstGeom prst="rect">
            <a:avLst/>
          </a:prstGeom>
        </p:spPr>
      </p:pic>
    </p:spTree>
    <p:extLst>
      <p:ext uri="{BB962C8B-B14F-4D97-AF65-F5344CB8AC3E}">
        <p14:creationId xmlns:p14="http://schemas.microsoft.com/office/powerpoint/2010/main" val="343664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Java-Oracle Cobrand Logo">
    <p:bg bwMode="auto">
      <p:bgRef idx="1001">
        <a:schemeClr val="bg1"/>
      </p:bgRef>
    </p:bg>
    <p:spTree>
      <p:nvGrpSpPr>
        <p:cNvPr id="1" name=""/>
        <p:cNvGrpSpPr/>
        <p:nvPr/>
      </p:nvGrpSpPr>
      <p:grpSpPr>
        <a:xfrm>
          <a:off x="0" y="0"/>
          <a:ext cx="0" cy="0"/>
          <a:chOff x="0" y="0"/>
          <a:chExt cx="0" cy="0"/>
        </a:xfrm>
      </p:grpSpPr>
      <p:pic>
        <p:nvPicPr>
          <p:cNvPr id="4" name="Picture 3" descr="Horizontal Java-Oracle co-branded logo in white on blue staging background. Light blue frame around perimeter." title="Java Oracle Co-Branded Lockup Slide"/>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white">
          <a:xfrm>
            <a:off x="111124" y="63403"/>
            <a:ext cx="11966576" cy="6731196"/>
          </a:xfrm>
          <a:prstGeom prst="rect">
            <a:avLst/>
          </a:prstGeom>
        </p:spPr>
      </p:pic>
      <p:grpSp>
        <p:nvGrpSpPr>
          <p:cNvPr id="10" name="Group 9"/>
          <p:cNvGrpSpPr/>
          <p:nvPr userDrawn="1"/>
        </p:nvGrpSpPr>
        <p:grpSpPr>
          <a:xfrm>
            <a:off x="0" y="0"/>
            <a:ext cx="12189398" cy="6858000"/>
            <a:chOff x="0" y="0"/>
            <a:chExt cx="12189398" cy="6858000"/>
          </a:xfrm>
        </p:grpSpPr>
        <p:sp>
          <p:nvSpPr>
            <p:cNvPr id="12" name="Rectangle 11"/>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11995438"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pic>
        <p:nvPicPr>
          <p:cNvPr id="16" name="Picture 15" descr="Horizontal Java-Oracle co-branded logo in white on blue staging background. Light blue frame around perimeter" title="Java Oracle Co-Branded Lockup Slide "/>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656012" y="1554480"/>
            <a:ext cx="4571622" cy="2578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E11BFD-AD4C-4A98-9D38-1958507EA4E5}" type="datetime1">
              <a:rPr lang="en-US" smtClean="0"/>
              <a:pPr/>
              <a:t>8/31/15</a:t>
            </a:fld>
            <a:endParaRPr lang="en-US"/>
          </a:p>
        </p:txBody>
      </p:sp>
      <p:sp>
        <p:nvSpPr>
          <p:cNvPr id="8" name="Footer Placeholder 7"/>
          <p:cNvSpPr>
            <a:spLocks noGrp="1"/>
          </p:cNvSpPr>
          <p:nvPr>
            <p:ph type="ftr" sz="quarter" idx="11"/>
          </p:nvPr>
        </p:nvSpPr>
        <p:spPr/>
        <p:txBody>
          <a:bodyPr/>
          <a:lstStyle/>
          <a:p>
            <a:r>
              <a:rPr lang="en-US" smtClean="0"/>
              <a:t>Oracle Confidential – Internal/Restricted/Highly Restricted</a:t>
            </a:r>
            <a:endParaRPr lang="en-US"/>
          </a:p>
        </p:txBody>
      </p:sp>
      <p:sp>
        <p:nvSpPr>
          <p:cNvPr id="9" name="Slide Number Placeholder 8"/>
          <p:cNvSpPr>
            <a:spLocks noGrp="1"/>
          </p:cNvSpPr>
          <p:nvPr>
            <p:ph type="sldNum" sz="quarter" idx="12"/>
          </p:nvPr>
        </p:nvSpPr>
        <p:spPr/>
        <p:txBody>
          <a:bodyPr/>
          <a:lstStyle/>
          <a:p>
            <a:fld id="{C51EAA63-D034-42AE-91FA-B13B9518C7BE}" type="slidenum">
              <a:rPr lang="en-US" smtClean="0"/>
              <a:pPr/>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D3D3DC0-E8DA-4DFB-93A6-6089D43271B1}" type="datetime1">
              <a:rPr lang="en-US" smtClean="0"/>
              <a:t>8/31/15</a:t>
            </a:fld>
            <a:endParaRPr/>
          </a:p>
        </p:txBody>
      </p:sp>
      <p:sp>
        <p:nvSpPr>
          <p:cNvPr id="5" name="Footer Placeholder 4"/>
          <p:cNvSpPr>
            <a:spLocks noGrp="1"/>
          </p:cNvSpPr>
          <p:nvPr>
            <p:ph type="ftr" sz="quarter" idx="11"/>
          </p:nvPr>
        </p:nvSpPr>
        <p:spPr/>
        <p:txBody>
          <a:bodyPr/>
          <a:lstStyle/>
          <a:p>
            <a:r>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248A2DF-98E5-4437-B842-E0DCD9A6A408}" type="datetime1">
              <a:rPr lang="en-US" smtClean="0"/>
              <a:t>8/31/15</a:t>
            </a:fld>
            <a:endParaRPr/>
          </a:p>
        </p:txBody>
      </p:sp>
      <p:sp>
        <p:nvSpPr>
          <p:cNvPr id="5" name="Footer Placeholder 4"/>
          <p:cNvSpPr>
            <a:spLocks noGrp="1"/>
          </p:cNvSpPr>
          <p:nvPr>
            <p:ph type="ftr" sz="quarter" idx="11"/>
          </p:nvPr>
        </p:nvSpPr>
        <p:spPr/>
        <p:txBody>
          <a:bodyPr/>
          <a:lstStyle/>
          <a:p>
            <a:r>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CECCD66E-6DF0-4B16-8ACA-D0D93A7B1DC8}" type="datetime1">
              <a:rPr lang="en-US" smtClean="0"/>
              <a:t>8/31/15</a:t>
            </a:fld>
            <a:endParaRPr/>
          </a:p>
        </p:txBody>
      </p:sp>
      <p:sp>
        <p:nvSpPr>
          <p:cNvPr id="5" name="Footer Placeholder 4"/>
          <p:cNvSpPr>
            <a:spLocks noGrp="1"/>
          </p:cNvSpPr>
          <p:nvPr>
            <p:ph type="ftr" sz="quarter" idx="11"/>
          </p:nvPr>
        </p:nvSpPr>
        <p:spPr/>
        <p:txBody>
          <a:bodyPr/>
          <a:lstStyle/>
          <a:p>
            <a:r>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35900-9CAD-4F88-ADA2-63803E0474C8}" type="datetime1">
              <a:rPr lang="en-US" smtClean="0"/>
              <a:t>8/31/15</a:t>
            </a:fld>
            <a:endParaRPr/>
          </a:p>
        </p:txBody>
      </p:sp>
      <p:sp>
        <p:nvSpPr>
          <p:cNvPr id="5" name="Footer Placeholder 4"/>
          <p:cNvSpPr>
            <a:spLocks noGrp="1"/>
          </p:cNvSpPr>
          <p:nvPr>
            <p:ph type="ftr" sz="quarter" idx="11"/>
          </p:nvPr>
        </p:nvSpPr>
        <p:spPr/>
        <p:txBody>
          <a:bodyPr/>
          <a:lstStyle/>
          <a:p>
            <a:r>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bwMode="lt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title="Section Header with Picture"/>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7" name="Group 16"/>
          <p:cNvGrpSpPr/>
          <p:nvPr userDrawn="1"/>
        </p:nvGrpSpPr>
        <p:grpSpPr>
          <a:xfrm>
            <a:off x="0" y="0"/>
            <a:ext cx="12189398" cy="6858000"/>
            <a:chOff x="0" y="0"/>
            <a:chExt cx="12189398" cy="6858000"/>
          </a:xfrm>
        </p:grpSpPr>
        <p:sp>
          <p:nvSpPr>
            <p:cNvPr id="19" name="Rectangle 18"/>
            <p:cNvSpPr/>
            <p:nvPr/>
          </p:nvSpPr>
          <p:spPr bwMode="gray">
            <a:xfrm>
              <a:off x="0" y="0"/>
              <a:ext cx="19396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bwMode="gray">
            <a:xfrm>
              <a:off x="11995438" y="0"/>
              <a:ext cx="1939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Rectangle 20"/>
            <p:cNvSpPr/>
            <p:nvPr/>
          </p:nvSpPr>
          <p:spPr bwMode="gray">
            <a:xfrm>
              <a:off x="0"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2" name="Rectangle 21"/>
            <p:cNvSpPr/>
            <p:nvPr/>
          </p:nvSpPr>
          <p:spPr bwMode="gray">
            <a:xfrm>
              <a:off x="0"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6" name="Picture 15" descr="Horizontal Java-Oracle co-branded logo in white on blue staging background." title="Java Oracle co-branded 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1812" y="6263640"/>
            <a:ext cx="1387775" cy="594360"/>
          </a:xfrm>
          <a:prstGeom prst="rect">
            <a:avLst/>
          </a:prstGeom>
        </p:spPr>
      </p:pic>
      <p:sp>
        <p:nvSpPr>
          <p:cNvPr id="7" name="Date Placeholder 6"/>
          <p:cNvSpPr>
            <a:spLocks noGrp="1"/>
          </p:cNvSpPr>
          <p:nvPr>
            <p:ph type="dt" sz="half" idx="10"/>
          </p:nvPr>
        </p:nvSpPr>
        <p:spPr/>
        <p:txBody>
          <a:bodyPr/>
          <a:lstStyle>
            <a:lvl1pPr>
              <a:defRPr>
                <a:solidFill>
                  <a:schemeClr val="bg1"/>
                </a:solidFill>
              </a:defRPr>
            </a:lvl1pPr>
          </a:lstStyle>
          <a:p>
            <a:fld id="{1EE11BFD-AD4C-4A98-9D38-1958507EA4E5}" type="datetime1">
              <a:rPr lang="en-US" smtClean="0"/>
              <a:pPr/>
              <a:t>8/31/15</a:t>
            </a:fld>
            <a:endParaRPr lang="en-US"/>
          </a:p>
        </p:txBody>
      </p:sp>
      <p:sp>
        <p:nvSpPr>
          <p:cNvPr id="8" name="Footer Placeholder 7"/>
          <p:cNvSpPr>
            <a:spLocks noGrp="1"/>
          </p:cNvSpPr>
          <p:nvPr>
            <p:ph type="ftr" sz="quarter" idx="11"/>
          </p:nvPr>
        </p:nvSpPr>
        <p:spPr/>
        <p:txBody>
          <a:bodyPr/>
          <a:lstStyle>
            <a:lvl1pPr>
              <a:defRPr>
                <a:solidFill>
                  <a:schemeClr val="bg1"/>
                </a:solidFill>
              </a:defRPr>
            </a:lvl1pPr>
          </a:lstStyle>
          <a:p>
            <a:r>
              <a:rPr lang="en-US" smtClean="0"/>
              <a:t>Oracle Confidential – Internal/Restricted/Highly Restricted</a:t>
            </a:r>
            <a:endParaRPr lang="en-US"/>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C51EAA63-D034-42AE-91FA-B13B9518C7BE}" type="slidenum">
              <a:rPr lang="en-US" smtClean="0"/>
              <a:pPr/>
              <a:t>‹#›</a:t>
            </a:fld>
            <a:endParaRPr lang="en-US"/>
          </a:p>
        </p:txBody>
      </p:sp>
      <p:sp>
        <p:nvSpPr>
          <p:cNvPr id="24" name="TextBox 2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bg1"/>
                </a:solidFill>
              </a:rPr>
              <a:t>Copyright © </a:t>
            </a:r>
            <a:r>
              <a:rPr sz="850" dirty="0" smtClean="0">
                <a:solidFill>
                  <a:schemeClr val="bg1"/>
                </a:solidFill>
              </a:rPr>
              <a:t>201</a:t>
            </a:r>
            <a:r>
              <a:rPr lang="en-US" sz="850" dirty="0" smtClean="0">
                <a:solidFill>
                  <a:schemeClr val="bg1"/>
                </a:solidFill>
              </a:rPr>
              <a:t>5,</a:t>
            </a:r>
            <a:r>
              <a:rPr sz="850" dirty="0" smtClean="0">
                <a:solidFill>
                  <a:schemeClr val="bg1"/>
                </a:solidFill>
              </a:rPr>
              <a:t> </a:t>
            </a:r>
            <a:r>
              <a:rPr sz="850" dirty="0">
                <a:solidFill>
                  <a:schemeClr val="bg1"/>
                </a:solidFill>
              </a:rPr>
              <a:t>Oracle and/or its affiliates. All rights reserved</a:t>
            </a:r>
            <a:r>
              <a:rPr sz="850" dirty="0" smtClean="0">
                <a:solidFill>
                  <a:schemeClr val="bg1"/>
                </a:solidFill>
              </a:rPr>
              <a:t>.</a:t>
            </a:r>
            <a:endParaRPr sz="850" dirty="0">
              <a:solidFill>
                <a:schemeClr val="bg1"/>
              </a:solidFill>
            </a:endParaRP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F0A86-8A92-4FBC-80CD-36517BAA55B7}"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FBC65A-03AE-423D-B3EC-68D1D32BF9D6}" type="datetime1">
              <a:rPr lang="en-US" smtClean="0"/>
              <a:t>8/31/15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3" name="Title 2"/>
          <p:cNvSpPr>
            <a:spLocks noGrp="1"/>
          </p:cNvSpPr>
          <p:nvPr>
            <p:ph type="title"/>
          </p:nvPr>
        </p:nvSpPr>
        <p:spPr/>
        <p:txBody>
          <a:bodyPr/>
          <a:lstStyle/>
          <a:p>
            <a:r>
              <a:rPr lang="en-US" smtClean="0"/>
              <a:t>Click to edit Master title style</a:t>
            </a:r>
            <a:endParaRPr lang="en-US"/>
          </a:p>
        </p:txBody>
      </p:sp>
      <p:sp>
        <p:nvSpPr>
          <p:cNvPr id="9" name="Picture Placeholder 15" descr="If presenting remotely, you can insert your photo here"/>
          <p:cNvSpPr>
            <a:spLocks noGrp="1"/>
          </p:cNvSpPr>
          <p:nvPr>
            <p:ph type="pic" sz="quarter" idx="15"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a:t>Click icon to insert picture</a:t>
            </a:r>
          </a:p>
        </p:txBody>
      </p:sp>
      <p:sp>
        <p:nvSpPr>
          <p:cNvPr id="10" name="Text Placeholder 10"/>
          <p:cNvSpPr>
            <a:spLocks noGrp="1"/>
          </p:cNvSpPr>
          <p:nvPr>
            <p:ph type="body" sz="quarter" idx="16"/>
          </p:nvPr>
        </p:nvSpPr>
        <p:spPr>
          <a:xfrm>
            <a:off x="6035040" y="1828799"/>
            <a:ext cx="5623560"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9818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theme" Target="../theme/theme1.xml"/><Relationship Id="rId3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bwMode="gray">
            <a:xfrm>
              <a:off x="11995438"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178808"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1EE11BFD-AD4C-4A98-9D38-1958507EA4E5}" type="datetime1">
              <a:rPr lang="en-US" smtClean="0"/>
              <a:pPr/>
              <a:t>8/31/15</a:t>
            </a:fld>
            <a:endParaRPr lang="en-US"/>
          </a:p>
        </p:txBody>
      </p:sp>
      <p:sp>
        <p:nvSpPr>
          <p:cNvPr id="5" name="Footer Placeholder 4"/>
          <p:cNvSpPr>
            <a:spLocks noGrp="1"/>
          </p:cNvSpPr>
          <p:nvPr>
            <p:ph type="ftr" sz="quarter" idx="3"/>
          </p:nvPr>
        </p:nvSpPr>
        <p:spPr>
          <a:xfrm>
            <a:off x="8622792"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smtClean="0"/>
              <a:t>Oracle Confidential – Internal/Restricted/Highly Restricted</a:t>
            </a:r>
            <a:endParaRPr lang="en-US"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a:p>
        </p:txBody>
      </p:sp>
      <p:pic>
        <p:nvPicPr>
          <p:cNvPr id="19" name="Picture 18" descr="Horizontal Java-Oracle co-branded logo in white on blue staging background." title="Java Oracle co-branded logo"/>
          <p:cNvPicPr>
            <a:picLocks noChangeAspect="1"/>
          </p:cNvPicPr>
          <p:nvPr/>
        </p:nvPicPr>
        <p:blipFill>
          <a:blip r:embed="rId38" cstate="email">
            <a:extLst>
              <a:ext uri="{28A0092B-C50C-407E-A947-70E740481C1C}">
                <a14:useLocalDpi xmlns:a14="http://schemas.microsoft.com/office/drawing/2010/main"/>
              </a:ext>
            </a:extLst>
          </a:blip>
          <a:stretch>
            <a:fillRect/>
          </a:stretch>
        </p:blipFill>
        <p:spPr>
          <a:xfrm>
            <a:off x="531812" y="6263640"/>
            <a:ext cx="1387775" cy="594360"/>
          </a:xfrm>
          <a:prstGeom prst="rect">
            <a:avLst/>
          </a:prstGeom>
        </p:spPr>
      </p:pic>
      <p:sp>
        <p:nvSpPr>
          <p:cNvPr id="14" name="TextBox 13"/>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a:t>
            </a:r>
            <a:r>
              <a:rPr sz="850" dirty="0" smtClean="0">
                <a:solidFill>
                  <a:schemeClr val="tx1"/>
                </a:solidFill>
              </a:rPr>
              <a:t>.</a:t>
            </a:r>
            <a:endParaRPr sz="850" dirty="0">
              <a:solidFill>
                <a:schemeClr val="tx1"/>
              </a:solidFill>
            </a:endParaRPr>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63" r:id="rId4"/>
    <p:sldLayoutId id="2147483686" r:id="rId5"/>
    <p:sldLayoutId id="2147483651" r:id="rId6"/>
    <p:sldLayoutId id="2147483665" r:id="rId7"/>
    <p:sldLayoutId id="2147483669" r:id="rId8"/>
    <p:sldLayoutId id="2147483689" r:id="rId9"/>
    <p:sldLayoutId id="2147483683" r:id="rId10"/>
    <p:sldLayoutId id="2147483670" r:id="rId11"/>
    <p:sldLayoutId id="2147483652" r:id="rId12"/>
    <p:sldLayoutId id="2147483671" r:id="rId13"/>
    <p:sldLayoutId id="2147483672" r:id="rId14"/>
    <p:sldLayoutId id="2147483679" r:id="rId15"/>
    <p:sldLayoutId id="2147483685" r:id="rId16"/>
    <p:sldLayoutId id="2147483688" r:id="rId17"/>
    <p:sldLayoutId id="2147483654" r:id="rId18"/>
    <p:sldLayoutId id="2147483666" r:id="rId19"/>
    <p:sldLayoutId id="2147483693" r:id="rId20"/>
    <p:sldLayoutId id="2147483655" r:id="rId21"/>
    <p:sldLayoutId id="2147483656" r:id="rId22"/>
    <p:sldLayoutId id="2147483657" r:id="rId23"/>
    <p:sldLayoutId id="2147483673" r:id="rId24"/>
    <p:sldLayoutId id="2147483674" r:id="rId25"/>
    <p:sldLayoutId id="2147483682" r:id="rId26"/>
    <p:sldLayoutId id="2147483684" r:id="rId27"/>
    <p:sldLayoutId id="2147483690" r:id="rId28"/>
    <p:sldLayoutId id="2147483691" r:id="rId29"/>
    <p:sldLayoutId id="2147483675" r:id="rId30"/>
    <p:sldLayoutId id="2147483676" r:id="rId31"/>
    <p:sldLayoutId id="2147483667" r:id="rId32"/>
    <p:sldLayoutId id="2147483694" r:id="rId33"/>
    <p:sldLayoutId id="2147483661" r:id="rId34"/>
    <p:sldLayoutId id="2147483687" r:id="rId35"/>
    <p:sldLayoutId id="2147483659"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16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Microservice Adoption Use Cases</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10</a:t>
            </a:fld>
            <a:endParaRPr lang="en-US"/>
          </a:p>
        </p:txBody>
      </p:sp>
      <p:pic>
        <p:nvPicPr>
          <p:cNvPr id="19" name="Picture 2" descr="C:\Users\mfardoos\AppData\Local\Microsoft\Windows\Temporary Internet Files\Content.IE5\FGX0PLVO\road_png_stock_by_doloresdevelde-d55c9nc[1].png"/>
          <p:cNvPicPr>
            <a:picLocks noChangeAspect="1" noChangeArrowheads="1"/>
          </p:cNvPicPr>
          <p:nvPr/>
        </p:nvPicPr>
        <p:blipFill>
          <a:blip r:embed="rId3" cstate="print"/>
          <a:srcRect/>
          <a:stretch>
            <a:fillRect/>
          </a:stretch>
        </p:blipFill>
        <p:spPr bwMode="auto">
          <a:xfrm>
            <a:off x="207140" y="1234881"/>
            <a:ext cx="11805291" cy="5145520"/>
          </a:xfrm>
          <a:prstGeom prst="rect">
            <a:avLst/>
          </a:prstGeom>
          <a:noFill/>
        </p:spPr>
      </p:pic>
      <p:sp>
        <p:nvSpPr>
          <p:cNvPr id="20" name="TextBox 19"/>
          <p:cNvSpPr txBox="1"/>
          <p:nvPr/>
        </p:nvSpPr>
        <p:spPr>
          <a:xfrm>
            <a:off x="683510" y="2085575"/>
            <a:ext cx="3479388" cy="1230958"/>
          </a:xfrm>
          <a:prstGeom prst="rect">
            <a:avLst/>
          </a:prstGeom>
          <a:noFill/>
        </p:spPr>
        <p:txBody>
          <a:bodyPr wrap="square" lIns="0" tIns="0" rIns="0" bIns="0" rtlCol="0">
            <a:noAutofit/>
          </a:bodyPr>
          <a:lstStyle/>
          <a:p>
            <a:pPr algn="ctr">
              <a:lnSpc>
                <a:spcPct val="90000"/>
              </a:lnSpc>
            </a:pPr>
            <a:r>
              <a:rPr lang="en-US" dirty="0" smtClean="0">
                <a:solidFill>
                  <a:srgbClr val="5F5F5F"/>
                </a:solidFill>
                <a:latin typeface="+mn-lt"/>
              </a:rPr>
              <a:t>I want to</a:t>
            </a:r>
            <a:r>
              <a:rPr lang="en-US" dirty="0" smtClean="0">
                <a:solidFill>
                  <a:schemeClr val="tx1">
                    <a:lumMod val="60000"/>
                    <a:lumOff val="40000"/>
                  </a:schemeClr>
                </a:solidFill>
                <a:latin typeface="+mn-lt"/>
              </a:rPr>
              <a:t> </a:t>
            </a:r>
            <a:r>
              <a:rPr lang="en-US" sz="3700" b="1" dirty="0" smtClean="0">
                <a:solidFill>
                  <a:srgbClr val="FF6600"/>
                </a:solidFill>
                <a:latin typeface="+mn-lt"/>
              </a:rPr>
              <a:t>extend</a:t>
            </a:r>
            <a:r>
              <a:rPr lang="en-US" dirty="0" smtClean="0">
                <a:latin typeface="+mn-lt"/>
              </a:rPr>
              <a:t> </a:t>
            </a:r>
            <a:r>
              <a:rPr lang="en-US" dirty="0" smtClean="0">
                <a:solidFill>
                  <a:srgbClr val="5F5F5F"/>
                </a:solidFill>
                <a:latin typeface="+mn-lt"/>
              </a:rPr>
              <a:t>my existing monolithic application by adding microservices on the periphery. </a:t>
            </a:r>
            <a:endParaRPr lang="en-US" dirty="0">
              <a:solidFill>
                <a:srgbClr val="5F5F5F"/>
              </a:solidFill>
              <a:latin typeface="+mn-lt"/>
            </a:endParaRPr>
          </a:p>
        </p:txBody>
      </p:sp>
      <p:sp>
        <p:nvSpPr>
          <p:cNvPr id="21" name="TextBox 20"/>
          <p:cNvSpPr txBox="1"/>
          <p:nvPr/>
        </p:nvSpPr>
        <p:spPr>
          <a:xfrm>
            <a:off x="8472558" y="3247449"/>
            <a:ext cx="3341388" cy="1255826"/>
          </a:xfrm>
          <a:prstGeom prst="rect">
            <a:avLst/>
          </a:prstGeom>
          <a:noFill/>
        </p:spPr>
        <p:txBody>
          <a:bodyPr wrap="square" lIns="0" tIns="0" rIns="0" bIns="0" rtlCol="0">
            <a:noAutofit/>
          </a:bodyPr>
          <a:lstStyle/>
          <a:p>
            <a:pPr algn="ctr">
              <a:lnSpc>
                <a:spcPct val="90000"/>
              </a:lnSpc>
            </a:pPr>
            <a:r>
              <a:rPr lang="en-US" dirty="0" smtClean="0">
                <a:latin typeface="+mn-lt"/>
              </a:rPr>
              <a:t>I want to</a:t>
            </a:r>
            <a:r>
              <a:rPr lang="en-US" dirty="0" smtClean="0">
                <a:solidFill>
                  <a:schemeClr val="tx1">
                    <a:lumMod val="60000"/>
                    <a:lumOff val="40000"/>
                  </a:schemeClr>
                </a:solidFill>
                <a:latin typeface="+mn-lt"/>
              </a:rPr>
              <a:t> </a:t>
            </a:r>
            <a:r>
              <a:rPr lang="en-US" sz="3700" b="1" dirty="0" smtClean="0">
                <a:solidFill>
                  <a:schemeClr val="tx2">
                    <a:lumMod val="50000"/>
                  </a:schemeClr>
                </a:solidFill>
                <a:latin typeface="+mn-lt"/>
              </a:rPr>
              <a:t>decompose</a:t>
            </a:r>
            <a:r>
              <a:rPr lang="en-US" sz="3700" dirty="0" smtClean="0">
                <a:latin typeface="+mn-lt"/>
              </a:rPr>
              <a:t> </a:t>
            </a:r>
            <a:r>
              <a:rPr lang="en-US" dirty="0" smtClean="0">
                <a:solidFill>
                  <a:srgbClr val="5F5F5F"/>
                </a:solidFill>
                <a:latin typeface="+mn-lt"/>
              </a:rPr>
              <a:t>an existing modular application into a microservices-style application</a:t>
            </a:r>
            <a:endParaRPr lang="en-US" dirty="0">
              <a:solidFill>
                <a:srgbClr val="5F5F5F"/>
              </a:solidFill>
              <a:latin typeface="+mn-lt"/>
            </a:endParaRPr>
          </a:p>
        </p:txBody>
      </p:sp>
      <p:sp>
        <p:nvSpPr>
          <p:cNvPr id="22" name="TextBox 21"/>
          <p:cNvSpPr txBox="1"/>
          <p:nvPr/>
        </p:nvSpPr>
        <p:spPr>
          <a:xfrm>
            <a:off x="2072815" y="4674187"/>
            <a:ext cx="3220754" cy="1293319"/>
          </a:xfrm>
          <a:prstGeom prst="rect">
            <a:avLst/>
          </a:prstGeom>
          <a:noFill/>
        </p:spPr>
        <p:txBody>
          <a:bodyPr wrap="square" lIns="0" tIns="0" rIns="0" bIns="0" rtlCol="0">
            <a:noAutofit/>
          </a:bodyPr>
          <a:lstStyle/>
          <a:p>
            <a:pPr algn="ctr">
              <a:lnSpc>
                <a:spcPct val="90000"/>
              </a:lnSpc>
            </a:pPr>
            <a:r>
              <a:rPr lang="en-US" dirty="0" smtClean="0">
                <a:solidFill>
                  <a:srgbClr val="5F5F5F"/>
                </a:solidFill>
                <a:latin typeface="+mn-lt"/>
              </a:rPr>
              <a:t>I want to build a </a:t>
            </a:r>
            <a:r>
              <a:rPr lang="en-US" sz="3700" b="1" dirty="0" smtClean="0">
                <a:solidFill>
                  <a:srgbClr val="990033"/>
                </a:solidFill>
                <a:latin typeface="+mn-lt"/>
              </a:rPr>
              <a:t>net new</a:t>
            </a:r>
            <a:r>
              <a:rPr lang="en-US" sz="3700" b="1" dirty="0" smtClean="0">
                <a:solidFill>
                  <a:schemeClr val="tx2">
                    <a:lumMod val="50000"/>
                  </a:schemeClr>
                </a:solidFill>
                <a:latin typeface="+mn-lt"/>
              </a:rPr>
              <a:t> </a:t>
            </a:r>
            <a:r>
              <a:rPr lang="en-US" dirty="0" smtClean="0">
                <a:solidFill>
                  <a:srgbClr val="5F5F5F"/>
                </a:solidFill>
              </a:rPr>
              <a:t>microservices-style application from the ground up.</a:t>
            </a:r>
            <a:endParaRPr lang="en-US" dirty="0">
              <a:solidFill>
                <a:srgbClr val="5F5F5F"/>
              </a:solidFill>
            </a:endParaRPr>
          </a:p>
        </p:txBody>
      </p:sp>
      <p:pic>
        <p:nvPicPr>
          <p:cNvPr id="23" name="Picture 22" descr="Horizontal Java-Oracle co-branded logo in white on blue staging background." title="Java Oracle co-branded logo"/>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1812" y="6263640"/>
            <a:ext cx="1387775" cy="594360"/>
          </a:xfrm>
          <a:prstGeom prst="rect">
            <a:avLst/>
          </a:prstGeom>
        </p:spPr>
      </p:pic>
    </p:spTree>
    <p:extLst>
      <p:ext uri="{BB962C8B-B14F-4D97-AF65-F5344CB8AC3E}">
        <p14:creationId xmlns:p14="http://schemas.microsoft.com/office/powerpoint/2010/main" val="365828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2"/>
          <p:cNvSpPr txBox="1">
            <a:spLocks/>
          </p:cNvSpPr>
          <p:nvPr/>
        </p:nvSpPr>
        <p:spPr>
          <a:xfrm>
            <a:off x="543843" y="2108802"/>
            <a:ext cx="3611880" cy="1256697"/>
          </a:xfrm>
          <a:prstGeom prst="rect">
            <a:avLst/>
          </a:prstGeom>
          <a:solidFill>
            <a:schemeClr val="bg1">
              <a:lumMod val="85000"/>
            </a:schemeClr>
          </a:solidFill>
          <a:ln w="28575" cmpd="sng">
            <a:solidFill>
              <a:schemeClr val="bg1"/>
            </a:solidFill>
          </a:ln>
        </p:spPr>
        <p:txBody>
          <a:bodyPr vert="horz" lIns="274320" tIns="0" rIns="182872" bIns="0" rtlCol="0" anchor="ctr">
            <a:noAutofit/>
          </a:bodyPr>
          <a:lstStyle/>
          <a:p>
            <a:pPr>
              <a:lnSpc>
                <a:spcPct val="90000"/>
              </a:lnSpc>
            </a:pPr>
            <a:r>
              <a:rPr lang="en-US" sz="2400" dirty="0"/>
              <a:t>Do One Thing </a:t>
            </a:r>
            <a:r>
              <a:rPr lang="en-US" sz="2400" dirty="0" smtClean="0"/>
              <a:t>and           </a:t>
            </a:r>
            <a:r>
              <a:rPr lang="en-US" sz="2400" dirty="0"/>
              <a:t>Do It Well</a:t>
            </a:r>
          </a:p>
        </p:txBody>
      </p:sp>
      <p:sp>
        <p:nvSpPr>
          <p:cNvPr id="48" name="Text Placeholder 2"/>
          <p:cNvSpPr txBox="1">
            <a:spLocks/>
          </p:cNvSpPr>
          <p:nvPr/>
        </p:nvSpPr>
        <p:spPr>
          <a:xfrm>
            <a:off x="543843" y="4744052"/>
            <a:ext cx="3611880" cy="1256697"/>
          </a:xfrm>
          <a:prstGeom prst="rect">
            <a:avLst/>
          </a:prstGeom>
          <a:solidFill>
            <a:schemeClr val="bg1">
              <a:lumMod val="85000"/>
            </a:schemeClr>
          </a:solidFill>
          <a:ln w="28575" cmpd="sng">
            <a:solidFill>
              <a:schemeClr val="bg1"/>
            </a:solidFill>
          </a:ln>
        </p:spPr>
        <p:txBody>
          <a:bodyPr vert="horz" lIns="274320" tIns="0" rIns="182872" bIns="0" rtlCol="0" anchor="ctr">
            <a:noAutofit/>
          </a:bodyPr>
          <a:lstStyle/>
          <a:p>
            <a:pPr>
              <a:lnSpc>
                <a:spcPct val="90000"/>
              </a:lnSpc>
            </a:pPr>
            <a:r>
              <a:rPr lang="en-US" sz="2400" dirty="0"/>
              <a:t>Focus on Business Capabilities</a:t>
            </a:r>
          </a:p>
        </p:txBody>
      </p:sp>
      <p:sp>
        <p:nvSpPr>
          <p:cNvPr id="55" name="Text Placeholder 2"/>
          <p:cNvSpPr txBox="1">
            <a:spLocks/>
          </p:cNvSpPr>
          <p:nvPr/>
        </p:nvSpPr>
        <p:spPr>
          <a:xfrm>
            <a:off x="543843" y="3426427"/>
            <a:ext cx="3611880" cy="1256697"/>
          </a:xfrm>
          <a:prstGeom prst="rect">
            <a:avLst/>
          </a:prstGeom>
          <a:solidFill>
            <a:schemeClr val="bg1">
              <a:lumMod val="85000"/>
            </a:schemeClr>
          </a:solidFill>
          <a:ln w="28575" cmpd="sng">
            <a:solidFill>
              <a:schemeClr val="bg1"/>
            </a:solidFill>
          </a:ln>
        </p:spPr>
        <p:txBody>
          <a:bodyPr vert="horz" lIns="274320" tIns="0" rIns="182872" bIns="0" rtlCol="0" anchor="ctr">
            <a:noAutofit/>
          </a:bodyPr>
          <a:lstStyle/>
          <a:p>
            <a:pPr>
              <a:lnSpc>
                <a:spcPct val="90000"/>
              </a:lnSpc>
            </a:pPr>
            <a:r>
              <a:rPr lang="en-US" sz="2400" dirty="0"/>
              <a:t>Avoid Inter</a:t>
            </a:r>
            <a:r>
              <a:rPr lang="en-US" sz="2400" dirty="0" smtClean="0"/>
              <a:t>-</a:t>
            </a:r>
            <a:r>
              <a:rPr lang="en-US" sz="2400" dirty="0"/>
              <a:t> </a:t>
            </a:r>
            <a:r>
              <a:rPr lang="en-US" sz="2400" dirty="0" smtClean="0"/>
              <a:t> dependencies</a:t>
            </a:r>
            <a:endParaRPr lang="en-US" sz="2400" dirty="0"/>
          </a:p>
        </p:txBody>
      </p:sp>
      <p:sp>
        <p:nvSpPr>
          <p:cNvPr id="6" name="Title 5"/>
          <p:cNvSpPr>
            <a:spLocks noGrp="1"/>
          </p:cNvSpPr>
          <p:nvPr>
            <p:ph type="title"/>
          </p:nvPr>
        </p:nvSpPr>
        <p:spPr/>
        <p:txBody>
          <a:bodyPr/>
          <a:lstStyle/>
          <a:p>
            <a:r>
              <a:rPr lang="en-US" dirty="0"/>
              <a:t>How Big Should a Microservice Be?</a:t>
            </a:r>
          </a:p>
        </p:txBody>
      </p:sp>
      <p:sp>
        <p:nvSpPr>
          <p:cNvPr id="8" name="Text Placeholder 7"/>
          <p:cNvSpPr>
            <a:spLocks noGrp="1"/>
          </p:cNvSpPr>
          <p:nvPr>
            <p:ph type="body" sz="quarter" idx="13"/>
          </p:nvPr>
        </p:nvSpPr>
        <p:spPr/>
        <p:txBody>
          <a:bodyPr/>
          <a:lstStyle/>
          <a:p>
            <a:r>
              <a:rPr lang="en-US" dirty="0" smtClean="0"/>
              <a:t>Can have hundreds of microservices for a larger application</a:t>
            </a:r>
            <a:endParaRPr lang="en-US" dirty="0"/>
          </a:p>
        </p:txBody>
      </p:sp>
      <p:sp>
        <p:nvSpPr>
          <p:cNvPr id="2" name="Oval 1"/>
          <p:cNvSpPr/>
          <p:nvPr/>
        </p:nvSpPr>
        <p:spPr bwMode="gray">
          <a:xfrm>
            <a:off x="3381594" y="1793875"/>
            <a:ext cx="4572298" cy="4572298"/>
          </a:xfrm>
          <a:prstGeom prst="ellipse">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sp>
        <p:nvSpPr>
          <p:cNvPr id="18" name="Oval 17"/>
          <p:cNvSpPr/>
          <p:nvPr/>
        </p:nvSpPr>
        <p:spPr bwMode="gray">
          <a:xfrm>
            <a:off x="3989642" y="2401923"/>
            <a:ext cx="3356203" cy="3356203"/>
          </a:xfrm>
          <a:prstGeom prst="ellipse">
            <a:avLst/>
          </a:prstGeom>
          <a:solidFill>
            <a:schemeClr val="accent6"/>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sp>
        <p:nvSpPr>
          <p:cNvPr id="19" name="Oval 18"/>
          <p:cNvSpPr/>
          <p:nvPr/>
        </p:nvSpPr>
        <p:spPr bwMode="gray">
          <a:xfrm>
            <a:off x="4542225" y="2984578"/>
            <a:ext cx="2251036" cy="2251036"/>
          </a:xfrm>
          <a:prstGeom prst="ellipse">
            <a:avLst/>
          </a:prstGeom>
          <a:solidFill>
            <a:schemeClr val="accent5"/>
          </a:solidFill>
          <a:ln w="19050">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2400" dirty="0" err="1" smtClean="0"/>
          </a:p>
        </p:txBody>
      </p:sp>
      <p:sp>
        <p:nvSpPr>
          <p:cNvPr id="3" name="Rectangle 2"/>
          <p:cNvSpPr/>
          <p:nvPr/>
        </p:nvSpPr>
        <p:spPr>
          <a:xfrm>
            <a:off x="5229237" y="1894959"/>
            <a:ext cx="877013" cy="461665"/>
          </a:xfrm>
          <a:prstGeom prst="rect">
            <a:avLst/>
          </a:prstGeom>
        </p:spPr>
        <p:txBody>
          <a:bodyPr wrap="none">
            <a:spAutoFit/>
          </a:bodyPr>
          <a:lstStyle/>
          <a:p>
            <a:r>
              <a:rPr lang="en-US" sz="2400" b="1" dirty="0">
                <a:solidFill>
                  <a:schemeClr val="bg1"/>
                </a:solidFill>
                <a:ea typeface="ＭＳ Ｐゴシック"/>
                <a:cs typeface="ＭＳ Ｐゴシック"/>
              </a:rPr>
              <a:t>Large</a:t>
            </a:r>
            <a:endParaRPr lang="en-US" sz="2400" dirty="0">
              <a:solidFill>
                <a:schemeClr val="bg1"/>
              </a:solidFill>
            </a:endParaRPr>
          </a:p>
        </p:txBody>
      </p:sp>
      <p:sp>
        <p:nvSpPr>
          <p:cNvPr id="20" name="Rectangle 19"/>
          <p:cNvSpPr/>
          <p:nvPr/>
        </p:nvSpPr>
        <p:spPr>
          <a:xfrm>
            <a:off x="5035299" y="2507734"/>
            <a:ext cx="1264889" cy="461665"/>
          </a:xfrm>
          <a:prstGeom prst="rect">
            <a:avLst/>
          </a:prstGeom>
        </p:spPr>
        <p:txBody>
          <a:bodyPr wrap="none">
            <a:spAutoFit/>
          </a:bodyPr>
          <a:lstStyle/>
          <a:p>
            <a:r>
              <a:rPr lang="en-US" sz="2400" b="1" dirty="0" smtClean="0">
                <a:solidFill>
                  <a:schemeClr val="bg1"/>
                </a:solidFill>
                <a:ea typeface="ＭＳ Ｐゴシック"/>
                <a:cs typeface="ＭＳ Ｐゴシック"/>
              </a:rPr>
              <a:t>Medium</a:t>
            </a:r>
            <a:endParaRPr lang="en-US" sz="2400" dirty="0">
              <a:solidFill>
                <a:schemeClr val="bg1"/>
              </a:solidFill>
            </a:endParaRPr>
          </a:p>
        </p:txBody>
      </p:sp>
      <p:sp>
        <p:nvSpPr>
          <p:cNvPr id="21" name="Rectangle 20"/>
          <p:cNvSpPr/>
          <p:nvPr/>
        </p:nvSpPr>
        <p:spPr>
          <a:xfrm>
            <a:off x="5225931" y="3825359"/>
            <a:ext cx="883625" cy="461665"/>
          </a:xfrm>
          <a:prstGeom prst="rect">
            <a:avLst/>
          </a:prstGeom>
        </p:spPr>
        <p:txBody>
          <a:bodyPr wrap="none">
            <a:spAutoFit/>
          </a:bodyPr>
          <a:lstStyle/>
          <a:p>
            <a:r>
              <a:rPr lang="en-US" sz="2400" b="1" dirty="0" smtClean="0">
                <a:solidFill>
                  <a:schemeClr val="bg1"/>
                </a:solidFill>
                <a:ea typeface="ＭＳ Ｐゴシック"/>
                <a:cs typeface="ＭＳ Ｐゴシック"/>
              </a:rPr>
              <a:t>Small</a:t>
            </a:r>
            <a:endParaRPr lang="en-US" sz="2400" dirty="0">
              <a:solidFill>
                <a:schemeClr val="bg1"/>
              </a:solidFill>
            </a:endParaRPr>
          </a:p>
        </p:txBody>
      </p:sp>
      <p:sp>
        <p:nvSpPr>
          <p:cNvPr id="9" name="Rectangle 8"/>
          <p:cNvSpPr/>
          <p:nvPr/>
        </p:nvSpPr>
        <p:spPr>
          <a:xfrm>
            <a:off x="8408887" y="1970604"/>
            <a:ext cx="2902921" cy="677108"/>
          </a:xfrm>
          <a:prstGeom prst="rect">
            <a:avLst/>
          </a:prstGeom>
        </p:spPr>
        <p:txBody>
          <a:bodyPr wrap="none">
            <a:spAutoFit/>
          </a:bodyPr>
          <a:lstStyle/>
          <a:p>
            <a:r>
              <a:rPr lang="en-US" sz="2000" b="1" dirty="0">
                <a:ea typeface="ＭＳ Ｐゴシック"/>
                <a:cs typeface="ＭＳ Ｐゴシック"/>
              </a:rPr>
              <a:t>11-15 People</a:t>
            </a:r>
          </a:p>
          <a:p>
            <a:r>
              <a:rPr lang="en-US" dirty="0">
                <a:ea typeface="ＭＳ Ｐゴシック"/>
                <a:cs typeface="ＭＳ Ｐゴシック"/>
              </a:rPr>
              <a:t>Example: Order Microservice</a:t>
            </a:r>
            <a:endParaRPr lang="en-US" dirty="0"/>
          </a:p>
        </p:txBody>
      </p:sp>
      <p:cxnSp>
        <p:nvCxnSpPr>
          <p:cNvPr id="24" name="Straight Connector 23"/>
          <p:cNvCxnSpPr/>
          <p:nvPr/>
        </p:nvCxnSpPr>
        <p:spPr>
          <a:xfrm flipH="1">
            <a:off x="6882139" y="2163608"/>
            <a:ext cx="1522086" cy="0"/>
          </a:xfrm>
          <a:prstGeom prst="line">
            <a:avLst/>
          </a:prstGeom>
          <a:ln w="38100" cmpd="sng">
            <a:solidFill>
              <a:schemeClr val="bg1">
                <a:lumMod val="75000"/>
              </a:schemeClr>
            </a:solidFill>
            <a:miter lim="800000"/>
            <a:headEnd type="arrow"/>
            <a:tailEnd type="non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408887" y="2604233"/>
            <a:ext cx="3256834" cy="677108"/>
          </a:xfrm>
          <a:prstGeom prst="rect">
            <a:avLst/>
          </a:prstGeom>
        </p:spPr>
        <p:txBody>
          <a:bodyPr wrap="none">
            <a:spAutoFit/>
          </a:bodyPr>
          <a:lstStyle/>
          <a:p>
            <a:r>
              <a:rPr lang="en-US" sz="2000" b="1" dirty="0" smtClean="0">
                <a:ea typeface="ＭＳ Ｐゴシック"/>
                <a:cs typeface="ＭＳ Ｐゴシック"/>
              </a:rPr>
              <a:t>4-10 People</a:t>
            </a:r>
          </a:p>
          <a:p>
            <a:r>
              <a:rPr lang="en-US" dirty="0">
                <a:ea typeface="ＭＳ Ｐゴシック"/>
                <a:cs typeface="ＭＳ Ｐゴシック"/>
              </a:rPr>
              <a:t>Example: </a:t>
            </a:r>
            <a:r>
              <a:rPr lang="en-US" dirty="0" smtClean="0">
                <a:ea typeface="ＭＳ Ｐゴシック"/>
                <a:cs typeface="ＭＳ Ｐゴシック"/>
              </a:rPr>
              <a:t>Inventory Microservice</a:t>
            </a:r>
            <a:endParaRPr lang="en-US" dirty="0"/>
          </a:p>
        </p:txBody>
      </p:sp>
      <p:cxnSp>
        <p:nvCxnSpPr>
          <p:cNvPr id="42" name="Straight Connector 41"/>
          <p:cNvCxnSpPr/>
          <p:nvPr/>
        </p:nvCxnSpPr>
        <p:spPr>
          <a:xfrm flipH="1">
            <a:off x="7547772" y="2797643"/>
            <a:ext cx="856878" cy="0"/>
          </a:xfrm>
          <a:prstGeom prst="line">
            <a:avLst/>
          </a:prstGeom>
          <a:ln w="38100" cmpd="sng">
            <a:solidFill>
              <a:schemeClr val="bg1">
                <a:lumMod val="75000"/>
              </a:schemeClr>
            </a:solidFill>
            <a:miter lim="800000"/>
            <a:headEnd type="arrow"/>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8408887" y="3908597"/>
            <a:ext cx="3537935" cy="677108"/>
          </a:xfrm>
          <a:prstGeom prst="rect">
            <a:avLst/>
          </a:prstGeom>
        </p:spPr>
        <p:txBody>
          <a:bodyPr wrap="none">
            <a:spAutoFit/>
          </a:bodyPr>
          <a:lstStyle/>
          <a:p>
            <a:r>
              <a:rPr lang="en-US" sz="2000" b="1" dirty="0">
                <a:ea typeface="ＭＳ Ｐゴシック"/>
                <a:cs typeface="ＭＳ Ｐゴシック"/>
              </a:rPr>
              <a:t>1-3 People</a:t>
            </a:r>
          </a:p>
          <a:p>
            <a:r>
              <a:rPr lang="en-US" dirty="0">
                <a:ea typeface="ＭＳ Ｐゴシック"/>
                <a:cs typeface="ＭＳ Ｐゴシック"/>
              </a:rPr>
              <a:t>Example: Order Status </a:t>
            </a:r>
            <a:r>
              <a:rPr lang="en-US" dirty="0" smtClean="0">
                <a:ea typeface="ＭＳ Ｐゴシック"/>
                <a:cs typeface="ＭＳ Ｐゴシック"/>
              </a:rPr>
              <a:t>Microservice</a:t>
            </a:r>
            <a:endParaRPr lang="en-US" dirty="0"/>
          </a:p>
        </p:txBody>
      </p:sp>
      <p:cxnSp>
        <p:nvCxnSpPr>
          <p:cNvPr id="44" name="Straight Connector 43"/>
          <p:cNvCxnSpPr/>
          <p:nvPr/>
        </p:nvCxnSpPr>
        <p:spPr>
          <a:xfrm flipH="1">
            <a:off x="7951628" y="4103411"/>
            <a:ext cx="452597" cy="0"/>
          </a:xfrm>
          <a:prstGeom prst="line">
            <a:avLst/>
          </a:prstGeom>
          <a:ln w="38100" cmpd="sng">
            <a:solidFill>
              <a:schemeClr val="bg1">
                <a:lumMod val="75000"/>
              </a:schemeClr>
            </a:solidFill>
            <a:miter lim="800000"/>
            <a:headEnd type="arrow"/>
            <a:tailEnd type="none"/>
          </a:ln>
        </p:spPr>
        <p:style>
          <a:lnRef idx="1">
            <a:schemeClr val="accent1"/>
          </a:lnRef>
          <a:fillRef idx="0">
            <a:schemeClr val="accent1"/>
          </a:fillRef>
          <a:effectRef idx="0">
            <a:schemeClr val="accent1"/>
          </a:effectRef>
          <a:fontRef idx="minor">
            <a:schemeClr val="tx1"/>
          </a:fontRef>
        </p:style>
      </p:cxnSp>
      <p:sp>
        <p:nvSpPr>
          <p:cNvPr id="56" name="Slide Number Placeholder 4"/>
          <p:cNvSpPr>
            <a:spLocks noGrp="1"/>
          </p:cNvSpPr>
          <p:nvPr>
            <p:ph type="sldNum" sz="quarter" idx="12"/>
          </p:nvPr>
        </p:nvSpPr>
        <p:spPr>
          <a:xfrm>
            <a:off x="11276011" y="6556248"/>
            <a:ext cx="381661" cy="182880"/>
          </a:xfrm>
        </p:spPr>
        <p:txBody>
          <a:bodyPr/>
          <a:lstStyle/>
          <a:p>
            <a:fld id="{C51EAA63-D034-42AE-91FA-B13B9518C7BE}" type="slidenum">
              <a:rPr lang="en-US" smtClean="0"/>
              <a:pPr/>
              <a:t>11</a:t>
            </a:fld>
            <a:endParaRPr lang="en-US"/>
          </a:p>
        </p:txBody>
      </p:sp>
      <p:cxnSp>
        <p:nvCxnSpPr>
          <p:cNvPr id="62" name="Straight Connector 61"/>
          <p:cNvCxnSpPr/>
          <p:nvPr/>
        </p:nvCxnSpPr>
        <p:spPr>
          <a:xfrm flipH="1">
            <a:off x="6118225" y="4102801"/>
            <a:ext cx="1832781" cy="0"/>
          </a:xfrm>
          <a:prstGeom prst="line">
            <a:avLst/>
          </a:prstGeom>
          <a:ln w="3810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6305550" y="2797493"/>
            <a:ext cx="1240998" cy="0"/>
          </a:xfrm>
          <a:prstGeom prst="line">
            <a:avLst/>
          </a:prstGeom>
          <a:ln w="3810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6099175" y="2162488"/>
            <a:ext cx="782963" cy="0"/>
          </a:xfrm>
          <a:prstGeom prst="line">
            <a:avLst/>
          </a:prstGeom>
          <a:ln w="3810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37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in Microservices != Runtime Weight</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12</a:t>
            </a:fld>
            <a:endParaRPr lang="en-US"/>
          </a:p>
        </p:txBody>
      </p:sp>
      <p:sp>
        <p:nvSpPr>
          <p:cNvPr id="6" name="Text Placeholder 5"/>
          <p:cNvSpPr>
            <a:spLocks noGrp="1"/>
          </p:cNvSpPr>
          <p:nvPr>
            <p:ph type="body" sz="quarter" idx="13"/>
          </p:nvPr>
        </p:nvSpPr>
        <p:spPr/>
        <p:txBody>
          <a:bodyPr/>
          <a:lstStyle/>
          <a:p>
            <a:r>
              <a:rPr lang="en-US" dirty="0" smtClean="0"/>
              <a:t>Microservices </a:t>
            </a:r>
            <a:r>
              <a:rPr lang="en-US" i="1" dirty="0" smtClean="0"/>
              <a:t>tend</a:t>
            </a:r>
            <a:r>
              <a:rPr lang="en-US" dirty="0" smtClean="0"/>
              <a:t> to use smaller runtimes but you can use what you have today</a:t>
            </a:r>
            <a:endParaRPr lang="en-US" dirty="0"/>
          </a:p>
        </p:txBody>
      </p:sp>
      <p:sp>
        <p:nvSpPr>
          <p:cNvPr id="86" name="Rectangle 7"/>
          <p:cNvSpPr>
            <a:spLocks noChangeArrowheads="1"/>
          </p:cNvSpPr>
          <p:nvPr/>
        </p:nvSpPr>
        <p:spPr bwMode="auto">
          <a:xfrm>
            <a:off x="557076" y="3282572"/>
            <a:ext cx="3621961" cy="543701"/>
          </a:xfrm>
          <a:prstGeom prst="rect">
            <a:avLst/>
          </a:prstGeom>
          <a:solidFill>
            <a:srgbClr val="7A7A7A"/>
          </a:solidFill>
          <a:ln>
            <a:noFill/>
          </a:ln>
          <a:extLst/>
        </p:spPr>
        <p:txBody>
          <a:bodyPr vert="horz" wrap="square" lIns="91440" tIns="45720" rIns="91440" bIns="45720" numCol="1" anchor="t" anchorCtr="0" compatLnSpc="1">
            <a:prstTxWarp prst="textNoShape">
              <a:avLst/>
            </a:prstTxWarp>
          </a:bodyPr>
          <a:lstStyle/>
          <a:p>
            <a:pPr algn="ctr"/>
            <a:r>
              <a:rPr lang="en-US" sz="2400" dirty="0" smtClean="0">
                <a:solidFill>
                  <a:schemeClr val="bg1"/>
                </a:solidFill>
              </a:rPr>
              <a:t>Middleware</a:t>
            </a:r>
            <a:endParaRPr lang="en-US" sz="2400" dirty="0">
              <a:solidFill>
                <a:schemeClr val="bg1"/>
              </a:solidFill>
            </a:endParaRPr>
          </a:p>
        </p:txBody>
      </p:sp>
      <p:grpSp>
        <p:nvGrpSpPr>
          <p:cNvPr id="87" name="Group 86"/>
          <p:cNvGrpSpPr/>
          <p:nvPr/>
        </p:nvGrpSpPr>
        <p:grpSpPr>
          <a:xfrm>
            <a:off x="555884" y="2522774"/>
            <a:ext cx="1136768" cy="692453"/>
            <a:chOff x="3969451" y="1412977"/>
            <a:chExt cx="740321" cy="1008329"/>
          </a:xfrm>
        </p:grpSpPr>
        <p:sp>
          <p:nvSpPr>
            <p:cNvPr id="88" name="Freeform 8"/>
            <p:cNvSpPr>
              <a:spLocks/>
            </p:cNvSpPr>
            <p:nvPr/>
          </p:nvSpPr>
          <p:spPr bwMode="auto">
            <a:xfrm>
              <a:off x="3969451" y="1412977"/>
              <a:ext cx="740321" cy="867658"/>
            </a:xfrm>
            <a:prstGeom prst="rect">
              <a:avLst/>
            </a:prstGeom>
            <a:solidFill>
              <a:schemeClr val="bg2"/>
            </a:solidFill>
            <a:ln>
              <a:noFill/>
            </a:ln>
            <a:extLst/>
          </p:spPr>
          <p:txBody>
            <a:bodyPr vert="horz" wrap="square" lIns="91440" tIns="45720" rIns="91440" bIns="45720" numCol="1" anchor="t" anchorCtr="0" compatLnSpc="1">
              <a:prstTxWarp prst="textNoShape">
                <a:avLst/>
              </a:prstTxWarp>
            </a:bodyPr>
            <a:lstStyle/>
            <a:p>
              <a:pPr algn="ctr"/>
              <a:r>
                <a:rPr lang="en-US" dirty="0" smtClean="0"/>
                <a:t>Module 1</a:t>
              </a:r>
              <a:endParaRPr lang="en-US" sz="1050" dirty="0"/>
            </a:p>
          </p:txBody>
        </p:sp>
        <p:sp>
          <p:nvSpPr>
            <p:cNvPr id="89" name="Freeform 16"/>
            <p:cNvSpPr>
              <a:spLocks noEditPoints="1"/>
            </p:cNvSpPr>
            <p:nvPr/>
          </p:nvSpPr>
          <p:spPr bwMode="auto">
            <a:xfrm>
              <a:off x="4132371" y="2124724"/>
              <a:ext cx="416880" cy="296582"/>
            </a:xfrm>
            <a:custGeom>
              <a:avLst/>
              <a:gdLst>
                <a:gd name="T0" fmla="*/ 254 w 1015"/>
                <a:gd name="T1" fmla="*/ 0 h 1015"/>
                <a:gd name="T2" fmla="*/ 254 w 1015"/>
                <a:gd name="T3" fmla="*/ 507 h 1015"/>
                <a:gd name="T4" fmla="*/ 0 w 1015"/>
                <a:gd name="T5" fmla="*/ 507 h 1015"/>
                <a:gd name="T6" fmla="*/ 508 w 1015"/>
                <a:gd name="T7" fmla="*/ 1015 h 1015"/>
                <a:gd name="T8" fmla="*/ 1015 w 1015"/>
                <a:gd name="T9" fmla="*/ 507 h 1015"/>
                <a:gd name="T10" fmla="*/ 761 w 1015"/>
                <a:gd name="T11" fmla="*/ 507 h 1015"/>
                <a:gd name="T12" fmla="*/ 761 w 1015"/>
                <a:gd name="T13" fmla="*/ 0 h 1015"/>
                <a:gd name="T14" fmla="*/ 254 w 1015"/>
                <a:gd name="T15" fmla="*/ 0 h 1015"/>
                <a:gd name="T16" fmla="*/ 508 w 1015"/>
                <a:gd name="T17" fmla="*/ 0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5" h="1015">
                  <a:moveTo>
                    <a:pt x="254" y="0"/>
                  </a:moveTo>
                  <a:lnTo>
                    <a:pt x="254" y="507"/>
                  </a:lnTo>
                  <a:lnTo>
                    <a:pt x="0" y="507"/>
                  </a:lnTo>
                  <a:lnTo>
                    <a:pt x="508" y="1015"/>
                  </a:lnTo>
                  <a:lnTo>
                    <a:pt x="1015" y="507"/>
                  </a:lnTo>
                  <a:lnTo>
                    <a:pt x="761" y="507"/>
                  </a:lnTo>
                  <a:lnTo>
                    <a:pt x="761" y="0"/>
                  </a:lnTo>
                  <a:lnTo>
                    <a:pt x="254" y="0"/>
                  </a:lnTo>
                  <a:close/>
                  <a:moveTo>
                    <a:pt x="508" y="0"/>
                  </a:move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pPr algn="ctr"/>
              <a:endParaRPr lang="en-US" sz="2800"/>
            </a:p>
          </p:txBody>
        </p:sp>
      </p:grpSp>
      <p:grpSp>
        <p:nvGrpSpPr>
          <p:cNvPr id="96" name="Group 95"/>
          <p:cNvGrpSpPr/>
          <p:nvPr/>
        </p:nvGrpSpPr>
        <p:grpSpPr>
          <a:xfrm>
            <a:off x="1795476" y="2522774"/>
            <a:ext cx="1136768" cy="692453"/>
            <a:chOff x="3969451" y="1412977"/>
            <a:chExt cx="740321" cy="1008329"/>
          </a:xfrm>
        </p:grpSpPr>
        <p:sp>
          <p:nvSpPr>
            <p:cNvPr id="97" name="Freeform 8"/>
            <p:cNvSpPr>
              <a:spLocks/>
            </p:cNvSpPr>
            <p:nvPr/>
          </p:nvSpPr>
          <p:spPr bwMode="auto">
            <a:xfrm>
              <a:off x="3969451" y="1412977"/>
              <a:ext cx="740321" cy="867658"/>
            </a:xfrm>
            <a:prstGeom prst="rect">
              <a:avLst/>
            </a:prstGeom>
            <a:solidFill>
              <a:schemeClr val="bg2"/>
            </a:solidFill>
            <a:ln>
              <a:noFill/>
            </a:ln>
            <a:extLst/>
          </p:spPr>
          <p:txBody>
            <a:bodyPr vert="horz" wrap="square" lIns="91440" tIns="45720" rIns="91440" bIns="45720" numCol="1" anchor="t" anchorCtr="0" compatLnSpc="1">
              <a:prstTxWarp prst="textNoShape">
                <a:avLst/>
              </a:prstTxWarp>
            </a:bodyPr>
            <a:lstStyle/>
            <a:p>
              <a:pPr algn="ctr"/>
              <a:r>
                <a:rPr lang="en-US" dirty="0"/>
                <a:t>Module 2</a:t>
              </a:r>
              <a:endParaRPr lang="en-US" sz="1050" dirty="0"/>
            </a:p>
          </p:txBody>
        </p:sp>
        <p:sp>
          <p:nvSpPr>
            <p:cNvPr id="98" name="Freeform 16"/>
            <p:cNvSpPr>
              <a:spLocks noEditPoints="1"/>
            </p:cNvSpPr>
            <p:nvPr/>
          </p:nvSpPr>
          <p:spPr bwMode="auto">
            <a:xfrm>
              <a:off x="4132371" y="2124724"/>
              <a:ext cx="416880" cy="296582"/>
            </a:xfrm>
            <a:custGeom>
              <a:avLst/>
              <a:gdLst>
                <a:gd name="T0" fmla="*/ 254 w 1015"/>
                <a:gd name="T1" fmla="*/ 0 h 1015"/>
                <a:gd name="T2" fmla="*/ 254 w 1015"/>
                <a:gd name="T3" fmla="*/ 507 h 1015"/>
                <a:gd name="T4" fmla="*/ 0 w 1015"/>
                <a:gd name="T5" fmla="*/ 507 h 1015"/>
                <a:gd name="T6" fmla="*/ 508 w 1015"/>
                <a:gd name="T7" fmla="*/ 1015 h 1015"/>
                <a:gd name="T8" fmla="*/ 1015 w 1015"/>
                <a:gd name="T9" fmla="*/ 507 h 1015"/>
                <a:gd name="T10" fmla="*/ 761 w 1015"/>
                <a:gd name="T11" fmla="*/ 507 h 1015"/>
                <a:gd name="T12" fmla="*/ 761 w 1015"/>
                <a:gd name="T13" fmla="*/ 0 h 1015"/>
                <a:gd name="T14" fmla="*/ 254 w 1015"/>
                <a:gd name="T15" fmla="*/ 0 h 1015"/>
                <a:gd name="T16" fmla="*/ 508 w 1015"/>
                <a:gd name="T17" fmla="*/ 0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5" h="1015">
                  <a:moveTo>
                    <a:pt x="254" y="0"/>
                  </a:moveTo>
                  <a:lnTo>
                    <a:pt x="254" y="507"/>
                  </a:lnTo>
                  <a:lnTo>
                    <a:pt x="0" y="507"/>
                  </a:lnTo>
                  <a:lnTo>
                    <a:pt x="508" y="1015"/>
                  </a:lnTo>
                  <a:lnTo>
                    <a:pt x="1015" y="507"/>
                  </a:lnTo>
                  <a:lnTo>
                    <a:pt x="761" y="507"/>
                  </a:lnTo>
                  <a:lnTo>
                    <a:pt x="761" y="0"/>
                  </a:lnTo>
                  <a:lnTo>
                    <a:pt x="254" y="0"/>
                  </a:lnTo>
                  <a:close/>
                  <a:moveTo>
                    <a:pt x="508" y="0"/>
                  </a:move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pPr algn="ctr"/>
              <a:endParaRPr lang="en-US" sz="2800"/>
            </a:p>
          </p:txBody>
        </p:sp>
      </p:grpSp>
      <p:grpSp>
        <p:nvGrpSpPr>
          <p:cNvPr id="99" name="Group 98"/>
          <p:cNvGrpSpPr/>
          <p:nvPr/>
        </p:nvGrpSpPr>
        <p:grpSpPr>
          <a:xfrm>
            <a:off x="3035068" y="2522774"/>
            <a:ext cx="1136768" cy="692453"/>
            <a:chOff x="3969451" y="1412977"/>
            <a:chExt cx="740321" cy="1008329"/>
          </a:xfrm>
        </p:grpSpPr>
        <p:sp>
          <p:nvSpPr>
            <p:cNvPr id="100" name="Freeform 8"/>
            <p:cNvSpPr>
              <a:spLocks/>
            </p:cNvSpPr>
            <p:nvPr/>
          </p:nvSpPr>
          <p:spPr bwMode="auto">
            <a:xfrm>
              <a:off x="3969451" y="1412977"/>
              <a:ext cx="740321" cy="867658"/>
            </a:xfrm>
            <a:prstGeom prst="rect">
              <a:avLst/>
            </a:prstGeom>
            <a:solidFill>
              <a:schemeClr val="bg2"/>
            </a:solidFill>
            <a:ln>
              <a:noFill/>
            </a:ln>
            <a:extLst/>
          </p:spPr>
          <p:txBody>
            <a:bodyPr vert="horz" wrap="square" lIns="91440" tIns="45720" rIns="91440" bIns="45720" numCol="1" anchor="t" anchorCtr="0" compatLnSpc="1">
              <a:prstTxWarp prst="textNoShape">
                <a:avLst/>
              </a:prstTxWarp>
            </a:bodyPr>
            <a:lstStyle/>
            <a:p>
              <a:pPr algn="ctr"/>
              <a:r>
                <a:rPr lang="en-US" dirty="0"/>
                <a:t>Module N</a:t>
              </a:r>
              <a:endParaRPr lang="en-US" sz="1050" dirty="0"/>
            </a:p>
          </p:txBody>
        </p:sp>
        <p:sp>
          <p:nvSpPr>
            <p:cNvPr id="101" name="Freeform 16"/>
            <p:cNvSpPr>
              <a:spLocks noEditPoints="1"/>
            </p:cNvSpPr>
            <p:nvPr/>
          </p:nvSpPr>
          <p:spPr bwMode="auto">
            <a:xfrm>
              <a:off x="4132371" y="2124724"/>
              <a:ext cx="416880" cy="296582"/>
            </a:xfrm>
            <a:custGeom>
              <a:avLst/>
              <a:gdLst>
                <a:gd name="T0" fmla="*/ 254 w 1015"/>
                <a:gd name="T1" fmla="*/ 0 h 1015"/>
                <a:gd name="T2" fmla="*/ 254 w 1015"/>
                <a:gd name="T3" fmla="*/ 507 h 1015"/>
                <a:gd name="T4" fmla="*/ 0 w 1015"/>
                <a:gd name="T5" fmla="*/ 507 h 1015"/>
                <a:gd name="T6" fmla="*/ 508 w 1015"/>
                <a:gd name="T7" fmla="*/ 1015 h 1015"/>
                <a:gd name="T8" fmla="*/ 1015 w 1015"/>
                <a:gd name="T9" fmla="*/ 507 h 1015"/>
                <a:gd name="T10" fmla="*/ 761 w 1015"/>
                <a:gd name="T11" fmla="*/ 507 h 1015"/>
                <a:gd name="T12" fmla="*/ 761 w 1015"/>
                <a:gd name="T13" fmla="*/ 0 h 1015"/>
                <a:gd name="T14" fmla="*/ 254 w 1015"/>
                <a:gd name="T15" fmla="*/ 0 h 1015"/>
                <a:gd name="T16" fmla="*/ 508 w 1015"/>
                <a:gd name="T17" fmla="*/ 0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5" h="1015">
                  <a:moveTo>
                    <a:pt x="254" y="0"/>
                  </a:moveTo>
                  <a:lnTo>
                    <a:pt x="254" y="507"/>
                  </a:lnTo>
                  <a:lnTo>
                    <a:pt x="0" y="507"/>
                  </a:lnTo>
                  <a:lnTo>
                    <a:pt x="508" y="1015"/>
                  </a:lnTo>
                  <a:lnTo>
                    <a:pt x="1015" y="507"/>
                  </a:lnTo>
                  <a:lnTo>
                    <a:pt x="761" y="507"/>
                  </a:lnTo>
                  <a:lnTo>
                    <a:pt x="761" y="0"/>
                  </a:lnTo>
                  <a:lnTo>
                    <a:pt x="254" y="0"/>
                  </a:lnTo>
                  <a:close/>
                  <a:moveTo>
                    <a:pt x="508" y="0"/>
                  </a:move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pPr algn="ctr"/>
              <a:endParaRPr lang="en-US" sz="2800"/>
            </a:p>
          </p:txBody>
        </p:sp>
      </p:grpSp>
      <p:sp>
        <p:nvSpPr>
          <p:cNvPr id="113" name="Rectangle 7"/>
          <p:cNvSpPr>
            <a:spLocks noChangeArrowheads="1"/>
          </p:cNvSpPr>
          <p:nvPr/>
        </p:nvSpPr>
        <p:spPr bwMode="auto">
          <a:xfrm>
            <a:off x="558705" y="3919607"/>
            <a:ext cx="3621961" cy="543701"/>
          </a:xfrm>
          <a:prstGeom prst="rect">
            <a:avLst/>
          </a:pr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pPr algn="ctr"/>
            <a:r>
              <a:rPr lang="en-US" sz="2400" dirty="0" err="1" smtClean="0">
                <a:solidFill>
                  <a:schemeClr val="bg1"/>
                </a:solidFill>
              </a:rPr>
              <a:t>Datastore</a:t>
            </a:r>
            <a:endParaRPr lang="en-US" sz="2400" dirty="0">
              <a:solidFill>
                <a:schemeClr val="bg1"/>
              </a:solidFill>
            </a:endParaRPr>
          </a:p>
        </p:txBody>
      </p:sp>
      <p:sp>
        <p:nvSpPr>
          <p:cNvPr id="114" name="Right Brace 113"/>
          <p:cNvSpPr/>
          <p:nvPr/>
        </p:nvSpPr>
        <p:spPr>
          <a:xfrm>
            <a:off x="4130996" y="3177184"/>
            <a:ext cx="265976" cy="1360944"/>
          </a:xfrm>
          <a:prstGeom prst="rightBrace">
            <a:avLst/>
          </a:prstGeom>
          <a:ln w="57150" cmpd="sng">
            <a:solidFill>
              <a:schemeClr val="accent3"/>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15" name="Rectangle 114"/>
          <p:cNvSpPr/>
          <p:nvPr/>
        </p:nvSpPr>
        <p:spPr>
          <a:xfrm>
            <a:off x="4483106" y="3427486"/>
            <a:ext cx="2038722" cy="1015663"/>
          </a:xfrm>
          <a:prstGeom prst="rect">
            <a:avLst/>
          </a:prstGeom>
        </p:spPr>
        <p:txBody>
          <a:bodyPr wrap="square">
            <a:spAutoFit/>
          </a:bodyPr>
          <a:lstStyle/>
          <a:p>
            <a:r>
              <a:rPr lang="en-US" sz="2000" i="1" dirty="0">
                <a:ea typeface="ＭＳ Ｐゴシック"/>
                <a:cs typeface="ＭＳ Ｐゴシック"/>
              </a:rPr>
              <a:t>Must support the requirements  of ALL </a:t>
            </a:r>
            <a:r>
              <a:rPr lang="en-US" sz="2000" i="1" dirty="0" smtClean="0">
                <a:ea typeface="ＭＳ Ｐゴシック"/>
                <a:cs typeface="ＭＳ Ｐゴシック"/>
              </a:rPr>
              <a:t>modules</a:t>
            </a:r>
          </a:p>
        </p:txBody>
      </p:sp>
      <p:sp>
        <p:nvSpPr>
          <p:cNvPr id="116" name="Down Arrow 115"/>
          <p:cNvSpPr/>
          <p:nvPr/>
        </p:nvSpPr>
        <p:spPr bwMode="gray">
          <a:xfrm>
            <a:off x="1947047" y="4696161"/>
            <a:ext cx="844494" cy="735308"/>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err="1" smtClean="0"/>
          </a:p>
        </p:txBody>
      </p:sp>
      <p:sp>
        <p:nvSpPr>
          <p:cNvPr id="117" name="Rectangle 116"/>
          <p:cNvSpPr/>
          <p:nvPr/>
        </p:nvSpPr>
        <p:spPr>
          <a:xfrm>
            <a:off x="853553" y="5352206"/>
            <a:ext cx="3023837" cy="707886"/>
          </a:xfrm>
          <a:prstGeom prst="rect">
            <a:avLst/>
          </a:prstGeom>
        </p:spPr>
        <p:txBody>
          <a:bodyPr wrap="square">
            <a:spAutoFit/>
          </a:bodyPr>
          <a:lstStyle/>
          <a:p>
            <a:pPr algn="ctr"/>
            <a:r>
              <a:rPr lang="en-US" sz="2000" dirty="0" smtClean="0">
                <a:ea typeface="ＭＳ Ｐゴシック"/>
                <a:cs typeface="ＭＳ Ｐゴシック"/>
              </a:rPr>
              <a:t>Fully Featured Runtimes That Support All Use Cases</a:t>
            </a:r>
          </a:p>
        </p:txBody>
      </p:sp>
      <p:sp>
        <p:nvSpPr>
          <p:cNvPr id="120" name="Rectangle 7"/>
          <p:cNvSpPr>
            <a:spLocks noChangeArrowheads="1"/>
          </p:cNvSpPr>
          <p:nvPr/>
        </p:nvSpPr>
        <p:spPr bwMode="auto">
          <a:xfrm>
            <a:off x="8989529" y="3282572"/>
            <a:ext cx="1779142" cy="543701"/>
          </a:xfrm>
          <a:prstGeom prst="rect">
            <a:avLst/>
          </a:prstGeom>
          <a:solidFill>
            <a:srgbClr val="7A7A7A"/>
          </a:solidFill>
          <a:ln>
            <a:noFill/>
          </a:ln>
          <a:extLst/>
        </p:spPr>
        <p:txBody>
          <a:bodyPr vert="horz" wrap="square" lIns="91440" tIns="45720" rIns="91440" bIns="45720" numCol="1" anchor="t" anchorCtr="0" compatLnSpc="1">
            <a:prstTxWarp prst="textNoShape">
              <a:avLst/>
            </a:prstTxWarp>
          </a:bodyPr>
          <a:lstStyle/>
          <a:p>
            <a:pPr algn="ctr"/>
            <a:r>
              <a:rPr lang="en-US" sz="2400" dirty="0" smtClean="0">
                <a:solidFill>
                  <a:schemeClr val="bg1"/>
                </a:solidFill>
              </a:rPr>
              <a:t>Middleware</a:t>
            </a:r>
            <a:endParaRPr lang="en-US" sz="2400" dirty="0">
              <a:solidFill>
                <a:schemeClr val="bg1"/>
              </a:solidFill>
            </a:endParaRPr>
          </a:p>
        </p:txBody>
      </p:sp>
      <p:grpSp>
        <p:nvGrpSpPr>
          <p:cNvPr id="121" name="Group 120"/>
          <p:cNvGrpSpPr/>
          <p:nvPr/>
        </p:nvGrpSpPr>
        <p:grpSpPr>
          <a:xfrm>
            <a:off x="9293112" y="2522774"/>
            <a:ext cx="1136768" cy="692453"/>
            <a:chOff x="3969451" y="1412977"/>
            <a:chExt cx="740321" cy="1008329"/>
          </a:xfrm>
        </p:grpSpPr>
        <p:sp>
          <p:nvSpPr>
            <p:cNvPr id="133" name="Freeform 8"/>
            <p:cNvSpPr>
              <a:spLocks/>
            </p:cNvSpPr>
            <p:nvPr/>
          </p:nvSpPr>
          <p:spPr bwMode="auto">
            <a:xfrm>
              <a:off x="3969451" y="1412977"/>
              <a:ext cx="740321" cy="867658"/>
            </a:xfrm>
            <a:prstGeom prst="rect">
              <a:avLst/>
            </a:prstGeom>
            <a:solidFill>
              <a:schemeClr val="bg2"/>
            </a:solidFill>
            <a:ln>
              <a:noFill/>
            </a:ln>
            <a:extLst/>
          </p:spPr>
          <p:txBody>
            <a:bodyPr vert="horz" wrap="square" lIns="91440" tIns="45720" rIns="91440" bIns="45720" numCol="1" anchor="t" anchorCtr="0" compatLnSpc="1">
              <a:prstTxWarp prst="textNoShape">
                <a:avLst/>
              </a:prstTxWarp>
            </a:bodyPr>
            <a:lstStyle/>
            <a:p>
              <a:pPr algn="ctr"/>
              <a:r>
                <a:rPr lang="en-US" dirty="0" smtClean="0"/>
                <a:t>Module 1</a:t>
              </a:r>
              <a:endParaRPr lang="en-US" sz="1050" dirty="0"/>
            </a:p>
          </p:txBody>
        </p:sp>
        <p:sp>
          <p:nvSpPr>
            <p:cNvPr id="134" name="Freeform 16"/>
            <p:cNvSpPr>
              <a:spLocks noEditPoints="1"/>
            </p:cNvSpPr>
            <p:nvPr/>
          </p:nvSpPr>
          <p:spPr bwMode="auto">
            <a:xfrm>
              <a:off x="4132371" y="2124724"/>
              <a:ext cx="416880" cy="296582"/>
            </a:xfrm>
            <a:custGeom>
              <a:avLst/>
              <a:gdLst>
                <a:gd name="T0" fmla="*/ 254 w 1015"/>
                <a:gd name="T1" fmla="*/ 0 h 1015"/>
                <a:gd name="T2" fmla="*/ 254 w 1015"/>
                <a:gd name="T3" fmla="*/ 507 h 1015"/>
                <a:gd name="T4" fmla="*/ 0 w 1015"/>
                <a:gd name="T5" fmla="*/ 507 h 1015"/>
                <a:gd name="T6" fmla="*/ 508 w 1015"/>
                <a:gd name="T7" fmla="*/ 1015 h 1015"/>
                <a:gd name="T8" fmla="*/ 1015 w 1015"/>
                <a:gd name="T9" fmla="*/ 507 h 1015"/>
                <a:gd name="T10" fmla="*/ 761 w 1015"/>
                <a:gd name="T11" fmla="*/ 507 h 1015"/>
                <a:gd name="T12" fmla="*/ 761 w 1015"/>
                <a:gd name="T13" fmla="*/ 0 h 1015"/>
                <a:gd name="T14" fmla="*/ 254 w 1015"/>
                <a:gd name="T15" fmla="*/ 0 h 1015"/>
                <a:gd name="T16" fmla="*/ 508 w 1015"/>
                <a:gd name="T17" fmla="*/ 0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5" h="1015">
                  <a:moveTo>
                    <a:pt x="254" y="0"/>
                  </a:moveTo>
                  <a:lnTo>
                    <a:pt x="254" y="507"/>
                  </a:lnTo>
                  <a:lnTo>
                    <a:pt x="0" y="507"/>
                  </a:lnTo>
                  <a:lnTo>
                    <a:pt x="508" y="1015"/>
                  </a:lnTo>
                  <a:lnTo>
                    <a:pt x="1015" y="507"/>
                  </a:lnTo>
                  <a:lnTo>
                    <a:pt x="761" y="507"/>
                  </a:lnTo>
                  <a:lnTo>
                    <a:pt x="761" y="0"/>
                  </a:lnTo>
                  <a:lnTo>
                    <a:pt x="254" y="0"/>
                  </a:lnTo>
                  <a:close/>
                  <a:moveTo>
                    <a:pt x="508" y="0"/>
                  </a:move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pPr algn="ctr"/>
              <a:endParaRPr lang="en-US" sz="2800"/>
            </a:p>
          </p:txBody>
        </p:sp>
      </p:grpSp>
      <p:sp>
        <p:nvSpPr>
          <p:cNvPr id="124" name="Rectangle 7"/>
          <p:cNvSpPr>
            <a:spLocks noChangeArrowheads="1"/>
          </p:cNvSpPr>
          <p:nvPr/>
        </p:nvSpPr>
        <p:spPr bwMode="auto">
          <a:xfrm>
            <a:off x="8991158" y="3919607"/>
            <a:ext cx="1779142" cy="543701"/>
          </a:xfrm>
          <a:prstGeom prst="rect">
            <a:avLst/>
          </a:pr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pPr algn="ctr"/>
            <a:r>
              <a:rPr lang="en-US" sz="2400" dirty="0" err="1" smtClean="0">
                <a:solidFill>
                  <a:schemeClr val="bg1"/>
                </a:solidFill>
              </a:rPr>
              <a:t>Datastore</a:t>
            </a:r>
            <a:endParaRPr lang="en-US" sz="2400" dirty="0">
              <a:solidFill>
                <a:schemeClr val="bg1"/>
              </a:solidFill>
            </a:endParaRPr>
          </a:p>
        </p:txBody>
      </p:sp>
      <p:sp>
        <p:nvSpPr>
          <p:cNvPr id="125" name="Right Brace 124"/>
          <p:cNvSpPr/>
          <p:nvPr/>
        </p:nvSpPr>
        <p:spPr>
          <a:xfrm flipH="1">
            <a:off x="8736843" y="3177184"/>
            <a:ext cx="265976" cy="1360944"/>
          </a:xfrm>
          <a:prstGeom prst="rightBrace">
            <a:avLst/>
          </a:prstGeom>
          <a:ln w="57150" cmpd="sng">
            <a:solidFill>
              <a:schemeClr val="accent3"/>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26" name="Rectangle 125"/>
          <p:cNvSpPr/>
          <p:nvPr/>
        </p:nvSpPr>
        <p:spPr>
          <a:xfrm>
            <a:off x="6752358" y="3427486"/>
            <a:ext cx="2038722" cy="1015663"/>
          </a:xfrm>
          <a:prstGeom prst="rect">
            <a:avLst/>
          </a:prstGeom>
        </p:spPr>
        <p:txBody>
          <a:bodyPr wrap="square">
            <a:spAutoFit/>
          </a:bodyPr>
          <a:lstStyle/>
          <a:p>
            <a:r>
              <a:rPr lang="en-US" sz="2000" i="1" dirty="0">
                <a:ea typeface="ＭＳ Ｐゴシック"/>
                <a:cs typeface="ＭＳ Ｐゴシック"/>
              </a:rPr>
              <a:t>Must support the requirements  of </a:t>
            </a:r>
            <a:r>
              <a:rPr lang="en-US" sz="2000" i="1" dirty="0" smtClean="0">
                <a:ea typeface="ＭＳ Ｐゴシック"/>
                <a:cs typeface="ＭＳ Ｐゴシック"/>
              </a:rPr>
              <a:t>one module</a:t>
            </a:r>
            <a:endParaRPr lang="en-US" sz="2000" i="1" dirty="0"/>
          </a:p>
        </p:txBody>
      </p:sp>
      <p:sp>
        <p:nvSpPr>
          <p:cNvPr id="135" name="Down Arrow 134"/>
          <p:cNvSpPr/>
          <p:nvPr/>
        </p:nvSpPr>
        <p:spPr bwMode="gray">
          <a:xfrm>
            <a:off x="9447876" y="4696162"/>
            <a:ext cx="844494" cy="735308"/>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err="1" smtClean="0"/>
          </a:p>
        </p:txBody>
      </p:sp>
      <p:sp>
        <p:nvSpPr>
          <p:cNvPr id="136" name="Rectangle 135"/>
          <p:cNvSpPr/>
          <p:nvPr/>
        </p:nvSpPr>
        <p:spPr>
          <a:xfrm>
            <a:off x="8726886" y="5352207"/>
            <a:ext cx="2312685" cy="707886"/>
          </a:xfrm>
          <a:prstGeom prst="rect">
            <a:avLst/>
          </a:prstGeom>
        </p:spPr>
        <p:txBody>
          <a:bodyPr wrap="square">
            <a:spAutoFit/>
          </a:bodyPr>
          <a:lstStyle/>
          <a:p>
            <a:pPr algn="ctr"/>
            <a:r>
              <a:rPr lang="en-US" sz="2000" dirty="0" smtClean="0">
                <a:ea typeface="ＭＳ Ｐゴシック"/>
                <a:cs typeface="ＭＳ Ｐゴシック"/>
              </a:rPr>
              <a:t>Light Runtimes That Do One Thing</a:t>
            </a:r>
          </a:p>
        </p:txBody>
      </p:sp>
      <p:cxnSp>
        <p:nvCxnSpPr>
          <p:cNvPr id="138" name="Straight Connector 137"/>
          <p:cNvCxnSpPr/>
          <p:nvPr/>
        </p:nvCxnSpPr>
        <p:spPr>
          <a:xfrm>
            <a:off x="6552631" y="2167468"/>
            <a:ext cx="0" cy="3759961"/>
          </a:xfrm>
          <a:prstGeom prst="line">
            <a:avLst/>
          </a:prstGeom>
          <a:ln w="19050">
            <a:solidFill>
              <a:schemeClr val="accent3"/>
            </a:solidFill>
            <a:miter lim="800000"/>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226084" y="1982468"/>
            <a:ext cx="2295741" cy="523220"/>
          </a:xfrm>
          <a:prstGeom prst="rect">
            <a:avLst/>
          </a:prstGeom>
        </p:spPr>
        <p:txBody>
          <a:bodyPr wrap="square">
            <a:spAutoFit/>
          </a:bodyPr>
          <a:lstStyle/>
          <a:p>
            <a:pPr algn="ctr"/>
            <a:r>
              <a:rPr lang="en-US" sz="2800" b="1" dirty="0" smtClean="0">
                <a:ea typeface="ＭＳ Ｐゴシック"/>
                <a:cs typeface="ＭＳ Ｐゴシック"/>
              </a:rPr>
              <a:t>Monoliths</a:t>
            </a:r>
          </a:p>
        </p:txBody>
      </p:sp>
      <p:sp>
        <p:nvSpPr>
          <p:cNvPr id="140" name="Rectangle 139"/>
          <p:cNvSpPr/>
          <p:nvPr/>
        </p:nvSpPr>
        <p:spPr>
          <a:xfrm>
            <a:off x="8574526" y="1982468"/>
            <a:ext cx="2295741" cy="523220"/>
          </a:xfrm>
          <a:prstGeom prst="rect">
            <a:avLst/>
          </a:prstGeom>
        </p:spPr>
        <p:txBody>
          <a:bodyPr wrap="square">
            <a:spAutoFit/>
          </a:bodyPr>
          <a:lstStyle/>
          <a:p>
            <a:pPr algn="ctr"/>
            <a:r>
              <a:rPr lang="en-US" sz="2800" b="1" dirty="0" smtClean="0">
                <a:ea typeface="ＭＳ Ｐゴシック"/>
                <a:cs typeface="ＭＳ Ｐゴシック"/>
              </a:rPr>
              <a:t>Microservices</a:t>
            </a:r>
          </a:p>
        </p:txBody>
      </p:sp>
    </p:spTree>
    <p:extLst>
      <p:ext uri="{BB962C8B-B14F-4D97-AF65-F5344CB8AC3E}">
        <p14:creationId xmlns:p14="http://schemas.microsoft.com/office/powerpoint/2010/main" val="143103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 of Microservices</a:t>
            </a:r>
            <a:endParaRPr lang="en-US" b="1" dirty="0"/>
          </a:p>
        </p:txBody>
      </p:sp>
      <p:sp>
        <p:nvSpPr>
          <p:cNvPr id="9" name="Text Placeholder 8"/>
          <p:cNvSpPr>
            <a:spLocks noGrp="1"/>
          </p:cNvSpPr>
          <p:nvPr>
            <p:ph type="body" idx="1"/>
          </p:nvPr>
        </p:nvSpPr>
        <p:spPr/>
        <p:txBody>
          <a:bodyPr/>
          <a:lstStyle/>
          <a:p>
            <a:r>
              <a:rPr lang="en-US" dirty="0" smtClean="0"/>
              <a:t>Microservices go </a:t>
            </a:r>
            <a:r>
              <a:rPr lang="en-US" i="1" dirty="0" smtClean="0"/>
              <a:t>way</a:t>
            </a:r>
            <a:r>
              <a:rPr lang="en-US" dirty="0" smtClean="0"/>
              <a:t> back</a:t>
            </a:r>
            <a:endParaRPr lang="en-US" dirty="0"/>
          </a:p>
        </p:txBody>
      </p:sp>
      <p:sp>
        <p:nvSpPr>
          <p:cNvPr id="8" name="Slide Number Placeholder 7"/>
          <p:cNvSpPr>
            <a:spLocks noGrp="1"/>
          </p:cNvSpPr>
          <p:nvPr>
            <p:ph type="sldNum" sz="quarter" idx="12"/>
          </p:nvPr>
        </p:nvSpPr>
        <p:spPr/>
        <p:txBody>
          <a:bodyPr/>
          <a:lstStyle/>
          <a:p>
            <a:fld id="{C51EAA63-D034-42AE-91FA-B13B9518C7BE}" type="slidenum">
              <a:rPr lang="en-US" smtClean="0"/>
              <a:pPr/>
              <a:t>13</a:t>
            </a:fld>
            <a:endParaRPr lang="en-US"/>
          </a:p>
        </p:txBody>
      </p:sp>
    </p:spTree>
    <p:extLst>
      <p:ext uri="{BB962C8B-B14F-4D97-AF65-F5344CB8AC3E}">
        <p14:creationId xmlns:p14="http://schemas.microsoft.com/office/powerpoint/2010/main" val="352533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Microservice Principles Have Been With Us For Decades</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14</a:t>
            </a:fld>
            <a:endParaRPr lang="en-US"/>
          </a:p>
        </p:txBody>
      </p:sp>
      <p:sp>
        <p:nvSpPr>
          <p:cNvPr id="10" name="Text Box 15"/>
          <p:cNvSpPr txBox="1">
            <a:spLocks noChangeArrowheads="1"/>
          </p:cNvSpPr>
          <p:nvPr/>
        </p:nvSpPr>
        <p:spPr bwMode="auto">
          <a:xfrm>
            <a:off x="2711165" y="4853875"/>
            <a:ext cx="6906700" cy="1031029"/>
          </a:xfrm>
          <a:prstGeom prst="rect">
            <a:avLst/>
          </a:prstGeom>
          <a:noFill/>
          <a:ln w="9525">
            <a:noFill/>
            <a:miter lim="800000"/>
            <a:headEnd/>
            <a:tailEnd/>
          </a:ln>
        </p:spPr>
        <p:txBody>
          <a:bodyPr wrap="square" lIns="45700" tIns="22849" rIns="45700" bIns="22849">
            <a:spAutoFit/>
          </a:bodyPr>
          <a:lstStyle/>
          <a:p>
            <a:pPr algn="ctr" defTabSz="1217613"/>
            <a:r>
              <a:rPr lang="en-US" sz="3200" b="1" i="1" dirty="0">
                <a:latin typeface="Calibri" pitchFamily="34" charset="0"/>
              </a:rPr>
              <a:t>The principles behind microservices are often just good architecture principles</a:t>
            </a:r>
            <a:endParaRPr lang="en-US" sz="3200" i="1" dirty="0">
              <a:latin typeface="Calibri" pitchFamily="34" charset="0"/>
            </a:endParaRPr>
          </a:p>
        </p:txBody>
      </p:sp>
      <p:grpSp>
        <p:nvGrpSpPr>
          <p:cNvPr id="11" name="Group 171"/>
          <p:cNvGrpSpPr>
            <a:grpSpLocks/>
          </p:cNvGrpSpPr>
          <p:nvPr/>
        </p:nvGrpSpPr>
        <p:grpSpPr bwMode="auto">
          <a:xfrm>
            <a:off x="452438" y="1634545"/>
            <a:ext cx="11068050" cy="2501900"/>
            <a:chOff x="700060" y="1449480"/>
            <a:chExt cx="11067757" cy="2501373"/>
          </a:xfrm>
        </p:grpSpPr>
        <p:sp>
          <p:nvSpPr>
            <p:cNvPr id="12" name="Oval Callout 11"/>
            <p:cNvSpPr/>
            <p:nvPr/>
          </p:nvSpPr>
          <p:spPr bwMode="gray">
            <a:xfrm>
              <a:off x="3638444" y="1449480"/>
              <a:ext cx="2590731" cy="1904599"/>
            </a:xfrm>
            <a:prstGeom prst="wedgeEllipseCallout">
              <a:avLst>
                <a:gd name="adj1" fmla="val -2396"/>
                <a:gd name="adj2" fmla="val 94848"/>
              </a:avLst>
            </a:prstGeom>
            <a:solidFill>
              <a:schemeClr val="accent1"/>
            </a:solidFill>
            <a:ln w="28575"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109" tIns="45555" rIns="91109" bIns="45555"/>
            <a:lstStyle/>
            <a:p>
              <a:pPr algn="ctr" defTabSz="910982" fontAlgn="auto">
                <a:spcBef>
                  <a:spcPts val="0"/>
                </a:spcBef>
                <a:spcAft>
                  <a:spcPts val="0"/>
                </a:spcAft>
                <a:defRPr/>
              </a:pPr>
              <a:endParaRPr lang="en-US" sz="1400" dirty="0" smtClean="0">
                <a:solidFill>
                  <a:srgbClr val="FFFFFF"/>
                </a:solidFill>
                <a:cs typeface="Helvetica"/>
              </a:endParaRPr>
            </a:p>
            <a:p>
              <a:pPr algn="ctr" defTabSz="910982" fontAlgn="auto">
                <a:spcBef>
                  <a:spcPts val="0"/>
                </a:spcBef>
                <a:spcAft>
                  <a:spcPts val="0"/>
                </a:spcAft>
                <a:defRPr/>
              </a:pPr>
              <a:r>
                <a:rPr lang="en-US" sz="2200" dirty="0" smtClean="0">
                  <a:solidFill>
                    <a:srgbClr val="FFFFFF"/>
                  </a:solidFill>
                  <a:cs typeface="Helvetica"/>
                </a:rPr>
                <a:t>Loose Coupling</a:t>
              </a:r>
              <a:endParaRPr lang="en-US" sz="2200" dirty="0">
                <a:solidFill>
                  <a:srgbClr val="FFFFFF"/>
                </a:solidFill>
                <a:cs typeface="Helvetica"/>
              </a:endParaRPr>
            </a:p>
          </p:txBody>
        </p:sp>
        <p:sp>
          <p:nvSpPr>
            <p:cNvPr id="13" name="Rounded Rectangular Callout 12"/>
            <p:cNvSpPr/>
            <p:nvPr/>
          </p:nvSpPr>
          <p:spPr bwMode="gray">
            <a:xfrm>
              <a:off x="9278683" y="2473729"/>
              <a:ext cx="2489134" cy="1461780"/>
            </a:xfrm>
            <a:prstGeom prst="wedgeRoundRectCallout">
              <a:avLst>
                <a:gd name="adj1" fmla="val -52607"/>
                <a:gd name="adj2" fmla="val 95568"/>
                <a:gd name="adj3" fmla="val 16667"/>
              </a:avLst>
            </a:prstGeom>
            <a:solidFill>
              <a:schemeClr val="accent2"/>
            </a:solidFill>
            <a:ln w="28575"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109" tIns="45555" rIns="91109" bIns="45555" anchor="ctr"/>
            <a:lstStyle/>
            <a:p>
              <a:pPr algn="ctr" defTabSz="910982" fontAlgn="auto">
                <a:spcBef>
                  <a:spcPts val="0"/>
                </a:spcBef>
                <a:spcAft>
                  <a:spcPts val="0"/>
                </a:spcAft>
                <a:defRPr/>
              </a:pPr>
              <a:r>
                <a:rPr lang="en-US" sz="2200" dirty="0" smtClean="0">
                  <a:solidFill>
                    <a:srgbClr val="FFFFFF"/>
                  </a:solidFill>
                  <a:cs typeface="Helvetica"/>
                </a:rPr>
                <a:t>Focus on Business Capabilities, Not Technology Layers</a:t>
              </a:r>
              <a:endParaRPr lang="en-US" sz="2200" dirty="0">
                <a:solidFill>
                  <a:srgbClr val="FFFFFF"/>
                </a:solidFill>
                <a:cs typeface="Helvetica"/>
              </a:endParaRPr>
            </a:p>
          </p:txBody>
        </p:sp>
        <p:sp>
          <p:nvSpPr>
            <p:cNvPr id="14" name="Rounded Rectangular Callout 13"/>
            <p:cNvSpPr/>
            <p:nvPr/>
          </p:nvSpPr>
          <p:spPr bwMode="gray">
            <a:xfrm>
              <a:off x="700060" y="2250999"/>
              <a:ext cx="2732015" cy="1699854"/>
            </a:xfrm>
            <a:prstGeom prst="wedgeRoundRectCallout">
              <a:avLst>
                <a:gd name="adj1" fmla="val 41400"/>
                <a:gd name="adj2" fmla="val 87200"/>
                <a:gd name="adj3" fmla="val 16667"/>
              </a:avLst>
            </a:prstGeom>
            <a:solidFill>
              <a:schemeClr val="accent3"/>
            </a:solidFill>
            <a:ln w="28575"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109" tIns="45555" rIns="91109" bIns="45555" anchor="ctr"/>
            <a:lstStyle/>
            <a:p>
              <a:pPr algn="ctr" defTabSz="910982" fontAlgn="auto">
                <a:spcBef>
                  <a:spcPts val="0"/>
                </a:spcBef>
                <a:spcAft>
                  <a:spcPts val="0"/>
                </a:spcAft>
                <a:defRPr/>
              </a:pPr>
              <a:r>
                <a:rPr lang="en-US" sz="2200" dirty="0" smtClean="0">
                  <a:solidFill>
                    <a:srgbClr val="FFFFFF"/>
                  </a:solidFill>
                  <a:cs typeface="Helvetica"/>
                </a:rPr>
                <a:t>Reduce Complexity Through Modularization</a:t>
              </a:r>
              <a:endParaRPr lang="en-US" sz="2200" dirty="0">
                <a:solidFill>
                  <a:srgbClr val="FFFFFF"/>
                </a:solidFill>
                <a:cs typeface="Helvetica"/>
              </a:endParaRPr>
            </a:p>
          </p:txBody>
        </p:sp>
        <p:sp>
          <p:nvSpPr>
            <p:cNvPr id="15" name="Rounded Rectangular Callout 14"/>
            <p:cNvSpPr/>
            <p:nvPr/>
          </p:nvSpPr>
          <p:spPr bwMode="gray">
            <a:xfrm>
              <a:off x="6408559" y="1616133"/>
              <a:ext cx="2627242" cy="1599863"/>
            </a:xfrm>
            <a:prstGeom prst="wedgeRoundRectCallout">
              <a:avLst>
                <a:gd name="adj1" fmla="val -18133"/>
                <a:gd name="adj2" fmla="val 108003"/>
                <a:gd name="adj3" fmla="val 16667"/>
              </a:avLst>
            </a:prstGeom>
            <a:solidFill>
              <a:schemeClr val="accent4"/>
            </a:solidFill>
            <a:ln w="28575"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109" tIns="45555" rIns="91109" bIns="45555" anchor="ctr"/>
            <a:lstStyle/>
            <a:p>
              <a:pPr algn="ctr" defTabSz="910982" fontAlgn="auto">
                <a:spcBef>
                  <a:spcPts val="0"/>
                </a:spcBef>
                <a:spcAft>
                  <a:spcPts val="0"/>
                </a:spcAft>
                <a:defRPr/>
              </a:pPr>
              <a:r>
                <a:rPr lang="en-US" sz="2200" dirty="0">
                  <a:solidFill>
                    <a:srgbClr val="FFFFFF"/>
                  </a:solidFill>
                  <a:cs typeface="Helvetica"/>
                </a:rPr>
                <a:t>Do One Thing and Do It Well</a:t>
              </a:r>
            </a:p>
          </p:txBody>
        </p:sp>
      </p:grpSp>
    </p:spTree>
    <p:extLst>
      <p:ext uri="{BB962C8B-B14F-4D97-AF65-F5344CB8AC3E}">
        <p14:creationId xmlns:p14="http://schemas.microsoft.com/office/powerpoint/2010/main" val="227533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SOA </a:t>
            </a:r>
            <a:r>
              <a:rPr lang="en-US" dirty="0" smtClean="0"/>
              <a:t>vs. </a:t>
            </a:r>
            <a:r>
              <a:rPr lang="en-US" dirty="0"/>
              <a:t>Microservices</a:t>
            </a:r>
          </a:p>
        </p:txBody>
      </p:sp>
      <p:sp>
        <p:nvSpPr>
          <p:cNvPr id="5" name="Slide Number Placeholder 4"/>
          <p:cNvSpPr>
            <a:spLocks noGrp="1"/>
          </p:cNvSpPr>
          <p:nvPr>
            <p:ph type="sldNum" sz="quarter" idx="12"/>
          </p:nvPr>
        </p:nvSpPr>
        <p:spPr/>
        <p:txBody>
          <a:bodyPr/>
          <a:lstStyle/>
          <a:p>
            <a:fld id="{C51EAA63-D034-42AE-91FA-B13B9518C7BE}" type="slidenum">
              <a:rPr lang="en-US" smtClean="0"/>
              <a:pPr/>
              <a:t>15</a:t>
            </a:fld>
            <a:endParaRPr lang="en-US"/>
          </a:p>
        </p:txBody>
      </p:sp>
      <p:sp>
        <p:nvSpPr>
          <p:cNvPr id="8" name="Text Placeholder 7"/>
          <p:cNvSpPr>
            <a:spLocks noGrp="1"/>
          </p:cNvSpPr>
          <p:nvPr>
            <p:ph type="body" sz="quarter" idx="13"/>
          </p:nvPr>
        </p:nvSpPr>
        <p:spPr/>
        <p:txBody>
          <a:bodyPr/>
          <a:lstStyle/>
          <a:p>
            <a:r>
              <a:rPr lang="en-US" dirty="0"/>
              <a:t>SOA is the general idea, where microservices are a very specific way of achieving it</a:t>
            </a:r>
          </a:p>
        </p:txBody>
      </p:sp>
      <p:sp>
        <p:nvSpPr>
          <p:cNvPr id="11" name="Content Placeholder 2"/>
          <p:cNvSpPr txBox="1">
            <a:spLocks/>
          </p:cNvSpPr>
          <p:nvPr/>
        </p:nvSpPr>
        <p:spPr>
          <a:xfrm>
            <a:off x="1333238" y="4350280"/>
            <a:ext cx="5149534" cy="752514"/>
          </a:xfrm>
          <a:prstGeom prst="rect">
            <a:avLst/>
          </a:prstGeom>
        </p:spPr>
        <p:txBody>
          <a:bodyPr vert="horz" wrap="square" lIns="0" tIns="0" rIns="0" bIns="0" rtlCol="0" anchor="t" anchorCtr="0">
            <a:sp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lnSpc>
                <a:spcPct val="90000"/>
              </a:lnSpc>
              <a:buFont typeface="Wingdings" charset="2"/>
              <a:buChar char="§"/>
            </a:pPr>
            <a:r>
              <a:rPr lang="en-US" sz="1800" dirty="0" smtClean="0"/>
              <a:t>Favors </a:t>
            </a:r>
            <a:r>
              <a:rPr lang="en-US" sz="1800" dirty="0"/>
              <a:t>centralized </a:t>
            </a:r>
            <a:r>
              <a:rPr lang="en-US" sz="1800" dirty="0" smtClean="0"/>
              <a:t>orchestration</a:t>
            </a:r>
          </a:p>
          <a:p>
            <a:pPr marL="285750" indent="-285750" algn="l">
              <a:lnSpc>
                <a:spcPct val="90000"/>
              </a:lnSpc>
              <a:buFont typeface="Wingdings" charset="2"/>
              <a:buChar char="§"/>
            </a:pPr>
            <a:r>
              <a:rPr lang="en-US" sz="1800" dirty="0" smtClean="0"/>
              <a:t>Needlessly </a:t>
            </a:r>
            <a:r>
              <a:rPr lang="en-US" sz="1800" dirty="0"/>
              <a:t>complicated by </a:t>
            </a:r>
            <a:r>
              <a:rPr lang="en-US" sz="1800" dirty="0" smtClean="0"/>
              <a:t>SOAP</a:t>
            </a:r>
          </a:p>
          <a:p>
            <a:pPr marL="285750" indent="-285750" algn="l">
              <a:lnSpc>
                <a:spcPct val="90000"/>
              </a:lnSpc>
              <a:buFont typeface="Wingdings" charset="2"/>
              <a:buChar char="§"/>
            </a:pPr>
            <a:r>
              <a:rPr lang="en-US" sz="1800" dirty="0" smtClean="0"/>
              <a:t>“Dumb endpoints, smart pipes”</a:t>
            </a:r>
            <a:endParaRPr lang="en-US" sz="1800" dirty="0"/>
          </a:p>
        </p:txBody>
      </p:sp>
      <p:sp>
        <p:nvSpPr>
          <p:cNvPr id="12" name="Oval 11"/>
          <p:cNvSpPr>
            <a:spLocks noChangeAspect="1"/>
          </p:cNvSpPr>
          <p:nvPr/>
        </p:nvSpPr>
        <p:spPr>
          <a:xfrm>
            <a:off x="6796636" y="1818406"/>
            <a:ext cx="4572000" cy="4572000"/>
          </a:xfrm>
          <a:prstGeom prst="ellipse">
            <a:avLst/>
          </a:prstGeom>
          <a:solidFill>
            <a:schemeClr val="accent2">
              <a:alpha val="23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45720" numCol="1" spcCol="0" rtlCol="0" fromWordArt="0" anchor="t" anchorCtr="0" forceAA="0" compatLnSpc="1">
            <a:prstTxWarp prst="textNoShape">
              <a:avLst/>
            </a:prstTxWarp>
            <a:noAutofit/>
          </a:bodyPr>
          <a:lstStyle/>
          <a:p>
            <a:pPr algn="ctr">
              <a:lnSpc>
                <a:spcPct val="90000"/>
              </a:lnSpc>
            </a:pPr>
            <a:endParaRPr lang="en-US" sz="3200" dirty="0"/>
          </a:p>
        </p:txBody>
      </p:sp>
      <p:sp>
        <p:nvSpPr>
          <p:cNvPr id="14" name="Oval 13"/>
          <p:cNvSpPr/>
          <p:nvPr/>
        </p:nvSpPr>
        <p:spPr>
          <a:xfrm>
            <a:off x="7684449" y="3703990"/>
            <a:ext cx="2796375" cy="2686416"/>
          </a:xfrm>
          <a:prstGeom prst="ellipse">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3600" dirty="0" smtClean="0"/>
          </a:p>
        </p:txBody>
      </p:sp>
      <p:sp>
        <p:nvSpPr>
          <p:cNvPr id="15" name="Right Arrow 14"/>
          <p:cNvSpPr/>
          <p:nvPr/>
        </p:nvSpPr>
        <p:spPr>
          <a:xfrm>
            <a:off x="5005140" y="4550683"/>
            <a:ext cx="1855913" cy="344016"/>
          </a:xfrm>
          <a:prstGeom prst="rightArrow">
            <a:avLst/>
          </a:prstGeom>
          <a:solidFill>
            <a:schemeClr val="accent2">
              <a:alpha val="23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7" name="Right Arrow 16"/>
          <p:cNvSpPr/>
          <p:nvPr/>
        </p:nvSpPr>
        <p:spPr>
          <a:xfrm>
            <a:off x="5005141" y="5534837"/>
            <a:ext cx="2831638" cy="335704"/>
          </a:xfrm>
          <a:prstGeom prst="rightArrow">
            <a:avLst/>
          </a:prstGeom>
          <a:solidFill>
            <a:srgbClr val="FFA51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3" name="Rectangle 2"/>
          <p:cNvSpPr/>
          <p:nvPr/>
        </p:nvSpPr>
        <p:spPr>
          <a:xfrm>
            <a:off x="8647591" y="2407911"/>
            <a:ext cx="904815" cy="584776"/>
          </a:xfrm>
          <a:prstGeom prst="rect">
            <a:avLst/>
          </a:prstGeom>
        </p:spPr>
        <p:txBody>
          <a:bodyPr wrap="none">
            <a:spAutoFit/>
          </a:bodyPr>
          <a:lstStyle/>
          <a:p>
            <a:r>
              <a:rPr lang="en-US" sz="3200" b="1" dirty="0"/>
              <a:t>SOA</a:t>
            </a:r>
          </a:p>
        </p:txBody>
      </p:sp>
      <p:sp>
        <p:nvSpPr>
          <p:cNvPr id="18" name="Rectangle 17"/>
          <p:cNvSpPr/>
          <p:nvPr/>
        </p:nvSpPr>
        <p:spPr>
          <a:xfrm>
            <a:off x="7832263" y="4666890"/>
            <a:ext cx="2535470" cy="584776"/>
          </a:xfrm>
          <a:prstGeom prst="rect">
            <a:avLst/>
          </a:prstGeom>
        </p:spPr>
        <p:txBody>
          <a:bodyPr wrap="none">
            <a:spAutoFit/>
          </a:bodyPr>
          <a:lstStyle/>
          <a:p>
            <a:r>
              <a:rPr lang="en-US" sz="3200" b="1" dirty="0" smtClean="0"/>
              <a:t>Microservices</a:t>
            </a:r>
            <a:endParaRPr lang="en-US" sz="3200" b="1" dirty="0"/>
          </a:p>
        </p:txBody>
      </p:sp>
      <p:sp>
        <p:nvSpPr>
          <p:cNvPr id="19" name="Content Placeholder 2"/>
          <p:cNvSpPr txBox="1">
            <a:spLocks/>
          </p:cNvSpPr>
          <p:nvPr/>
        </p:nvSpPr>
        <p:spPr>
          <a:xfrm>
            <a:off x="1333238" y="5308138"/>
            <a:ext cx="5149534" cy="752514"/>
          </a:xfrm>
          <a:prstGeom prst="rect">
            <a:avLst/>
          </a:prstGeom>
        </p:spPr>
        <p:txBody>
          <a:bodyPr vert="horz" wrap="square" lIns="0" tIns="0" rIns="0" bIns="0" rtlCol="0" anchor="t" anchorCtr="0">
            <a:sp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lnSpc>
                <a:spcPct val="90000"/>
              </a:lnSpc>
              <a:buFont typeface="Wingdings" charset="2"/>
              <a:buChar char="§"/>
            </a:pPr>
            <a:r>
              <a:rPr lang="en-US" sz="1800" dirty="0" smtClean="0"/>
              <a:t>Favors distributed choreography</a:t>
            </a:r>
          </a:p>
          <a:p>
            <a:pPr marL="285750" indent="-285750" algn="l">
              <a:lnSpc>
                <a:spcPct val="90000"/>
              </a:lnSpc>
              <a:buFont typeface="Wingdings" charset="2"/>
              <a:buChar char="§"/>
            </a:pPr>
            <a:r>
              <a:rPr lang="en-US" sz="1800" dirty="0" smtClean="0"/>
              <a:t>REST + HTTP/S = simple</a:t>
            </a:r>
          </a:p>
          <a:p>
            <a:pPr marL="285750" indent="-285750" algn="l">
              <a:lnSpc>
                <a:spcPct val="90000"/>
              </a:lnSpc>
              <a:buFont typeface="Wingdings" charset="2"/>
              <a:buChar char="§"/>
            </a:pPr>
            <a:r>
              <a:rPr lang="en-US" sz="1800" dirty="0" smtClean="0"/>
              <a:t>“Smart endpoints, dumb pipes”</a:t>
            </a:r>
            <a:endParaRPr lang="en-US" sz="1800" dirty="0"/>
          </a:p>
        </p:txBody>
      </p:sp>
      <p:sp>
        <p:nvSpPr>
          <p:cNvPr id="20" name="Rectangle 19"/>
          <p:cNvSpPr/>
          <p:nvPr/>
        </p:nvSpPr>
        <p:spPr>
          <a:xfrm>
            <a:off x="740334" y="2319507"/>
            <a:ext cx="6092825" cy="1477328"/>
          </a:xfrm>
          <a:prstGeom prst="rect">
            <a:avLst/>
          </a:prstGeom>
        </p:spPr>
        <p:txBody>
          <a:bodyPr>
            <a:spAutoFit/>
          </a:bodyPr>
          <a:lstStyle/>
          <a:p>
            <a:pPr marL="800100" lvl="1" indent="-342900">
              <a:buFont typeface="+mj-lt"/>
              <a:buAutoNum type="arabicPeriod"/>
            </a:pPr>
            <a:r>
              <a:rPr lang="en-US" dirty="0" smtClean="0"/>
              <a:t>Keeping </a:t>
            </a:r>
            <a:r>
              <a:rPr lang="en-US" dirty="0"/>
              <a:t>consumption of services separate from the provisioning of services</a:t>
            </a:r>
          </a:p>
          <a:p>
            <a:pPr marL="800100" lvl="1" indent="-342900">
              <a:buFont typeface="+mj-lt"/>
              <a:buAutoNum type="arabicPeriod"/>
            </a:pPr>
            <a:r>
              <a:rPr lang="en-US" dirty="0"/>
              <a:t>Separating infra management from the delivery of application capability</a:t>
            </a:r>
          </a:p>
          <a:p>
            <a:pPr marL="800100" lvl="1" indent="-342900">
              <a:buFont typeface="+mj-lt"/>
              <a:buAutoNum type="arabicPeriod"/>
            </a:pPr>
            <a:r>
              <a:rPr lang="en-US" dirty="0"/>
              <a:t>Separating teams and decoupling services</a:t>
            </a:r>
          </a:p>
        </p:txBody>
      </p:sp>
      <p:sp>
        <p:nvSpPr>
          <p:cNvPr id="21" name="Rectangle 20"/>
          <p:cNvSpPr/>
          <p:nvPr/>
        </p:nvSpPr>
        <p:spPr>
          <a:xfrm>
            <a:off x="631313" y="3910390"/>
            <a:ext cx="2871925" cy="369332"/>
          </a:xfrm>
          <a:prstGeom prst="rect">
            <a:avLst/>
          </a:prstGeom>
        </p:spPr>
        <p:txBody>
          <a:bodyPr wrap="none">
            <a:spAutoFit/>
          </a:bodyPr>
          <a:lstStyle/>
          <a:p>
            <a:r>
              <a:rPr lang="en-US" b="1" dirty="0" smtClean="0"/>
              <a:t>Implementation Differences</a:t>
            </a:r>
            <a:endParaRPr lang="en-US" b="1" dirty="0"/>
          </a:p>
        </p:txBody>
      </p:sp>
      <p:sp>
        <p:nvSpPr>
          <p:cNvPr id="22" name="Rectangle 21"/>
          <p:cNvSpPr/>
          <p:nvPr/>
        </p:nvSpPr>
        <p:spPr>
          <a:xfrm>
            <a:off x="631313" y="1912234"/>
            <a:ext cx="5062466" cy="369332"/>
          </a:xfrm>
          <a:prstGeom prst="rect">
            <a:avLst/>
          </a:prstGeom>
        </p:spPr>
        <p:txBody>
          <a:bodyPr wrap="none">
            <a:spAutoFit/>
          </a:bodyPr>
          <a:lstStyle/>
          <a:p>
            <a:r>
              <a:rPr lang="en-US" b="1" dirty="0"/>
              <a:t>All of the tenets of SOA also apply to microservices</a:t>
            </a:r>
          </a:p>
        </p:txBody>
      </p:sp>
      <p:cxnSp>
        <p:nvCxnSpPr>
          <p:cNvPr id="24" name="Straight Connector 23"/>
          <p:cNvCxnSpPr/>
          <p:nvPr/>
        </p:nvCxnSpPr>
        <p:spPr>
          <a:xfrm>
            <a:off x="696952" y="3872393"/>
            <a:ext cx="5900816" cy="0"/>
          </a:xfrm>
          <a:prstGeom prst="line">
            <a:avLst/>
          </a:prstGeom>
          <a:ln w="19050">
            <a:solidFill>
              <a:schemeClr val="bg1">
                <a:lumMod val="8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67513" y="5186512"/>
            <a:ext cx="3502706" cy="0"/>
          </a:xfrm>
          <a:prstGeom prst="line">
            <a:avLst/>
          </a:prstGeom>
          <a:ln w="19050">
            <a:solidFill>
              <a:schemeClr val="bg1">
                <a:lumMod val="8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06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 Still Reigns Supreme</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16</a:t>
            </a:fld>
            <a:endParaRPr lang="en-US"/>
          </a:p>
        </p:txBody>
      </p:sp>
      <p:sp>
        <p:nvSpPr>
          <p:cNvPr id="6" name="Text Placeholder 5"/>
          <p:cNvSpPr>
            <a:spLocks noGrp="1"/>
          </p:cNvSpPr>
          <p:nvPr>
            <p:ph type="body" sz="quarter" idx="13"/>
          </p:nvPr>
        </p:nvSpPr>
        <p:spPr/>
        <p:txBody>
          <a:bodyPr/>
          <a:lstStyle/>
          <a:p>
            <a:r>
              <a:rPr lang="en-US" dirty="0"/>
              <a:t>It's not going away</a:t>
            </a:r>
          </a:p>
        </p:txBody>
      </p:sp>
      <p:pic>
        <p:nvPicPr>
          <p:cNvPr id="7" name="Picture 6" descr="Screen Shot 2015-06-10 at 3.43.44 P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4267" y="2338924"/>
            <a:ext cx="11687196" cy="3851836"/>
          </a:xfrm>
          <a:prstGeom prst="rect">
            <a:avLst/>
          </a:prstGeom>
        </p:spPr>
      </p:pic>
      <p:sp>
        <p:nvSpPr>
          <p:cNvPr id="8" name="Rectangle 7"/>
          <p:cNvSpPr/>
          <p:nvPr/>
        </p:nvSpPr>
        <p:spPr>
          <a:xfrm>
            <a:off x="207901" y="5335423"/>
            <a:ext cx="2169885" cy="461665"/>
          </a:xfrm>
          <a:prstGeom prst="rect">
            <a:avLst/>
          </a:prstGeom>
        </p:spPr>
        <p:txBody>
          <a:bodyPr wrap="none">
            <a:spAutoFit/>
          </a:bodyPr>
          <a:lstStyle/>
          <a:p>
            <a:r>
              <a:rPr lang="en-US" sz="2400" dirty="0" smtClean="0"/>
              <a:t>“Microservices”</a:t>
            </a:r>
            <a:endParaRPr lang="en-US" sz="2400" dirty="0"/>
          </a:p>
        </p:txBody>
      </p:sp>
      <p:sp>
        <p:nvSpPr>
          <p:cNvPr id="9" name="Rectangle 8"/>
          <p:cNvSpPr/>
          <p:nvPr/>
        </p:nvSpPr>
        <p:spPr>
          <a:xfrm>
            <a:off x="207901" y="3845905"/>
            <a:ext cx="965529" cy="461665"/>
          </a:xfrm>
          <a:prstGeom prst="rect">
            <a:avLst/>
          </a:prstGeom>
        </p:spPr>
        <p:txBody>
          <a:bodyPr wrap="none">
            <a:spAutoFit/>
          </a:bodyPr>
          <a:lstStyle/>
          <a:p>
            <a:r>
              <a:rPr lang="en-US" sz="2400" dirty="0" smtClean="0"/>
              <a:t>“SOA”</a:t>
            </a:r>
            <a:endParaRPr lang="en-US" sz="2400" dirty="0"/>
          </a:p>
        </p:txBody>
      </p:sp>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80335" y="1932964"/>
            <a:ext cx="3686074" cy="1376749"/>
          </a:xfrm>
          <a:prstGeom prst="rect">
            <a:avLst/>
          </a:prstGeom>
          <a:solidFill>
            <a:schemeClr val="bg1"/>
          </a:solidFill>
        </p:spPr>
      </p:pic>
      <p:sp>
        <p:nvSpPr>
          <p:cNvPr id="11" name="Donut 10"/>
          <p:cNvSpPr/>
          <p:nvPr/>
        </p:nvSpPr>
        <p:spPr bwMode="gray">
          <a:xfrm>
            <a:off x="10841395" y="5529766"/>
            <a:ext cx="1347430" cy="758992"/>
          </a:xfrm>
          <a:prstGeom prst="donut">
            <a:avLst>
              <a:gd name="adj" fmla="val 14120"/>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332372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Prerequisites</a:t>
            </a:r>
            <a:endParaRPr lang="en-US" dirty="0"/>
          </a:p>
        </p:txBody>
      </p:sp>
      <p:sp>
        <p:nvSpPr>
          <p:cNvPr id="8" name="Slide Number Placeholder 7"/>
          <p:cNvSpPr>
            <a:spLocks noGrp="1"/>
          </p:cNvSpPr>
          <p:nvPr>
            <p:ph type="sldNum" sz="quarter" idx="12"/>
          </p:nvPr>
        </p:nvSpPr>
        <p:spPr/>
        <p:txBody>
          <a:bodyPr/>
          <a:lstStyle/>
          <a:p>
            <a:fld id="{C51EAA63-D034-42AE-91FA-B13B9518C7BE}" type="slidenum">
              <a:rPr lang="en-US" smtClean="0"/>
              <a:pPr/>
              <a:t>17</a:t>
            </a:fld>
            <a:endParaRPr lang="en-US"/>
          </a:p>
        </p:txBody>
      </p:sp>
    </p:spTree>
    <p:extLst>
      <p:ext uri="{BB962C8B-B14F-4D97-AF65-F5344CB8AC3E}">
        <p14:creationId xmlns:p14="http://schemas.microsoft.com/office/powerpoint/2010/main" val="36216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Technical Ingredients for Microservices Implementation</a:t>
            </a:r>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a:p>
        </p:txBody>
      </p:sp>
      <p:sp>
        <p:nvSpPr>
          <p:cNvPr id="5" name="Slide Number Placeholder 4"/>
          <p:cNvSpPr>
            <a:spLocks noGrp="1"/>
          </p:cNvSpPr>
          <p:nvPr>
            <p:ph type="sldNum" sz="quarter" idx="12"/>
          </p:nvPr>
        </p:nvSpPr>
        <p:spPr/>
        <p:txBody>
          <a:bodyPr/>
          <a:lstStyle/>
          <a:p>
            <a:fld id="{C51EAA63-D034-42AE-91FA-B13B9518C7BE}" type="slidenum">
              <a:rPr lang="en-US" smtClean="0"/>
              <a:pPr/>
              <a:t>18</a:t>
            </a:fld>
            <a:endParaRPr lang="en-US"/>
          </a:p>
        </p:txBody>
      </p:sp>
      <p:grpSp>
        <p:nvGrpSpPr>
          <p:cNvPr id="60" name="Group 59"/>
          <p:cNvGrpSpPr/>
          <p:nvPr/>
        </p:nvGrpSpPr>
        <p:grpSpPr>
          <a:xfrm>
            <a:off x="2377978" y="1931926"/>
            <a:ext cx="6485394" cy="4435931"/>
            <a:chOff x="3964661" y="1742788"/>
            <a:chExt cx="4351251" cy="4625069"/>
          </a:xfrm>
        </p:grpSpPr>
        <p:sp>
          <p:nvSpPr>
            <p:cNvPr id="17" name="Freeform 6"/>
            <p:cNvSpPr>
              <a:spLocks/>
            </p:cNvSpPr>
            <p:nvPr/>
          </p:nvSpPr>
          <p:spPr bwMode="auto">
            <a:xfrm>
              <a:off x="3964661" y="4131928"/>
              <a:ext cx="4341304" cy="2235929"/>
            </a:xfrm>
            <a:custGeom>
              <a:avLst/>
              <a:gdLst>
                <a:gd name="T0" fmla="*/ 0 w 10564"/>
                <a:gd name="T1" fmla="*/ 0 h 6199"/>
                <a:gd name="T2" fmla="*/ 10564 w 10564"/>
                <a:gd name="T3" fmla="*/ 0 h 6199"/>
                <a:gd name="T4" fmla="*/ 7801 w 10564"/>
                <a:gd name="T5" fmla="*/ 2251 h 6199"/>
                <a:gd name="T6" fmla="*/ 6589 w 10564"/>
                <a:gd name="T7" fmla="*/ 4281 h 6199"/>
                <a:gd name="T8" fmla="*/ 6585 w 10564"/>
                <a:gd name="T9" fmla="*/ 6199 h 6199"/>
                <a:gd name="T10" fmla="*/ 3979 w 10564"/>
                <a:gd name="T11" fmla="*/ 6199 h 6199"/>
                <a:gd name="T12" fmla="*/ 3977 w 10564"/>
                <a:gd name="T13" fmla="*/ 4309 h 6199"/>
                <a:gd name="T14" fmla="*/ 2786 w 10564"/>
                <a:gd name="T15" fmla="*/ 2372 h 6199"/>
                <a:gd name="T16" fmla="*/ 0 w 10564"/>
                <a:gd name="T17" fmla="*/ 0 h 6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64" h="6199">
                  <a:moveTo>
                    <a:pt x="0" y="0"/>
                  </a:moveTo>
                  <a:lnTo>
                    <a:pt x="10564" y="0"/>
                  </a:lnTo>
                  <a:lnTo>
                    <a:pt x="7801" y="2251"/>
                  </a:lnTo>
                  <a:lnTo>
                    <a:pt x="6589" y="4281"/>
                  </a:lnTo>
                  <a:lnTo>
                    <a:pt x="6585" y="6199"/>
                  </a:lnTo>
                  <a:lnTo>
                    <a:pt x="3979" y="6199"/>
                  </a:lnTo>
                  <a:lnTo>
                    <a:pt x="3977" y="4309"/>
                  </a:lnTo>
                  <a:lnTo>
                    <a:pt x="2786" y="2372"/>
                  </a:lnTo>
                  <a:lnTo>
                    <a:pt x="0" y="0"/>
                  </a:lnTo>
                  <a:close/>
                </a:path>
              </a:pathLst>
            </a:custGeom>
            <a:ln>
              <a:noFill/>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3200"/>
            </a:p>
          </p:txBody>
        </p:sp>
        <p:sp>
          <p:nvSpPr>
            <p:cNvPr id="18" name="Rectangle 7"/>
            <p:cNvSpPr>
              <a:spLocks noChangeArrowheads="1"/>
            </p:cNvSpPr>
            <p:nvPr/>
          </p:nvSpPr>
          <p:spPr bwMode="auto">
            <a:xfrm>
              <a:off x="3969451" y="3721763"/>
              <a:ext cx="4338909" cy="408062"/>
            </a:xfrm>
            <a:prstGeom prst="rect">
              <a:avLst/>
            </a:prstGeom>
            <a:solidFill>
              <a:srgbClr val="7A7A7A"/>
            </a:solidFill>
            <a:ln>
              <a:noFill/>
            </a:ln>
            <a:extLst/>
          </p:spPr>
          <p:txBody>
            <a:bodyPr vert="horz" wrap="square" lIns="91440" tIns="45720" rIns="91440" bIns="45720" numCol="1" anchor="t" anchorCtr="0" compatLnSpc="1">
              <a:prstTxWarp prst="textNoShape">
                <a:avLst/>
              </a:prstTxWarp>
            </a:bodyPr>
            <a:lstStyle/>
            <a:p>
              <a:endParaRPr lang="en-US" sz="3600"/>
            </a:p>
          </p:txBody>
        </p:sp>
        <p:sp>
          <p:nvSpPr>
            <p:cNvPr id="23" name="Rectangle 22"/>
            <p:cNvSpPr>
              <a:spLocks noChangeArrowheads="1"/>
            </p:cNvSpPr>
            <p:nvPr/>
          </p:nvSpPr>
          <p:spPr bwMode="auto">
            <a:xfrm>
              <a:off x="5292455" y="4344841"/>
              <a:ext cx="1590852" cy="4178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488" tIns="46038" rIns="90488" bIns="46038">
              <a:spAutoFit/>
            </a:bodyPr>
            <a:lstStyle/>
            <a:p>
              <a:pPr algn="ctr" fontAlgn="auto">
                <a:spcBef>
                  <a:spcPts val="0"/>
                </a:spcBef>
                <a:spcAft>
                  <a:spcPts val="0"/>
                </a:spcAft>
                <a:defRPr/>
              </a:pPr>
              <a:r>
                <a:rPr lang="da-DK" sz="2000" kern="0" dirty="0" smtClean="0"/>
                <a:t>Microservices</a:t>
              </a:r>
              <a:endParaRPr lang="da-DK" sz="2000" kern="0" dirty="0"/>
            </a:p>
          </p:txBody>
        </p:sp>
        <p:grpSp>
          <p:nvGrpSpPr>
            <p:cNvPr id="9" name="Group 8"/>
            <p:cNvGrpSpPr/>
            <p:nvPr/>
          </p:nvGrpSpPr>
          <p:grpSpPr>
            <a:xfrm>
              <a:off x="3969451" y="1742788"/>
              <a:ext cx="4346461" cy="1931928"/>
              <a:chOff x="3969451" y="2115138"/>
              <a:chExt cx="4346461" cy="1559577"/>
            </a:xfrm>
          </p:grpSpPr>
          <p:sp>
            <p:nvSpPr>
              <p:cNvPr id="2" name="Rectangle 1"/>
              <p:cNvSpPr/>
              <p:nvPr/>
            </p:nvSpPr>
            <p:spPr bwMode="gray">
              <a:xfrm>
                <a:off x="3969451" y="3323455"/>
                <a:ext cx="1416203" cy="351260"/>
              </a:xfrm>
              <a:prstGeom prst="rect">
                <a:avLst/>
              </a:prstGeom>
              <a:solidFill>
                <a:srgbClr val="DCE2E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Security</a:t>
                </a:r>
              </a:p>
            </p:txBody>
          </p:sp>
          <p:sp>
            <p:nvSpPr>
              <p:cNvPr id="43" name="Rectangle 42"/>
              <p:cNvSpPr/>
              <p:nvPr/>
            </p:nvSpPr>
            <p:spPr bwMode="gray">
              <a:xfrm>
                <a:off x="6892157" y="3323455"/>
                <a:ext cx="1416203" cy="351260"/>
              </a:xfrm>
              <a:prstGeom prst="rect">
                <a:avLst/>
              </a:prstGeom>
              <a:solidFill>
                <a:srgbClr val="DCE2E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Scaling</a:t>
                </a:r>
              </a:p>
            </p:txBody>
          </p:sp>
          <p:sp>
            <p:nvSpPr>
              <p:cNvPr id="44" name="Rectangle 43"/>
              <p:cNvSpPr/>
              <p:nvPr/>
            </p:nvSpPr>
            <p:spPr bwMode="gray">
              <a:xfrm>
                <a:off x="5430804" y="3323455"/>
                <a:ext cx="1416203" cy="351260"/>
              </a:xfrm>
              <a:prstGeom prst="rect">
                <a:avLst/>
              </a:prstGeom>
              <a:solidFill>
                <a:srgbClr val="DCE2E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Monitoring</a:t>
                </a:r>
              </a:p>
            </p:txBody>
          </p:sp>
          <p:sp>
            <p:nvSpPr>
              <p:cNvPr id="49" name="Rectangle 48"/>
              <p:cNvSpPr/>
              <p:nvPr/>
            </p:nvSpPr>
            <p:spPr bwMode="gray">
              <a:xfrm>
                <a:off x="3973227" y="2921946"/>
                <a:ext cx="1416203" cy="351260"/>
              </a:xfrm>
              <a:prstGeom prst="rect">
                <a:avLst/>
              </a:prstGeom>
              <a:solidFill>
                <a:srgbClr val="DCE2E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smtClean="0">
                    <a:solidFill>
                      <a:schemeClr val="tx1"/>
                    </a:solidFill>
                  </a:rPr>
                  <a:t>Eventing</a:t>
                </a:r>
                <a:endParaRPr lang="en-US" dirty="0" smtClean="0">
                  <a:solidFill>
                    <a:schemeClr val="tx1"/>
                  </a:solidFill>
                </a:endParaRPr>
              </a:p>
            </p:txBody>
          </p:sp>
          <p:sp>
            <p:nvSpPr>
              <p:cNvPr id="50" name="Rectangle 49"/>
              <p:cNvSpPr/>
              <p:nvPr/>
            </p:nvSpPr>
            <p:spPr bwMode="gray">
              <a:xfrm>
                <a:off x="6895933" y="2921946"/>
                <a:ext cx="1416203" cy="351260"/>
              </a:xfrm>
              <a:prstGeom prst="rect">
                <a:avLst/>
              </a:prstGeom>
              <a:solidFill>
                <a:srgbClr val="DCE2E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Logging</a:t>
                </a:r>
              </a:p>
            </p:txBody>
          </p:sp>
          <p:sp>
            <p:nvSpPr>
              <p:cNvPr id="51" name="Rectangle 50"/>
              <p:cNvSpPr/>
              <p:nvPr/>
            </p:nvSpPr>
            <p:spPr bwMode="gray">
              <a:xfrm>
                <a:off x="5434580" y="2921946"/>
                <a:ext cx="1416203" cy="351260"/>
              </a:xfrm>
              <a:prstGeom prst="rect">
                <a:avLst/>
              </a:prstGeom>
              <a:solidFill>
                <a:srgbClr val="DCE2E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Messaging</a:t>
                </a:r>
              </a:p>
            </p:txBody>
          </p:sp>
          <p:sp>
            <p:nvSpPr>
              <p:cNvPr id="53" name="Rectangle 52"/>
              <p:cNvSpPr/>
              <p:nvPr/>
            </p:nvSpPr>
            <p:spPr bwMode="gray">
              <a:xfrm>
                <a:off x="3973227" y="2516647"/>
                <a:ext cx="1416203" cy="351260"/>
              </a:xfrm>
              <a:prstGeom prst="rect">
                <a:avLst/>
              </a:prstGeom>
              <a:solidFill>
                <a:srgbClr val="DCE2E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Service Discovery</a:t>
                </a:r>
              </a:p>
            </p:txBody>
          </p:sp>
          <p:sp>
            <p:nvSpPr>
              <p:cNvPr id="54" name="Rectangle 53"/>
              <p:cNvSpPr/>
              <p:nvPr/>
            </p:nvSpPr>
            <p:spPr bwMode="gray">
              <a:xfrm>
                <a:off x="6895933" y="2516647"/>
                <a:ext cx="1416203" cy="351260"/>
              </a:xfrm>
              <a:prstGeom prst="rect">
                <a:avLst/>
              </a:prstGeom>
              <a:solidFill>
                <a:srgbClr val="DCE2E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Configuration</a:t>
                </a:r>
              </a:p>
            </p:txBody>
          </p:sp>
          <p:sp>
            <p:nvSpPr>
              <p:cNvPr id="55" name="Rectangle 54"/>
              <p:cNvSpPr/>
              <p:nvPr/>
            </p:nvSpPr>
            <p:spPr bwMode="gray">
              <a:xfrm>
                <a:off x="5434580" y="2516647"/>
                <a:ext cx="1416203" cy="351260"/>
              </a:xfrm>
              <a:prstGeom prst="rect">
                <a:avLst/>
              </a:prstGeom>
              <a:solidFill>
                <a:srgbClr val="DCE2E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Security</a:t>
                </a:r>
              </a:p>
            </p:txBody>
          </p:sp>
          <p:sp>
            <p:nvSpPr>
              <p:cNvPr id="57" name="Rectangle 56"/>
              <p:cNvSpPr/>
              <p:nvPr/>
            </p:nvSpPr>
            <p:spPr bwMode="gray">
              <a:xfrm>
                <a:off x="3977003" y="2115138"/>
                <a:ext cx="1416203" cy="351260"/>
              </a:xfrm>
              <a:prstGeom prst="rect">
                <a:avLst/>
              </a:prstGeom>
              <a:solidFill>
                <a:srgbClr val="DCE2E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Service Registry</a:t>
                </a:r>
              </a:p>
            </p:txBody>
          </p:sp>
          <p:sp>
            <p:nvSpPr>
              <p:cNvPr id="58" name="Rectangle 57"/>
              <p:cNvSpPr/>
              <p:nvPr/>
            </p:nvSpPr>
            <p:spPr bwMode="gray">
              <a:xfrm>
                <a:off x="6899709" y="2115138"/>
                <a:ext cx="1416203" cy="351260"/>
              </a:xfrm>
              <a:prstGeom prst="rect">
                <a:avLst/>
              </a:prstGeom>
              <a:solidFill>
                <a:srgbClr val="DCE2E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API Gateway</a:t>
                </a:r>
              </a:p>
            </p:txBody>
          </p:sp>
          <p:sp>
            <p:nvSpPr>
              <p:cNvPr id="59" name="Rectangle 58"/>
              <p:cNvSpPr/>
              <p:nvPr/>
            </p:nvSpPr>
            <p:spPr bwMode="gray">
              <a:xfrm>
                <a:off x="5438356" y="2115138"/>
                <a:ext cx="1416203" cy="351260"/>
              </a:xfrm>
              <a:prstGeom prst="rect">
                <a:avLst/>
              </a:prstGeom>
              <a:solidFill>
                <a:srgbClr val="DCE2E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API Load Balancer</a:t>
                </a:r>
              </a:p>
            </p:txBody>
          </p:sp>
        </p:grpSp>
      </p:grpSp>
      <p:sp>
        <p:nvSpPr>
          <p:cNvPr id="62" name="Frame 61"/>
          <p:cNvSpPr/>
          <p:nvPr/>
        </p:nvSpPr>
        <p:spPr bwMode="gray">
          <a:xfrm>
            <a:off x="2347157" y="1867611"/>
            <a:ext cx="6570260" cy="1062968"/>
          </a:xfrm>
          <a:prstGeom prst="frame">
            <a:avLst>
              <a:gd name="adj1" fmla="val 11026"/>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solidFill>
                <a:schemeClr val="tx1"/>
              </a:solidFill>
            </a:endParaRPr>
          </a:p>
        </p:txBody>
      </p:sp>
      <p:sp>
        <p:nvSpPr>
          <p:cNvPr id="63" name="Rectangle 62"/>
          <p:cNvSpPr/>
          <p:nvPr/>
        </p:nvSpPr>
        <p:spPr>
          <a:xfrm>
            <a:off x="8913958" y="2054345"/>
            <a:ext cx="2107050" cy="646331"/>
          </a:xfrm>
          <a:prstGeom prst="rect">
            <a:avLst/>
          </a:prstGeom>
        </p:spPr>
        <p:txBody>
          <a:bodyPr wrap="square">
            <a:spAutoFit/>
          </a:bodyPr>
          <a:lstStyle/>
          <a:p>
            <a:r>
              <a:rPr lang="en-US" dirty="0" smtClean="0"/>
              <a:t>100% Required for Microservices</a:t>
            </a:r>
            <a:endParaRPr lang="en-US" dirty="0"/>
          </a:p>
        </p:txBody>
      </p:sp>
    </p:spTree>
    <p:extLst>
      <p:ext uri="{BB962C8B-B14F-4D97-AF65-F5344CB8AC3E}">
        <p14:creationId xmlns:p14="http://schemas.microsoft.com/office/powerpoint/2010/main" val="8626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Microservices Technology – Service Registry</a:t>
            </a:r>
          </a:p>
        </p:txBody>
      </p:sp>
      <p:sp>
        <p:nvSpPr>
          <p:cNvPr id="3" name="Content Placeholder 2"/>
          <p:cNvSpPr>
            <a:spLocks noGrp="1"/>
          </p:cNvSpPr>
          <p:nvPr>
            <p:ph idx="1"/>
          </p:nvPr>
        </p:nvSpPr>
        <p:spPr>
          <a:xfrm>
            <a:off x="531151" y="1563156"/>
            <a:ext cx="3669606" cy="4466162"/>
          </a:xfrm>
        </p:spPr>
        <p:txBody>
          <a:bodyPr/>
          <a:lstStyle/>
          <a:p>
            <a:pPr lvl="0"/>
            <a:r>
              <a:rPr lang="en-US" sz="2000" b="1" kern="0" dirty="0"/>
              <a:t>Manages the lifecycle of each microservice </a:t>
            </a:r>
            <a:r>
              <a:rPr lang="en-US" sz="2000" b="1" kern="0" dirty="0" smtClean="0"/>
              <a:t>endpoint</a:t>
            </a:r>
          </a:p>
          <a:p>
            <a:pPr lvl="1"/>
            <a:r>
              <a:rPr lang="en-US" sz="1800" kern="0" dirty="0" smtClean="0"/>
              <a:t>Newly</a:t>
            </a:r>
            <a:r>
              <a:rPr lang="en-US" sz="1800" kern="0" dirty="0"/>
              <a:t>-instantiated endpoints register with Service </a:t>
            </a:r>
            <a:r>
              <a:rPr lang="en-US" sz="1800" kern="0" dirty="0" smtClean="0"/>
              <a:t>Registry</a:t>
            </a:r>
          </a:p>
          <a:p>
            <a:pPr lvl="1"/>
            <a:r>
              <a:rPr lang="en-US" sz="1800" kern="0" dirty="0" smtClean="0"/>
              <a:t>Service </a:t>
            </a:r>
            <a:r>
              <a:rPr lang="en-US" sz="1800" kern="0" dirty="0"/>
              <a:t>Registry continually polls each endpoint’s </a:t>
            </a:r>
            <a:r>
              <a:rPr lang="en-US" sz="1800" kern="0" dirty="0" smtClean="0"/>
              <a:t>health</a:t>
            </a:r>
          </a:p>
          <a:p>
            <a:r>
              <a:rPr lang="en-US" sz="2000" b="1" kern="0" dirty="0"/>
              <a:t>Aware of tenants, microservice versions, and </a:t>
            </a:r>
            <a:r>
              <a:rPr lang="en-US" sz="2000" b="1" kern="0" dirty="0" smtClean="0"/>
              <a:t>environments</a:t>
            </a:r>
          </a:p>
          <a:p>
            <a:pPr lvl="1"/>
            <a:r>
              <a:rPr lang="en-US" sz="1800" kern="0" dirty="0" smtClean="0"/>
              <a:t>Health </a:t>
            </a:r>
            <a:r>
              <a:rPr lang="en-US" sz="1800" kern="0" dirty="0"/>
              <a:t>checking and selecting the most appropriate endpoint are very much dependent upon the tenant, version, and </a:t>
            </a:r>
            <a:r>
              <a:rPr lang="en-US" sz="1800" kern="0" dirty="0" smtClean="0"/>
              <a:t>environment</a:t>
            </a:r>
          </a:p>
          <a:p>
            <a:pPr lvl="1"/>
            <a:r>
              <a:rPr lang="en-US" sz="1800" kern="0" dirty="0" smtClean="0"/>
              <a:t>Can </a:t>
            </a:r>
            <a:r>
              <a:rPr lang="en-US" sz="1800" kern="0" dirty="0"/>
              <a:t>query for an endpoint based on those </a:t>
            </a:r>
            <a:r>
              <a:rPr lang="en-US" sz="1800" kern="0" dirty="0" smtClean="0"/>
              <a:t>attributes</a:t>
            </a:r>
            <a:endParaRPr lang="en-US" sz="1800" kern="0" dirty="0"/>
          </a:p>
          <a:p>
            <a:endParaRPr lang="en-US" sz="2000" dirty="0"/>
          </a:p>
        </p:txBody>
      </p:sp>
      <p:sp>
        <p:nvSpPr>
          <p:cNvPr id="5" name="Slide Number Placeholder 4"/>
          <p:cNvSpPr>
            <a:spLocks noGrp="1"/>
          </p:cNvSpPr>
          <p:nvPr>
            <p:ph type="sldNum" sz="quarter" idx="12"/>
          </p:nvPr>
        </p:nvSpPr>
        <p:spPr/>
        <p:txBody>
          <a:bodyPr/>
          <a:lstStyle/>
          <a:p>
            <a:fld id="{C51EAA63-D034-42AE-91FA-B13B9518C7BE}" type="slidenum">
              <a:rPr lang="en-US" smtClean="0"/>
              <a:t>19</a:t>
            </a:fld>
            <a:endParaRPr lang="en-US"/>
          </a:p>
        </p:txBody>
      </p:sp>
      <p:sp>
        <p:nvSpPr>
          <p:cNvPr id="7" name="Rectangle 6"/>
          <p:cNvSpPr/>
          <p:nvPr/>
        </p:nvSpPr>
        <p:spPr>
          <a:xfrm>
            <a:off x="4800592" y="1628764"/>
            <a:ext cx="2607196" cy="3461275"/>
          </a:xfrm>
          <a:prstGeom prst="rect">
            <a:avLst/>
          </a:prstGeom>
          <a:solidFill>
            <a:schemeClr val="bg1">
              <a:lumMod val="85000"/>
            </a:schemeClr>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8" name="Rectangle 7"/>
          <p:cNvSpPr/>
          <p:nvPr/>
        </p:nvSpPr>
        <p:spPr>
          <a:xfrm>
            <a:off x="5079934" y="3931215"/>
            <a:ext cx="2048512" cy="792582"/>
          </a:xfrm>
          <a:prstGeom prst="rect">
            <a:avLst/>
          </a:prstGeom>
          <a:solidFill>
            <a:schemeClr val="accent2"/>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API Load Balancer</a:t>
            </a:r>
            <a:endParaRPr kumimoji="0" lang="en-US" sz="1800" b="0" i="0" u="none" strike="noStrike" kern="0" cap="none" spc="0" normalizeH="0" baseline="0" noProof="0" dirty="0">
              <a:ln>
                <a:noFill/>
              </a:ln>
              <a:solidFill>
                <a:srgbClr val="FFFFFF"/>
              </a:solidFill>
              <a:effectLst/>
              <a:uLnTx/>
              <a:uFillTx/>
              <a:latin typeface="Calibri"/>
              <a:ea typeface="+mn-ea"/>
              <a:cs typeface="+mn-cs"/>
            </a:endParaRPr>
          </a:p>
        </p:txBody>
      </p:sp>
      <p:cxnSp>
        <p:nvCxnSpPr>
          <p:cNvPr id="9" name="Straight Arrow Connector 8"/>
          <p:cNvCxnSpPr/>
          <p:nvPr/>
        </p:nvCxnSpPr>
        <p:spPr>
          <a:xfrm flipV="1">
            <a:off x="5950735" y="4721024"/>
            <a:ext cx="0" cy="931462"/>
          </a:xfrm>
          <a:prstGeom prst="straightConnector1">
            <a:avLst/>
          </a:prstGeom>
          <a:noFill/>
          <a:ln w="57150" cap="flat" cmpd="sng" algn="ctr">
            <a:solidFill>
              <a:srgbClr val="5F5F5F"/>
            </a:solidFill>
            <a:prstDash val="solid"/>
            <a:miter lim="800000"/>
            <a:tailEnd type="arrow"/>
          </a:ln>
          <a:effectLst/>
        </p:spPr>
      </p:cxnSp>
      <p:sp>
        <p:nvSpPr>
          <p:cNvPr id="11" name="Rectangle 10"/>
          <p:cNvSpPr/>
          <p:nvPr/>
        </p:nvSpPr>
        <p:spPr>
          <a:xfrm>
            <a:off x="5782814" y="2769275"/>
            <a:ext cx="1578392" cy="107721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5F5F5F"/>
                </a:solidFill>
                <a:effectLst/>
                <a:uLnTx/>
                <a:uFillTx/>
              </a:rPr>
              <a:t>What’s the best endpoint to use for </a:t>
            </a:r>
            <a:r>
              <a:rPr kumimoji="0" lang="en-US" sz="1600" b="0" i="0" u="none" strike="noStrike" kern="0" cap="none" spc="0" normalizeH="0" baseline="0" noProof="0" dirty="0" err="1" smtClean="0">
                <a:ln>
                  <a:noFill/>
                </a:ln>
                <a:solidFill>
                  <a:srgbClr val="5F5F5F"/>
                </a:solidFill>
                <a:effectLst/>
                <a:uLnTx/>
                <a:uFillTx/>
              </a:rPr>
              <a:t>microservic</a:t>
            </a:r>
            <a:r>
              <a:rPr lang="en-US" sz="1600" kern="0" dirty="0" smtClean="0">
                <a:solidFill>
                  <a:srgbClr val="5F5F5F"/>
                </a:solidFill>
              </a:rPr>
              <a:t>e X?</a:t>
            </a:r>
            <a:endParaRPr kumimoji="0" lang="en-US" sz="1600" b="0" i="0" u="none" strike="noStrike" kern="0" cap="none" spc="0" normalizeH="0" baseline="0" noProof="0" dirty="0">
              <a:ln>
                <a:noFill/>
              </a:ln>
              <a:solidFill>
                <a:srgbClr val="5F5F5F"/>
              </a:solidFill>
              <a:effectLst/>
              <a:uLnTx/>
              <a:uFillTx/>
            </a:endParaRPr>
          </a:p>
        </p:txBody>
      </p:sp>
      <p:sp>
        <p:nvSpPr>
          <p:cNvPr id="12" name="Rectangle 11"/>
          <p:cNvSpPr/>
          <p:nvPr/>
        </p:nvSpPr>
        <p:spPr>
          <a:xfrm>
            <a:off x="5211975" y="5586561"/>
            <a:ext cx="1472951" cy="52322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5F5F5F"/>
                </a:solidFill>
                <a:effectLst/>
                <a:uLnTx/>
                <a:uFillTx/>
              </a:rPr>
              <a:t>Client HTTP request</a:t>
            </a:r>
            <a:endParaRPr kumimoji="0" lang="en-US" sz="1400" b="0" i="0" u="none" strike="noStrike" kern="0" cap="none" spc="0" normalizeH="0" baseline="0" noProof="0" dirty="0">
              <a:ln>
                <a:noFill/>
              </a:ln>
              <a:solidFill>
                <a:srgbClr val="5F5F5F"/>
              </a:solidFill>
              <a:effectLst/>
              <a:uLnTx/>
              <a:uFillTx/>
            </a:endParaRPr>
          </a:p>
        </p:txBody>
      </p:sp>
      <p:sp>
        <p:nvSpPr>
          <p:cNvPr id="13" name="Rectangle 12"/>
          <p:cNvSpPr/>
          <p:nvPr/>
        </p:nvSpPr>
        <p:spPr>
          <a:xfrm>
            <a:off x="5079934" y="1793445"/>
            <a:ext cx="2048512" cy="792582"/>
          </a:xfrm>
          <a:prstGeom prst="rect">
            <a:avLst/>
          </a:prstGeom>
          <a:solidFill>
            <a:srgbClr val="5382A1"/>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Service Registry</a:t>
            </a:r>
            <a:endParaRPr kumimoji="0" lang="en-US"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14" name="Rectangle 13"/>
          <p:cNvSpPr/>
          <p:nvPr/>
        </p:nvSpPr>
        <p:spPr>
          <a:xfrm rot="20981193">
            <a:off x="7536797" y="4144435"/>
            <a:ext cx="1164687" cy="58477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5F5F5F"/>
                </a:solidFill>
                <a:effectLst/>
                <a:uLnTx/>
                <a:uFillTx/>
              </a:rPr>
              <a:t>Use This Endpoint</a:t>
            </a:r>
            <a:endParaRPr kumimoji="0" lang="en-US" sz="1600" b="0" i="0" u="none" strike="noStrike" kern="0" cap="none" spc="0" normalizeH="0" baseline="0" noProof="0" dirty="0">
              <a:ln>
                <a:noFill/>
              </a:ln>
              <a:solidFill>
                <a:srgbClr val="5F5F5F"/>
              </a:solidFill>
              <a:effectLst/>
              <a:uLnTx/>
              <a:uFillTx/>
            </a:endParaRPr>
          </a:p>
        </p:txBody>
      </p:sp>
      <p:sp>
        <p:nvSpPr>
          <p:cNvPr id="15" name="Rectangle 14"/>
          <p:cNvSpPr/>
          <p:nvPr/>
        </p:nvSpPr>
        <p:spPr>
          <a:xfrm>
            <a:off x="8523405" y="1628764"/>
            <a:ext cx="2875369" cy="4665943"/>
          </a:xfrm>
          <a:prstGeom prst="rect">
            <a:avLst/>
          </a:prstGeom>
          <a:solidFill>
            <a:schemeClr val="bg1">
              <a:lumMod val="85000"/>
            </a:schemeClr>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6" name="Rectangle 15"/>
          <p:cNvSpPr/>
          <p:nvPr/>
        </p:nvSpPr>
        <p:spPr>
          <a:xfrm>
            <a:off x="8763950" y="2922507"/>
            <a:ext cx="2394280" cy="537542"/>
          </a:xfrm>
          <a:prstGeom prst="rect">
            <a:avLst/>
          </a:prstGeom>
          <a:solidFill>
            <a:srgbClr val="5382A1"/>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Java SE Cloud Service</a:t>
            </a:r>
          </a:p>
          <a:p>
            <a:pPr algn="ctr">
              <a:lnSpc>
                <a:spcPct val="90000"/>
              </a:lnSpc>
            </a:pPr>
            <a:r>
              <a:rPr lang="en-US" sz="1400" kern="0" dirty="0">
                <a:solidFill>
                  <a:srgbClr val="FFFFFF"/>
                </a:solidFill>
              </a:rPr>
              <a:t>(instances 1...N</a:t>
            </a:r>
            <a:r>
              <a:rPr lang="en-US" sz="1400" kern="0" dirty="0" smtClean="0">
                <a:solidFill>
                  <a:srgbClr val="FFFFFF"/>
                </a:solidFill>
              </a:rPr>
              <a:t>)</a:t>
            </a:r>
            <a:endParaRPr lang="en-US" sz="1400" kern="0" dirty="0">
              <a:solidFill>
                <a:srgbClr val="FFFFFF"/>
              </a:solidFill>
            </a:endParaRPr>
          </a:p>
        </p:txBody>
      </p:sp>
      <p:sp>
        <p:nvSpPr>
          <p:cNvPr id="17" name="Rectangle 16"/>
          <p:cNvSpPr/>
          <p:nvPr/>
        </p:nvSpPr>
        <p:spPr>
          <a:xfrm>
            <a:off x="8763950" y="3792167"/>
            <a:ext cx="2394280" cy="537542"/>
          </a:xfrm>
          <a:prstGeom prst="rect">
            <a:avLst/>
          </a:prstGeom>
          <a:solidFill>
            <a:srgbClr val="5382A1"/>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Node Cloud Service</a:t>
            </a:r>
          </a:p>
          <a:p>
            <a:pPr algn="ctr">
              <a:lnSpc>
                <a:spcPct val="90000"/>
              </a:lnSpc>
            </a:pPr>
            <a:r>
              <a:rPr lang="en-US" sz="1400" kern="0" dirty="0">
                <a:solidFill>
                  <a:srgbClr val="FFFFFF"/>
                </a:solidFill>
              </a:rPr>
              <a:t>(instances 1...N</a:t>
            </a:r>
            <a:r>
              <a:rPr lang="en-US" sz="1400" kern="0" dirty="0" smtClean="0">
                <a:solidFill>
                  <a:srgbClr val="FFFFFF"/>
                </a:solidFill>
              </a:rPr>
              <a:t>)</a:t>
            </a:r>
            <a:endParaRPr lang="en-US" sz="1400" kern="0" dirty="0">
              <a:solidFill>
                <a:srgbClr val="FFFFFF"/>
              </a:solidFill>
            </a:endParaRPr>
          </a:p>
        </p:txBody>
      </p:sp>
      <p:sp>
        <p:nvSpPr>
          <p:cNvPr id="18" name="Rectangle 17"/>
          <p:cNvSpPr/>
          <p:nvPr/>
        </p:nvSpPr>
        <p:spPr>
          <a:xfrm>
            <a:off x="8763950" y="4661827"/>
            <a:ext cx="2394280" cy="537541"/>
          </a:xfrm>
          <a:prstGeom prst="rect">
            <a:avLst/>
          </a:prstGeom>
          <a:solidFill>
            <a:srgbClr val="5382A1"/>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Compute Cloud Service</a:t>
            </a:r>
          </a:p>
          <a:p>
            <a:pPr algn="ctr">
              <a:lnSpc>
                <a:spcPct val="90000"/>
              </a:lnSpc>
            </a:pPr>
            <a:r>
              <a:rPr lang="en-US" sz="1400" kern="0" dirty="0">
                <a:solidFill>
                  <a:srgbClr val="FFFFFF"/>
                </a:solidFill>
              </a:rPr>
              <a:t>(instances 1...N</a:t>
            </a:r>
            <a:r>
              <a:rPr lang="en-US" sz="1400" kern="0" dirty="0" smtClean="0">
                <a:solidFill>
                  <a:srgbClr val="FFFFFF"/>
                </a:solidFill>
              </a:rPr>
              <a:t>)</a:t>
            </a:r>
            <a:endParaRPr lang="en-US" sz="1400" kern="0" dirty="0">
              <a:solidFill>
                <a:srgbClr val="FFFFFF"/>
              </a:solidFill>
            </a:endParaRPr>
          </a:p>
        </p:txBody>
      </p:sp>
      <p:sp>
        <p:nvSpPr>
          <p:cNvPr id="19" name="Rectangle 18"/>
          <p:cNvSpPr/>
          <p:nvPr/>
        </p:nvSpPr>
        <p:spPr>
          <a:xfrm>
            <a:off x="8763950" y="5531485"/>
            <a:ext cx="2394280" cy="537541"/>
          </a:xfrm>
          <a:prstGeom prst="rect">
            <a:avLst/>
          </a:prstGeom>
          <a:solidFill>
            <a:srgbClr val="5382A1"/>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Runtime X</a:t>
            </a:r>
          </a:p>
          <a:p>
            <a:pPr algn="ctr">
              <a:lnSpc>
                <a:spcPct val="90000"/>
              </a:lnSpc>
            </a:pPr>
            <a:r>
              <a:rPr lang="en-US" sz="1400" kern="0" dirty="0">
                <a:solidFill>
                  <a:srgbClr val="FFFFFF"/>
                </a:solidFill>
              </a:rPr>
              <a:t>(instances 1...N</a:t>
            </a:r>
            <a:r>
              <a:rPr lang="en-US" sz="1400" kern="0" dirty="0" smtClean="0">
                <a:solidFill>
                  <a:srgbClr val="FFFFFF"/>
                </a:solidFill>
              </a:rPr>
              <a:t>)</a:t>
            </a:r>
            <a:endParaRPr lang="en-US" sz="1400" kern="0" dirty="0">
              <a:solidFill>
                <a:srgbClr val="FFFFFF"/>
              </a:solidFill>
            </a:endParaRPr>
          </a:p>
        </p:txBody>
      </p:sp>
      <p:sp>
        <p:nvSpPr>
          <p:cNvPr id="23" name="Rectangle 22"/>
          <p:cNvSpPr/>
          <p:nvPr/>
        </p:nvSpPr>
        <p:spPr>
          <a:xfrm>
            <a:off x="7433732" y="2645905"/>
            <a:ext cx="1316682" cy="120032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F5F5F"/>
                </a:solidFill>
                <a:effectLst/>
                <a:uLnTx/>
                <a:uFillTx/>
              </a:rPr>
              <a:t>Just </a:t>
            </a:r>
            <a:r>
              <a:rPr kumimoji="0" lang="en-US" sz="1800" b="0" i="0" u="none" strike="noStrike" kern="0" cap="none" spc="0" normalizeH="0" baseline="0" noProof="0" dirty="0" smtClean="0">
                <a:ln>
                  <a:noFill/>
                </a:ln>
                <a:solidFill>
                  <a:srgbClr val="5F5F5F"/>
                </a:solidFill>
                <a:effectLst/>
                <a:uLnTx/>
                <a:uFillTx/>
              </a:rPr>
              <a:t>   added a</a:t>
            </a:r>
            <a:r>
              <a:rPr kumimoji="0" lang="en-US" sz="1800" b="0" i="0" u="none" strike="noStrike" kern="0" cap="none" spc="0" normalizeH="0" noProof="0" dirty="0" smtClean="0">
                <a:ln>
                  <a:noFill/>
                </a:ln>
                <a:solidFill>
                  <a:srgbClr val="5F5F5F"/>
                </a:solidFill>
                <a:effectLst/>
                <a:uLnTx/>
                <a:uFillTx/>
              </a:rPr>
              <a:t> n</a:t>
            </a:r>
            <a:r>
              <a:rPr kumimoji="0" lang="en-US" sz="1800" b="0" i="0" u="none" strike="noStrike" kern="0" cap="none" spc="0" normalizeH="0" baseline="0" noProof="0" dirty="0" smtClean="0">
                <a:ln>
                  <a:noFill/>
                </a:ln>
                <a:solidFill>
                  <a:srgbClr val="5F5F5F"/>
                </a:solidFill>
                <a:effectLst/>
                <a:uLnTx/>
                <a:uFillTx/>
              </a:rPr>
              <a:t>ew</a:t>
            </a:r>
            <a:r>
              <a:rPr lang="en-US" kern="0" dirty="0">
                <a:solidFill>
                  <a:srgbClr val="5F5F5F"/>
                </a:solidFill>
              </a:rPr>
              <a:t> </a:t>
            </a:r>
            <a:r>
              <a:rPr kumimoji="0" lang="en-US" sz="1800" b="0" i="0" u="none" strike="noStrike" kern="0" cap="none" spc="0" normalizeH="0" baseline="0" noProof="0" dirty="0" smtClean="0">
                <a:ln>
                  <a:noFill/>
                </a:ln>
                <a:solidFill>
                  <a:srgbClr val="5F5F5F"/>
                </a:solidFill>
                <a:effectLst/>
                <a:uLnTx/>
                <a:uFillTx/>
              </a:rPr>
              <a:t>endpoint</a:t>
            </a:r>
            <a:endParaRPr kumimoji="0" lang="en-US" sz="1800" b="0" i="0" u="none" strike="noStrike" kern="0" cap="none" spc="0" normalizeH="0" baseline="0" noProof="0" dirty="0">
              <a:ln>
                <a:noFill/>
              </a:ln>
              <a:solidFill>
                <a:srgbClr val="5F5F5F"/>
              </a:solidFill>
              <a:effectLst/>
              <a:uLnTx/>
              <a:uFillTx/>
            </a:endParaRPr>
          </a:p>
        </p:txBody>
      </p:sp>
      <p:sp>
        <p:nvSpPr>
          <p:cNvPr id="24" name="Rectangle 23"/>
          <p:cNvSpPr/>
          <p:nvPr/>
        </p:nvSpPr>
        <p:spPr>
          <a:xfrm rot="250260">
            <a:off x="7469349" y="1938570"/>
            <a:ext cx="1164687"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5F5F5F"/>
                </a:solidFill>
                <a:effectLst/>
                <a:uLnTx/>
                <a:uFillTx/>
              </a:rPr>
              <a:t>Still Alive?</a:t>
            </a:r>
            <a:endParaRPr kumimoji="0" lang="en-US" sz="1600" b="0" i="0" u="none" strike="noStrike" kern="0" cap="none" spc="0" normalizeH="0" baseline="0" noProof="0" dirty="0">
              <a:ln>
                <a:noFill/>
              </a:ln>
              <a:solidFill>
                <a:srgbClr val="5F5F5F"/>
              </a:solidFill>
              <a:effectLst/>
              <a:uLnTx/>
              <a:uFillTx/>
            </a:endParaRPr>
          </a:p>
        </p:txBody>
      </p:sp>
      <p:sp>
        <p:nvSpPr>
          <p:cNvPr id="25" name="Rectangle 24"/>
          <p:cNvSpPr/>
          <p:nvPr/>
        </p:nvSpPr>
        <p:spPr>
          <a:xfrm>
            <a:off x="8419314" y="1282613"/>
            <a:ext cx="2150473"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5F5F5F"/>
                </a:solidFill>
                <a:effectLst/>
                <a:uLnTx/>
                <a:uFillTx/>
              </a:rPr>
              <a:t>Runtime</a:t>
            </a:r>
            <a:r>
              <a:rPr kumimoji="0" lang="en-US" sz="2000" b="1" i="0" u="none" strike="noStrike" kern="0" cap="none" spc="0" normalizeH="0" noProof="0" dirty="0" smtClean="0">
                <a:ln>
                  <a:noFill/>
                </a:ln>
                <a:solidFill>
                  <a:srgbClr val="5F5F5F"/>
                </a:solidFill>
                <a:effectLst/>
                <a:uLnTx/>
                <a:uFillTx/>
              </a:rPr>
              <a:t> Instances</a:t>
            </a:r>
            <a:endParaRPr kumimoji="0" lang="en-US" sz="2000" b="1" i="0" u="none" strike="noStrike" kern="0" cap="none" spc="0" normalizeH="0" baseline="0" noProof="0" dirty="0">
              <a:ln>
                <a:noFill/>
              </a:ln>
              <a:solidFill>
                <a:srgbClr val="5F5F5F"/>
              </a:solidFill>
              <a:effectLst/>
              <a:uLnTx/>
              <a:uFillTx/>
            </a:endParaRPr>
          </a:p>
        </p:txBody>
      </p:sp>
      <p:sp>
        <p:nvSpPr>
          <p:cNvPr id="26" name="Rectangle 25"/>
          <p:cNvSpPr/>
          <p:nvPr/>
        </p:nvSpPr>
        <p:spPr>
          <a:xfrm>
            <a:off x="4698882" y="1282613"/>
            <a:ext cx="3088731"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5F5F5F"/>
                </a:solidFill>
                <a:effectLst/>
                <a:uLnTx/>
                <a:uFillTx/>
              </a:rPr>
              <a:t>Microservice Infrastructure</a:t>
            </a:r>
            <a:endParaRPr kumimoji="0" lang="en-US" sz="2000" b="1" i="0" u="none" strike="noStrike" kern="0" cap="none" spc="0" normalizeH="0" baseline="0" noProof="0" dirty="0">
              <a:ln>
                <a:noFill/>
              </a:ln>
              <a:solidFill>
                <a:srgbClr val="5F5F5F"/>
              </a:solidFill>
              <a:effectLst/>
              <a:uLnTx/>
              <a:uFillTx/>
            </a:endParaRPr>
          </a:p>
        </p:txBody>
      </p:sp>
      <p:sp>
        <p:nvSpPr>
          <p:cNvPr id="27" name="Rectangle 26"/>
          <p:cNvSpPr/>
          <p:nvPr/>
        </p:nvSpPr>
        <p:spPr>
          <a:xfrm>
            <a:off x="8763950" y="2052848"/>
            <a:ext cx="2394280" cy="537541"/>
          </a:xfrm>
          <a:prstGeom prst="rect">
            <a:avLst/>
          </a:prstGeom>
          <a:solidFill>
            <a:srgbClr val="5382A1"/>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Java Cloud Service</a:t>
            </a:r>
          </a:p>
          <a:p>
            <a:pPr marL="0" marR="0" lvl="0" indent="0" algn="ctr" defTabSz="914400" eaLnBrk="1" fontAlgn="auto" latinLnBrk="0" hangingPunct="1">
              <a:lnSpc>
                <a:spcPct val="90000"/>
              </a:lnSpc>
              <a:spcBef>
                <a:spcPts val="0"/>
              </a:spcBef>
              <a:spcAft>
                <a:spcPts val="0"/>
              </a:spcAft>
              <a:buClrTx/>
              <a:buSzTx/>
              <a:buFontTx/>
              <a:buNone/>
              <a:tabLst/>
              <a:defRPr/>
            </a:pPr>
            <a:r>
              <a:rPr lang="en-US" sz="1400" kern="0" dirty="0" smtClean="0">
                <a:solidFill>
                  <a:srgbClr val="FFFFFF"/>
                </a:solidFill>
                <a:latin typeface="Calibri"/>
              </a:rPr>
              <a:t>(instances 1...N)</a:t>
            </a:r>
            <a:endParaRPr kumimoji="0" lang="en-US" sz="1400" b="0" i="0" u="none" strike="noStrike" kern="0" cap="none" spc="0" normalizeH="0" baseline="0" noProof="0" dirty="0">
              <a:ln>
                <a:noFill/>
              </a:ln>
              <a:solidFill>
                <a:srgbClr val="FFFFFF"/>
              </a:solidFill>
              <a:effectLst/>
              <a:uLnTx/>
              <a:uFillTx/>
              <a:latin typeface="Calibri"/>
            </a:endParaRPr>
          </a:p>
        </p:txBody>
      </p:sp>
      <p:sp>
        <p:nvSpPr>
          <p:cNvPr id="28" name="Frame 27"/>
          <p:cNvSpPr/>
          <p:nvPr/>
        </p:nvSpPr>
        <p:spPr bwMode="gray">
          <a:xfrm>
            <a:off x="4982293" y="1674798"/>
            <a:ext cx="2260873" cy="1032800"/>
          </a:xfrm>
          <a:prstGeom prst="frame">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solidFill>
                <a:schemeClr val="tx1"/>
              </a:solidFill>
            </a:endParaRPr>
          </a:p>
        </p:txBody>
      </p:sp>
      <p:cxnSp>
        <p:nvCxnSpPr>
          <p:cNvPr id="10" name="Straight Arrow Connector 9"/>
          <p:cNvCxnSpPr/>
          <p:nvPr/>
        </p:nvCxnSpPr>
        <p:spPr>
          <a:xfrm flipV="1">
            <a:off x="5699466" y="2586027"/>
            <a:ext cx="0" cy="1345188"/>
          </a:xfrm>
          <a:prstGeom prst="straightConnector1">
            <a:avLst/>
          </a:prstGeom>
          <a:noFill/>
          <a:ln w="57150" cap="flat" cmpd="sng" algn="ctr">
            <a:solidFill>
              <a:srgbClr val="5F5F5F"/>
            </a:solidFill>
            <a:prstDash val="solid"/>
            <a:miter lim="800000"/>
            <a:headEnd type="arrow"/>
            <a:tailEnd type="arrow"/>
          </a:ln>
          <a:effectLst/>
        </p:spPr>
      </p:cxnSp>
      <p:cxnSp>
        <p:nvCxnSpPr>
          <p:cNvPr id="20" name="Straight Arrow Connector 19"/>
          <p:cNvCxnSpPr>
            <a:endCxn id="17" idx="1"/>
          </p:cNvCxnSpPr>
          <p:nvPr/>
        </p:nvCxnSpPr>
        <p:spPr>
          <a:xfrm flipV="1">
            <a:off x="7100534" y="4060938"/>
            <a:ext cx="1663416" cy="292095"/>
          </a:xfrm>
          <a:prstGeom prst="straightConnector1">
            <a:avLst/>
          </a:prstGeom>
          <a:noFill/>
          <a:ln w="57150" cap="flat" cmpd="sng" algn="ctr">
            <a:solidFill>
              <a:srgbClr val="5F5F5F"/>
            </a:solidFill>
            <a:prstDash val="solid"/>
            <a:miter lim="800000"/>
            <a:tailEnd type="arrow"/>
          </a:ln>
          <a:effectLst/>
        </p:spPr>
      </p:cxnSp>
      <p:cxnSp>
        <p:nvCxnSpPr>
          <p:cNvPr id="21" name="Straight Arrow Connector 20"/>
          <p:cNvCxnSpPr>
            <a:stCxn id="13" idx="3"/>
            <a:endCxn id="27" idx="1"/>
          </p:cNvCxnSpPr>
          <p:nvPr/>
        </p:nvCxnSpPr>
        <p:spPr>
          <a:xfrm>
            <a:off x="7128446" y="2189736"/>
            <a:ext cx="1635504" cy="131883"/>
          </a:xfrm>
          <a:prstGeom prst="straightConnector1">
            <a:avLst/>
          </a:prstGeom>
          <a:noFill/>
          <a:ln w="57150" cap="flat" cmpd="sng" algn="ctr">
            <a:solidFill>
              <a:srgbClr val="5F5F5F"/>
            </a:solidFill>
            <a:prstDash val="solid"/>
            <a:miter lim="800000"/>
            <a:tailEnd type="arrow"/>
          </a:ln>
          <a:effectLst/>
        </p:spPr>
      </p:cxnSp>
      <p:cxnSp>
        <p:nvCxnSpPr>
          <p:cNvPr id="22" name="Straight Arrow Connector 21"/>
          <p:cNvCxnSpPr>
            <a:stCxn id="16" idx="1"/>
            <a:endCxn id="13" idx="3"/>
          </p:cNvCxnSpPr>
          <p:nvPr/>
        </p:nvCxnSpPr>
        <p:spPr>
          <a:xfrm flipH="1" flipV="1">
            <a:off x="7128446" y="2189736"/>
            <a:ext cx="1635504" cy="1001542"/>
          </a:xfrm>
          <a:prstGeom prst="straightConnector1">
            <a:avLst/>
          </a:prstGeom>
          <a:noFill/>
          <a:ln w="57150" cap="flat" cmpd="sng" algn="ctr">
            <a:solidFill>
              <a:srgbClr val="5F5F5F"/>
            </a:solidFill>
            <a:prstDash val="solid"/>
            <a:miter lim="800000"/>
            <a:tailEnd type="arrow"/>
          </a:ln>
          <a:effectLst/>
        </p:spPr>
      </p:cxnSp>
    </p:spTree>
    <p:extLst>
      <p:ext uri="{BB962C8B-B14F-4D97-AF65-F5344CB8AC3E}">
        <p14:creationId xmlns:p14="http://schemas.microsoft.com/office/powerpoint/2010/main" val="23133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0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Microservices Technology – </a:t>
            </a:r>
            <a:r>
              <a:rPr lang="en-US" dirty="0" smtClean="0"/>
              <a:t>API Load Balancer</a:t>
            </a:r>
            <a:endParaRPr lang="en-US" dirty="0"/>
          </a:p>
        </p:txBody>
      </p:sp>
      <p:sp>
        <p:nvSpPr>
          <p:cNvPr id="3" name="Content Placeholder 2"/>
          <p:cNvSpPr>
            <a:spLocks noGrp="1"/>
          </p:cNvSpPr>
          <p:nvPr>
            <p:ph idx="1"/>
          </p:nvPr>
        </p:nvSpPr>
        <p:spPr>
          <a:xfrm>
            <a:off x="531151" y="1563156"/>
            <a:ext cx="3669606" cy="4466162"/>
          </a:xfrm>
        </p:spPr>
        <p:txBody>
          <a:bodyPr/>
          <a:lstStyle/>
          <a:p>
            <a:r>
              <a:rPr lang="en-US" sz="2000" dirty="0">
                <a:solidFill>
                  <a:srgbClr val="5F5F5F"/>
                </a:solidFill>
              </a:rPr>
              <a:t>Matches each request to the best endpoint</a:t>
            </a:r>
          </a:p>
          <a:p>
            <a:r>
              <a:rPr lang="en-US" sz="2000" dirty="0">
                <a:solidFill>
                  <a:srgbClr val="5F5F5F"/>
                </a:solidFill>
              </a:rPr>
              <a:t>Queries Service Registry to determine the best </a:t>
            </a:r>
            <a:r>
              <a:rPr lang="en-US" sz="2000" dirty="0" smtClean="0">
                <a:solidFill>
                  <a:srgbClr val="5F5F5F"/>
                </a:solidFill>
              </a:rPr>
              <a:t>endpoint</a:t>
            </a:r>
          </a:p>
          <a:p>
            <a:r>
              <a:rPr lang="en-US" sz="2000" dirty="0" smtClean="0">
                <a:solidFill>
                  <a:srgbClr val="5F5F5F"/>
                </a:solidFill>
              </a:rPr>
              <a:t>Ideally stateless – looks up the best endpoint for each HTTP request</a:t>
            </a:r>
          </a:p>
          <a:p>
            <a:r>
              <a:rPr lang="en-US" sz="2000" dirty="0" smtClean="0">
                <a:solidFill>
                  <a:srgbClr val="5F5F5F"/>
                </a:solidFill>
              </a:rPr>
              <a:t>Uses load balancer or web server as the core. Typical implementations are customized Oracle Traffic Director, </a:t>
            </a:r>
            <a:r>
              <a:rPr lang="en-US" sz="2000" dirty="0" err="1" smtClean="0">
                <a:solidFill>
                  <a:srgbClr val="5F5F5F"/>
                </a:solidFill>
              </a:rPr>
              <a:t>Nginx</a:t>
            </a:r>
            <a:r>
              <a:rPr lang="en-US" sz="2000" dirty="0" smtClean="0">
                <a:solidFill>
                  <a:srgbClr val="5F5F5F"/>
                </a:solidFill>
              </a:rPr>
              <a:t>, or Apache </a:t>
            </a:r>
            <a:r>
              <a:rPr lang="en-US" sz="2000" dirty="0" err="1" smtClean="0">
                <a:solidFill>
                  <a:srgbClr val="5F5F5F"/>
                </a:solidFill>
              </a:rPr>
              <a:t>mod_rewrite</a:t>
            </a:r>
            <a:endParaRPr lang="en-US" sz="2000" dirty="0">
              <a:solidFill>
                <a:srgbClr val="5F5F5F"/>
              </a:solidFill>
            </a:endParaRPr>
          </a:p>
          <a:p>
            <a:r>
              <a:rPr lang="en-US" sz="2000" dirty="0">
                <a:solidFill>
                  <a:srgbClr val="5F5F5F"/>
                </a:solidFill>
              </a:rPr>
              <a:t>Handles logging, request rate limiting, authentication</a:t>
            </a:r>
          </a:p>
        </p:txBody>
      </p:sp>
      <p:sp>
        <p:nvSpPr>
          <p:cNvPr id="5" name="Slide Number Placeholder 4"/>
          <p:cNvSpPr>
            <a:spLocks noGrp="1"/>
          </p:cNvSpPr>
          <p:nvPr>
            <p:ph type="sldNum" sz="quarter" idx="12"/>
          </p:nvPr>
        </p:nvSpPr>
        <p:spPr/>
        <p:txBody>
          <a:bodyPr/>
          <a:lstStyle/>
          <a:p>
            <a:fld id="{C51EAA63-D034-42AE-91FA-B13B9518C7BE}" type="slidenum">
              <a:rPr lang="en-US" smtClean="0"/>
              <a:t>20</a:t>
            </a:fld>
            <a:endParaRPr lang="en-US"/>
          </a:p>
        </p:txBody>
      </p:sp>
      <p:sp>
        <p:nvSpPr>
          <p:cNvPr id="7" name="Rectangle 6"/>
          <p:cNvSpPr/>
          <p:nvPr/>
        </p:nvSpPr>
        <p:spPr>
          <a:xfrm>
            <a:off x="4800592" y="1628764"/>
            <a:ext cx="2607196" cy="3461275"/>
          </a:xfrm>
          <a:prstGeom prst="rect">
            <a:avLst/>
          </a:prstGeom>
          <a:solidFill>
            <a:schemeClr val="bg1">
              <a:lumMod val="85000"/>
            </a:schemeClr>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8" name="Rectangle 7"/>
          <p:cNvSpPr/>
          <p:nvPr/>
        </p:nvSpPr>
        <p:spPr>
          <a:xfrm>
            <a:off x="5079934" y="3931215"/>
            <a:ext cx="2048512" cy="792582"/>
          </a:xfrm>
          <a:prstGeom prst="rect">
            <a:avLst/>
          </a:prstGeom>
          <a:solidFill>
            <a:schemeClr val="accent2"/>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API Load Balancer</a:t>
            </a:r>
            <a:endParaRPr kumimoji="0" lang="en-US"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11" name="Rectangle 10"/>
          <p:cNvSpPr/>
          <p:nvPr/>
        </p:nvSpPr>
        <p:spPr>
          <a:xfrm>
            <a:off x="5782814" y="2769275"/>
            <a:ext cx="1578392" cy="107721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5F5F5F"/>
                </a:solidFill>
                <a:effectLst/>
                <a:uLnTx/>
                <a:uFillTx/>
              </a:rPr>
              <a:t>What’s the best endpoint to use for </a:t>
            </a:r>
            <a:r>
              <a:rPr kumimoji="0" lang="en-US" sz="1600" b="0" i="0" u="none" strike="noStrike" kern="0" cap="none" spc="0" normalizeH="0" baseline="0" noProof="0" dirty="0" err="1" smtClean="0">
                <a:ln>
                  <a:noFill/>
                </a:ln>
                <a:solidFill>
                  <a:srgbClr val="5F5F5F"/>
                </a:solidFill>
                <a:effectLst/>
                <a:uLnTx/>
                <a:uFillTx/>
              </a:rPr>
              <a:t>microservic</a:t>
            </a:r>
            <a:r>
              <a:rPr lang="en-US" sz="1600" kern="0" dirty="0" smtClean="0">
                <a:solidFill>
                  <a:srgbClr val="5F5F5F"/>
                </a:solidFill>
              </a:rPr>
              <a:t>e X?</a:t>
            </a:r>
            <a:endParaRPr kumimoji="0" lang="en-US" sz="1600" b="0" i="0" u="none" strike="noStrike" kern="0" cap="none" spc="0" normalizeH="0" baseline="0" noProof="0" dirty="0">
              <a:ln>
                <a:noFill/>
              </a:ln>
              <a:solidFill>
                <a:srgbClr val="5F5F5F"/>
              </a:solidFill>
              <a:effectLst/>
              <a:uLnTx/>
              <a:uFillTx/>
            </a:endParaRPr>
          </a:p>
        </p:txBody>
      </p:sp>
      <p:sp>
        <p:nvSpPr>
          <p:cNvPr id="12" name="Rectangle 11"/>
          <p:cNvSpPr/>
          <p:nvPr/>
        </p:nvSpPr>
        <p:spPr>
          <a:xfrm>
            <a:off x="5211975" y="5586561"/>
            <a:ext cx="1472951" cy="52322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5F5F5F"/>
                </a:solidFill>
                <a:effectLst/>
                <a:uLnTx/>
                <a:uFillTx/>
              </a:rPr>
              <a:t>Client HTTP request</a:t>
            </a:r>
            <a:endParaRPr kumimoji="0" lang="en-US" sz="1400" b="0" i="0" u="none" strike="noStrike" kern="0" cap="none" spc="0" normalizeH="0" baseline="0" noProof="0" dirty="0">
              <a:ln>
                <a:noFill/>
              </a:ln>
              <a:solidFill>
                <a:srgbClr val="5F5F5F"/>
              </a:solidFill>
              <a:effectLst/>
              <a:uLnTx/>
              <a:uFillTx/>
            </a:endParaRPr>
          </a:p>
        </p:txBody>
      </p:sp>
      <p:sp>
        <p:nvSpPr>
          <p:cNvPr id="13" name="Rectangle 12"/>
          <p:cNvSpPr/>
          <p:nvPr/>
        </p:nvSpPr>
        <p:spPr>
          <a:xfrm>
            <a:off x="5079934" y="1793445"/>
            <a:ext cx="2048512" cy="792582"/>
          </a:xfrm>
          <a:prstGeom prst="rect">
            <a:avLst/>
          </a:prstGeom>
          <a:solidFill>
            <a:srgbClr val="5382A1"/>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Service Registry</a:t>
            </a:r>
            <a:endParaRPr kumimoji="0" lang="en-US"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14" name="Rectangle 13"/>
          <p:cNvSpPr/>
          <p:nvPr/>
        </p:nvSpPr>
        <p:spPr>
          <a:xfrm rot="20981193">
            <a:off x="7536797" y="4144435"/>
            <a:ext cx="1164687" cy="58477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5F5F5F"/>
                </a:solidFill>
                <a:effectLst/>
                <a:uLnTx/>
                <a:uFillTx/>
              </a:rPr>
              <a:t>Use This Endpoint</a:t>
            </a:r>
            <a:endParaRPr kumimoji="0" lang="en-US" sz="1600" b="0" i="0" u="none" strike="noStrike" kern="0" cap="none" spc="0" normalizeH="0" baseline="0" noProof="0" dirty="0">
              <a:ln>
                <a:noFill/>
              </a:ln>
              <a:solidFill>
                <a:srgbClr val="5F5F5F"/>
              </a:solidFill>
              <a:effectLst/>
              <a:uLnTx/>
              <a:uFillTx/>
            </a:endParaRPr>
          </a:p>
        </p:txBody>
      </p:sp>
      <p:sp>
        <p:nvSpPr>
          <p:cNvPr id="15" name="Rectangle 14"/>
          <p:cNvSpPr/>
          <p:nvPr/>
        </p:nvSpPr>
        <p:spPr>
          <a:xfrm>
            <a:off x="8523405" y="1628764"/>
            <a:ext cx="2875369" cy="4665943"/>
          </a:xfrm>
          <a:prstGeom prst="rect">
            <a:avLst/>
          </a:prstGeom>
          <a:solidFill>
            <a:schemeClr val="bg1">
              <a:lumMod val="85000"/>
            </a:schemeClr>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6" name="Rectangle 15"/>
          <p:cNvSpPr/>
          <p:nvPr/>
        </p:nvSpPr>
        <p:spPr>
          <a:xfrm>
            <a:off x="8763950" y="2922507"/>
            <a:ext cx="2394280" cy="537542"/>
          </a:xfrm>
          <a:prstGeom prst="rect">
            <a:avLst/>
          </a:prstGeom>
          <a:solidFill>
            <a:srgbClr val="5382A1"/>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Java SE Cloud Service</a:t>
            </a:r>
          </a:p>
          <a:p>
            <a:pPr algn="ctr">
              <a:lnSpc>
                <a:spcPct val="90000"/>
              </a:lnSpc>
            </a:pPr>
            <a:r>
              <a:rPr lang="en-US" sz="1400" kern="0" dirty="0">
                <a:solidFill>
                  <a:srgbClr val="FFFFFF"/>
                </a:solidFill>
              </a:rPr>
              <a:t>(instances 1...N</a:t>
            </a:r>
            <a:r>
              <a:rPr lang="en-US" sz="1400" kern="0" dirty="0" smtClean="0">
                <a:solidFill>
                  <a:srgbClr val="FFFFFF"/>
                </a:solidFill>
              </a:rPr>
              <a:t>)</a:t>
            </a:r>
            <a:endParaRPr lang="en-US" sz="1400" kern="0" dirty="0">
              <a:solidFill>
                <a:srgbClr val="FFFFFF"/>
              </a:solidFill>
            </a:endParaRPr>
          </a:p>
        </p:txBody>
      </p:sp>
      <p:sp>
        <p:nvSpPr>
          <p:cNvPr id="17" name="Rectangle 16"/>
          <p:cNvSpPr/>
          <p:nvPr/>
        </p:nvSpPr>
        <p:spPr>
          <a:xfrm>
            <a:off x="8763950" y="3792167"/>
            <a:ext cx="2394280" cy="537542"/>
          </a:xfrm>
          <a:prstGeom prst="rect">
            <a:avLst/>
          </a:prstGeom>
          <a:solidFill>
            <a:srgbClr val="5382A1"/>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Node Cloud Service</a:t>
            </a:r>
          </a:p>
          <a:p>
            <a:pPr algn="ctr">
              <a:lnSpc>
                <a:spcPct val="90000"/>
              </a:lnSpc>
            </a:pPr>
            <a:r>
              <a:rPr lang="en-US" sz="1400" kern="0" dirty="0">
                <a:solidFill>
                  <a:srgbClr val="FFFFFF"/>
                </a:solidFill>
              </a:rPr>
              <a:t>(instances 1...N</a:t>
            </a:r>
            <a:r>
              <a:rPr lang="en-US" sz="1400" kern="0" dirty="0" smtClean="0">
                <a:solidFill>
                  <a:srgbClr val="FFFFFF"/>
                </a:solidFill>
              </a:rPr>
              <a:t>)</a:t>
            </a:r>
            <a:endParaRPr lang="en-US" sz="1400" kern="0" dirty="0">
              <a:solidFill>
                <a:srgbClr val="FFFFFF"/>
              </a:solidFill>
            </a:endParaRPr>
          </a:p>
        </p:txBody>
      </p:sp>
      <p:sp>
        <p:nvSpPr>
          <p:cNvPr id="18" name="Rectangle 17"/>
          <p:cNvSpPr/>
          <p:nvPr/>
        </p:nvSpPr>
        <p:spPr>
          <a:xfrm>
            <a:off x="8763950" y="4661827"/>
            <a:ext cx="2394280" cy="537541"/>
          </a:xfrm>
          <a:prstGeom prst="rect">
            <a:avLst/>
          </a:prstGeom>
          <a:solidFill>
            <a:srgbClr val="5382A1"/>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Compute Cloud Service</a:t>
            </a:r>
          </a:p>
          <a:p>
            <a:pPr algn="ctr">
              <a:lnSpc>
                <a:spcPct val="90000"/>
              </a:lnSpc>
            </a:pPr>
            <a:r>
              <a:rPr lang="en-US" sz="1400" kern="0" dirty="0">
                <a:solidFill>
                  <a:srgbClr val="FFFFFF"/>
                </a:solidFill>
              </a:rPr>
              <a:t>(instances 1...N</a:t>
            </a:r>
            <a:r>
              <a:rPr lang="en-US" sz="1400" kern="0" dirty="0" smtClean="0">
                <a:solidFill>
                  <a:srgbClr val="FFFFFF"/>
                </a:solidFill>
              </a:rPr>
              <a:t>)</a:t>
            </a:r>
            <a:endParaRPr lang="en-US" sz="1400" kern="0" dirty="0">
              <a:solidFill>
                <a:srgbClr val="FFFFFF"/>
              </a:solidFill>
            </a:endParaRPr>
          </a:p>
        </p:txBody>
      </p:sp>
      <p:sp>
        <p:nvSpPr>
          <p:cNvPr id="19" name="Rectangle 18"/>
          <p:cNvSpPr/>
          <p:nvPr/>
        </p:nvSpPr>
        <p:spPr>
          <a:xfrm>
            <a:off x="8763950" y="5531485"/>
            <a:ext cx="2394280" cy="537541"/>
          </a:xfrm>
          <a:prstGeom prst="rect">
            <a:avLst/>
          </a:prstGeom>
          <a:solidFill>
            <a:srgbClr val="5382A1"/>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Runtime X</a:t>
            </a:r>
          </a:p>
          <a:p>
            <a:pPr algn="ctr">
              <a:lnSpc>
                <a:spcPct val="90000"/>
              </a:lnSpc>
            </a:pPr>
            <a:r>
              <a:rPr lang="en-US" sz="1400" kern="0" dirty="0">
                <a:solidFill>
                  <a:srgbClr val="FFFFFF"/>
                </a:solidFill>
              </a:rPr>
              <a:t>(instances 1...N</a:t>
            </a:r>
            <a:r>
              <a:rPr lang="en-US" sz="1400" kern="0" dirty="0" smtClean="0">
                <a:solidFill>
                  <a:srgbClr val="FFFFFF"/>
                </a:solidFill>
              </a:rPr>
              <a:t>)</a:t>
            </a:r>
            <a:endParaRPr lang="en-US" sz="1400" kern="0" dirty="0">
              <a:solidFill>
                <a:srgbClr val="FFFFFF"/>
              </a:solidFill>
            </a:endParaRPr>
          </a:p>
        </p:txBody>
      </p:sp>
      <p:sp>
        <p:nvSpPr>
          <p:cNvPr id="23" name="Rectangle 22"/>
          <p:cNvSpPr/>
          <p:nvPr/>
        </p:nvSpPr>
        <p:spPr>
          <a:xfrm>
            <a:off x="7433732" y="2645905"/>
            <a:ext cx="1316682" cy="120032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F5F5F"/>
                </a:solidFill>
                <a:effectLst/>
                <a:uLnTx/>
                <a:uFillTx/>
              </a:rPr>
              <a:t>Just </a:t>
            </a:r>
            <a:r>
              <a:rPr kumimoji="0" lang="en-US" sz="1800" b="0" i="0" u="none" strike="noStrike" kern="0" cap="none" spc="0" normalizeH="0" baseline="0" noProof="0" dirty="0" smtClean="0">
                <a:ln>
                  <a:noFill/>
                </a:ln>
                <a:solidFill>
                  <a:srgbClr val="5F5F5F"/>
                </a:solidFill>
                <a:effectLst/>
                <a:uLnTx/>
                <a:uFillTx/>
              </a:rPr>
              <a:t>   added a</a:t>
            </a:r>
            <a:r>
              <a:rPr kumimoji="0" lang="en-US" sz="1800" b="0" i="0" u="none" strike="noStrike" kern="0" cap="none" spc="0" normalizeH="0" noProof="0" dirty="0" smtClean="0">
                <a:ln>
                  <a:noFill/>
                </a:ln>
                <a:solidFill>
                  <a:srgbClr val="5F5F5F"/>
                </a:solidFill>
                <a:effectLst/>
                <a:uLnTx/>
                <a:uFillTx/>
              </a:rPr>
              <a:t> n</a:t>
            </a:r>
            <a:r>
              <a:rPr kumimoji="0" lang="en-US" sz="1800" b="0" i="0" u="none" strike="noStrike" kern="0" cap="none" spc="0" normalizeH="0" baseline="0" noProof="0" dirty="0" smtClean="0">
                <a:ln>
                  <a:noFill/>
                </a:ln>
                <a:solidFill>
                  <a:srgbClr val="5F5F5F"/>
                </a:solidFill>
                <a:effectLst/>
                <a:uLnTx/>
                <a:uFillTx/>
              </a:rPr>
              <a:t>ew</a:t>
            </a:r>
            <a:r>
              <a:rPr lang="en-US" kern="0" dirty="0">
                <a:solidFill>
                  <a:srgbClr val="5F5F5F"/>
                </a:solidFill>
              </a:rPr>
              <a:t> </a:t>
            </a:r>
            <a:r>
              <a:rPr kumimoji="0" lang="en-US" sz="1800" b="0" i="0" u="none" strike="noStrike" kern="0" cap="none" spc="0" normalizeH="0" baseline="0" noProof="0" dirty="0" smtClean="0">
                <a:ln>
                  <a:noFill/>
                </a:ln>
                <a:solidFill>
                  <a:srgbClr val="5F5F5F"/>
                </a:solidFill>
                <a:effectLst/>
                <a:uLnTx/>
                <a:uFillTx/>
              </a:rPr>
              <a:t>endpoint</a:t>
            </a:r>
            <a:endParaRPr kumimoji="0" lang="en-US" sz="1800" b="0" i="0" u="none" strike="noStrike" kern="0" cap="none" spc="0" normalizeH="0" baseline="0" noProof="0" dirty="0">
              <a:ln>
                <a:noFill/>
              </a:ln>
              <a:solidFill>
                <a:srgbClr val="5F5F5F"/>
              </a:solidFill>
              <a:effectLst/>
              <a:uLnTx/>
              <a:uFillTx/>
            </a:endParaRPr>
          </a:p>
        </p:txBody>
      </p:sp>
      <p:sp>
        <p:nvSpPr>
          <p:cNvPr id="24" name="Rectangle 23"/>
          <p:cNvSpPr/>
          <p:nvPr/>
        </p:nvSpPr>
        <p:spPr>
          <a:xfrm rot="250260">
            <a:off x="7469349" y="1938570"/>
            <a:ext cx="1164687"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5F5F5F"/>
                </a:solidFill>
                <a:effectLst/>
                <a:uLnTx/>
                <a:uFillTx/>
              </a:rPr>
              <a:t>Still Alive?</a:t>
            </a:r>
            <a:endParaRPr kumimoji="0" lang="en-US" sz="1600" b="0" i="0" u="none" strike="noStrike" kern="0" cap="none" spc="0" normalizeH="0" baseline="0" noProof="0" dirty="0">
              <a:ln>
                <a:noFill/>
              </a:ln>
              <a:solidFill>
                <a:srgbClr val="5F5F5F"/>
              </a:solidFill>
              <a:effectLst/>
              <a:uLnTx/>
              <a:uFillTx/>
            </a:endParaRPr>
          </a:p>
        </p:txBody>
      </p:sp>
      <p:sp>
        <p:nvSpPr>
          <p:cNvPr id="25" name="Rectangle 24"/>
          <p:cNvSpPr/>
          <p:nvPr/>
        </p:nvSpPr>
        <p:spPr>
          <a:xfrm>
            <a:off x="8419314" y="1282613"/>
            <a:ext cx="2150473"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5F5F5F"/>
                </a:solidFill>
                <a:effectLst/>
                <a:uLnTx/>
                <a:uFillTx/>
              </a:rPr>
              <a:t>Runtime</a:t>
            </a:r>
            <a:r>
              <a:rPr kumimoji="0" lang="en-US" sz="2000" b="1" i="0" u="none" strike="noStrike" kern="0" cap="none" spc="0" normalizeH="0" noProof="0" dirty="0" smtClean="0">
                <a:ln>
                  <a:noFill/>
                </a:ln>
                <a:solidFill>
                  <a:srgbClr val="5F5F5F"/>
                </a:solidFill>
                <a:effectLst/>
                <a:uLnTx/>
                <a:uFillTx/>
              </a:rPr>
              <a:t> Instances</a:t>
            </a:r>
            <a:endParaRPr kumimoji="0" lang="en-US" sz="2000" b="1" i="0" u="none" strike="noStrike" kern="0" cap="none" spc="0" normalizeH="0" baseline="0" noProof="0" dirty="0">
              <a:ln>
                <a:noFill/>
              </a:ln>
              <a:solidFill>
                <a:srgbClr val="5F5F5F"/>
              </a:solidFill>
              <a:effectLst/>
              <a:uLnTx/>
              <a:uFillTx/>
            </a:endParaRPr>
          </a:p>
        </p:txBody>
      </p:sp>
      <p:sp>
        <p:nvSpPr>
          <p:cNvPr id="26" name="Rectangle 25"/>
          <p:cNvSpPr/>
          <p:nvPr/>
        </p:nvSpPr>
        <p:spPr>
          <a:xfrm>
            <a:off x="4698882" y="1282613"/>
            <a:ext cx="3088731"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5F5F5F"/>
                </a:solidFill>
                <a:effectLst/>
                <a:uLnTx/>
                <a:uFillTx/>
              </a:rPr>
              <a:t>Microservice Infrastructure</a:t>
            </a:r>
            <a:endParaRPr kumimoji="0" lang="en-US" sz="2000" b="1" i="0" u="none" strike="noStrike" kern="0" cap="none" spc="0" normalizeH="0" baseline="0" noProof="0" dirty="0">
              <a:ln>
                <a:noFill/>
              </a:ln>
              <a:solidFill>
                <a:srgbClr val="5F5F5F"/>
              </a:solidFill>
              <a:effectLst/>
              <a:uLnTx/>
              <a:uFillTx/>
            </a:endParaRPr>
          </a:p>
        </p:txBody>
      </p:sp>
      <p:sp>
        <p:nvSpPr>
          <p:cNvPr id="27" name="Rectangle 26"/>
          <p:cNvSpPr/>
          <p:nvPr/>
        </p:nvSpPr>
        <p:spPr>
          <a:xfrm>
            <a:off x="8763950" y="2052848"/>
            <a:ext cx="2394280" cy="537541"/>
          </a:xfrm>
          <a:prstGeom prst="rect">
            <a:avLst/>
          </a:prstGeom>
          <a:solidFill>
            <a:srgbClr val="5382A1"/>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Java Cloud Service</a:t>
            </a:r>
          </a:p>
          <a:p>
            <a:pPr marL="0" marR="0" lvl="0" indent="0" algn="ctr" defTabSz="914400" eaLnBrk="1" fontAlgn="auto" latinLnBrk="0" hangingPunct="1">
              <a:lnSpc>
                <a:spcPct val="90000"/>
              </a:lnSpc>
              <a:spcBef>
                <a:spcPts val="0"/>
              </a:spcBef>
              <a:spcAft>
                <a:spcPts val="0"/>
              </a:spcAft>
              <a:buClrTx/>
              <a:buSzTx/>
              <a:buFontTx/>
              <a:buNone/>
              <a:tabLst/>
              <a:defRPr/>
            </a:pPr>
            <a:r>
              <a:rPr lang="en-US" sz="1400" kern="0" dirty="0" smtClean="0">
                <a:solidFill>
                  <a:srgbClr val="FFFFFF"/>
                </a:solidFill>
                <a:latin typeface="Calibri"/>
              </a:rPr>
              <a:t>(instances 1...N)</a:t>
            </a:r>
            <a:endParaRPr kumimoji="0" lang="en-US" sz="1400" b="0" i="0" u="none" strike="noStrike" kern="0" cap="none" spc="0" normalizeH="0" baseline="0" noProof="0" dirty="0">
              <a:ln>
                <a:noFill/>
              </a:ln>
              <a:solidFill>
                <a:srgbClr val="FFFFFF"/>
              </a:solidFill>
              <a:effectLst/>
              <a:uLnTx/>
              <a:uFillTx/>
              <a:latin typeface="Calibri"/>
            </a:endParaRPr>
          </a:p>
        </p:txBody>
      </p:sp>
      <p:sp>
        <p:nvSpPr>
          <p:cNvPr id="28" name="Frame 27"/>
          <p:cNvSpPr/>
          <p:nvPr/>
        </p:nvSpPr>
        <p:spPr bwMode="gray">
          <a:xfrm>
            <a:off x="4968337" y="3810181"/>
            <a:ext cx="2260873" cy="1032800"/>
          </a:xfrm>
          <a:prstGeom prst="frame">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solidFill>
                <a:schemeClr val="tx1"/>
              </a:solidFill>
            </a:endParaRPr>
          </a:p>
        </p:txBody>
      </p:sp>
      <p:cxnSp>
        <p:nvCxnSpPr>
          <p:cNvPr id="10" name="Straight Arrow Connector 9"/>
          <p:cNvCxnSpPr/>
          <p:nvPr/>
        </p:nvCxnSpPr>
        <p:spPr>
          <a:xfrm flipV="1">
            <a:off x="5699466" y="2586027"/>
            <a:ext cx="0" cy="1345188"/>
          </a:xfrm>
          <a:prstGeom prst="straightConnector1">
            <a:avLst/>
          </a:prstGeom>
          <a:noFill/>
          <a:ln w="57150" cap="flat" cmpd="sng" algn="ctr">
            <a:solidFill>
              <a:srgbClr val="5F5F5F"/>
            </a:solidFill>
            <a:prstDash val="solid"/>
            <a:miter lim="800000"/>
            <a:headEnd type="arrow"/>
            <a:tailEnd type="arrow"/>
          </a:ln>
          <a:effectLst/>
        </p:spPr>
      </p:cxnSp>
      <p:cxnSp>
        <p:nvCxnSpPr>
          <p:cNvPr id="20" name="Straight Arrow Connector 19"/>
          <p:cNvCxnSpPr>
            <a:endCxn id="17" idx="1"/>
          </p:cNvCxnSpPr>
          <p:nvPr/>
        </p:nvCxnSpPr>
        <p:spPr>
          <a:xfrm flipV="1">
            <a:off x="7100534" y="4060938"/>
            <a:ext cx="1663416" cy="292095"/>
          </a:xfrm>
          <a:prstGeom prst="straightConnector1">
            <a:avLst/>
          </a:prstGeom>
          <a:noFill/>
          <a:ln w="57150" cap="flat" cmpd="sng" algn="ctr">
            <a:solidFill>
              <a:srgbClr val="5F5F5F"/>
            </a:solidFill>
            <a:prstDash val="solid"/>
            <a:miter lim="800000"/>
            <a:tailEnd type="arrow"/>
          </a:ln>
          <a:effectLst/>
        </p:spPr>
      </p:cxnSp>
      <p:cxnSp>
        <p:nvCxnSpPr>
          <p:cNvPr id="21" name="Straight Arrow Connector 20"/>
          <p:cNvCxnSpPr>
            <a:stCxn id="13" idx="3"/>
            <a:endCxn id="27" idx="1"/>
          </p:cNvCxnSpPr>
          <p:nvPr/>
        </p:nvCxnSpPr>
        <p:spPr>
          <a:xfrm>
            <a:off x="7128446" y="2189736"/>
            <a:ext cx="1635504" cy="131883"/>
          </a:xfrm>
          <a:prstGeom prst="straightConnector1">
            <a:avLst/>
          </a:prstGeom>
          <a:noFill/>
          <a:ln w="57150" cap="flat" cmpd="sng" algn="ctr">
            <a:solidFill>
              <a:srgbClr val="5F5F5F"/>
            </a:solidFill>
            <a:prstDash val="solid"/>
            <a:miter lim="800000"/>
            <a:tailEnd type="arrow"/>
          </a:ln>
          <a:effectLst/>
        </p:spPr>
      </p:cxnSp>
      <p:cxnSp>
        <p:nvCxnSpPr>
          <p:cNvPr id="22" name="Straight Arrow Connector 21"/>
          <p:cNvCxnSpPr>
            <a:stCxn id="16" idx="1"/>
            <a:endCxn id="13" idx="3"/>
          </p:cNvCxnSpPr>
          <p:nvPr/>
        </p:nvCxnSpPr>
        <p:spPr>
          <a:xfrm flipH="1" flipV="1">
            <a:off x="7128446" y="2189736"/>
            <a:ext cx="1635504" cy="1001542"/>
          </a:xfrm>
          <a:prstGeom prst="straightConnector1">
            <a:avLst/>
          </a:prstGeom>
          <a:noFill/>
          <a:ln w="57150" cap="flat" cmpd="sng" algn="ctr">
            <a:solidFill>
              <a:srgbClr val="5F5F5F"/>
            </a:solidFill>
            <a:prstDash val="solid"/>
            <a:miter lim="800000"/>
            <a:tailEnd type="arrow"/>
          </a:ln>
          <a:effectLst/>
        </p:spPr>
      </p:cxnSp>
      <p:cxnSp>
        <p:nvCxnSpPr>
          <p:cNvPr id="9" name="Straight Arrow Connector 8"/>
          <p:cNvCxnSpPr/>
          <p:nvPr/>
        </p:nvCxnSpPr>
        <p:spPr>
          <a:xfrm flipV="1">
            <a:off x="5950735" y="4721024"/>
            <a:ext cx="0" cy="931462"/>
          </a:xfrm>
          <a:prstGeom prst="straightConnector1">
            <a:avLst/>
          </a:prstGeom>
          <a:noFill/>
          <a:ln w="57150" cap="flat" cmpd="sng" algn="ctr">
            <a:solidFill>
              <a:srgbClr val="5F5F5F"/>
            </a:solidFill>
            <a:prstDash val="solid"/>
            <a:miter lim="800000"/>
            <a:tailEnd type="arrow"/>
          </a:ln>
          <a:effectLst/>
        </p:spPr>
      </p:cxnSp>
    </p:spTree>
    <p:extLst>
      <p:ext uri="{BB962C8B-B14F-4D97-AF65-F5344CB8AC3E}">
        <p14:creationId xmlns:p14="http://schemas.microsoft.com/office/powerpoint/2010/main" val="245832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API Gateways Load Balance and Aggregate Responses</a:t>
            </a:r>
          </a:p>
        </p:txBody>
      </p:sp>
      <p:sp>
        <p:nvSpPr>
          <p:cNvPr id="5" name="Slide Number Placeholder 4"/>
          <p:cNvSpPr>
            <a:spLocks noGrp="1"/>
          </p:cNvSpPr>
          <p:nvPr>
            <p:ph type="sldNum" sz="quarter" idx="12"/>
          </p:nvPr>
        </p:nvSpPr>
        <p:spPr/>
        <p:txBody>
          <a:bodyPr/>
          <a:lstStyle/>
          <a:p>
            <a:fld id="{C51EAA63-D034-42AE-91FA-B13B9518C7BE}" type="slidenum">
              <a:rPr lang="en-US" smtClean="0"/>
              <a:pPr/>
              <a:t>21</a:t>
            </a:fld>
            <a:endParaRPr lang="en-US"/>
          </a:p>
        </p:txBody>
      </p:sp>
      <p:sp>
        <p:nvSpPr>
          <p:cNvPr id="8" name="Text Placeholder 7"/>
          <p:cNvSpPr>
            <a:spLocks noGrp="1"/>
          </p:cNvSpPr>
          <p:nvPr>
            <p:ph type="body" sz="quarter" idx="13"/>
          </p:nvPr>
        </p:nvSpPr>
        <p:spPr/>
        <p:txBody>
          <a:bodyPr/>
          <a:lstStyle/>
          <a:p>
            <a:r>
              <a:rPr lang="en-US" dirty="0" smtClean="0"/>
              <a:t>API gateways provide a "</a:t>
            </a:r>
            <a:r>
              <a:rPr lang="en-US" dirty="0"/>
              <a:t>backend for each frontend"</a:t>
            </a:r>
          </a:p>
        </p:txBody>
      </p:sp>
      <p:sp>
        <p:nvSpPr>
          <p:cNvPr id="9" name="Rectangle 8"/>
          <p:cNvSpPr/>
          <p:nvPr/>
        </p:nvSpPr>
        <p:spPr bwMode="gray">
          <a:xfrm>
            <a:off x="622125" y="1921149"/>
            <a:ext cx="4966994" cy="562625"/>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Client</a:t>
            </a:r>
          </a:p>
        </p:txBody>
      </p:sp>
      <p:cxnSp>
        <p:nvCxnSpPr>
          <p:cNvPr id="15" name="Straight Connector 14"/>
          <p:cNvCxnSpPr>
            <a:stCxn id="20" idx="0"/>
            <a:endCxn id="9" idx="2"/>
          </p:cNvCxnSpPr>
          <p:nvPr/>
        </p:nvCxnSpPr>
        <p:spPr>
          <a:xfrm flipV="1">
            <a:off x="3098087" y="2483774"/>
            <a:ext cx="7535" cy="660918"/>
          </a:xfrm>
          <a:prstGeom prst="line">
            <a:avLst/>
          </a:prstGeom>
          <a:ln w="57150" cmpd="sng">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8319" y="2814688"/>
            <a:ext cx="5050779" cy="0"/>
          </a:xfrm>
          <a:prstGeom prst="line">
            <a:avLst/>
          </a:prstGeom>
          <a:ln w="19050">
            <a:solidFill>
              <a:schemeClr val="accent3"/>
            </a:solidFill>
            <a:prstDash val="dash"/>
            <a:miter lim="800000"/>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8477" y="2439281"/>
            <a:ext cx="1569660" cy="369332"/>
          </a:xfrm>
          <a:prstGeom prst="rect">
            <a:avLst/>
          </a:prstGeom>
        </p:spPr>
        <p:txBody>
          <a:bodyPr wrap="none">
            <a:spAutoFit/>
          </a:bodyPr>
          <a:lstStyle/>
          <a:p>
            <a:r>
              <a:rPr lang="en-US" dirty="0" smtClean="0"/>
              <a:t>Public Internet</a:t>
            </a:r>
            <a:endParaRPr lang="en-US" dirty="0"/>
          </a:p>
        </p:txBody>
      </p:sp>
      <p:sp>
        <p:nvSpPr>
          <p:cNvPr id="31" name="Rectangle 30"/>
          <p:cNvSpPr/>
          <p:nvPr/>
        </p:nvSpPr>
        <p:spPr bwMode="gray">
          <a:xfrm>
            <a:off x="614590" y="4790008"/>
            <a:ext cx="1575968" cy="562625"/>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Microservice</a:t>
            </a:r>
          </a:p>
        </p:txBody>
      </p:sp>
      <p:sp>
        <p:nvSpPr>
          <p:cNvPr id="32" name="Rectangle 31"/>
          <p:cNvSpPr/>
          <p:nvPr/>
        </p:nvSpPr>
        <p:spPr bwMode="gray">
          <a:xfrm>
            <a:off x="2310103" y="4790008"/>
            <a:ext cx="1575968" cy="562625"/>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Microservice</a:t>
            </a:r>
          </a:p>
        </p:txBody>
      </p:sp>
      <p:sp>
        <p:nvSpPr>
          <p:cNvPr id="33" name="Rectangle 32"/>
          <p:cNvSpPr/>
          <p:nvPr/>
        </p:nvSpPr>
        <p:spPr bwMode="gray">
          <a:xfrm>
            <a:off x="4005616" y="4790008"/>
            <a:ext cx="1575968" cy="562625"/>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Microservice</a:t>
            </a:r>
          </a:p>
        </p:txBody>
      </p:sp>
      <p:sp>
        <p:nvSpPr>
          <p:cNvPr id="35" name="Rectangle 34"/>
          <p:cNvSpPr/>
          <p:nvPr/>
        </p:nvSpPr>
        <p:spPr bwMode="gray">
          <a:xfrm>
            <a:off x="614590" y="5529308"/>
            <a:ext cx="1575968" cy="562625"/>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Microservice</a:t>
            </a:r>
          </a:p>
        </p:txBody>
      </p:sp>
      <p:sp>
        <p:nvSpPr>
          <p:cNvPr id="36" name="Rectangle 35"/>
          <p:cNvSpPr/>
          <p:nvPr/>
        </p:nvSpPr>
        <p:spPr bwMode="gray">
          <a:xfrm>
            <a:off x="2310103" y="5529308"/>
            <a:ext cx="1575968" cy="562625"/>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Microservice</a:t>
            </a:r>
          </a:p>
        </p:txBody>
      </p:sp>
      <p:sp>
        <p:nvSpPr>
          <p:cNvPr id="37" name="Rectangle 36"/>
          <p:cNvSpPr/>
          <p:nvPr/>
        </p:nvSpPr>
        <p:spPr bwMode="gray">
          <a:xfrm>
            <a:off x="4005616" y="5529308"/>
            <a:ext cx="1575968" cy="562625"/>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Microservice</a:t>
            </a:r>
          </a:p>
        </p:txBody>
      </p:sp>
      <p:sp>
        <p:nvSpPr>
          <p:cNvPr id="40" name="Rectangle 39"/>
          <p:cNvSpPr/>
          <p:nvPr/>
        </p:nvSpPr>
        <p:spPr>
          <a:xfrm>
            <a:off x="698477" y="2775508"/>
            <a:ext cx="1309185" cy="369332"/>
          </a:xfrm>
          <a:prstGeom prst="rect">
            <a:avLst/>
          </a:prstGeom>
        </p:spPr>
        <p:txBody>
          <a:bodyPr wrap="none">
            <a:spAutoFit/>
          </a:bodyPr>
          <a:lstStyle/>
          <a:p>
            <a:r>
              <a:rPr lang="en-US" dirty="0" smtClean="0"/>
              <a:t>Data Center</a:t>
            </a:r>
            <a:endParaRPr lang="en-US" dirty="0"/>
          </a:p>
        </p:txBody>
      </p:sp>
      <p:cxnSp>
        <p:nvCxnSpPr>
          <p:cNvPr id="41" name="Straight Connector 40"/>
          <p:cNvCxnSpPr>
            <a:stCxn id="20" idx="2"/>
          </p:cNvCxnSpPr>
          <p:nvPr/>
        </p:nvCxnSpPr>
        <p:spPr>
          <a:xfrm flipH="1">
            <a:off x="1250008" y="3707317"/>
            <a:ext cx="1848079" cy="412608"/>
          </a:xfrm>
          <a:prstGeom prst="line">
            <a:avLst/>
          </a:prstGeom>
          <a:ln w="57150" cmpd="sng">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0" idx="2"/>
            <a:endCxn id="18" idx="0"/>
          </p:cNvCxnSpPr>
          <p:nvPr/>
        </p:nvCxnSpPr>
        <p:spPr>
          <a:xfrm>
            <a:off x="3098087" y="3707317"/>
            <a:ext cx="0" cy="378810"/>
          </a:xfrm>
          <a:prstGeom prst="line">
            <a:avLst/>
          </a:prstGeom>
          <a:ln w="57150" cmpd="sng">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0" idx="2"/>
          </p:cNvCxnSpPr>
          <p:nvPr/>
        </p:nvCxnSpPr>
        <p:spPr>
          <a:xfrm>
            <a:off x="3098087" y="3707317"/>
            <a:ext cx="1881944" cy="417608"/>
          </a:xfrm>
          <a:prstGeom prst="line">
            <a:avLst/>
          </a:prstGeom>
          <a:ln w="57150" cmpd="sng">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gray">
          <a:xfrm>
            <a:off x="614590" y="3144692"/>
            <a:ext cx="4966994" cy="562625"/>
          </a:xfrm>
          <a:prstGeom prst="rect">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API Gateway</a:t>
            </a:r>
          </a:p>
        </p:txBody>
      </p:sp>
      <p:sp>
        <p:nvSpPr>
          <p:cNvPr id="17" name="Rectangle 16"/>
          <p:cNvSpPr/>
          <p:nvPr/>
        </p:nvSpPr>
        <p:spPr bwMode="gray">
          <a:xfrm>
            <a:off x="614590" y="4086127"/>
            <a:ext cx="1575968" cy="562625"/>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Microservice</a:t>
            </a:r>
          </a:p>
        </p:txBody>
      </p:sp>
      <p:sp>
        <p:nvSpPr>
          <p:cNvPr id="18" name="Rectangle 17"/>
          <p:cNvSpPr/>
          <p:nvPr/>
        </p:nvSpPr>
        <p:spPr bwMode="gray">
          <a:xfrm>
            <a:off x="2310103" y="4086127"/>
            <a:ext cx="1575968" cy="562625"/>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Microservice</a:t>
            </a:r>
          </a:p>
        </p:txBody>
      </p:sp>
      <p:sp>
        <p:nvSpPr>
          <p:cNvPr id="30" name="Rectangle 29"/>
          <p:cNvSpPr/>
          <p:nvPr/>
        </p:nvSpPr>
        <p:spPr bwMode="gray">
          <a:xfrm>
            <a:off x="4005616" y="4086127"/>
            <a:ext cx="1575968" cy="562625"/>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Microservice</a:t>
            </a:r>
          </a:p>
        </p:txBody>
      </p:sp>
      <p:sp>
        <p:nvSpPr>
          <p:cNvPr id="55" name="Content Placeholder 6"/>
          <p:cNvSpPr>
            <a:spLocks noGrp="1"/>
          </p:cNvSpPr>
          <p:nvPr>
            <p:ph idx="1"/>
          </p:nvPr>
        </p:nvSpPr>
        <p:spPr>
          <a:xfrm>
            <a:off x="6433862" y="1897640"/>
            <a:ext cx="5431181" cy="3962400"/>
          </a:xfrm>
        </p:spPr>
        <p:txBody>
          <a:bodyPr/>
          <a:lstStyle/>
          <a:p>
            <a:r>
              <a:rPr lang="en-US" sz="2200" dirty="0"/>
              <a:t>Builds a XML or JSON response for each type of client – web, mobile, </a:t>
            </a:r>
            <a:r>
              <a:rPr lang="en-US" sz="2200" dirty="0" err="1"/>
              <a:t>etc</a:t>
            </a:r>
            <a:endParaRPr lang="en-US" sz="2200" dirty="0"/>
          </a:p>
          <a:p>
            <a:r>
              <a:rPr lang="en-US" sz="2200" dirty="0" smtClean="0"/>
              <a:t>Asynchronously calls each of the N microservices required to build a response</a:t>
            </a:r>
          </a:p>
          <a:p>
            <a:r>
              <a:rPr lang="en-US" sz="2200" dirty="0" smtClean="0"/>
              <a:t>Handles security and hides back-end</a:t>
            </a:r>
            <a:endParaRPr lang="en-US" sz="2200" dirty="0"/>
          </a:p>
          <a:p>
            <a:r>
              <a:rPr lang="en-US" sz="2200" dirty="0"/>
              <a:t>Load balances</a:t>
            </a:r>
          </a:p>
          <a:p>
            <a:r>
              <a:rPr lang="en-US" sz="2200" dirty="0" smtClean="0"/>
              <a:t>Applies </a:t>
            </a:r>
            <a:r>
              <a:rPr lang="en-US" sz="2200" i="1" dirty="0"/>
              <a:t>limited</a:t>
            </a:r>
            <a:r>
              <a:rPr lang="en-US" sz="2200" dirty="0"/>
              <a:t> business logic</a:t>
            </a:r>
          </a:p>
          <a:p>
            <a:r>
              <a:rPr lang="en-US" sz="2200" dirty="0" smtClean="0"/>
              <a:t>Meters APIs</a:t>
            </a:r>
          </a:p>
          <a:p>
            <a:r>
              <a:rPr lang="en-US" sz="2200" dirty="0" smtClean="0"/>
              <a:t>Logs centrally</a:t>
            </a:r>
          </a:p>
          <a:p>
            <a:r>
              <a:rPr lang="en-US" sz="2200" dirty="0"/>
              <a:t>Common solutions: </a:t>
            </a:r>
            <a:r>
              <a:rPr lang="en-US" sz="2200" dirty="0" err="1" smtClean="0"/>
              <a:t>Netty</a:t>
            </a:r>
            <a:r>
              <a:rPr lang="en-US" sz="2200" dirty="0"/>
              <a:t>, Vertex, </a:t>
            </a:r>
            <a:r>
              <a:rPr lang="en-US" sz="2200" dirty="0" err="1"/>
              <a:t>Nginx</a:t>
            </a:r>
            <a:r>
              <a:rPr lang="en-US" sz="2200" dirty="0"/>
              <a:t>, </a:t>
            </a:r>
            <a:r>
              <a:rPr lang="en-US" sz="2200" dirty="0" smtClean="0"/>
              <a:t>Kong, </a:t>
            </a:r>
            <a:r>
              <a:rPr lang="en-US" sz="2200" dirty="0" err="1" smtClean="0"/>
              <a:t>Apigee</a:t>
            </a:r>
            <a:endParaRPr lang="en-US" sz="2200" dirty="0"/>
          </a:p>
        </p:txBody>
      </p:sp>
      <p:cxnSp>
        <p:nvCxnSpPr>
          <p:cNvPr id="63" name="Straight Connector 62"/>
          <p:cNvCxnSpPr/>
          <p:nvPr/>
        </p:nvCxnSpPr>
        <p:spPr>
          <a:xfrm>
            <a:off x="5431182" y="3449059"/>
            <a:ext cx="501340" cy="0"/>
          </a:xfrm>
          <a:prstGeom prst="line">
            <a:avLst/>
          </a:prstGeom>
          <a:ln w="57150" cmpd="sng">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876943" y="2028161"/>
            <a:ext cx="421804" cy="0"/>
          </a:xfrm>
          <a:prstGeom prst="line">
            <a:avLst/>
          </a:prstGeom>
          <a:ln w="57150" cmpd="sng">
            <a:solidFill>
              <a:schemeClr val="accent6"/>
            </a:solidFill>
            <a:miter lim="800000"/>
            <a:headEnd type="none"/>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902861" y="2002241"/>
            <a:ext cx="0" cy="1470903"/>
          </a:xfrm>
          <a:prstGeom prst="line">
            <a:avLst/>
          </a:prstGeom>
          <a:ln w="57150" cmpd="sng">
            <a:solidFill>
              <a:srgbClr val="F05C2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98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51EAA63-D034-42AE-91FA-B13B9518C7BE}" type="slidenum">
              <a:rPr lang="en-US" smtClean="0"/>
              <a:t>22</a:t>
            </a:fld>
            <a:endParaRPr lang="en-US"/>
          </a:p>
        </p:txBody>
      </p:sp>
      <p:sp>
        <p:nvSpPr>
          <p:cNvPr id="64" name="Rectangle 63"/>
          <p:cNvSpPr/>
          <p:nvPr/>
        </p:nvSpPr>
        <p:spPr>
          <a:xfrm>
            <a:off x="9832190" y="3527980"/>
            <a:ext cx="2061553" cy="2791021"/>
          </a:xfrm>
          <a:prstGeom prst="rect">
            <a:avLst/>
          </a:prstGeom>
          <a:solidFill>
            <a:schemeClr val="bg1">
              <a:lumMod val="8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p>
        </p:txBody>
      </p:sp>
      <p:sp>
        <p:nvSpPr>
          <p:cNvPr id="65" name="Rectangle 64"/>
          <p:cNvSpPr/>
          <p:nvPr/>
        </p:nvSpPr>
        <p:spPr>
          <a:xfrm>
            <a:off x="9820906" y="1771831"/>
            <a:ext cx="2061553" cy="1207355"/>
          </a:xfrm>
          <a:prstGeom prst="rect">
            <a:avLst/>
          </a:prstGeom>
          <a:solidFill>
            <a:schemeClr val="bg1">
              <a:lumMod val="8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p>
        </p:txBody>
      </p:sp>
      <p:sp>
        <p:nvSpPr>
          <p:cNvPr id="66" name="Title 1"/>
          <p:cNvSpPr>
            <a:spLocks noGrp="1"/>
          </p:cNvSpPr>
          <p:nvPr>
            <p:ph type="title"/>
          </p:nvPr>
        </p:nvSpPr>
        <p:spPr>
          <a:xfrm>
            <a:off x="531812" y="406400"/>
            <a:ext cx="11125200" cy="889000"/>
          </a:xfrm>
        </p:spPr>
        <p:txBody>
          <a:bodyPr/>
          <a:lstStyle/>
          <a:p>
            <a:r>
              <a:rPr lang="en-US" dirty="0" smtClean="0"/>
              <a:t>Putting It All Together: Typical Solution Architecture</a:t>
            </a:r>
            <a:endParaRPr lang="en-US" dirty="0"/>
          </a:p>
        </p:txBody>
      </p:sp>
      <p:sp>
        <p:nvSpPr>
          <p:cNvPr id="67" name="Rectangle 66"/>
          <p:cNvSpPr/>
          <p:nvPr/>
        </p:nvSpPr>
        <p:spPr>
          <a:xfrm>
            <a:off x="550308" y="2264833"/>
            <a:ext cx="1735593" cy="550334"/>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Client - Web</a:t>
            </a:r>
            <a:endParaRPr lang="en-US" dirty="0"/>
          </a:p>
        </p:txBody>
      </p:sp>
      <p:sp>
        <p:nvSpPr>
          <p:cNvPr id="68" name="Rectangle 67"/>
          <p:cNvSpPr/>
          <p:nvPr/>
        </p:nvSpPr>
        <p:spPr>
          <a:xfrm>
            <a:off x="550308" y="2914647"/>
            <a:ext cx="1735593" cy="550334"/>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Client - Mobile</a:t>
            </a:r>
            <a:endParaRPr lang="en-US" dirty="0"/>
          </a:p>
        </p:txBody>
      </p:sp>
      <p:sp>
        <p:nvSpPr>
          <p:cNvPr id="69" name="Rectangle 68"/>
          <p:cNvSpPr/>
          <p:nvPr/>
        </p:nvSpPr>
        <p:spPr>
          <a:xfrm>
            <a:off x="550308" y="3564462"/>
            <a:ext cx="1735593" cy="550334"/>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Client - X</a:t>
            </a:r>
            <a:endParaRPr lang="en-US" dirty="0"/>
          </a:p>
        </p:txBody>
      </p:sp>
      <p:sp>
        <p:nvSpPr>
          <p:cNvPr id="70" name="Rectangle 69"/>
          <p:cNvSpPr/>
          <p:nvPr/>
        </p:nvSpPr>
        <p:spPr>
          <a:xfrm>
            <a:off x="3196027" y="1758947"/>
            <a:ext cx="2201228" cy="550334"/>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Service Discovery + Load Balancer</a:t>
            </a:r>
            <a:endParaRPr lang="en-US" dirty="0"/>
          </a:p>
        </p:txBody>
      </p:sp>
      <p:sp>
        <p:nvSpPr>
          <p:cNvPr id="71" name="Rectangle 70"/>
          <p:cNvSpPr/>
          <p:nvPr/>
        </p:nvSpPr>
        <p:spPr>
          <a:xfrm>
            <a:off x="6806917" y="2040472"/>
            <a:ext cx="2086926" cy="1579032"/>
          </a:xfrm>
          <a:prstGeom prst="rect">
            <a:avLst/>
          </a:prstGeom>
          <a:solidFill>
            <a:schemeClr val="bg1">
              <a:lumMod val="8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72" name="Rectangle 71"/>
          <p:cNvSpPr/>
          <p:nvPr/>
        </p:nvSpPr>
        <p:spPr>
          <a:xfrm>
            <a:off x="6929671" y="2184404"/>
            <a:ext cx="1816014" cy="389471"/>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Instance 1</a:t>
            </a:r>
            <a:endParaRPr lang="en-US" dirty="0"/>
          </a:p>
        </p:txBody>
      </p:sp>
      <p:sp>
        <p:nvSpPr>
          <p:cNvPr id="73" name="Rectangle 72"/>
          <p:cNvSpPr/>
          <p:nvPr/>
        </p:nvSpPr>
        <p:spPr>
          <a:xfrm>
            <a:off x="6929671" y="2633132"/>
            <a:ext cx="1816014" cy="389471"/>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Instance 2</a:t>
            </a:r>
            <a:endParaRPr lang="en-US" dirty="0"/>
          </a:p>
        </p:txBody>
      </p:sp>
      <p:sp>
        <p:nvSpPr>
          <p:cNvPr id="74" name="Rectangle 73"/>
          <p:cNvSpPr/>
          <p:nvPr/>
        </p:nvSpPr>
        <p:spPr>
          <a:xfrm>
            <a:off x="6732421" y="1699172"/>
            <a:ext cx="1575860" cy="369332"/>
          </a:xfrm>
          <a:prstGeom prst="rect">
            <a:avLst/>
          </a:prstGeom>
        </p:spPr>
        <p:txBody>
          <a:bodyPr wrap="none">
            <a:spAutoFit/>
          </a:bodyPr>
          <a:lstStyle/>
          <a:p>
            <a:r>
              <a:rPr lang="en-US" dirty="0"/>
              <a:t>Microservice </a:t>
            </a:r>
            <a:r>
              <a:rPr lang="en-US" dirty="0" smtClean="0"/>
              <a:t>A</a:t>
            </a:r>
            <a:endParaRPr lang="en-US" dirty="0"/>
          </a:p>
        </p:txBody>
      </p:sp>
      <p:sp>
        <p:nvSpPr>
          <p:cNvPr id="75" name="Rectangle 74"/>
          <p:cNvSpPr/>
          <p:nvPr/>
        </p:nvSpPr>
        <p:spPr>
          <a:xfrm>
            <a:off x="6806917" y="4076705"/>
            <a:ext cx="2086926" cy="1579032"/>
          </a:xfrm>
          <a:prstGeom prst="rect">
            <a:avLst/>
          </a:prstGeom>
          <a:solidFill>
            <a:schemeClr val="bg1">
              <a:lumMod val="8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76" name="Rectangle 75"/>
          <p:cNvSpPr/>
          <p:nvPr/>
        </p:nvSpPr>
        <p:spPr>
          <a:xfrm>
            <a:off x="6929671" y="4669365"/>
            <a:ext cx="1816014" cy="389471"/>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Instance 2</a:t>
            </a:r>
            <a:endParaRPr lang="en-US" dirty="0"/>
          </a:p>
        </p:txBody>
      </p:sp>
      <p:sp>
        <p:nvSpPr>
          <p:cNvPr id="77" name="Rectangle 76"/>
          <p:cNvSpPr/>
          <p:nvPr/>
        </p:nvSpPr>
        <p:spPr>
          <a:xfrm>
            <a:off x="6929671" y="5118093"/>
            <a:ext cx="1816014" cy="389471"/>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Instance 3</a:t>
            </a:r>
            <a:endParaRPr lang="en-US" dirty="0"/>
          </a:p>
        </p:txBody>
      </p:sp>
      <p:sp>
        <p:nvSpPr>
          <p:cNvPr id="78" name="Rectangle 77"/>
          <p:cNvSpPr/>
          <p:nvPr/>
        </p:nvSpPr>
        <p:spPr>
          <a:xfrm>
            <a:off x="6732421" y="3735405"/>
            <a:ext cx="1575860" cy="369332"/>
          </a:xfrm>
          <a:prstGeom prst="rect">
            <a:avLst/>
          </a:prstGeom>
        </p:spPr>
        <p:txBody>
          <a:bodyPr wrap="none">
            <a:spAutoFit/>
          </a:bodyPr>
          <a:lstStyle/>
          <a:p>
            <a:r>
              <a:rPr lang="en-US" dirty="0" smtClean="0"/>
              <a:t>Microservice B</a:t>
            </a:r>
            <a:endParaRPr lang="en-US" dirty="0"/>
          </a:p>
        </p:txBody>
      </p:sp>
      <p:sp>
        <p:nvSpPr>
          <p:cNvPr id="79" name="Rectangle 78"/>
          <p:cNvSpPr/>
          <p:nvPr/>
        </p:nvSpPr>
        <p:spPr>
          <a:xfrm>
            <a:off x="9943691" y="1860793"/>
            <a:ext cx="1816014" cy="387306"/>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t>Log Analysis</a:t>
            </a:r>
            <a:endParaRPr lang="en-US" sz="1600" dirty="0"/>
          </a:p>
        </p:txBody>
      </p:sp>
      <p:cxnSp>
        <p:nvCxnSpPr>
          <p:cNvPr id="80" name="Straight Arrow Connector 79"/>
          <p:cNvCxnSpPr>
            <a:stCxn id="72" idx="1"/>
            <a:endCxn id="70" idx="3"/>
          </p:cNvCxnSpPr>
          <p:nvPr/>
        </p:nvCxnSpPr>
        <p:spPr>
          <a:xfrm flipH="1" flipV="1">
            <a:off x="5397255" y="2034114"/>
            <a:ext cx="1532416" cy="345026"/>
          </a:xfrm>
          <a:prstGeom prst="straightConnector1">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795947">
            <a:off x="5587753" y="1961191"/>
            <a:ext cx="1269946" cy="307777"/>
          </a:xfrm>
          <a:prstGeom prst="rect">
            <a:avLst/>
          </a:prstGeom>
        </p:spPr>
        <p:txBody>
          <a:bodyPr wrap="square">
            <a:spAutoFit/>
          </a:bodyPr>
          <a:lstStyle/>
          <a:p>
            <a:r>
              <a:rPr lang="en-US" sz="1400" dirty="0" smtClean="0"/>
              <a:t>I exist at URI X</a:t>
            </a:r>
            <a:endParaRPr lang="en-US" sz="1400" dirty="0"/>
          </a:p>
        </p:txBody>
      </p:sp>
      <p:sp>
        <p:nvSpPr>
          <p:cNvPr id="82" name="Rectangle 81"/>
          <p:cNvSpPr/>
          <p:nvPr/>
        </p:nvSpPr>
        <p:spPr>
          <a:xfrm>
            <a:off x="9943691" y="3635430"/>
            <a:ext cx="1816014" cy="387306"/>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t>Configuration</a:t>
            </a:r>
            <a:endParaRPr lang="en-US" sz="1600" dirty="0"/>
          </a:p>
        </p:txBody>
      </p:sp>
      <p:sp>
        <p:nvSpPr>
          <p:cNvPr id="83" name="Rectangle 82"/>
          <p:cNvSpPr/>
          <p:nvPr/>
        </p:nvSpPr>
        <p:spPr>
          <a:xfrm>
            <a:off x="9943691" y="4086088"/>
            <a:ext cx="1816014" cy="571343"/>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t>Messaging – Brokered Persistent</a:t>
            </a:r>
            <a:endParaRPr lang="en-US" sz="1600" dirty="0"/>
          </a:p>
        </p:txBody>
      </p:sp>
      <p:sp>
        <p:nvSpPr>
          <p:cNvPr id="84" name="Rectangle 83"/>
          <p:cNvSpPr/>
          <p:nvPr/>
        </p:nvSpPr>
        <p:spPr>
          <a:xfrm>
            <a:off x="9943691" y="4720783"/>
            <a:ext cx="1816014" cy="571343"/>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t>Messaging – Non-brokered </a:t>
            </a:r>
            <a:r>
              <a:rPr lang="en-US" sz="1600" dirty="0" err="1" smtClean="0"/>
              <a:t>Eventing</a:t>
            </a:r>
            <a:endParaRPr lang="en-US" sz="1600" dirty="0"/>
          </a:p>
        </p:txBody>
      </p:sp>
      <p:sp>
        <p:nvSpPr>
          <p:cNvPr id="85" name="Right Arrow 84"/>
          <p:cNvSpPr/>
          <p:nvPr/>
        </p:nvSpPr>
        <p:spPr>
          <a:xfrm>
            <a:off x="8999683" y="2476501"/>
            <a:ext cx="698470" cy="698500"/>
          </a:xfrm>
          <a:prstGeom prst="right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6" name="Right Arrow 85"/>
          <p:cNvSpPr/>
          <p:nvPr/>
        </p:nvSpPr>
        <p:spPr>
          <a:xfrm>
            <a:off x="8999683" y="4508027"/>
            <a:ext cx="698470" cy="698500"/>
          </a:xfrm>
          <a:prstGeom prst="right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7" name="Rectangle 86"/>
          <p:cNvSpPr/>
          <p:nvPr/>
        </p:nvSpPr>
        <p:spPr>
          <a:xfrm>
            <a:off x="3198611" y="3964514"/>
            <a:ext cx="2179446" cy="550334"/>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smtClean="0"/>
              <a:t>IdM</a:t>
            </a:r>
            <a:r>
              <a:rPr lang="en-US" dirty="0" smtClean="0"/>
              <a:t> + </a:t>
            </a:r>
            <a:r>
              <a:rPr lang="en-US" dirty="0" err="1" smtClean="0"/>
              <a:t>IaM</a:t>
            </a:r>
            <a:endParaRPr lang="en-US" dirty="0"/>
          </a:p>
        </p:txBody>
      </p:sp>
      <p:cxnSp>
        <p:nvCxnSpPr>
          <p:cNvPr id="88" name="Straight Arrow Connector 87"/>
          <p:cNvCxnSpPr>
            <a:stCxn id="97" idx="0"/>
            <a:endCxn id="70" idx="2"/>
          </p:cNvCxnSpPr>
          <p:nvPr/>
        </p:nvCxnSpPr>
        <p:spPr>
          <a:xfrm flipH="1" flipV="1">
            <a:off x="4296641" y="2309281"/>
            <a:ext cx="6" cy="609599"/>
          </a:xfrm>
          <a:prstGeom prst="straightConnector1">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258546" y="2361130"/>
            <a:ext cx="1511498" cy="523220"/>
          </a:xfrm>
          <a:prstGeom prst="rect">
            <a:avLst/>
          </a:prstGeom>
        </p:spPr>
        <p:txBody>
          <a:bodyPr wrap="square">
            <a:spAutoFit/>
          </a:bodyPr>
          <a:lstStyle/>
          <a:p>
            <a:r>
              <a:rPr lang="en-US" sz="1400" dirty="0" smtClean="0"/>
              <a:t>Give me a URI for Microservice A</a:t>
            </a:r>
            <a:endParaRPr lang="en-US" sz="1400" dirty="0"/>
          </a:p>
        </p:txBody>
      </p:sp>
      <p:sp>
        <p:nvSpPr>
          <p:cNvPr id="90" name="Rectangle 89"/>
          <p:cNvSpPr/>
          <p:nvPr/>
        </p:nvSpPr>
        <p:spPr>
          <a:xfrm>
            <a:off x="9939296" y="2299646"/>
            <a:ext cx="1816014" cy="571343"/>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t>Monitoring/Alerting</a:t>
            </a:r>
            <a:endParaRPr lang="en-US" sz="1600" dirty="0"/>
          </a:p>
        </p:txBody>
      </p:sp>
      <p:sp>
        <p:nvSpPr>
          <p:cNvPr id="91" name="Rectangle 90"/>
          <p:cNvSpPr/>
          <p:nvPr/>
        </p:nvSpPr>
        <p:spPr>
          <a:xfrm>
            <a:off x="9943691" y="5355478"/>
            <a:ext cx="1816014" cy="387306"/>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err="1" smtClean="0"/>
              <a:t>NoSQL</a:t>
            </a:r>
            <a:endParaRPr lang="en-US" sz="1600" dirty="0"/>
          </a:p>
        </p:txBody>
      </p:sp>
      <p:sp>
        <p:nvSpPr>
          <p:cNvPr id="92" name="Rectangle 91"/>
          <p:cNvSpPr/>
          <p:nvPr/>
        </p:nvSpPr>
        <p:spPr>
          <a:xfrm>
            <a:off x="9943691" y="5806137"/>
            <a:ext cx="1816014" cy="387306"/>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t>RDBMS</a:t>
            </a:r>
            <a:endParaRPr lang="en-US" sz="1600" dirty="0"/>
          </a:p>
        </p:txBody>
      </p:sp>
      <p:cxnSp>
        <p:nvCxnSpPr>
          <p:cNvPr id="93" name="Straight Arrow Connector 92"/>
          <p:cNvCxnSpPr>
            <a:endCxn id="71" idx="1"/>
          </p:cNvCxnSpPr>
          <p:nvPr/>
        </p:nvCxnSpPr>
        <p:spPr>
          <a:xfrm flipV="1">
            <a:off x="5370218" y="2829988"/>
            <a:ext cx="1436699" cy="252366"/>
          </a:xfrm>
          <a:prstGeom prst="straightConnector1">
            <a:avLst/>
          </a:prstGeom>
          <a:ln w="19050">
            <a:solidFill>
              <a:schemeClr val="accent5"/>
            </a:solidFill>
            <a:miter lim="800000"/>
            <a:headEnd type="none"/>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97" idx="3"/>
          </p:cNvCxnSpPr>
          <p:nvPr/>
        </p:nvCxnSpPr>
        <p:spPr>
          <a:xfrm flipV="1">
            <a:off x="5397266" y="2919669"/>
            <a:ext cx="1405257" cy="274378"/>
          </a:xfrm>
          <a:prstGeom prst="straightConnector1">
            <a:avLst/>
          </a:prstGeom>
          <a:ln w="19050">
            <a:solidFill>
              <a:schemeClr val="accent5"/>
            </a:solidFill>
            <a:miter lim="800000"/>
            <a:headEnd type="arrow"/>
            <a:tailEnd type="non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rot="20986499">
            <a:off x="5554050" y="2696416"/>
            <a:ext cx="992579" cy="307777"/>
          </a:xfrm>
          <a:prstGeom prst="rect">
            <a:avLst/>
          </a:prstGeom>
        </p:spPr>
        <p:txBody>
          <a:bodyPr wrap="none">
            <a:spAutoFit/>
          </a:bodyPr>
          <a:lstStyle/>
          <a:p>
            <a:r>
              <a:rPr lang="en-US" sz="1400" dirty="0"/>
              <a:t>HTTP</a:t>
            </a:r>
            <a:r>
              <a:rPr lang="en-US" sz="1400" dirty="0" smtClean="0"/>
              <a:t>/REST</a:t>
            </a:r>
            <a:endParaRPr lang="en-US" sz="1400" dirty="0"/>
          </a:p>
        </p:txBody>
      </p:sp>
      <p:cxnSp>
        <p:nvCxnSpPr>
          <p:cNvPr id="96" name="Straight Arrow Connector 95"/>
          <p:cNvCxnSpPr>
            <a:stCxn id="97" idx="3"/>
            <a:endCxn id="112" idx="1"/>
          </p:cNvCxnSpPr>
          <p:nvPr/>
        </p:nvCxnSpPr>
        <p:spPr>
          <a:xfrm>
            <a:off x="5397266" y="3194047"/>
            <a:ext cx="1532405" cy="1221326"/>
          </a:xfrm>
          <a:prstGeom prst="straightConnector1">
            <a:avLst/>
          </a:prstGeom>
          <a:ln w="19050">
            <a:solidFill>
              <a:schemeClr val="accent5"/>
            </a:solidFill>
            <a:miter lim="800000"/>
            <a:headEnd type="none"/>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3196027" y="2918880"/>
            <a:ext cx="2201239" cy="550334"/>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API Gateway</a:t>
            </a:r>
            <a:endParaRPr lang="en-US" dirty="0"/>
          </a:p>
        </p:txBody>
      </p:sp>
      <p:sp>
        <p:nvSpPr>
          <p:cNvPr id="98" name="Rectangle 97"/>
          <p:cNvSpPr/>
          <p:nvPr/>
        </p:nvSpPr>
        <p:spPr>
          <a:xfrm rot="2320245">
            <a:off x="5720721" y="3557573"/>
            <a:ext cx="992579" cy="307777"/>
          </a:xfrm>
          <a:prstGeom prst="rect">
            <a:avLst/>
          </a:prstGeom>
        </p:spPr>
        <p:txBody>
          <a:bodyPr wrap="none">
            <a:spAutoFit/>
          </a:bodyPr>
          <a:lstStyle/>
          <a:p>
            <a:r>
              <a:rPr lang="en-US" sz="1400" dirty="0" smtClean="0"/>
              <a:t>HTTP/REST</a:t>
            </a:r>
            <a:endParaRPr lang="en-US" sz="1400" dirty="0"/>
          </a:p>
        </p:txBody>
      </p:sp>
      <p:sp>
        <p:nvSpPr>
          <p:cNvPr id="99" name="Rectangle 98"/>
          <p:cNvSpPr/>
          <p:nvPr/>
        </p:nvSpPr>
        <p:spPr>
          <a:xfrm>
            <a:off x="9785523" y="3168685"/>
            <a:ext cx="2031325" cy="369332"/>
          </a:xfrm>
          <a:prstGeom prst="rect">
            <a:avLst/>
          </a:prstGeom>
        </p:spPr>
        <p:txBody>
          <a:bodyPr wrap="none">
            <a:spAutoFit/>
          </a:bodyPr>
          <a:lstStyle/>
          <a:p>
            <a:r>
              <a:rPr lang="en-US" dirty="0" smtClean="0"/>
              <a:t>Supporting Services</a:t>
            </a:r>
            <a:endParaRPr lang="en-US" dirty="0"/>
          </a:p>
        </p:txBody>
      </p:sp>
      <p:sp>
        <p:nvSpPr>
          <p:cNvPr id="100" name="Rectangle 99"/>
          <p:cNvSpPr/>
          <p:nvPr/>
        </p:nvSpPr>
        <p:spPr>
          <a:xfrm>
            <a:off x="9785523" y="1450001"/>
            <a:ext cx="1141358" cy="369332"/>
          </a:xfrm>
          <a:prstGeom prst="rect">
            <a:avLst/>
          </a:prstGeom>
        </p:spPr>
        <p:txBody>
          <a:bodyPr wrap="none">
            <a:spAutoFit/>
          </a:bodyPr>
          <a:lstStyle/>
          <a:p>
            <a:r>
              <a:rPr lang="en-US" dirty="0" smtClean="0"/>
              <a:t>Telemetry</a:t>
            </a:r>
            <a:endParaRPr lang="en-US" dirty="0"/>
          </a:p>
        </p:txBody>
      </p:sp>
      <p:cxnSp>
        <p:nvCxnSpPr>
          <p:cNvPr id="101" name="Straight Arrow Connector 100"/>
          <p:cNvCxnSpPr/>
          <p:nvPr/>
        </p:nvCxnSpPr>
        <p:spPr>
          <a:xfrm>
            <a:off x="5381531" y="4356646"/>
            <a:ext cx="1543321" cy="610895"/>
          </a:xfrm>
          <a:prstGeom prst="straightConnector1">
            <a:avLst/>
          </a:prstGeom>
          <a:ln w="19050">
            <a:solidFill>
              <a:schemeClr val="accent5"/>
            </a:solidFill>
            <a:miter lim="800000"/>
            <a:headEnd type="none"/>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87" idx="3"/>
            <a:endCxn id="76" idx="1"/>
          </p:cNvCxnSpPr>
          <p:nvPr/>
        </p:nvCxnSpPr>
        <p:spPr>
          <a:xfrm>
            <a:off x="5378057" y="4239681"/>
            <a:ext cx="1551614" cy="624420"/>
          </a:xfrm>
          <a:prstGeom prst="straightConnector1">
            <a:avLst/>
          </a:prstGeom>
          <a:ln w="19050">
            <a:solidFill>
              <a:schemeClr val="accent5"/>
            </a:solidFill>
            <a:miter lim="800000"/>
            <a:headEnd type="arrow"/>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696868" y="1473911"/>
            <a:ext cx="0" cy="4735333"/>
          </a:xfrm>
          <a:prstGeom prst="line">
            <a:avLst/>
          </a:prstGeom>
          <a:ln w="19050">
            <a:solidFill>
              <a:schemeClr val="accent5"/>
            </a:solidFill>
            <a:prstDash val="dash"/>
            <a:miter lim="800000"/>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rot="2150170">
            <a:off x="2502494" y="2597939"/>
            <a:ext cx="564252" cy="307777"/>
          </a:xfrm>
          <a:prstGeom prst="rect">
            <a:avLst/>
          </a:prstGeom>
          <a:solidFill>
            <a:srgbClr val="FFFFFF"/>
          </a:solidFill>
        </p:spPr>
        <p:txBody>
          <a:bodyPr wrap="none">
            <a:spAutoFit/>
          </a:bodyPr>
          <a:lstStyle/>
          <a:p>
            <a:r>
              <a:rPr lang="en-US" sz="1400" dirty="0" smtClean="0"/>
              <a:t>HTTP</a:t>
            </a:r>
            <a:endParaRPr lang="en-US" sz="1400" dirty="0"/>
          </a:p>
        </p:txBody>
      </p:sp>
      <p:cxnSp>
        <p:nvCxnSpPr>
          <p:cNvPr id="105" name="Straight Arrow Connector 104"/>
          <p:cNvCxnSpPr>
            <a:stCxn id="67" idx="3"/>
            <a:endCxn id="97" idx="1"/>
          </p:cNvCxnSpPr>
          <p:nvPr/>
        </p:nvCxnSpPr>
        <p:spPr>
          <a:xfrm>
            <a:off x="2285901" y="2540000"/>
            <a:ext cx="910126" cy="654047"/>
          </a:xfrm>
          <a:prstGeom prst="straightConnector1">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06" name="Right Arrow 105"/>
          <p:cNvSpPr/>
          <p:nvPr/>
        </p:nvSpPr>
        <p:spPr>
          <a:xfrm>
            <a:off x="2770541" y="5930500"/>
            <a:ext cx="698470" cy="263064"/>
          </a:xfrm>
          <a:prstGeom prst="right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07" name="Right Arrow 106"/>
          <p:cNvSpPr/>
          <p:nvPr/>
        </p:nvSpPr>
        <p:spPr>
          <a:xfrm rot="10800000">
            <a:off x="1919455" y="5926102"/>
            <a:ext cx="698470" cy="263064"/>
          </a:xfrm>
          <a:prstGeom prst="right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08" name="Rectangle 107"/>
          <p:cNvSpPr/>
          <p:nvPr/>
        </p:nvSpPr>
        <p:spPr>
          <a:xfrm>
            <a:off x="1996909" y="5643361"/>
            <a:ext cx="727145" cy="369332"/>
          </a:xfrm>
          <a:prstGeom prst="rect">
            <a:avLst/>
          </a:prstGeom>
        </p:spPr>
        <p:txBody>
          <a:bodyPr wrap="none">
            <a:spAutoFit/>
          </a:bodyPr>
          <a:lstStyle/>
          <a:p>
            <a:r>
              <a:rPr lang="en-US" dirty="0" smtClean="0"/>
              <a:t>Client</a:t>
            </a:r>
            <a:endParaRPr lang="en-US" dirty="0"/>
          </a:p>
        </p:txBody>
      </p:sp>
      <p:sp>
        <p:nvSpPr>
          <p:cNvPr id="109" name="Rectangle 108"/>
          <p:cNvSpPr/>
          <p:nvPr/>
        </p:nvSpPr>
        <p:spPr>
          <a:xfrm>
            <a:off x="2698092" y="5643361"/>
            <a:ext cx="725003" cy="369332"/>
          </a:xfrm>
          <a:prstGeom prst="rect">
            <a:avLst/>
          </a:prstGeom>
        </p:spPr>
        <p:txBody>
          <a:bodyPr wrap="none">
            <a:spAutoFit/>
          </a:bodyPr>
          <a:lstStyle/>
          <a:p>
            <a:r>
              <a:rPr lang="en-US" dirty="0" smtClean="0"/>
              <a:t>Cloud</a:t>
            </a:r>
            <a:endParaRPr lang="en-US" dirty="0"/>
          </a:p>
        </p:txBody>
      </p:sp>
      <p:sp>
        <p:nvSpPr>
          <p:cNvPr id="110" name="Rectangle 109"/>
          <p:cNvSpPr/>
          <p:nvPr/>
        </p:nvSpPr>
        <p:spPr>
          <a:xfrm>
            <a:off x="3477673" y="5858480"/>
            <a:ext cx="3318938" cy="369332"/>
          </a:xfrm>
          <a:prstGeom prst="rect">
            <a:avLst/>
          </a:prstGeom>
        </p:spPr>
        <p:txBody>
          <a:bodyPr wrap="none">
            <a:spAutoFit/>
          </a:bodyPr>
          <a:lstStyle/>
          <a:p>
            <a:r>
              <a:rPr lang="en-US" i="1" dirty="0" smtClean="0"/>
              <a:t>Provisioned using </a:t>
            </a:r>
            <a:r>
              <a:rPr lang="en-US" i="1" dirty="0" err="1" smtClean="0"/>
              <a:t>DevOps</a:t>
            </a:r>
            <a:r>
              <a:rPr lang="en-US" i="1" dirty="0" smtClean="0"/>
              <a:t> tooling</a:t>
            </a:r>
            <a:endParaRPr lang="en-US" i="1" dirty="0"/>
          </a:p>
        </p:txBody>
      </p:sp>
      <p:cxnSp>
        <p:nvCxnSpPr>
          <p:cNvPr id="111" name="Straight Arrow Connector 110"/>
          <p:cNvCxnSpPr/>
          <p:nvPr/>
        </p:nvCxnSpPr>
        <p:spPr>
          <a:xfrm>
            <a:off x="5398758" y="3320190"/>
            <a:ext cx="1579196" cy="1251017"/>
          </a:xfrm>
          <a:prstGeom prst="straightConnector1">
            <a:avLst/>
          </a:prstGeom>
          <a:ln w="19050">
            <a:solidFill>
              <a:schemeClr val="accent5"/>
            </a:solidFill>
            <a:miter lim="800000"/>
            <a:headEnd type="arrow"/>
            <a:tailEnd type="non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6929671" y="4220637"/>
            <a:ext cx="1816014" cy="389471"/>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Instance 1</a:t>
            </a:r>
            <a:endParaRPr lang="en-US" dirty="0"/>
          </a:p>
        </p:txBody>
      </p:sp>
      <p:cxnSp>
        <p:nvCxnSpPr>
          <p:cNvPr id="113" name="Straight Arrow Connector 112"/>
          <p:cNvCxnSpPr/>
          <p:nvPr/>
        </p:nvCxnSpPr>
        <p:spPr>
          <a:xfrm flipH="1" flipV="1">
            <a:off x="5398917" y="2148458"/>
            <a:ext cx="1534163" cy="660830"/>
          </a:xfrm>
          <a:prstGeom prst="straightConnector1">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rot="1441887">
            <a:off x="5831743" y="2340985"/>
            <a:ext cx="1269946" cy="307777"/>
          </a:xfrm>
          <a:prstGeom prst="rect">
            <a:avLst/>
          </a:prstGeom>
        </p:spPr>
        <p:txBody>
          <a:bodyPr wrap="square">
            <a:spAutoFit/>
          </a:bodyPr>
          <a:lstStyle/>
          <a:p>
            <a:r>
              <a:rPr lang="en-US" sz="1400" dirty="0" smtClean="0"/>
              <a:t>I’m still alive</a:t>
            </a:r>
            <a:endParaRPr lang="en-US" sz="1400" dirty="0"/>
          </a:p>
        </p:txBody>
      </p:sp>
      <p:sp>
        <p:nvSpPr>
          <p:cNvPr id="115" name="Rectangle 114"/>
          <p:cNvSpPr/>
          <p:nvPr/>
        </p:nvSpPr>
        <p:spPr>
          <a:xfrm rot="1315525">
            <a:off x="5494182" y="4097567"/>
            <a:ext cx="1458752" cy="523220"/>
          </a:xfrm>
          <a:prstGeom prst="rect">
            <a:avLst/>
          </a:prstGeom>
        </p:spPr>
        <p:txBody>
          <a:bodyPr wrap="square">
            <a:spAutoFit/>
          </a:bodyPr>
          <a:lstStyle/>
          <a:p>
            <a:r>
              <a:rPr lang="en-US" sz="1400" dirty="0" smtClean="0"/>
              <a:t>Can I talk to microservice A?</a:t>
            </a:r>
            <a:endParaRPr lang="en-US" sz="1400" dirty="0"/>
          </a:p>
        </p:txBody>
      </p:sp>
      <p:cxnSp>
        <p:nvCxnSpPr>
          <p:cNvPr id="116" name="Straight Arrow Connector 115"/>
          <p:cNvCxnSpPr/>
          <p:nvPr/>
        </p:nvCxnSpPr>
        <p:spPr>
          <a:xfrm>
            <a:off x="2292838" y="2681210"/>
            <a:ext cx="910126" cy="654047"/>
          </a:xfrm>
          <a:prstGeom prst="straightConnector1">
            <a:avLst/>
          </a:prstGeom>
          <a:ln w="19050">
            <a:solidFill>
              <a:schemeClr val="accent5"/>
            </a:solidFill>
            <a:miter lim="800000"/>
            <a:headEnd type="arrow"/>
            <a:tailEnd type="none"/>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199953" y="4743547"/>
            <a:ext cx="2179446" cy="550334"/>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Directory Service</a:t>
            </a:r>
            <a:endParaRPr lang="en-US" dirty="0"/>
          </a:p>
        </p:txBody>
      </p:sp>
      <p:cxnSp>
        <p:nvCxnSpPr>
          <p:cNvPr id="118" name="Straight Arrow Connector 117"/>
          <p:cNvCxnSpPr>
            <a:stCxn id="117" idx="0"/>
            <a:endCxn id="87" idx="2"/>
          </p:cNvCxnSpPr>
          <p:nvPr/>
        </p:nvCxnSpPr>
        <p:spPr>
          <a:xfrm flipH="1" flipV="1">
            <a:off x="4288334" y="4514848"/>
            <a:ext cx="1342" cy="228699"/>
          </a:xfrm>
          <a:prstGeom prst="straightConnector1">
            <a:avLst/>
          </a:prstGeom>
          <a:ln w="19050">
            <a:solidFill>
              <a:schemeClr val="accent5"/>
            </a:solidFill>
            <a:miter lim="800000"/>
            <a:headEnd type="arrow"/>
            <a:tailEnd type="non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3390399" y="4461032"/>
            <a:ext cx="2142790" cy="307777"/>
          </a:xfrm>
          <a:prstGeom prst="rect">
            <a:avLst/>
          </a:prstGeom>
        </p:spPr>
        <p:txBody>
          <a:bodyPr wrap="square">
            <a:spAutoFit/>
          </a:bodyPr>
          <a:lstStyle/>
          <a:p>
            <a:r>
              <a:rPr lang="en-US" sz="1400" dirty="0" smtClean="0"/>
              <a:t>Does This      Person Exist?</a:t>
            </a:r>
            <a:endParaRPr lang="en-US" sz="1400" dirty="0"/>
          </a:p>
        </p:txBody>
      </p:sp>
      <p:sp>
        <p:nvSpPr>
          <p:cNvPr id="120" name="Rectangle 119"/>
          <p:cNvSpPr/>
          <p:nvPr/>
        </p:nvSpPr>
        <p:spPr>
          <a:xfrm>
            <a:off x="6929671" y="3081860"/>
            <a:ext cx="1816014" cy="389471"/>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Instance 3</a:t>
            </a:r>
            <a:endParaRPr lang="en-US" dirty="0"/>
          </a:p>
        </p:txBody>
      </p:sp>
    </p:spTree>
    <p:extLst>
      <p:ext uri="{BB962C8B-B14F-4D97-AF65-F5344CB8AC3E}">
        <p14:creationId xmlns:p14="http://schemas.microsoft.com/office/powerpoint/2010/main" val="267309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7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98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1813" y="2442108"/>
            <a:ext cx="11125199" cy="774020"/>
          </a:xfrm>
        </p:spPr>
        <p:txBody>
          <a:bodyPr/>
          <a:lstStyle/>
          <a:p>
            <a:r>
              <a:rPr lang="en-US" dirty="0" smtClean="0">
                <a:solidFill>
                  <a:schemeClr val="bg1"/>
                </a:solidFill>
              </a:rPr>
              <a:t>Microservices + Oracle | A Bright Future</a:t>
            </a:r>
            <a:endParaRPr lang="en-US" dirty="0">
              <a:solidFill>
                <a:schemeClr val="bg1"/>
              </a:solidFill>
            </a:endParaRPr>
          </a:p>
        </p:txBody>
      </p:sp>
      <p:sp>
        <p:nvSpPr>
          <p:cNvPr id="12" name="Text Placeholder 11"/>
          <p:cNvSpPr>
            <a:spLocks noGrp="1"/>
          </p:cNvSpPr>
          <p:nvPr>
            <p:ph type="body" sz="quarter" idx="13"/>
          </p:nvPr>
        </p:nvSpPr>
        <p:spPr>
          <a:xfrm>
            <a:off x="531813" y="3305198"/>
            <a:ext cx="3940644" cy="1154056"/>
          </a:xfrm>
        </p:spPr>
        <p:txBody>
          <a:bodyPr/>
          <a:lstStyle/>
          <a:p>
            <a:r>
              <a:rPr lang="en-US" dirty="0" smtClean="0">
                <a:solidFill>
                  <a:schemeClr val="bg1"/>
                </a:solidFill>
              </a:rPr>
              <a:t>Kelly Goetsch</a:t>
            </a:r>
            <a:endParaRPr lang="en-US" dirty="0">
              <a:solidFill>
                <a:schemeClr val="bg1"/>
              </a:solidFill>
            </a:endParaRPr>
          </a:p>
          <a:p>
            <a:r>
              <a:rPr lang="en-US" dirty="0" smtClean="0">
                <a:solidFill>
                  <a:schemeClr val="bg1"/>
                </a:solidFill>
              </a:rPr>
              <a:t>Director, Product Management</a:t>
            </a:r>
            <a:endParaRPr lang="en-US" dirty="0">
              <a:solidFill>
                <a:schemeClr val="bg1"/>
              </a:solidFill>
            </a:endParaRPr>
          </a:p>
          <a:p>
            <a:r>
              <a:rPr lang="en-US" dirty="0" smtClean="0">
                <a:solidFill>
                  <a:schemeClr val="bg1"/>
                </a:solidFill>
              </a:rPr>
              <a:t>August 31</a:t>
            </a:r>
            <a:r>
              <a:rPr lang="en-US" baseline="30000" dirty="0" smtClean="0">
                <a:solidFill>
                  <a:schemeClr val="bg1"/>
                </a:solidFill>
              </a:rPr>
              <a:t>st</a:t>
            </a:r>
            <a:r>
              <a:rPr lang="en-US" dirty="0" smtClean="0">
                <a:solidFill>
                  <a:schemeClr val="bg1"/>
                </a:solidFill>
              </a:rPr>
              <a:t> 2015</a:t>
            </a:r>
            <a:endParaRPr lang="en-US" dirty="0">
              <a:solidFill>
                <a:schemeClr val="bg1"/>
              </a:solidFill>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46586" y="3656904"/>
            <a:ext cx="1074615" cy="275911"/>
          </a:xfrm>
          <a:prstGeom prst="rect">
            <a:avLst/>
          </a:prstGeom>
        </p:spPr>
      </p:pic>
      <p:pic>
        <p:nvPicPr>
          <p:cNvPr id="8" name="Picture 7" descr="Horizontal Java-Oracle co-branded logo in white on blue staging background." title="Java Oracle co-branded logo"/>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31812" y="6263640"/>
            <a:ext cx="1387775" cy="594360"/>
          </a:xfrm>
          <a:prstGeom prst="rect">
            <a:avLst/>
          </a:prstGeom>
        </p:spPr>
      </p:pic>
    </p:spTree>
    <p:extLst>
      <p:ext uri="{BB962C8B-B14F-4D97-AF65-F5344CB8AC3E}">
        <p14:creationId xmlns:p14="http://schemas.microsoft.com/office/powerpoint/2010/main" val="348096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FF"/>
                </a:solidFill>
              </a:rPr>
              <a:t>Introduction</a:t>
            </a:r>
            <a:endParaRPr lang="en-US" dirty="0">
              <a:solidFill>
                <a:srgbClr val="FFFFFF"/>
              </a:solidFill>
            </a:endParaRPr>
          </a:p>
        </p:txBody>
      </p:sp>
      <p:sp>
        <p:nvSpPr>
          <p:cNvPr id="8" name="Slide Number Placeholder 7"/>
          <p:cNvSpPr>
            <a:spLocks noGrp="1"/>
          </p:cNvSpPr>
          <p:nvPr>
            <p:ph type="sldNum" sz="quarter" idx="12"/>
          </p:nvPr>
        </p:nvSpPr>
        <p:spPr/>
        <p:txBody>
          <a:bodyPr/>
          <a:lstStyle/>
          <a:p>
            <a:fld id="{C51EAA63-D034-42AE-91FA-B13B9518C7BE}" type="slidenum">
              <a:rPr lang="en-US" smtClean="0"/>
              <a:pPr/>
              <a:t>4</a:t>
            </a:fld>
            <a:endParaRPr lang="en-US"/>
          </a:p>
        </p:txBody>
      </p:sp>
    </p:spTree>
    <p:extLst>
      <p:ext uri="{BB962C8B-B14F-4D97-AF65-F5344CB8AC3E}">
        <p14:creationId xmlns:p14="http://schemas.microsoft.com/office/powerpoint/2010/main" val="398696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Characteristics of Existing Deployment Architecture</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5</a:t>
            </a:fld>
            <a:endParaRPr lang="en-US"/>
          </a:p>
        </p:txBody>
      </p:sp>
      <p:sp>
        <p:nvSpPr>
          <p:cNvPr id="8" name="Text Placeholder 7"/>
          <p:cNvSpPr>
            <a:spLocks noGrp="1"/>
          </p:cNvSpPr>
          <p:nvPr>
            <p:ph type="body" sz="quarter" idx="13"/>
          </p:nvPr>
        </p:nvSpPr>
        <p:spPr/>
        <p:txBody>
          <a:bodyPr/>
          <a:lstStyle/>
          <a:p>
            <a:r>
              <a:rPr lang="en-US" dirty="0" smtClean="0"/>
              <a:t>The status quo has served us well but there are new alternatives</a:t>
            </a:r>
            <a:endParaRPr lang="en-US" dirty="0"/>
          </a:p>
        </p:txBody>
      </p:sp>
      <p:grpSp>
        <p:nvGrpSpPr>
          <p:cNvPr id="2" name="Group 1"/>
          <p:cNvGrpSpPr/>
          <p:nvPr/>
        </p:nvGrpSpPr>
        <p:grpSpPr>
          <a:xfrm>
            <a:off x="4218454" y="1886693"/>
            <a:ext cx="3479800" cy="4203700"/>
            <a:chOff x="4218454" y="1886693"/>
            <a:chExt cx="3479800" cy="4203700"/>
          </a:xfrm>
        </p:grpSpPr>
        <p:sp>
          <p:nvSpPr>
            <p:cNvPr id="21" name="Rectangle 20"/>
            <p:cNvSpPr/>
            <p:nvPr/>
          </p:nvSpPr>
          <p:spPr>
            <a:xfrm>
              <a:off x="4218454" y="5573181"/>
              <a:ext cx="3477776" cy="517212"/>
            </a:xfrm>
            <a:prstGeom prst="rect">
              <a:avLst/>
            </a:prstGeom>
            <a:solidFill>
              <a:srgbClr val="41555E"/>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Calibri"/>
                  <a:ea typeface="+mn-ea"/>
                  <a:cs typeface="+mn-cs"/>
                </a:rPr>
                <a:t>Hardware</a:t>
              </a:r>
              <a:endParaRPr kumimoji="0" lang="en-US" sz="2000" b="0" i="0" u="none" strike="noStrike" kern="0" cap="none" spc="0" normalizeH="0" baseline="0" noProof="0" dirty="0">
                <a:ln>
                  <a:noFill/>
                </a:ln>
                <a:solidFill>
                  <a:srgbClr val="FFFFFF"/>
                </a:solidFill>
                <a:effectLst/>
                <a:uLnTx/>
                <a:uFillTx/>
                <a:latin typeface="Calibri"/>
                <a:ea typeface="+mn-ea"/>
                <a:cs typeface="+mn-cs"/>
              </a:endParaRPr>
            </a:p>
          </p:txBody>
        </p:sp>
        <p:sp>
          <p:nvSpPr>
            <p:cNvPr id="22" name="Rectangle 21"/>
            <p:cNvSpPr/>
            <p:nvPr/>
          </p:nvSpPr>
          <p:spPr>
            <a:xfrm>
              <a:off x="4218454" y="4970299"/>
              <a:ext cx="3477776" cy="517212"/>
            </a:xfrm>
            <a:prstGeom prst="rect">
              <a:avLst/>
            </a:prstGeom>
            <a:solidFill>
              <a:srgbClr val="41555E"/>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Calibri"/>
                  <a:ea typeface="+mn-ea"/>
                  <a:cs typeface="+mn-cs"/>
                </a:rPr>
                <a:t>Operating System</a:t>
              </a:r>
            </a:p>
          </p:txBody>
        </p:sp>
        <p:sp>
          <p:nvSpPr>
            <p:cNvPr id="23" name="Rectangle 22"/>
            <p:cNvSpPr/>
            <p:nvPr/>
          </p:nvSpPr>
          <p:spPr>
            <a:xfrm>
              <a:off x="4220478" y="4367416"/>
              <a:ext cx="3477776" cy="517212"/>
            </a:xfrm>
            <a:prstGeom prst="rect">
              <a:avLst/>
            </a:prstGeom>
            <a:solidFill>
              <a:srgbClr val="41555E"/>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Calibri"/>
                  <a:ea typeface="+mn-ea"/>
                  <a:cs typeface="+mn-cs"/>
                </a:rPr>
                <a:t>Hypervisor</a:t>
              </a:r>
            </a:p>
          </p:txBody>
        </p:sp>
        <p:sp>
          <p:nvSpPr>
            <p:cNvPr id="24" name="Rectangle 23"/>
            <p:cNvSpPr/>
            <p:nvPr/>
          </p:nvSpPr>
          <p:spPr>
            <a:xfrm>
              <a:off x="4238687" y="1886693"/>
              <a:ext cx="3452994" cy="2375346"/>
            </a:xfrm>
            <a:prstGeom prst="rect">
              <a:avLst/>
            </a:prstGeom>
            <a:solidFill>
              <a:srgbClr val="5F5F5F"/>
            </a:solidFill>
            <a:ln w="25400" cap="flat" cmpd="sng" algn="ctr">
              <a:solidFill>
                <a:srgbClr val="5F5F5F">
                  <a:shade val="50000"/>
                </a:srgbClr>
              </a:solidFill>
              <a:prstDash val="soli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Calibri"/>
                <a:ea typeface="+mn-ea"/>
                <a:cs typeface="+mn-cs"/>
              </a:endParaRPr>
            </a:p>
          </p:txBody>
        </p:sp>
        <p:sp>
          <p:nvSpPr>
            <p:cNvPr id="25" name="Rectangle 24"/>
            <p:cNvSpPr/>
            <p:nvPr/>
          </p:nvSpPr>
          <p:spPr>
            <a:xfrm>
              <a:off x="4366146" y="3259543"/>
              <a:ext cx="3219320" cy="440606"/>
            </a:xfrm>
            <a:prstGeom prst="rect">
              <a:avLst/>
            </a:prstGeom>
            <a:solidFill>
              <a:srgbClr val="8DA6B1"/>
            </a:solidFill>
            <a:ln w="25400" cap="flat" cmpd="sng" algn="ctr">
              <a:solidFill>
                <a:srgbClr val="8DA6B1">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Calibri"/>
                  <a:ea typeface="+mn-ea"/>
                  <a:cs typeface="+mn-cs"/>
                </a:rPr>
                <a:t>Operating System</a:t>
              </a:r>
            </a:p>
          </p:txBody>
        </p:sp>
        <p:sp>
          <p:nvSpPr>
            <p:cNvPr id="26" name="Rectangle 25"/>
            <p:cNvSpPr/>
            <p:nvPr/>
          </p:nvSpPr>
          <p:spPr>
            <a:xfrm>
              <a:off x="4366146" y="2649745"/>
              <a:ext cx="3219320" cy="440606"/>
            </a:xfrm>
            <a:prstGeom prst="rect">
              <a:avLst/>
            </a:prstGeom>
            <a:solidFill>
              <a:srgbClr val="8DA6B1"/>
            </a:solidFill>
            <a:ln w="25400" cap="flat" cmpd="sng" algn="ctr">
              <a:solidFill>
                <a:srgbClr val="8DA6B1">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Calibri"/>
                  <a:ea typeface="+mn-ea"/>
                  <a:cs typeface="+mn-cs"/>
                </a:rPr>
                <a:t>Application Container</a:t>
              </a:r>
            </a:p>
          </p:txBody>
        </p:sp>
        <p:sp>
          <p:nvSpPr>
            <p:cNvPr id="27" name="Rectangle 26"/>
            <p:cNvSpPr/>
            <p:nvPr/>
          </p:nvSpPr>
          <p:spPr>
            <a:xfrm>
              <a:off x="4366146" y="2039946"/>
              <a:ext cx="3219320" cy="440606"/>
            </a:xfrm>
            <a:prstGeom prst="rect">
              <a:avLst/>
            </a:prstGeom>
            <a:solidFill>
              <a:srgbClr val="8DA6B1"/>
            </a:solidFill>
            <a:ln w="25400" cap="flat" cmpd="sng" algn="ctr">
              <a:solidFill>
                <a:srgbClr val="8DA6B1">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Calibri"/>
                  <a:ea typeface="+mn-ea"/>
                  <a:cs typeface="+mn-cs"/>
                </a:rPr>
                <a:t>Large Monolithic</a:t>
              </a:r>
              <a:r>
                <a:rPr kumimoji="0" lang="en-US" sz="2000" b="0" i="0" u="none" strike="noStrike" kern="0" cap="none" spc="0" normalizeH="0" noProof="0" dirty="0" smtClean="0">
                  <a:ln>
                    <a:noFill/>
                  </a:ln>
                  <a:solidFill>
                    <a:srgbClr val="FFFFFF"/>
                  </a:solidFill>
                  <a:effectLst/>
                  <a:uLnTx/>
                  <a:uFillTx/>
                  <a:latin typeface="Calibri"/>
                  <a:ea typeface="+mn-ea"/>
                  <a:cs typeface="+mn-cs"/>
                </a:rPr>
                <a:t> Application</a:t>
              </a:r>
              <a:endParaRPr kumimoji="0" lang="en-US" sz="2000" b="0" i="0" u="none" strike="noStrike" kern="0" cap="none" spc="0" normalizeH="0" baseline="0" noProof="0" dirty="0" smtClean="0">
                <a:ln>
                  <a:noFill/>
                </a:ln>
                <a:solidFill>
                  <a:srgbClr val="FFFFFF"/>
                </a:solidFill>
                <a:effectLst/>
                <a:uLnTx/>
                <a:uFillTx/>
                <a:latin typeface="Calibri"/>
                <a:ea typeface="+mn-ea"/>
                <a:cs typeface="+mn-cs"/>
              </a:endParaRPr>
            </a:p>
          </p:txBody>
        </p:sp>
      </p:grpSp>
      <p:sp>
        <p:nvSpPr>
          <p:cNvPr id="34" name="Left Arrow 33"/>
          <p:cNvSpPr/>
          <p:nvPr/>
        </p:nvSpPr>
        <p:spPr bwMode="gray">
          <a:xfrm>
            <a:off x="7837953" y="2121295"/>
            <a:ext cx="736600" cy="317500"/>
          </a:xfrm>
          <a:prstGeom prst="left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sp>
        <p:nvSpPr>
          <p:cNvPr id="35" name="Content Placeholder 6"/>
          <p:cNvSpPr>
            <a:spLocks noGrp="1"/>
          </p:cNvSpPr>
          <p:nvPr>
            <p:ph idx="1"/>
          </p:nvPr>
        </p:nvSpPr>
        <p:spPr>
          <a:xfrm>
            <a:off x="8688069" y="2122690"/>
            <a:ext cx="3081725" cy="550361"/>
          </a:xfrm>
        </p:spPr>
        <p:txBody>
          <a:bodyPr>
            <a:normAutofit/>
          </a:bodyPr>
          <a:lstStyle/>
          <a:p>
            <a:pPr marL="0" indent="0">
              <a:buNone/>
            </a:pPr>
            <a:r>
              <a:rPr lang="en-US" sz="1900" dirty="0" smtClean="0"/>
              <a:t>One large archive, including UI(s) and application code</a:t>
            </a:r>
          </a:p>
        </p:txBody>
      </p:sp>
      <p:sp>
        <p:nvSpPr>
          <p:cNvPr id="37" name="Rectangle 36"/>
          <p:cNvSpPr/>
          <p:nvPr/>
        </p:nvSpPr>
        <p:spPr>
          <a:xfrm>
            <a:off x="5700268" y="3821769"/>
            <a:ext cx="512994" cy="346249"/>
          </a:xfrm>
          <a:prstGeom prst="rect">
            <a:avLst/>
          </a:prstGeom>
        </p:spPr>
        <p:txBody>
          <a:bodyPr wrap="none">
            <a:spAutoFit/>
          </a:bodyPr>
          <a:lstStyle/>
          <a:p>
            <a:pPr lvl="0" algn="ctr">
              <a:lnSpc>
                <a:spcPct val="90000"/>
              </a:lnSpc>
              <a:defRPr/>
            </a:pPr>
            <a:r>
              <a:rPr lang="en-US" kern="0" dirty="0">
                <a:solidFill>
                  <a:srgbClr val="FFFFFF"/>
                </a:solidFill>
              </a:rPr>
              <a:t>VM</a:t>
            </a:r>
          </a:p>
        </p:txBody>
      </p:sp>
      <p:sp>
        <p:nvSpPr>
          <p:cNvPr id="38" name="Left Brace 37"/>
          <p:cNvSpPr/>
          <p:nvPr/>
        </p:nvSpPr>
        <p:spPr>
          <a:xfrm>
            <a:off x="3892601" y="1757753"/>
            <a:ext cx="353489" cy="4438877"/>
          </a:xfrm>
          <a:prstGeom prst="leftBrace">
            <a:avLst/>
          </a:prstGeom>
          <a:ln w="38100" cmpd="sng">
            <a:solidFill>
              <a:schemeClr val="accent3"/>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Content Placeholder 6"/>
          <p:cNvSpPr txBox="1">
            <a:spLocks/>
          </p:cNvSpPr>
          <p:nvPr/>
        </p:nvSpPr>
        <p:spPr>
          <a:xfrm>
            <a:off x="520700" y="2186190"/>
            <a:ext cx="3238501" cy="3681210"/>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r>
              <a:rPr lang="en-US" sz="2000" dirty="0" smtClean="0"/>
              <a:t>Three tiers</a:t>
            </a:r>
          </a:p>
          <a:p>
            <a:r>
              <a:rPr lang="en-US" sz="2000" dirty="0" smtClean="0"/>
              <a:t>Many “named” servers that perform only one function and cannot go down</a:t>
            </a:r>
          </a:p>
          <a:p>
            <a:r>
              <a:rPr lang="en-US" sz="2000" dirty="0" smtClean="0"/>
              <a:t>Scale by cloning behind load balancer (X-axis scaling)</a:t>
            </a:r>
          </a:p>
          <a:p>
            <a:r>
              <a:rPr lang="en-US" sz="2000" dirty="0" smtClean="0"/>
              <a:t>One programming language</a:t>
            </a:r>
          </a:p>
          <a:p>
            <a:r>
              <a:rPr lang="en-US" sz="2000" dirty="0" smtClean="0"/>
              <a:t>Everything centralized – messaging, storage, database, </a:t>
            </a:r>
            <a:r>
              <a:rPr lang="en-US" sz="2000" dirty="0" err="1" smtClean="0"/>
              <a:t>etc</a:t>
            </a:r>
            <a:endParaRPr lang="en-US" sz="2000" dirty="0" smtClean="0"/>
          </a:p>
          <a:p>
            <a:endParaRPr lang="en-US" sz="2000" dirty="0" smtClean="0"/>
          </a:p>
        </p:txBody>
      </p:sp>
      <p:sp>
        <p:nvSpPr>
          <p:cNvPr id="40" name="Left Arrow 39"/>
          <p:cNvSpPr/>
          <p:nvPr/>
        </p:nvSpPr>
        <p:spPr bwMode="gray">
          <a:xfrm>
            <a:off x="7837953" y="2730895"/>
            <a:ext cx="736600" cy="317500"/>
          </a:xfrm>
          <a:prstGeom prst="left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sp>
        <p:nvSpPr>
          <p:cNvPr id="41" name="Content Placeholder 6"/>
          <p:cNvSpPr txBox="1">
            <a:spLocks/>
          </p:cNvSpPr>
          <p:nvPr/>
        </p:nvSpPr>
        <p:spPr>
          <a:xfrm>
            <a:off x="8688070" y="2732289"/>
            <a:ext cx="3096492" cy="104837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1900" dirty="0" smtClean="0"/>
              <a:t>Feature-rich – support large, complicated applications, many use cases</a:t>
            </a:r>
          </a:p>
        </p:txBody>
      </p:sp>
      <p:sp>
        <p:nvSpPr>
          <p:cNvPr id="42" name="Left Arrow 41"/>
          <p:cNvSpPr/>
          <p:nvPr/>
        </p:nvSpPr>
        <p:spPr bwMode="gray">
          <a:xfrm>
            <a:off x="7837953" y="4496195"/>
            <a:ext cx="736600" cy="317500"/>
          </a:xfrm>
          <a:prstGeom prst="left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sp>
        <p:nvSpPr>
          <p:cNvPr id="43" name="Content Placeholder 6"/>
          <p:cNvSpPr txBox="1">
            <a:spLocks/>
          </p:cNvSpPr>
          <p:nvPr/>
        </p:nvSpPr>
        <p:spPr>
          <a:xfrm>
            <a:off x="8688069" y="4497590"/>
            <a:ext cx="2978351" cy="626988"/>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1900" dirty="0" smtClean="0"/>
              <a:t>Provide 100% isolation between tenants</a:t>
            </a:r>
          </a:p>
        </p:txBody>
      </p:sp>
      <p:sp>
        <p:nvSpPr>
          <p:cNvPr id="44" name="Left Arrow 43"/>
          <p:cNvSpPr/>
          <p:nvPr/>
        </p:nvSpPr>
        <p:spPr bwMode="gray">
          <a:xfrm>
            <a:off x="7837953" y="5702695"/>
            <a:ext cx="736600" cy="317500"/>
          </a:xfrm>
          <a:prstGeom prst="left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sp>
        <p:nvSpPr>
          <p:cNvPr id="45" name="Content Placeholder 6"/>
          <p:cNvSpPr txBox="1">
            <a:spLocks/>
          </p:cNvSpPr>
          <p:nvPr/>
        </p:nvSpPr>
        <p:spPr>
          <a:xfrm>
            <a:off x="8688069" y="5704090"/>
            <a:ext cx="3262631" cy="391910"/>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1900" dirty="0" smtClean="0"/>
              <a:t>Procured and manually set up</a:t>
            </a:r>
          </a:p>
        </p:txBody>
      </p:sp>
    </p:spTree>
    <p:extLst>
      <p:ext uri="{BB962C8B-B14F-4D97-AF65-F5344CB8AC3E}">
        <p14:creationId xmlns:p14="http://schemas.microsoft.com/office/powerpoint/2010/main" val="150820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Existing Deployment Architecture Has its Limits</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6</a:t>
            </a:fld>
            <a:endParaRPr lang="en-US"/>
          </a:p>
        </p:txBody>
      </p:sp>
      <p:grpSp>
        <p:nvGrpSpPr>
          <p:cNvPr id="9" name="Group 30"/>
          <p:cNvGrpSpPr/>
          <p:nvPr/>
        </p:nvGrpSpPr>
        <p:grpSpPr>
          <a:xfrm>
            <a:off x="745850" y="3189739"/>
            <a:ext cx="3886200" cy="1391685"/>
            <a:chOff x="745850" y="3179034"/>
            <a:chExt cx="3886200" cy="1391685"/>
          </a:xfrm>
        </p:grpSpPr>
        <p:cxnSp>
          <p:nvCxnSpPr>
            <p:cNvPr id="10" name="Straight Connector 9"/>
            <p:cNvCxnSpPr/>
            <p:nvPr/>
          </p:nvCxnSpPr>
          <p:spPr bwMode="gray">
            <a:xfrm flipV="1">
              <a:off x="745850" y="3578576"/>
              <a:ext cx="3886200" cy="1817"/>
            </a:xfrm>
            <a:prstGeom prst="line">
              <a:avLst/>
            </a:prstGeom>
            <a:ln w="38100" cmpd="sng">
              <a:solidFill>
                <a:schemeClr val="accent2"/>
              </a:solidFill>
              <a:miter lim="800000"/>
              <a:headEnd type="oval"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510462" y="3179034"/>
              <a:ext cx="2261438" cy="369332"/>
            </a:xfrm>
            <a:prstGeom prst="rect">
              <a:avLst/>
            </a:prstGeom>
          </p:spPr>
          <p:txBody>
            <a:bodyPr wrap="square" lIns="0" tIns="0" rIns="0" bIns="0">
              <a:spAutoFit/>
            </a:bodyPr>
            <a:lstStyle/>
            <a:p>
              <a:pPr marL="3175" lvl="1" algn="ctr">
                <a:buClr>
                  <a:srgbClr val="5E5F60"/>
                </a:buClr>
              </a:pPr>
              <a:r>
                <a:rPr lang="en-US" sz="2400" b="1" dirty="0" smtClean="0">
                  <a:solidFill>
                    <a:schemeClr val="accent2"/>
                  </a:solidFill>
                  <a:latin typeface="Calibri" pitchFamily="34" charset="0"/>
                  <a:cs typeface="Calibri" pitchFamily="34" charset="0"/>
                </a:rPr>
                <a:t>Too Slow</a:t>
              </a:r>
              <a:endParaRPr lang="en-US" sz="2000" b="1" dirty="0">
                <a:solidFill>
                  <a:schemeClr val="accent2"/>
                </a:solidFill>
                <a:latin typeface="Calibri" pitchFamily="34" charset="0"/>
                <a:cs typeface="Calibri" pitchFamily="34" charset="0"/>
              </a:endParaRPr>
            </a:p>
          </p:txBody>
        </p:sp>
        <p:sp>
          <p:nvSpPr>
            <p:cNvPr id="12" name="Rectangle 11"/>
            <p:cNvSpPr/>
            <p:nvPr/>
          </p:nvSpPr>
          <p:spPr bwMode="gray">
            <a:xfrm>
              <a:off x="781541" y="3585834"/>
              <a:ext cx="3549159" cy="984885"/>
            </a:xfrm>
            <a:prstGeom prst="rect">
              <a:avLst/>
            </a:prstGeom>
          </p:spPr>
          <p:txBody>
            <a:bodyPr wrap="square" lIns="0" tIns="0" rIns="0" bIns="0">
              <a:spAutoFit/>
            </a:bodyPr>
            <a:lstStyle/>
            <a:p>
              <a:pPr marL="117475" lvl="1" algn="ctr">
                <a:buClr>
                  <a:srgbClr val="5E5F60"/>
                </a:buClr>
              </a:pPr>
              <a:r>
                <a:rPr lang="en-US" sz="1600" dirty="0" smtClean="0">
                  <a:solidFill>
                    <a:srgbClr val="5E5F60"/>
                  </a:solidFill>
                  <a:latin typeface="Calibri" pitchFamily="34" charset="0"/>
                  <a:cs typeface="Calibri" pitchFamily="34" charset="0"/>
                </a:rPr>
                <a:t>Teams split up by function – UI, application, middleware, database, etc. Takes forever to get anything done due to cross-ticketing</a:t>
              </a:r>
              <a:endParaRPr lang="en-US" sz="1600" dirty="0">
                <a:solidFill>
                  <a:srgbClr val="5E5F60"/>
                </a:solidFill>
                <a:latin typeface="Calibri" pitchFamily="34" charset="0"/>
                <a:cs typeface="Calibri" pitchFamily="34" charset="0"/>
              </a:endParaRPr>
            </a:p>
          </p:txBody>
        </p:sp>
      </p:grpSp>
      <p:grpSp>
        <p:nvGrpSpPr>
          <p:cNvPr id="13" name="Group 35"/>
          <p:cNvGrpSpPr/>
          <p:nvPr/>
        </p:nvGrpSpPr>
        <p:grpSpPr>
          <a:xfrm>
            <a:off x="615003" y="4849307"/>
            <a:ext cx="4793158" cy="1028969"/>
            <a:chOff x="615003" y="4838602"/>
            <a:chExt cx="4793158" cy="1028969"/>
          </a:xfrm>
        </p:grpSpPr>
        <p:cxnSp>
          <p:nvCxnSpPr>
            <p:cNvPr id="14" name="Straight Connector 13"/>
            <p:cNvCxnSpPr/>
            <p:nvPr/>
          </p:nvCxnSpPr>
          <p:spPr bwMode="gray">
            <a:xfrm flipV="1">
              <a:off x="4633893" y="4838602"/>
              <a:ext cx="774268" cy="512523"/>
            </a:xfrm>
            <a:prstGeom prst="line">
              <a:avLst/>
            </a:prstGeom>
            <a:ln w="38100" cmpd="sng">
              <a:solidFill>
                <a:schemeClr val="accent4"/>
              </a:solidFill>
              <a:miter lim="800000"/>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1686446" y="4942512"/>
              <a:ext cx="1960287" cy="369332"/>
            </a:xfrm>
            <a:prstGeom prst="rect">
              <a:avLst/>
            </a:prstGeom>
          </p:spPr>
          <p:txBody>
            <a:bodyPr wrap="square" lIns="0" tIns="0" rIns="0" bIns="0">
              <a:spAutoFit/>
            </a:bodyPr>
            <a:lstStyle/>
            <a:p>
              <a:pPr marL="3175" lvl="1" algn="ctr">
                <a:buClr>
                  <a:srgbClr val="5E5F60"/>
                </a:buClr>
              </a:pPr>
              <a:r>
                <a:rPr lang="en-US" sz="2400" b="1" dirty="0" smtClean="0">
                  <a:solidFill>
                    <a:schemeClr val="accent4"/>
                  </a:solidFill>
                  <a:latin typeface="Calibri" pitchFamily="34" charset="0"/>
                  <a:cs typeface="Calibri" pitchFamily="34" charset="0"/>
                </a:rPr>
                <a:t>Too Fragile</a:t>
              </a:r>
              <a:endParaRPr lang="en-US" sz="2000" b="1" dirty="0">
                <a:solidFill>
                  <a:schemeClr val="accent4"/>
                </a:solidFill>
                <a:latin typeface="Calibri" pitchFamily="34" charset="0"/>
                <a:cs typeface="Calibri" pitchFamily="34" charset="0"/>
              </a:endParaRPr>
            </a:p>
          </p:txBody>
        </p:sp>
        <p:cxnSp>
          <p:nvCxnSpPr>
            <p:cNvPr id="16" name="Straight Connector 15"/>
            <p:cNvCxnSpPr/>
            <p:nvPr/>
          </p:nvCxnSpPr>
          <p:spPr bwMode="gray">
            <a:xfrm>
              <a:off x="765831" y="5342054"/>
              <a:ext cx="3886200" cy="0"/>
            </a:xfrm>
            <a:prstGeom prst="line">
              <a:avLst/>
            </a:prstGeom>
            <a:ln w="38100" cmpd="sng">
              <a:solidFill>
                <a:schemeClr val="accent4"/>
              </a:solidFill>
              <a:miter lim="800000"/>
              <a:headEnd type="oval" w="lg"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gray">
            <a:xfrm>
              <a:off x="615003" y="5375128"/>
              <a:ext cx="4122097" cy="492443"/>
            </a:xfrm>
            <a:prstGeom prst="rect">
              <a:avLst/>
            </a:prstGeom>
          </p:spPr>
          <p:txBody>
            <a:bodyPr wrap="square" lIns="0" tIns="0" rIns="0" bIns="0">
              <a:spAutoFit/>
            </a:bodyPr>
            <a:lstStyle/>
            <a:p>
              <a:pPr marL="111125" lvl="1" algn="ctr">
                <a:buClr>
                  <a:srgbClr val="5E5F60"/>
                </a:buClr>
              </a:pPr>
              <a:r>
                <a:rPr lang="en-US" sz="1600" dirty="0" smtClean="0">
                  <a:solidFill>
                    <a:srgbClr val="5E5F60"/>
                  </a:solidFill>
                  <a:latin typeface="Calibri" pitchFamily="34" charset="0"/>
                  <a:cs typeface="Calibri" pitchFamily="34" charset="0"/>
                </a:rPr>
                <a:t>A bug will quickly bring down an entire application. Little resiliency </a:t>
              </a:r>
              <a:endParaRPr lang="en-US" sz="1600" dirty="0">
                <a:solidFill>
                  <a:srgbClr val="5E5F60"/>
                </a:solidFill>
                <a:latin typeface="Calibri" pitchFamily="34" charset="0"/>
                <a:cs typeface="Calibri" pitchFamily="34" charset="0"/>
              </a:endParaRPr>
            </a:p>
          </p:txBody>
        </p:sp>
      </p:grpSp>
      <p:grpSp>
        <p:nvGrpSpPr>
          <p:cNvPr id="18" name="Group 40"/>
          <p:cNvGrpSpPr/>
          <p:nvPr/>
        </p:nvGrpSpPr>
        <p:grpSpPr>
          <a:xfrm>
            <a:off x="7020868" y="4837501"/>
            <a:ext cx="4526116" cy="1320550"/>
            <a:chOff x="7020868" y="4826796"/>
            <a:chExt cx="4526116" cy="1320550"/>
          </a:xfrm>
        </p:grpSpPr>
        <p:cxnSp>
          <p:nvCxnSpPr>
            <p:cNvPr id="19" name="Straight Connector 18"/>
            <p:cNvCxnSpPr/>
            <p:nvPr/>
          </p:nvCxnSpPr>
          <p:spPr bwMode="gray">
            <a:xfrm flipH="1" flipV="1">
              <a:off x="7020868" y="4826796"/>
              <a:ext cx="579407" cy="494002"/>
            </a:xfrm>
            <a:prstGeom prst="line">
              <a:avLst/>
            </a:prstGeom>
            <a:ln w="38100" cmpd="sng">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354362" y="4880524"/>
              <a:ext cx="2808937" cy="461665"/>
            </a:xfrm>
            <a:prstGeom prst="rect">
              <a:avLst/>
            </a:prstGeom>
          </p:spPr>
          <p:txBody>
            <a:bodyPr wrap="square">
              <a:spAutoFit/>
            </a:bodyPr>
            <a:lstStyle/>
            <a:p>
              <a:pPr algn="ctr">
                <a:spcAft>
                  <a:spcPts val="800"/>
                </a:spcAft>
                <a:buClr>
                  <a:srgbClr val="5E5F60"/>
                </a:buClr>
              </a:pPr>
              <a:r>
                <a:rPr lang="en-US" sz="2400" b="1" dirty="0" smtClean="0">
                  <a:solidFill>
                    <a:schemeClr val="tx2"/>
                  </a:solidFill>
                  <a:latin typeface="Calibri" pitchFamily="34" charset="0"/>
                  <a:cs typeface="Calibri" pitchFamily="34" charset="0"/>
                </a:rPr>
                <a:t>Inefficient Testing</a:t>
              </a:r>
              <a:endParaRPr lang="en-US" sz="2000" b="1" dirty="0">
                <a:solidFill>
                  <a:schemeClr val="tx2"/>
                </a:solidFill>
                <a:latin typeface="Calibri" pitchFamily="34" charset="0"/>
                <a:cs typeface="Calibri" pitchFamily="34" charset="0"/>
              </a:endParaRPr>
            </a:p>
          </p:txBody>
        </p:sp>
        <p:sp>
          <p:nvSpPr>
            <p:cNvPr id="21" name="Rectangle 20"/>
            <p:cNvSpPr/>
            <p:nvPr/>
          </p:nvSpPr>
          <p:spPr>
            <a:xfrm>
              <a:off x="7660784" y="5316349"/>
              <a:ext cx="3886200" cy="830997"/>
            </a:xfrm>
            <a:prstGeom prst="rect">
              <a:avLst/>
            </a:prstGeom>
          </p:spPr>
          <p:txBody>
            <a:bodyPr wrap="square">
              <a:spAutoFit/>
            </a:bodyPr>
            <a:lstStyle/>
            <a:p>
              <a:pPr algn="ctr"/>
              <a:r>
                <a:rPr lang="en-US" sz="1600" dirty="0">
                  <a:solidFill>
                    <a:srgbClr val="5E5F60"/>
                  </a:solidFill>
                  <a:latin typeface="Calibri" pitchFamily="34" charset="0"/>
                  <a:cs typeface="Calibri" pitchFamily="34" charset="0"/>
                </a:rPr>
                <a:t>Each time you touch </a:t>
              </a:r>
              <a:r>
                <a:rPr lang="en-US" sz="1600" dirty="0" smtClean="0">
                  <a:solidFill>
                    <a:srgbClr val="5E5F60"/>
                  </a:solidFill>
                  <a:latin typeface="Calibri" pitchFamily="34" charset="0"/>
                  <a:cs typeface="Calibri" pitchFamily="34" charset="0"/>
                </a:rPr>
                <a:t>the application, </a:t>
              </a:r>
              <a:r>
                <a:rPr lang="en-US" sz="1600" dirty="0">
                  <a:solidFill>
                    <a:srgbClr val="5E5F60"/>
                  </a:solidFill>
                  <a:latin typeface="Calibri" pitchFamily="34" charset="0"/>
                  <a:cs typeface="Calibri" pitchFamily="34" charset="0"/>
                </a:rPr>
                <a:t>you have to </a:t>
              </a:r>
              <a:r>
                <a:rPr lang="en-US" sz="1600" dirty="0" smtClean="0">
                  <a:solidFill>
                    <a:srgbClr val="5E5F60"/>
                  </a:solidFill>
                  <a:latin typeface="Calibri" pitchFamily="34" charset="0"/>
                  <a:cs typeface="Calibri" pitchFamily="34" charset="0"/>
                </a:rPr>
                <a:t>re-test </a:t>
              </a:r>
              <a:r>
                <a:rPr lang="en-US" sz="1600" dirty="0">
                  <a:solidFill>
                    <a:srgbClr val="5E5F60"/>
                  </a:solidFill>
                  <a:latin typeface="Calibri" pitchFamily="34" charset="0"/>
                  <a:cs typeface="Calibri" pitchFamily="34" charset="0"/>
                </a:rPr>
                <a:t>the whole </a:t>
              </a:r>
              <a:r>
                <a:rPr lang="en-US" sz="1600" dirty="0" smtClean="0">
                  <a:solidFill>
                    <a:srgbClr val="5E5F60"/>
                  </a:solidFill>
                  <a:latin typeface="Calibri" pitchFamily="34" charset="0"/>
                  <a:cs typeface="Calibri" pitchFamily="34" charset="0"/>
                </a:rPr>
                <a:t>thing. Hard to support continuous delivery</a:t>
              </a:r>
              <a:endParaRPr lang="en-US" sz="1600" dirty="0">
                <a:solidFill>
                  <a:srgbClr val="5E5F60"/>
                </a:solidFill>
                <a:latin typeface="Calibri" pitchFamily="34" charset="0"/>
                <a:cs typeface="Calibri" pitchFamily="34" charset="0"/>
              </a:endParaRPr>
            </a:p>
          </p:txBody>
        </p:sp>
        <p:cxnSp>
          <p:nvCxnSpPr>
            <p:cNvPr id="22" name="Straight Connector 21"/>
            <p:cNvCxnSpPr/>
            <p:nvPr/>
          </p:nvCxnSpPr>
          <p:spPr bwMode="gray">
            <a:xfrm flipH="1">
              <a:off x="7591005" y="5311727"/>
              <a:ext cx="3886200" cy="6854"/>
            </a:xfrm>
            <a:prstGeom prst="line">
              <a:avLst/>
            </a:prstGeom>
            <a:ln w="38100" cmpd="sng">
              <a:solidFill>
                <a:schemeClr val="tx2"/>
              </a:solidFill>
              <a:miter lim="800000"/>
              <a:headEnd type="oval" w="lg" len="lg"/>
            </a:ln>
          </p:spPr>
          <p:style>
            <a:lnRef idx="1">
              <a:schemeClr val="accent1"/>
            </a:lnRef>
            <a:fillRef idx="0">
              <a:schemeClr val="accent1"/>
            </a:fillRef>
            <a:effectRef idx="0">
              <a:schemeClr val="accent1"/>
            </a:effectRef>
            <a:fontRef idx="minor">
              <a:schemeClr val="tx1"/>
            </a:fontRef>
          </p:style>
        </p:cxnSp>
      </p:grpSp>
      <p:grpSp>
        <p:nvGrpSpPr>
          <p:cNvPr id="23" name="Group 48"/>
          <p:cNvGrpSpPr/>
          <p:nvPr/>
        </p:nvGrpSpPr>
        <p:grpSpPr>
          <a:xfrm>
            <a:off x="7591005" y="3128050"/>
            <a:ext cx="3886200" cy="1237797"/>
            <a:chOff x="7591005" y="3117345"/>
            <a:chExt cx="3886200" cy="1237797"/>
          </a:xfrm>
        </p:grpSpPr>
        <p:cxnSp>
          <p:nvCxnSpPr>
            <p:cNvPr id="24" name="Straight Connector 23"/>
            <p:cNvCxnSpPr/>
            <p:nvPr/>
          </p:nvCxnSpPr>
          <p:spPr bwMode="gray">
            <a:xfrm flipH="1" flipV="1">
              <a:off x="7591005" y="3536776"/>
              <a:ext cx="3886200" cy="34284"/>
            </a:xfrm>
            <a:prstGeom prst="line">
              <a:avLst/>
            </a:prstGeom>
            <a:ln w="38100" cmpd="sng">
              <a:solidFill>
                <a:schemeClr val="accent5"/>
              </a:solidFill>
              <a:miter lim="800000"/>
              <a:headEnd type="oval" w="lg" len="lg"/>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304126" y="3117345"/>
              <a:ext cx="2986174" cy="461665"/>
            </a:xfrm>
            <a:prstGeom prst="rect">
              <a:avLst/>
            </a:prstGeom>
          </p:spPr>
          <p:txBody>
            <a:bodyPr wrap="square">
              <a:spAutoFit/>
            </a:bodyPr>
            <a:lstStyle/>
            <a:p>
              <a:pPr algn="ctr">
                <a:buClr>
                  <a:srgbClr val="5E5F60"/>
                </a:buClr>
              </a:pPr>
              <a:r>
                <a:rPr lang="en-US" sz="2400" b="1" dirty="0" smtClean="0">
                  <a:solidFill>
                    <a:schemeClr val="accent5"/>
                  </a:solidFill>
                  <a:latin typeface="Calibri" pitchFamily="34" charset="0"/>
                  <a:cs typeface="Calibri" pitchFamily="34" charset="0"/>
                </a:rPr>
                <a:t>No Ownership</a:t>
              </a:r>
              <a:endParaRPr lang="en-US" sz="2000" b="1" dirty="0">
                <a:solidFill>
                  <a:schemeClr val="accent5"/>
                </a:solidFill>
                <a:latin typeface="Calibri" pitchFamily="34" charset="0"/>
                <a:cs typeface="Calibri" pitchFamily="34" charset="0"/>
              </a:endParaRPr>
            </a:p>
          </p:txBody>
        </p:sp>
        <p:sp>
          <p:nvSpPr>
            <p:cNvPr id="26" name="Rectangle 25"/>
            <p:cNvSpPr/>
            <p:nvPr/>
          </p:nvSpPr>
          <p:spPr>
            <a:xfrm>
              <a:off x="7988300" y="3524145"/>
              <a:ext cx="3479800" cy="830997"/>
            </a:xfrm>
            <a:prstGeom prst="rect">
              <a:avLst/>
            </a:prstGeom>
          </p:spPr>
          <p:txBody>
            <a:bodyPr wrap="square">
              <a:spAutoFit/>
            </a:bodyPr>
            <a:lstStyle/>
            <a:p>
              <a:pPr algn="ctr">
                <a:buClr>
                  <a:srgbClr val="5E5F60"/>
                </a:buClr>
              </a:pPr>
              <a:r>
                <a:rPr lang="en-US" sz="1600" dirty="0"/>
                <a:t>Code falls victim to “tragedy of the commons” – when there’s little ownership, you see neglect</a:t>
              </a:r>
              <a:endParaRPr lang="en-US" sz="1600" dirty="0">
                <a:solidFill>
                  <a:srgbClr val="5E5F60"/>
                </a:solidFill>
                <a:latin typeface="Calibri" pitchFamily="34" charset="0"/>
                <a:cs typeface="Calibri" pitchFamily="34" charset="0"/>
              </a:endParaRPr>
            </a:p>
          </p:txBody>
        </p:sp>
      </p:grpSp>
      <p:grpSp>
        <p:nvGrpSpPr>
          <p:cNvPr id="27" name="Group 52"/>
          <p:cNvGrpSpPr/>
          <p:nvPr/>
        </p:nvGrpSpPr>
        <p:grpSpPr>
          <a:xfrm>
            <a:off x="708000" y="1514139"/>
            <a:ext cx="4882281" cy="1446935"/>
            <a:chOff x="708000" y="1503434"/>
            <a:chExt cx="4882281" cy="1446935"/>
          </a:xfrm>
        </p:grpSpPr>
        <p:cxnSp>
          <p:nvCxnSpPr>
            <p:cNvPr id="28" name="Straight Connector 27"/>
            <p:cNvCxnSpPr/>
            <p:nvPr/>
          </p:nvCxnSpPr>
          <p:spPr bwMode="gray">
            <a:xfrm>
              <a:off x="4624116" y="1893106"/>
              <a:ext cx="966165" cy="601828"/>
            </a:xfrm>
            <a:prstGeom prst="line">
              <a:avLst/>
            </a:prstGeom>
            <a:ln w="38100" cmpd="sng">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720922" y="1503434"/>
              <a:ext cx="2038278" cy="369332"/>
            </a:xfrm>
            <a:prstGeom prst="rect">
              <a:avLst/>
            </a:prstGeom>
            <a:noFill/>
          </p:spPr>
          <p:txBody>
            <a:bodyPr wrap="square" lIns="0" tIns="0" rIns="0" bIns="0">
              <a:spAutoFit/>
            </a:bodyPr>
            <a:lstStyle/>
            <a:p>
              <a:pPr algn="ctr">
                <a:buClr>
                  <a:srgbClr val="5E5F60"/>
                </a:buClr>
              </a:pPr>
              <a:r>
                <a:rPr lang="en-US" sz="2400" b="1" dirty="0" smtClean="0">
                  <a:solidFill>
                    <a:schemeClr val="accent1"/>
                  </a:solidFill>
                  <a:latin typeface="Calibri" pitchFamily="34" charset="0"/>
                  <a:cs typeface="Calibri" pitchFamily="34" charset="0"/>
                </a:rPr>
                <a:t>Too Complex</a:t>
              </a:r>
              <a:endParaRPr lang="en-US" sz="2000" b="1" dirty="0">
                <a:solidFill>
                  <a:schemeClr val="accent1"/>
                </a:solidFill>
                <a:latin typeface="Calibri" pitchFamily="34" charset="0"/>
                <a:cs typeface="Calibri" pitchFamily="34" charset="0"/>
              </a:endParaRPr>
            </a:p>
          </p:txBody>
        </p:sp>
        <p:cxnSp>
          <p:nvCxnSpPr>
            <p:cNvPr id="30" name="Straight Connector 29"/>
            <p:cNvCxnSpPr/>
            <p:nvPr/>
          </p:nvCxnSpPr>
          <p:spPr bwMode="gray">
            <a:xfrm>
              <a:off x="765832" y="1902176"/>
              <a:ext cx="3886200" cy="1"/>
            </a:xfrm>
            <a:prstGeom prst="line">
              <a:avLst/>
            </a:prstGeom>
            <a:ln w="38100" cmpd="sng">
              <a:solidFill>
                <a:schemeClr val="accent1"/>
              </a:solidFill>
              <a:miter lim="800000"/>
              <a:headEnd type="oval"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08000" y="1873151"/>
              <a:ext cx="4046725" cy="1077218"/>
            </a:xfrm>
            <a:prstGeom prst="rect">
              <a:avLst/>
            </a:prstGeom>
            <a:noFill/>
          </p:spPr>
          <p:txBody>
            <a:bodyPr wrap="square">
              <a:spAutoFit/>
            </a:bodyPr>
            <a:lstStyle/>
            <a:p>
              <a:pPr marL="53975" algn="ctr">
                <a:buClr>
                  <a:srgbClr val="5E5F60"/>
                </a:buClr>
              </a:pPr>
              <a:r>
                <a:rPr lang="en-US" sz="1600" dirty="0"/>
                <a:t>Apps get too big and complicated for a developer to </a:t>
              </a:r>
              <a:r>
                <a:rPr lang="en-US" sz="1600" dirty="0" smtClean="0"/>
                <a:t>understand over time. Shared layers (ORM, messaging, </a:t>
              </a:r>
              <a:r>
                <a:rPr lang="en-US" sz="1600" dirty="0" err="1" smtClean="0"/>
                <a:t>etc</a:t>
              </a:r>
              <a:r>
                <a:rPr lang="en-US" sz="1600" dirty="0" smtClean="0"/>
                <a:t>) have to handle 100% of use cases – no point solutions</a:t>
              </a:r>
              <a:endParaRPr lang="en-US" sz="1600" dirty="0" smtClean="0">
                <a:solidFill>
                  <a:srgbClr val="5E5F60"/>
                </a:solidFill>
                <a:latin typeface="Calibri" pitchFamily="34" charset="0"/>
                <a:cs typeface="Calibri" pitchFamily="34" charset="0"/>
              </a:endParaRPr>
            </a:p>
          </p:txBody>
        </p:sp>
      </p:grpSp>
      <p:pic>
        <p:nvPicPr>
          <p:cNvPr id="32" name="Picture 31"/>
          <p:cNvPicPr>
            <a:picLocks noChangeAspect="1"/>
          </p:cNvPicPr>
          <p:nvPr/>
        </p:nvPicPr>
        <p:blipFill>
          <a:blip r:embed="rId3" cstate="email">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4419856" y="2070022"/>
            <a:ext cx="3412559" cy="3267236"/>
          </a:xfrm>
          <a:prstGeom prst="rect">
            <a:avLst/>
          </a:prstGeom>
        </p:spPr>
      </p:pic>
      <p:sp>
        <p:nvSpPr>
          <p:cNvPr id="33" name="TextBox 32"/>
          <p:cNvSpPr txBox="1"/>
          <p:nvPr/>
        </p:nvSpPr>
        <p:spPr>
          <a:xfrm>
            <a:off x="7036978" y="3491358"/>
            <a:ext cx="656659" cy="200086"/>
          </a:xfrm>
          <a:prstGeom prst="rect">
            <a:avLst/>
          </a:prstGeom>
          <a:noFill/>
        </p:spPr>
        <p:txBody>
          <a:bodyPr wrap="none" lIns="0" tIns="0" rIns="0" bIns="0" rtlCol="0" anchor="ctr">
            <a:noAutofit/>
          </a:bodyPr>
          <a:lstStyle/>
          <a:p>
            <a:pPr algn="ctr">
              <a:lnSpc>
                <a:spcPct val="90000"/>
              </a:lnSpc>
            </a:pPr>
            <a:r>
              <a:rPr lang="en-US" sz="1600" dirty="0" smtClean="0">
                <a:solidFill>
                  <a:srgbClr val="FFFFFF"/>
                </a:solidFill>
              </a:rPr>
              <a:t>No</a:t>
            </a:r>
          </a:p>
          <a:p>
            <a:pPr algn="ctr">
              <a:lnSpc>
                <a:spcPct val="90000"/>
              </a:lnSpc>
            </a:pPr>
            <a:r>
              <a:rPr lang="en-US" sz="1600" dirty="0" smtClean="0">
                <a:solidFill>
                  <a:srgbClr val="FFFFFF"/>
                </a:solidFill>
              </a:rPr>
              <a:t>Ownership</a:t>
            </a:r>
            <a:endParaRPr lang="en-US" sz="1600" dirty="0">
              <a:solidFill>
                <a:srgbClr val="FFFFFF"/>
              </a:solidFill>
            </a:endParaRPr>
          </a:p>
        </p:txBody>
      </p:sp>
      <p:sp>
        <p:nvSpPr>
          <p:cNvPr id="34" name="TextBox 33"/>
          <p:cNvSpPr txBox="1"/>
          <p:nvPr/>
        </p:nvSpPr>
        <p:spPr>
          <a:xfrm>
            <a:off x="4528084" y="3537828"/>
            <a:ext cx="656659" cy="200086"/>
          </a:xfrm>
          <a:prstGeom prst="rect">
            <a:avLst/>
          </a:prstGeom>
          <a:noFill/>
        </p:spPr>
        <p:txBody>
          <a:bodyPr wrap="none" lIns="0" tIns="0" rIns="0" bIns="0" rtlCol="0" anchor="ctr">
            <a:noAutofit/>
          </a:bodyPr>
          <a:lstStyle/>
          <a:p>
            <a:pPr algn="ctr">
              <a:lnSpc>
                <a:spcPct val="90000"/>
              </a:lnSpc>
            </a:pPr>
            <a:r>
              <a:rPr lang="en-US" sz="1600" dirty="0" smtClean="0">
                <a:solidFill>
                  <a:srgbClr val="FFFFFF"/>
                </a:solidFill>
              </a:rPr>
              <a:t>Too</a:t>
            </a:r>
          </a:p>
          <a:p>
            <a:pPr algn="ctr">
              <a:lnSpc>
                <a:spcPct val="90000"/>
              </a:lnSpc>
            </a:pPr>
            <a:r>
              <a:rPr lang="en-US" sz="1600" dirty="0" smtClean="0">
                <a:solidFill>
                  <a:srgbClr val="FFFFFF"/>
                </a:solidFill>
              </a:rPr>
              <a:t>Slow</a:t>
            </a:r>
            <a:endParaRPr lang="en-US" sz="1600" dirty="0">
              <a:solidFill>
                <a:srgbClr val="FFFFFF"/>
              </a:solidFill>
            </a:endParaRPr>
          </a:p>
        </p:txBody>
      </p:sp>
      <p:sp>
        <p:nvSpPr>
          <p:cNvPr id="35" name="TextBox 34"/>
          <p:cNvSpPr txBox="1"/>
          <p:nvPr/>
        </p:nvSpPr>
        <p:spPr>
          <a:xfrm>
            <a:off x="6519523" y="2426533"/>
            <a:ext cx="656659" cy="200086"/>
          </a:xfrm>
          <a:prstGeom prst="rect">
            <a:avLst/>
          </a:prstGeom>
          <a:noFill/>
        </p:spPr>
        <p:txBody>
          <a:bodyPr wrap="none" lIns="0" tIns="0" rIns="0" bIns="0" rtlCol="0">
            <a:noAutofit/>
          </a:bodyPr>
          <a:lstStyle/>
          <a:p>
            <a:pPr algn="ctr">
              <a:lnSpc>
                <a:spcPct val="90000"/>
              </a:lnSpc>
            </a:pPr>
            <a:r>
              <a:rPr lang="en-US" sz="1600" dirty="0" smtClean="0">
                <a:solidFill>
                  <a:srgbClr val="FFFFFF"/>
                </a:solidFill>
              </a:rPr>
              <a:t>No</a:t>
            </a:r>
          </a:p>
          <a:p>
            <a:pPr algn="ctr">
              <a:lnSpc>
                <a:spcPct val="90000"/>
              </a:lnSpc>
            </a:pPr>
            <a:r>
              <a:rPr lang="en-US" sz="1600" dirty="0" smtClean="0">
                <a:solidFill>
                  <a:srgbClr val="FFFFFF"/>
                </a:solidFill>
              </a:rPr>
              <a:t>Specialization</a:t>
            </a:r>
            <a:endParaRPr lang="en-US" sz="1600" dirty="0">
              <a:solidFill>
                <a:srgbClr val="FFFFFF"/>
              </a:solidFill>
            </a:endParaRPr>
          </a:p>
        </p:txBody>
      </p:sp>
      <p:sp>
        <p:nvSpPr>
          <p:cNvPr id="36" name="TextBox 35"/>
          <p:cNvSpPr txBox="1"/>
          <p:nvPr/>
        </p:nvSpPr>
        <p:spPr>
          <a:xfrm>
            <a:off x="5206204" y="2519473"/>
            <a:ext cx="679125" cy="315324"/>
          </a:xfrm>
          <a:prstGeom prst="rect">
            <a:avLst/>
          </a:prstGeom>
          <a:noFill/>
        </p:spPr>
        <p:txBody>
          <a:bodyPr wrap="none" lIns="0" tIns="0" rIns="0" bIns="0" rtlCol="0">
            <a:noAutofit/>
          </a:bodyPr>
          <a:lstStyle/>
          <a:p>
            <a:pPr algn="ctr">
              <a:lnSpc>
                <a:spcPct val="90000"/>
              </a:lnSpc>
            </a:pPr>
            <a:r>
              <a:rPr lang="en-US" sz="1600" dirty="0" smtClean="0">
                <a:solidFill>
                  <a:schemeClr val="tx2"/>
                </a:solidFill>
              </a:rPr>
              <a:t>Too Complex</a:t>
            </a:r>
            <a:endParaRPr lang="en-US" sz="1600" dirty="0">
              <a:solidFill>
                <a:schemeClr val="tx2"/>
              </a:solidFill>
            </a:endParaRPr>
          </a:p>
        </p:txBody>
      </p:sp>
      <p:sp>
        <p:nvSpPr>
          <p:cNvPr id="37" name="TextBox 36"/>
          <p:cNvSpPr txBox="1"/>
          <p:nvPr/>
        </p:nvSpPr>
        <p:spPr>
          <a:xfrm>
            <a:off x="6344585" y="4608395"/>
            <a:ext cx="656659" cy="200086"/>
          </a:xfrm>
          <a:prstGeom prst="rect">
            <a:avLst/>
          </a:prstGeom>
          <a:noFill/>
        </p:spPr>
        <p:txBody>
          <a:bodyPr wrap="none" lIns="0" tIns="0" rIns="0" bIns="0" rtlCol="0">
            <a:noAutofit/>
          </a:bodyPr>
          <a:lstStyle/>
          <a:p>
            <a:pPr algn="ctr">
              <a:lnSpc>
                <a:spcPct val="90000"/>
              </a:lnSpc>
            </a:pPr>
            <a:r>
              <a:rPr lang="en-US" sz="1600" dirty="0" smtClean="0">
                <a:solidFill>
                  <a:schemeClr val="tx2"/>
                </a:solidFill>
              </a:rPr>
              <a:t>Inefficient</a:t>
            </a:r>
          </a:p>
          <a:p>
            <a:pPr algn="ctr">
              <a:lnSpc>
                <a:spcPct val="90000"/>
              </a:lnSpc>
            </a:pPr>
            <a:r>
              <a:rPr lang="en-US" sz="1600" dirty="0" smtClean="0">
                <a:solidFill>
                  <a:schemeClr val="tx2"/>
                </a:solidFill>
              </a:rPr>
              <a:t>Testing</a:t>
            </a:r>
            <a:endParaRPr lang="en-US" sz="1600" dirty="0">
              <a:solidFill>
                <a:schemeClr val="tx2"/>
              </a:solidFill>
            </a:endParaRPr>
          </a:p>
        </p:txBody>
      </p:sp>
      <p:sp>
        <p:nvSpPr>
          <p:cNvPr id="38" name="TextBox 37"/>
          <p:cNvSpPr txBox="1"/>
          <p:nvPr/>
        </p:nvSpPr>
        <p:spPr>
          <a:xfrm>
            <a:off x="5076515" y="4608395"/>
            <a:ext cx="656659" cy="200086"/>
          </a:xfrm>
          <a:prstGeom prst="rect">
            <a:avLst/>
          </a:prstGeom>
          <a:noFill/>
        </p:spPr>
        <p:txBody>
          <a:bodyPr wrap="none" lIns="0" tIns="0" rIns="0" bIns="0" rtlCol="0">
            <a:noAutofit/>
          </a:bodyPr>
          <a:lstStyle/>
          <a:p>
            <a:pPr algn="ctr">
              <a:lnSpc>
                <a:spcPct val="90000"/>
              </a:lnSpc>
            </a:pPr>
            <a:r>
              <a:rPr lang="en-US" sz="1600" dirty="0" smtClean="0">
                <a:solidFill>
                  <a:srgbClr val="FFFFFF"/>
                </a:solidFill>
              </a:rPr>
              <a:t>Too Fragile</a:t>
            </a:r>
            <a:endParaRPr lang="en-US" sz="1600" dirty="0">
              <a:solidFill>
                <a:srgbClr val="FFFFFF"/>
              </a:solidFill>
            </a:endParaRPr>
          </a:p>
        </p:txBody>
      </p:sp>
      <p:grpSp>
        <p:nvGrpSpPr>
          <p:cNvPr id="39" name="Group 67"/>
          <p:cNvGrpSpPr/>
          <p:nvPr/>
        </p:nvGrpSpPr>
        <p:grpSpPr>
          <a:xfrm>
            <a:off x="6955926" y="1466785"/>
            <a:ext cx="4588374" cy="1257139"/>
            <a:chOff x="6955926" y="1456080"/>
            <a:chExt cx="4588374" cy="1257139"/>
          </a:xfrm>
        </p:grpSpPr>
        <p:cxnSp>
          <p:nvCxnSpPr>
            <p:cNvPr id="40" name="Straight Connector 39"/>
            <p:cNvCxnSpPr/>
            <p:nvPr/>
          </p:nvCxnSpPr>
          <p:spPr bwMode="gray">
            <a:xfrm flipH="1">
              <a:off x="6955926" y="1895321"/>
              <a:ext cx="643414" cy="380542"/>
            </a:xfrm>
            <a:prstGeom prst="line">
              <a:avLst/>
            </a:prstGeom>
            <a:ln w="38100" cmpd="sng">
              <a:solidFill>
                <a:schemeClr val="accent3"/>
              </a:solidFill>
              <a:miter lim="800000"/>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470615" y="1456080"/>
              <a:ext cx="2781585" cy="461665"/>
            </a:xfrm>
            <a:prstGeom prst="rect">
              <a:avLst/>
            </a:prstGeom>
          </p:spPr>
          <p:txBody>
            <a:bodyPr wrap="square">
              <a:spAutoFit/>
            </a:bodyPr>
            <a:lstStyle/>
            <a:p>
              <a:pPr algn="ctr">
                <a:buClr>
                  <a:srgbClr val="5E5F60"/>
                </a:buClr>
              </a:pPr>
              <a:r>
                <a:rPr lang="en-US" sz="2400" b="1" dirty="0" smtClean="0">
                  <a:solidFill>
                    <a:schemeClr val="accent3"/>
                  </a:solidFill>
                  <a:latin typeface="Calibri" pitchFamily="34" charset="0"/>
                  <a:cs typeface="Calibri" pitchFamily="34" charset="0"/>
                </a:rPr>
                <a:t>No Specialization</a:t>
              </a:r>
              <a:endParaRPr lang="en-US" b="1" dirty="0">
                <a:solidFill>
                  <a:schemeClr val="accent3"/>
                </a:solidFill>
                <a:latin typeface="Calibri" pitchFamily="34" charset="0"/>
                <a:cs typeface="Calibri" pitchFamily="34" charset="0"/>
              </a:endParaRPr>
            </a:p>
          </p:txBody>
        </p:sp>
        <p:cxnSp>
          <p:nvCxnSpPr>
            <p:cNvPr id="42" name="Straight Connector 41"/>
            <p:cNvCxnSpPr/>
            <p:nvPr/>
          </p:nvCxnSpPr>
          <p:spPr bwMode="gray">
            <a:xfrm flipH="1">
              <a:off x="7591005" y="1895321"/>
              <a:ext cx="3886200" cy="6855"/>
            </a:xfrm>
            <a:prstGeom prst="line">
              <a:avLst/>
            </a:prstGeom>
            <a:ln w="38100" cmpd="sng">
              <a:solidFill>
                <a:schemeClr val="accent3"/>
              </a:solidFill>
              <a:miter lim="800000"/>
              <a:headEnd type="oval" w="lg" len="lg"/>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926990" y="1882222"/>
              <a:ext cx="3617310" cy="830997"/>
            </a:xfrm>
            <a:prstGeom prst="rect">
              <a:avLst/>
            </a:prstGeom>
          </p:spPr>
          <p:txBody>
            <a:bodyPr wrap="square">
              <a:spAutoFit/>
            </a:bodyPr>
            <a:lstStyle/>
            <a:p>
              <a:pPr algn="ctr">
                <a:buClr>
                  <a:srgbClr val="5E5F60"/>
                </a:buClr>
              </a:pPr>
              <a:r>
                <a:rPr lang="en-US" sz="1600" dirty="0">
                  <a:solidFill>
                    <a:srgbClr val="5E5F60"/>
                  </a:solidFill>
                  <a:latin typeface="Calibri" pitchFamily="34" charset="0"/>
                  <a:cs typeface="Calibri" pitchFamily="34" charset="0"/>
                </a:rPr>
                <a:t>Different parts of applications have different needs – more CPU, more memory, faster network, </a:t>
              </a:r>
              <a:r>
                <a:rPr lang="en-US" sz="1600" dirty="0" err="1" smtClean="0">
                  <a:solidFill>
                    <a:srgbClr val="5E5F60"/>
                  </a:solidFill>
                  <a:latin typeface="Calibri" pitchFamily="34" charset="0"/>
                  <a:cs typeface="Calibri" pitchFamily="34" charset="0"/>
                </a:rPr>
                <a:t>etc</a:t>
              </a:r>
              <a:endParaRPr lang="en-US" sz="1600" dirty="0">
                <a:solidFill>
                  <a:srgbClr val="5E5F60"/>
                </a:solidFill>
                <a:latin typeface="Calibri" pitchFamily="34" charset="0"/>
                <a:cs typeface="Calibri" pitchFamily="34" charset="0"/>
              </a:endParaRPr>
            </a:p>
          </p:txBody>
        </p:sp>
      </p:grpSp>
    </p:spTree>
    <p:extLst>
      <p:ext uri="{BB962C8B-B14F-4D97-AF65-F5344CB8AC3E}">
        <p14:creationId xmlns:p14="http://schemas.microsoft.com/office/powerpoint/2010/main" val="170958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Microservices?</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7</a:t>
            </a:fld>
            <a:endParaRPr lang="en-US"/>
          </a:p>
        </p:txBody>
      </p:sp>
      <p:sp>
        <p:nvSpPr>
          <p:cNvPr id="7" name="Text Placeholder 6"/>
          <p:cNvSpPr>
            <a:spLocks noGrp="1"/>
          </p:cNvSpPr>
          <p:nvPr>
            <p:ph type="body" sz="quarter" idx="13"/>
          </p:nvPr>
        </p:nvSpPr>
        <p:spPr/>
        <p:txBody>
          <a:bodyPr/>
          <a:lstStyle/>
          <a:p>
            <a:r>
              <a:rPr lang="en-US" dirty="0"/>
              <a:t>Minimal function services that are deployed separately but can interact together to achieve a broader use-case</a:t>
            </a:r>
          </a:p>
          <a:p>
            <a:endParaRPr lang="en-US" dirty="0"/>
          </a:p>
        </p:txBody>
      </p:sp>
      <p:sp>
        <p:nvSpPr>
          <p:cNvPr id="41" name="Rectangle 40"/>
          <p:cNvSpPr/>
          <p:nvPr/>
        </p:nvSpPr>
        <p:spPr bwMode="gray">
          <a:xfrm>
            <a:off x="5830895" y="2864856"/>
            <a:ext cx="4975129" cy="3413469"/>
          </a:xfrm>
          <a:prstGeom prst="rect">
            <a:avLst/>
          </a:prstGeom>
          <a:solidFill>
            <a:schemeClr val="bg1">
              <a:lumMod val="9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i="1" dirty="0">
              <a:solidFill>
                <a:schemeClr val="tx1"/>
              </a:solidFill>
            </a:endParaRPr>
          </a:p>
        </p:txBody>
      </p:sp>
      <p:sp>
        <p:nvSpPr>
          <p:cNvPr id="42" name="Freeform 3"/>
          <p:cNvSpPr>
            <a:spLocks noChangeArrowheads="1"/>
          </p:cNvSpPr>
          <p:nvPr/>
        </p:nvSpPr>
        <p:spPr bwMode="gray">
          <a:xfrm>
            <a:off x="5400629" y="1955289"/>
            <a:ext cx="5408218" cy="743781"/>
          </a:xfrm>
          <a:custGeom>
            <a:avLst/>
            <a:gdLst>
              <a:gd name="T0" fmla="*/ 851 w 8461"/>
              <a:gd name="T1" fmla="*/ 0 h 1975"/>
              <a:gd name="T2" fmla="*/ 8460 w 8461"/>
              <a:gd name="T3" fmla="*/ 0 h 1975"/>
              <a:gd name="T4" fmla="*/ 8460 w 8461"/>
              <a:gd name="T5" fmla="*/ 1744 h 1975"/>
              <a:gd name="T6" fmla="*/ 851 w 8461"/>
              <a:gd name="T7" fmla="*/ 1744 h 1975"/>
              <a:gd name="T8" fmla="*/ 0 w 8461"/>
              <a:gd name="T9" fmla="*/ 1974 h 1975"/>
              <a:gd name="T10" fmla="*/ 0 w 8461"/>
              <a:gd name="T11" fmla="*/ 562 h 1975"/>
              <a:gd name="T12" fmla="*/ 851 w 8461"/>
              <a:gd name="T13" fmla="*/ 0 h 1975"/>
            </a:gdLst>
            <a:ahLst/>
            <a:cxnLst>
              <a:cxn ang="0">
                <a:pos x="T0" y="T1"/>
              </a:cxn>
              <a:cxn ang="0">
                <a:pos x="T2" y="T3"/>
              </a:cxn>
              <a:cxn ang="0">
                <a:pos x="T4" y="T5"/>
              </a:cxn>
              <a:cxn ang="0">
                <a:pos x="T6" y="T7"/>
              </a:cxn>
              <a:cxn ang="0">
                <a:pos x="T8" y="T9"/>
              </a:cxn>
              <a:cxn ang="0">
                <a:pos x="T10" y="T11"/>
              </a:cxn>
              <a:cxn ang="0">
                <a:pos x="T12" y="T13"/>
              </a:cxn>
            </a:cxnLst>
            <a:rect l="0" t="0" r="r" b="b"/>
            <a:pathLst>
              <a:path w="8461" h="1975">
                <a:moveTo>
                  <a:pt x="851" y="0"/>
                </a:moveTo>
                <a:lnTo>
                  <a:pt x="8460" y="0"/>
                </a:lnTo>
                <a:lnTo>
                  <a:pt x="8460" y="1744"/>
                </a:lnTo>
                <a:lnTo>
                  <a:pt x="851" y="1744"/>
                </a:lnTo>
                <a:lnTo>
                  <a:pt x="0" y="1974"/>
                </a:lnTo>
                <a:lnTo>
                  <a:pt x="0" y="562"/>
                </a:lnTo>
                <a:lnTo>
                  <a:pt x="851" y="0"/>
                </a:lnTo>
              </a:path>
            </a:pathLst>
          </a:custGeom>
          <a:solidFill>
            <a:srgbClr val="8DA6B1"/>
          </a:solidFill>
          <a:ln>
            <a:noFill/>
          </a:ln>
          <a:effectLst/>
          <a:extLst/>
        </p:spPr>
        <p:txBody>
          <a:bodyPr wrap="none" lIns="76157" tIns="38079" rIns="76157" bIns="38079"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F5F5F"/>
              </a:solidFill>
              <a:effectLst/>
              <a:uLnTx/>
              <a:uFillTx/>
              <a:latin typeface="Calibri"/>
            </a:endParaRPr>
          </a:p>
        </p:txBody>
      </p:sp>
      <p:sp>
        <p:nvSpPr>
          <p:cNvPr id="43" name="Freeform 5"/>
          <p:cNvSpPr>
            <a:spLocks noChangeArrowheads="1"/>
          </p:cNvSpPr>
          <p:nvPr/>
        </p:nvSpPr>
        <p:spPr bwMode="gray">
          <a:xfrm>
            <a:off x="1065674" y="2167820"/>
            <a:ext cx="4334938" cy="531273"/>
          </a:xfrm>
          <a:custGeom>
            <a:avLst/>
            <a:gdLst>
              <a:gd name="T0" fmla="*/ 5203 w 5204"/>
              <a:gd name="T1" fmla="*/ 1412 h 1413"/>
              <a:gd name="T2" fmla="*/ 0 w 5204"/>
              <a:gd name="T3" fmla="*/ 1412 h 1413"/>
              <a:gd name="T4" fmla="*/ 0 w 5204"/>
              <a:gd name="T5" fmla="*/ 0 h 1413"/>
              <a:gd name="T6" fmla="*/ 5203 w 5204"/>
              <a:gd name="T7" fmla="*/ 0 h 1413"/>
              <a:gd name="T8" fmla="*/ 5203 w 5204"/>
              <a:gd name="T9" fmla="*/ 1412 h 1413"/>
            </a:gdLst>
            <a:ahLst/>
            <a:cxnLst>
              <a:cxn ang="0">
                <a:pos x="T0" y="T1"/>
              </a:cxn>
              <a:cxn ang="0">
                <a:pos x="T2" y="T3"/>
              </a:cxn>
              <a:cxn ang="0">
                <a:pos x="T4" y="T5"/>
              </a:cxn>
              <a:cxn ang="0">
                <a:pos x="T6" y="T7"/>
              </a:cxn>
              <a:cxn ang="0">
                <a:pos x="T8" y="T9"/>
              </a:cxn>
            </a:cxnLst>
            <a:rect l="0" t="0" r="r" b="b"/>
            <a:pathLst>
              <a:path w="5204" h="1413">
                <a:moveTo>
                  <a:pt x="5203" y="1412"/>
                </a:moveTo>
                <a:lnTo>
                  <a:pt x="0" y="1412"/>
                </a:lnTo>
                <a:lnTo>
                  <a:pt x="0" y="0"/>
                </a:lnTo>
                <a:lnTo>
                  <a:pt x="5203" y="0"/>
                </a:lnTo>
                <a:lnTo>
                  <a:pt x="5203" y="1412"/>
                </a:lnTo>
              </a:path>
            </a:pathLst>
          </a:custGeom>
          <a:solidFill>
            <a:srgbClr val="DCE3E4"/>
          </a:solidFill>
          <a:ln>
            <a:noFill/>
          </a:ln>
          <a:effectLst/>
          <a:extLst/>
        </p:spPr>
        <p:txBody>
          <a:bodyPr wrap="none" lIns="76157" tIns="38079" rIns="76157" bIns="38079"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F5F5F"/>
              </a:solidFill>
              <a:effectLst/>
              <a:uLnTx/>
              <a:uFillTx/>
              <a:latin typeface="Calibri"/>
            </a:endParaRPr>
          </a:p>
        </p:txBody>
      </p:sp>
      <p:sp>
        <p:nvSpPr>
          <p:cNvPr id="44" name="Freeform 6"/>
          <p:cNvSpPr>
            <a:spLocks noChangeArrowheads="1"/>
          </p:cNvSpPr>
          <p:nvPr/>
        </p:nvSpPr>
        <p:spPr bwMode="gray">
          <a:xfrm>
            <a:off x="5400611" y="1960266"/>
            <a:ext cx="556358" cy="738800"/>
          </a:xfrm>
          <a:custGeom>
            <a:avLst/>
            <a:gdLst>
              <a:gd name="T0" fmla="*/ 822 w 823"/>
              <a:gd name="T1" fmla="*/ 0 h 1961"/>
              <a:gd name="T2" fmla="*/ 0 w 823"/>
              <a:gd name="T3" fmla="*/ 548 h 1961"/>
              <a:gd name="T4" fmla="*/ 0 w 823"/>
              <a:gd name="T5" fmla="*/ 1960 h 1961"/>
              <a:gd name="T6" fmla="*/ 822 w 823"/>
              <a:gd name="T7" fmla="*/ 1730 h 1961"/>
              <a:gd name="T8" fmla="*/ 822 w 823"/>
              <a:gd name="T9" fmla="*/ 0 h 1961"/>
            </a:gdLst>
            <a:ahLst/>
            <a:cxnLst>
              <a:cxn ang="0">
                <a:pos x="T0" y="T1"/>
              </a:cxn>
              <a:cxn ang="0">
                <a:pos x="T2" y="T3"/>
              </a:cxn>
              <a:cxn ang="0">
                <a:pos x="T4" y="T5"/>
              </a:cxn>
              <a:cxn ang="0">
                <a:pos x="T6" y="T7"/>
              </a:cxn>
              <a:cxn ang="0">
                <a:pos x="T8" y="T9"/>
              </a:cxn>
            </a:cxnLst>
            <a:rect l="0" t="0" r="r" b="b"/>
            <a:pathLst>
              <a:path w="823" h="1961">
                <a:moveTo>
                  <a:pt x="822" y="0"/>
                </a:moveTo>
                <a:lnTo>
                  <a:pt x="0" y="548"/>
                </a:lnTo>
                <a:lnTo>
                  <a:pt x="0" y="1960"/>
                </a:lnTo>
                <a:lnTo>
                  <a:pt x="822" y="1730"/>
                </a:lnTo>
                <a:lnTo>
                  <a:pt x="822" y="0"/>
                </a:lnTo>
              </a:path>
            </a:pathLst>
          </a:custGeom>
          <a:solidFill>
            <a:srgbClr val="B0C3C8">
              <a:lumMod val="75000"/>
            </a:srgbClr>
          </a:solidFill>
          <a:ln>
            <a:noFill/>
          </a:ln>
          <a:effectLst/>
          <a:extLst/>
        </p:spPr>
        <p:txBody>
          <a:bodyPr wrap="none" lIns="76157" tIns="38079" rIns="76157" bIns="38079"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F5F5F"/>
              </a:solidFill>
              <a:effectLst/>
              <a:uLnTx/>
              <a:uFillTx/>
              <a:latin typeface="Calibri"/>
            </a:endParaRPr>
          </a:p>
        </p:txBody>
      </p:sp>
      <p:sp>
        <p:nvSpPr>
          <p:cNvPr id="45" name="TextBox 44"/>
          <p:cNvSpPr txBox="1"/>
          <p:nvPr/>
        </p:nvSpPr>
        <p:spPr bwMode="gray">
          <a:xfrm>
            <a:off x="1873967" y="2220106"/>
            <a:ext cx="1351338" cy="353943"/>
          </a:xfrm>
          <a:prstGeom prst="rect">
            <a:avLst/>
          </a:prstGeom>
          <a:noFill/>
          <a:ln>
            <a:noFill/>
          </a:ln>
        </p:spPr>
        <p:txBody>
          <a:bodyPr wrap="none" lIns="0" tIns="0" rIns="0" bIns="0" rtlCol="0">
            <a:spAutoFit/>
          </a:bodyPr>
          <a:lstStyle/>
          <a:p>
            <a:r>
              <a:rPr lang="en-US" sz="2300" b="1" dirty="0" smtClean="0">
                <a:solidFill>
                  <a:srgbClr val="5F5F5F"/>
                </a:solidFill>
                <a:latin typeface="Calibri"/>
              </a:rPr>
              <a:t>Status Quo</a:t>
            </a:r>
            <a:endParaRPr lang="en-US" sz="2300" b="1" dirty="0">
              <a:solidFill>
                <a:srgbClr val="5F5F5F"/>
              </a:solidFill>
              <a:latin typeface="Calibri"/>
            </a:endParaRPr>
          </a:p>
        </p:txBody>
      </p:sp>
      <p:sp>
        <p:nvSpPr>
          <p:cNvPr id="46" name="TextBox 45"/>
          <p:cNvSpPr txBox="1"/>
          <p:nvPr/>
        </p:nvSpPr>
        <p:spPr bwMode="gray">
          <a:xfrm>
            <a:off x="6237918" y="2103397"/>
            <a:ext cx="1692771" cy="353943"/>
          </a:xfrm>
          <a:prstGeom prst="rect">
            <a:avLst/>
          </a:prstGeom>
          <a:noFill/>
          <a:ln>
            <a:noFill/>
          </a:ln>
        </p:spPr>
        <p:txBody>
          <a:bodyPr wrap="none" lIns="0" tIns="0" rIns="0" bIns="0" rtlCol="0">
            <a:spAutoFit/>
          </a:bodyPr>
          <a:lstStyle/>
          <a:p>
            <a:pPr algn="r"/>
            <a:r>
              <a:rPr lang="en-US" sz="2300" b="1" dirty="0" smtClean="0">
                <a:solidFill>
                  <a:srgbClr val="FFFFFF"/>
                </a:solidFill>
                <a:latin typeface="Calibri"/>
              </a:rPr>
              <a:t>Microservices</a:t>
            </a:r>
            <a:endParaRPr lang="en-US" sz="2300" b="1" dirty="0">
              <a:solidFill>
                <a:srgbClr val="FFFFFF"/>
              </a:solidFill>
              <a:latin typeface="Calibri"/>
            </a:endParaRPr>
          </a:p>
        </p:txBody>
      </p:sp>
      <p:sp>
        <p:nvSpPr>
          <p:cNvPr id="47" name="TextBox 46"/>
          <p:cNvSpPr txBox="1"/>
          <p:nvPr/>
        </p:nvSpPr>
        <p:spPr bwMode="gray">
          <a:xfrm>
            <a:off x="1327135" y="2945892"/>
            <a:ext cx="4034959" cy="3300904"/>
          </a:xfrm>
          <a:prstGeom prst="rect">
            <a:avLst/>
          </a:prstGeom>
          <a:noFill/>
        </p:spPr>
        <p:txBody>
          <a:bodyPr wrap="square" lIns="0" tIns="0" rIns="0" bIns="0" rtlCol="0">
            <a:spAutoFit/>
          </a:bodyPr>
          <a:lstStyle/>
          <a:p>
            <a:pPr fontAlgn="ctr">
              <a:lnSpc>
                <a:spcPct val="150000"/>
              </a:lnSpc>
            </a:pPr>
            <a:r>
              <a:rPr lang="en-US" dirty="0" smtClean="0">
                <a:solidFill>
                  <a:srgbClr val="5F5F5F"/>
                </a:solidFill>
                <a:latin typeface="Calibri"/>
              </a:rPr>
              <a:t>Single, Monolithic App</a:t>
            </a:r>
          </a:p>
          <a:p>
            <a:pPr fontAlgn="ctr">
              <a:lnSpc>
                <a:spcPct val="150000"/>
              </a:lnSpc>
            </a:pPr>
            <a:r>
              <a:rPr lang="en-US" dirty="0" smtClean="0">
                <a:solidFill>
                  <a:srgbClr val="5F5F5F"/>
                </a:solidFill>
                <a:latin typeface="Calibri"/>
              </a:rPr>
              <a:t>Must Deploy Entire App</a:t>
            </a:r>
          </a:p>
          <a:p>
            <a:pPr fontAlgn="ctr">
              <a:lnSpc>
                <a:spcPct val="150000"/>
              </a:lnSpc>
            </a:pPr>
            <a:r>
              <a:rPr lang="en-US" dirty="0" smtClean="0">
                <a:solidFill>
                  <a:srgbClr val="5F5F5F"/>
                </a:solidFill>
                <a:latin typeface="Calibri"/>
              </a:rPr>
              <a:t>One Database for Entire App</a:t>
            </a:r>
          </a:p>
          <a:p>
            <a:pPr fontAlgn="ctr">
              <a:lnSpc>
                <a:spcPct val="150000"/>
              </a:lnSpc>
            </a:pPr>
            <a:r>
              <a:rPr lang="en-US" dirty="0" smtClean="0">
                <a:solidFill>
                  <a:srgbClr val="5F5F5F"/>
                </a:solidFill>
              </a:rPr>
              <a:t>In-process Calls Locally, SOAP Externally</a:t>
            </a:r>
            <a:endParaRPr lang="en-US" dirty="0">
              <a:solidFill>
                <a:srgbClr val="5F5F5F"/>
              </a:solidFill>
              <a:latin typeface="Calibri"/>
            </a:endParaRPr>
          </a:p>
          <a:p>
            <a:pPr fontAlgn="ctr">
              <a:lnSpc>
                <a:spcPct val="150000"/>
              </a:lnSpc>
            </a:pPr>
            <a:r>
              <a:rPr lang="en-US" dirty="0" smtClean="0">
                <a:solidFill>
                  <a:srgbClr val="5F5F5F"/>
                </a:solidFill>
                <a:latin typeface="Calibri"/>
              </a:rPr>
              <a:t>Organized Around Technology Layers</a:t>
            </a:r>
          </a:p>
          <a:p>
            <a:pPr fontAlgn="ctr">
              <a:lnSpc>
                <a:spcPct val="150000"/>
              </a:lnSpc>
            </a:pPr>
            <a:r>
              <a:rPr lang="en-US" dirty="0" smtClean="0">
                <a:solidFill>
                  <a:srgbClr val="5F5F5F"/>
                </a:solidFill>
                <a:latin typeface="Calibri"/>
              </a:rPr>
              <a:t>Developers Don’t Do Ops</a:t>
            </a:r>
            <a:endParaRPr lang="en-US" dirty="0">
              <a:solidFill>
                <a:srgbClr val="5F5F5F"/>
              </a:solidFill>
              <a:latin typeface="Calibri"/>
            </a:endParaRPr>
          </a:p>
          <a:p>
            <a:pPr fontAlgn="ctr">
              <a:lnSpc>
                <a:spcPct val="150000"/>
              </a:lnSpc>
            </a:pPr>
            <a:r>
              <a:rPr lang="en-US" dirty="0" smtClean="0">
                <a:solidFill>
                  <a:srgbClr val="5F5F5F"/>
                </a:solidFill>
                <a:latin typeface="Calibri"/>
              </a:rPr>
              <a:t>State In Each Runtime Instance</a:t>
            </a:r>
          </a:p>
          <a:p>
            <a:pPr fontAlgn="ctr">
              <a:lnSpc>
                <a:spcPct val="150000"/>
              </a:lnSpc>
            </a:pPr>
            <a:r>
              <a:rPr lang="en-US" dirty="0" smtClean="0">
                <a:solidFill>
                  <a:srgbClr val="5F5F5F"/>
                </a:solidFill>
                <a:latin typeface="Calibri"/>
              </a:rPr>
              <a:t>One Technology Stack for Entire App</a:t>
            </a:r>
            <a:endParaRPr lang="en-US" dirty="0">
              <a:solidFill>
                <a:srgbClr val="5F5F5F"/>
              </a:solidFill>
              <a:latin typeface="Calibri"/>
            </a:endParaRPr>
          </a:p>
        </p:txBody>
      </p:sp>
      <p:sp>
        <p:nvSpPr>
          <p:cNvPr id="48" name="TextBox 47"/>
          <p:cNvSpPr txBox="1"/>
          <p:nvPr/>
        </p:nvSpPr>
        <p:spPr bwMode="gray">
          <a:xfrm>
            <a:off x="5988753" y="2945892"/>
            <a:ext cx="4814046" cy="3300904"/>
          </a:xfrm>
          <a:prstGeom prst="rect">
            <a:avLst/>
          </a:prstGeom>
          <a:noFill/>
        </p:spPr>
        <p:txBody>
          <a:bodyPr wrap="square" lIns="0" tIns="0" rIns="0" bIns="0" rtlCol="0">
            <a:spAutoFit/>
          </a:bodyPr>
          <a:lstStyle>
            <a:defPPr>
              <a:defRPr lang="en-US"/>
            </a:defPPr>
            <a:lvl1pPr fontAlgn="ctr">
              <a:lnSpc>
                <a:spcPct val="140000"/>
              </a:lnSpc>
              <a:defRPr sz="1600"/>
            </a:lvl1pPr>
          </a:lstStyle>
          <a:p>
            <a:pPr>
              <a:lnSpc>
                <a:spcPct val="150000"/>
              </a:lnSpc>
            </a:pPr>
            <a:r>
              <a:rPr lang="en-US" sz="1800" dirty="0" smtClean="0">
                <a:solidFill>
                  <a:srgbClr val="5F5F5F"/>
                </a:solidFill>
                <a:latin typeface="Calibri"/>
              </a:rPr>
              <a:t>Many, Smaller Minimal Function Microservices</a:t>
            </a:r>
          </a:p>
          <a:p>
            <a:pPr>
              <a:lnSpc>
                <a:spcPct val="150000"/>
              </a:lnSpc>
            </a:pPr>
            <a:r>
              <a:rPr lang="en-US" sz="1800" dirty="0" smtClean="0">
                <a:solidFill>
                  <a:srgbClr val="5F5F5F"/>
                </a:solidFill>
                <a:latin typeface="Calibri"/>
              </a:rPr>
              <a:t>Can Deploy Each Microservice Independently</a:t>
            </a:r>
          </a:p>
          <a:p>
            <a:pPr>
              <a:lnSpc>
                <a:spcPct val="150000"/>
              </a:lnSpc>
            </a:pPr>
            <a:r>
              <a:rPr lang="en-US" sz="1800" dirty="0" smtClean="0">
                <a:solidFill>
                  <a:srgbClr val="5F5F5F"/>
                </a:solidFill>
                <a:latin typeface="Calibri"/>
              </a:rPr>
              <a:t>Each Microservice Has Its Own </a:t>
            </a:r>
            <a:r>
              <a:rPr lang="en-US" sz="1800" dirty="0" err="1" smtClean="0">
                <a:solidFill>
                  <a:srgbClr val="5F5F5F"/>
                </a:solidFill>
                <a:latin typeface="Calibri"/>
              </a:rPr>
              <a:t>Datastore</a:t>
            </a:r>
            <a:endParaRPr lang="en-US" sz="1800" dirty="0" smtClean="0">
              <a:solidFill>
                <a:srgbClr val="5F5F5F"/>
              </a:solidFill>
              <a:latin typeface="Calibri"/>
            </a:endParaRPr>
          </a:p>
          <a:p>
            <a:pPr>
              <a:lnSpc>
                <a:spcPct val="150000"/>
              </a:lnSpc>
            </a:pPr>
            <a:r>
              <a:rPr lang="en-US" sz="1800" dirty="0">
                <a:solidFill>
                  <a:srgbClr val="5F5F5F"/>
                </a:solidFill>
              </a:rPr>
              <a:t>REST Calls Over </a:t>
            </a:r>
            <a:r>
              <a:rPr lang="en-US" sz="1800" dirty="0" smtClean="0">
                <a:solidFill>
                  <a:srgbClr val="5F5F5F"/>
                </a:solidFill>
              </a:rPr>
              <a:t>HTTP, Messaging, or Binary</a:t>
            </a:r>
            <a:endParaRPr lang="en-US" sz="1800" dirty="0" smtClean="0">
              <a:solidFill>
                <a:srgbClr val="5F5F5F"/>
              </a:solidFill>
              <a:latin typeface="Calibri"/>
            </a:endParaRPr>
          </a:p>
          <a:p>
            <a:pPr>
              <a:lnSpc>
                <a:spcPct val="150000"/>
              </a:lnSpc>
            </a:pPr>
            <a:r>
              <a:rPr lang="en-US" sz="1800" dirty="0" smtClean="0">
                <a:solidFill>
                  <a:srgbClr val="5F5F5F"/>
                </a:solidFill>
                <a:latin typeface="Calibri"/>
              </a:rPr>
              <a:t>Organized Around Business Capabilities</a:t>
            </a:r>
            <a:endParaRPr lang="en-US" sz="1800" dirty="0">
              <a:solidFill>
                <a:srgbClr val="5F5F5F"/>
              </a:solidFill>
              <a:latin typeface="Calibri"/>
            </a:endParaRPr>
          </a:p>
          <a:p>
            <a:pPr>
              <a:lnSpc>
                <a:spcPct val="150000"/>
              </a:lnSpc>
            </a:pPr>
            <a:r>
              <a:rPr lang="en-US" sz="1800" dirty="0" smtClean="0">
                <a:solidFill>
                  <a:srgbClr val="5F5F5F"/>
                </a:solidFill>
                <a:latin typeface="Calibri"/>
              </a:rPr>
              <a:t>Developers + Ops Support Production in Perpetuity</a:t>
            </a:r>
          </a:p>
          <a:p>
            <a:pPr>
              <a:lnSpc>
                <a:spcPct val="150000"/>
              </a:lnSpc>
            </a:pPr>
            <a:r>
              <a:rPr lang="en-US" sz="1800" dirty="0" smtClean="0">
                <a:solidFill>
                  <a:srgbClr val="5F5F5F"/>
                </a:solidFill>
                <a:latin typeface="Calibri"/>
              </a:rPr>
              <a:t>State in Distributed Data Grid – Instances Stateless</a:t>
            </a:r>
          </a:p>
          <a:p>
            <a:pPr>
              <a:lnSpc>
                <a:spcPct val="150000"/>
              </a:lnSpc>
            </a:pPr>
            <a:r>
              <a:rPr lang="en-US" sz="1800" dirty="0" smtClean="0">
                <a:solidFill>
                  <a:srgbClr val="5F5F5F"/>
                </a:solidFill>
                <a:latin typeface="Calibri"/>
              </a:rPr>
              <a:t>Choice of Technology for Each Microservice</a:t>
            </a:r>
          </a:p>
        </p:txBody>
      </p:sp>
      <p:cxnSp>
        <p:nvCxnSpPr>
          <p:cNvPr id="51" name="Straight Connector 50"/>
          <p:cNvCxnSpPr/>
          <p:nvPr/>
        </p:nvCxnSpPr>
        <p:spPr bwMode="gray">
          <a:xfrm>
            <a:off x="1170159" y="2841147"/>
            <a:ext cx="4209011" cy="0"/>
          </a:xfrm>
          <a:prstGeom prst="line">
            <a:avLst/>
          </a:prstGeom>
          <a:noFill/>
          <a:ln w="38100" cap="flat" cmpd="sng" algn="ctr">
            <a:solidFill>
              <a:srgbClr val="8A133B"/>
            </a:solidFill>
            <a:prstDash val="solid"/>
            <a:miter lim="800000"/>
          </a:ln>
          <a:effectLst/>
        </p:spPr>
      </p:cxnSp>
      <p:cxnSp>
        <p:nvCxnSpPr>
          <p:cNvPr id="54" name="Straight Connector 53"/>
          <p:cNvCxnSpPr/>
          <p:nvPr/>
        </p:nvCxnSpPr>
        <p:spPr bwMode="gray">
          <a:xfrm>
            <a:off x="5988754" y="2738883"/>
            <a:ext cx="4804605" cy="0"/>
          </a:xfrm>
          <a:prstGeom prst="line">
            <a:avLst/>
          </a:prstGeom>
          <a:noFill/>
          <a:ln w="38100" cap="flat" cmpd="sng" algn="ctr">
            <a:solidFill>
              <a:srgbClr val="8A133B"/>
            </a:solidFill>
            <a:prstDash val="solid"/>
            <a:miter lim="800000"/>
            <a:headEnd type="none" w="sm" len="sm"/>
            <a:tailEnd type="oval" w="sm" len="sm"/>
          </a:ln>
          <a:effectLst/>
        </p:spPr>
      </p:cxnSp>
      <p:cxnSp>
        <p:nvCxnSpPr>
          <p:cNvPr id="62" name="Straight Connector 61"/>
          <p:cNvCxnSpPr/>
          <p:nvPr/>
        </p:nvCxnSpPr>
        <p:spPr bwMode="gray">
          <a:xfrm flipV="1">
            <a:off x="5379155" y="2736395"/>
            <a:ext cx="611187" cy="104775"/>
          </a:xfrm>
          <a:prstGeom prst="line">
            <a:avLst/>
          </a:prstGeom>
          <a:noFill/>
          <a:ln w="38100" cap="flat" cmpd="sng" algn="ctr">
            <a:solidFill>
              <a:srgbClr val="8A133B"/>
            </a:solidFill>
            <a:prstDash val="solid"/>
            <a:miter lim="800000"/>
          </a:ln>
          <a:effectLst/>
        </p:spPr>
      </p:cxnSp>
      <p:sp>
        <p:nvSpPr>
          <p:cNvPr id="64" name="Chevron 63"/>
          <p:cNvSpPr/>
          <p:nvPr/>
        </p:nvSpPr>
        <p:spPr bwMode="gray">
          <a:xfrm>
            <a:off x="5544568" y="3012287"/>
            <a:ext cx="216828" cy="356260"/>
          </a:xfrm>
          <a:prstGeom prst="chevron">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solidFill>
                <a:schemeClr val="tx1"/>
              </a:solidFill>
            </a:endParaRPr>
          </a:p>
        </p:txBody>
      </p:sp>
      <p:sp>
        <p:nvSpPr>
          <p:cNvPr id="65" name="Chevron 64"/>
          <p:cNvSpPr/>
          <p:nvPr/>
        </p:nvSpPr>
        <p:spPr bwMode="gray">
          <a:xfrm>
            <a:off x="5544568" y="3424797"/>
            <a:ext cx="216828" cy="356260"/>
          </a:xfrm>
          <a:prstGeom prst="chevron">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solidFill>
                <a:schemeClr val="tx1"/>
              </a:solidFill>
            </a:endParaRPr>
          </a:p>
        </p:txBody>
      </p:sp>
      <p:sp>
        <p:nvSpPr>
          <p:cNvPr id="66" name="Chevron 65"/>
          <p:cNvSpPr/>
          <p:nvPr/>
        </p:nvSpPr>
        <p:spPr bwMode="gray">
          <a:xfrm>
            <a:off x="5544568" y="3837307"/>
            <a:ext cx="216828" cy="356260"/>
          </a:xfrm>
          <a:prstGeom prst="chevron">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solidFill>
                <a:schemeClr val="tx1"/>
              </a:solidFill>
            </a:endParaRPr>
          </a:p>
        </p:txBody>
      </p:sp>
      <p:sp>
        <p:nvSpPr>
          <p:cNvPr id="67" name="Chevron 66"/>
          <p:cNvSpPr/>
          <p:nvPr/>
        </p:nvSpPr>
        <p:spPr bwMode="gray">
          <a:xfrm>
            <a:off x="5544568" y="4249817"/>
            <a:ext cx="216828" cy="356260"/>
          </a:xfrm>
          <a:prstGeom prst="chevron">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solidFill>
                <a:schemeClr val="tx1"/>
              </a:solidFill>
            </a:endParaRPr>
          </a:p>
        </p:txBody>
      </p:sp>
      <p:sp>
        <p:nvSpPr>
          <p:cNvPr id="68" name="Chevron 67"/>
          <p:cNvSpPr/>
          <p:nvPr/>
        </p:nvSpPr>
        <p:spPr bwMode="gray">
          <a:xfrm>
            <a:off x="5544568" y="4662327"/>
            <a:ext cx="216828" cy="356260"/>
          </a:xfrm>
          <a:prstGeom prst="chevron">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solidFill>
                <a:schemeClr val="tx1"/>
              </a:solidFill>
            </a:endParaRPr>
          </a:p>
        </p:txBody>
      </p:sp>
      <p:sp>
        <p:nvSpPr>
          <p:cNvPr id="69" name="Chevron 68"/>
          <p:cNvSpPr/>
          <p:nvPr/>
        </p:nvSpPr>
        <p:spPr bwMode="gray">
          <a:xfrm>
            <a:off x="5544568" y="5074837"/>
            <a:ext cx="216828" cy="356260"/>
          </a:xfrm>
          <a:prstGeom prst="chevron">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solidFill>
                <a:schemeClr val="tx1"/>
              </a:solidFill>
            </a:endParaRPr>
          </a:p>
        </p:txBody>
      </p:sp>
      <p:sp>
        <p:nvSpPr>
          <p:cNvPr id="70" name="Chevron 69"/>
          <p:cNvSpPr/>
          <p:nvPr/>
        </p:nvSpPr>
        <p:spPr bwMode="gray">
          <a:xfrm>
            <a:off x="5544568" y="5487347"/>
            <a:ext cx="216828" cy="356260"/>
          </a:xfrm>
          <a:prstGeom prst="chevron">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solidFill>
                <a:schemeClr val="tx1"/>
              </a:solidFill>
            </a:endParaRPr>
          </a:p>
        </p:txBody>
      </p:sp>
      <p:sp>
        <p:nvSpPr>
          <p:cNvPr id="71" name="Chevron 70"/>
          <p:cNvSpPr/>
          <p:nvPr/>
        </p:nvSpPr>
        <p:spPr bwMode="gray">
          <a:xfrm>
            <a:off x="5544568" y="5899857"/>
            <a:ext cx="216828" cy="356260"/>
          </a:xfrm>
          <a:prstGeom prst="chevron">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204508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429998" cy="889000"/>
          </a:xfrm>
        </p:spPr>
        <p:txBody>
          <a:bodyPr/>
          <a:lstStyle/>
          <a:p>
            <a:r>
              <a:rPr lang="en-US" dirty="0" smtClean="0"/>
              <a:t>Microservices </a:t>
            </a:r>
            <a:r>
              <a:rPr lang="en-US" smtClean="0"/>
              <a:t>Apps Are </a:t>
            </a:r>
            <a:r>
              <a:rPr lang="en-US" dirty="0" smtClean="0"/>
              <a:t>Developed/Deployed Independently</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8</a:t>
            </a:fld>
            <a:endParaRPr lang="en-US"/>
          </a:p>
        </p:txBody>
      </p:sp>
      <p:sp>
        <p:nvSpPr>
          <p:cNvPr id="7" name="Rectangle 6"/>
          <p:cNvSpPr/>
          <p:nvPr/>
        </p:nvSpPr>
        <p:spPr bwMode="gray">
          <a:xfrm>
            <a:off x="867393" y="1524941"/>
            <a:ext cx="3871925" cy="4278248"/>
          </a:xfrm>
          <a:prstGeom prst="rect">
            <a:avLst/>
          </a:prstGeom>
          <a:solidFill>
            <a:schemeClr val="bg1">
              <a:lumMod val="9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i="1" dirty="0">
              <a:solidFill>
                <a:schemeClr val="tx1"/>
              </a:solidFill>
            </a:endParaRPr>
          </a:p>
        </p:txBody>
      </p:sp>
      <p:sp>
        <p:nvSpPr>
          <p:cNvPr id="8" name="Oval 53"/>
          <p:cNvSpPr>
            <a:spLocks noChangeArrowheads="1"/>
          </p:cNvSpPr>
          <p:nvPr/>
        </p:nvSpPr>
        <p:spPr bwMode="auto">
          <a:xfrm>
            <a:off x="983906" y="4222118"/>
            <a:ext cx="3638898" cy="1106705"/>
          </a:xfrm>
          <a:prstGeom prst="ellipse">
            <a:avLst/>
          </a:prstGeom>
          <a:solidFill>
            <a:srgbClr val="354146"/>
          </a:solidFill>
          <a:ln w="28575" algn="ctr">
            <a:solidFill>
              <a:srgbClr val="FFFFFF"/>
            </a:solidFill>
            <a:round/>
            <a:headEnd/>
            <a:tailEnd/>
          </a:ln>
          <a:effectLst/>
        </p:spPr>
        <p:txBody>
          <a:bodyPr wrap="square" lIns="0" tIns="91440" rIns="0" bIns="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 lastClr="FFFFFF"/>
              </a:solidFill>
              <a:effectLst/>
              <a:uLnTx/>
              <a:uFillTx/>
            </a:endParaRPr>
          </a:p>
        </p:txBody>
      </p:sp>
      <p:sp>
        <p:nvSpPr>
          <p:cNvPr id="9" name="Oval 53"/>
          <p:cNvSpPr>
            <a:spLocks noChangeArrowheads="1"/>
          </p:cNvSpPr>
          <p:nvPr/>
        </p:nvSpPr>
        <p:spPr bwMode="auto">
          <a:xfrm>
            <a:off x="983906" y="3537728"/>
            <a:ext cx="3638898" cy="1106705"/>
          </a:xfrm>
          <a:prstGeom prst="ellipse">
            <a:avLst/>
          </a:prstGeom>
          <a:solidFill>
            <a:srgbClr val="46575E"/>
          </a:solidFill>
          <a:ln w="28575" algn="ctr">
            <a:solidFill>
              <a:srgbClr val="FFFFFF"/>
            </a:solidFill>
            <a:round/>
            <a:headEnd/>
            <a:tailEnd/>
          </a:ln>
          <a:effectLst/>
        </p:spPr>
        <p:txBody>
          <a:bodyPr wrap="square" lIns="0" tIns="91440" rIns="0" bIns="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 lastClr="FFFFFF"/>
              </a:solidFill>
              <a:effectLst/>
              <a:uLnTx/>
              <a:uFillTx/>
            </a:endParaRPr>
          </a:p>
        </p:txBody>
      </p:sp>
      <p:sp>
        <p:nvSpPr>
          <p:cNvPr id="10" name="Oval 54"/>
          <p:cNvSpPr>
            <a:spLocks noChangeArrowheads="1"/>
          </p:cNvSpPr>
          <p:nvPr/>
        </p:nvSpPr>
        <p:spPr bwMode="auto">
          <a:xfrm>
            <a:off x="983906" y="2853338"/>
            <a:ext cx="3638898" cy="1106705"/>
          </a:xfrm>
          <a:prstGeom prst="ellipse">
            <a:avLst/>
          </a:prstGeom>
          <a:solidFill>
            <a:srgbClr val="617F8E"/>
          </a:solidFill>
          <a:ln w="28575" algn="ctr">
            <a:solidFill>
              <a:srgbClr val="FFFFFF"/>
            </a:solidFill>
            <a:round/>
            <a:headEnd/>
            <a:tailEnd/>
          </a:ln>
          <a:effectLst/>
        </p:spPr>
        <p:txBody>
          <a:bodyPr wrap="square" lIns="0" tIns="91440" rIns="0" bIns="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 lastClr="FFFFFF"/>
              </a:solidFill>
              <a:effectLst/>
              <a:uLnTx/>
              <a:uFillTx/>
            </a:endParaRPr>
          </a:p>
        </p:txBody>
      </p:sp>
      <p:sp>
        <p:nvSpPr>
          <p:cNvPr id="11" name="Oval 55"/>
          <p:cNvSpPr>
            <a:spLocks noChangeArrowheads="1"/>
          </p:cNvSpPr>
          <p:nvPr/>
        </p:nvSpPr>
        <p:spPr bwMode="auto">
          <a:xfrm>
            <a:off x="983906" y="2168948"/>
            <a:ext cx="3638898" cy="1106705"/>
          </a:xfrm>
          <a:prstGeom prst="ellipse">
            <a:avLst/>
          </a:prstGeom>
          <a:solidFill>
            <a:srgbClr val="8DA6B1"/>
          </a:solidFill>
          <a:ln w="28575" algn="ctr">
            <a:solidFill>
              <a:srgbClr val="FFFFFF"/>
            </a:solidFill>
            <a:round/>
            <a:headEnd/>
            <a:tailEnd/>
          </a:ln>
          <a:effectLst/>
        </p:spPr>
        <p:txBody>
          <a:bodyPr wrap="square" lIns="0" tIns="0" rIns="0" bIns="0" anchor="ctr" anchorCtr="1"/>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 lastClr="FFFFFF"/>
              </a:solidFill>
              <a:effectLst/>
              <a:uLnTx/>
              <a:uFillTx/>
            </a:endParaRPr>
          </a:p>
        </p:txBody>
      </p:sp>
      <p:sp>
        <p:nvSpPr>
          <p:cNvPr id="12" name="Rectangle 11"/>
          <p:cNvSpPr/>
          <p:nvPr/>
        </p:nvSpPr>
        <p:spPr>
          <a:xfrm>
            <a:off x="1806553" y="2467427"/>
            <a:ext cx="1993605" cy="337920"/>
          </a:xfrm>
          <a:prstGeom prst="rect">
            <a:avLst/>
          </a:prstGeom>
        </p:spPr>
        <p:txBody>
          <a:bodyPr wrap="none">
            <a:spAutoFit/>
          </a:bodyPr>
          <a:lstStyle/>
          <a:p>
            <a:r>
              <a:rPr lang="en-US" sz="2400" b="1" dirty="0" smtClean="0">
                <a:solidFill>
                  <a:schemeClr val="bg1"/>
                </a:solidFill>
                <a:cs typeface="Arial" charset="0"/>
              </a:rPr>
              <a:t>User Interface</a:t>
            </a:r>
            <a:endParaRPr lang="en-US" sz="2400" dirty="0"/>
          </a:p>
        </p:txBody>
      </p:sp>
      <p:sp>
        <p:nvSpPr>
          <p:cNvPr id="13" name="Rectangle 12"/>
          <p:cNvSpPr/>
          <p:nvPr/>
        </p:nvSpPr>
        <p:spPr>
          <a:xfrm>
            <a:off x="1981255" y="3338606"/>
            <a:ext cx="1644200" cy="337920"/>
          </a:xfrm>
          <a:prstGeom prst="rect">
            <a:avLst/>
          </a:prstGeom>
        </p:spPr>
        <p:txBody>
          <a:bodyPr wrap="none">
            <a:spAutoFit/>
          </a:bodyPr>
          <a:lstStyle/>
          <a:p>
            <a:r>
              <a:rPr lang="en-US" sz="2400" b="1" dirty="0" smtClean="0">
                <a:solidFill>
                  <a:schemeClr val="bg1"/>
                </a:solidFill>
                <a:cs typeface="Arial" charset="0"/>
              </a:rPr>
              <a:t>Application</a:t>
            </a:r>
            <a:endParaRPr lang="en-US" sz="2400" dirty="0"/>
          </a:p>
        </p:txBody>
      </p:sp>
      <p:sp>
        <p:nvSpPr>
          <p:cNvPr id="14" name="Rectangle 13"/>
          <p:cNvSpPr/>
          <p:nvPr/>
        </p:nvSpPr>
        <p:spPr>
          <a:xfrm>
            <a:off x="2079088" y="4005703"/>
            <a:ext cx="1448534" cy="337920"/>
          </a:xfrm>
          <a:prstGeom prst="rect">
            <a:avLst/>
          </a:prstGeom>
        </p:spPr>
        <p:txBody>
          <a:bodyPr wrap="none">
            <a:spAutoFit/>
          </a:bodyPr>
          <a:lstStyle/>
          <a:p>
            <a:r>
              <a:rPr lang="en-US" sz="2400" b="1" dirty="0" err="1" smtClean="0">
                <a:solidFill>
                  <a:schemeClr val="bg1"/>
                </a:solidFill>
                <a:cs typeface="Arial" charset="0"/>
              </a:rPr>
              <a:t>Datastore</a:t>
            </a:r>
            <a:endParaRPr lang="en-US" sz="2400" dirty="0"/>
          </a:p>
        </p:txBody>
      </p:sp>
      <p:sp>
        <p:nvSpPr>
          <p:cNvPr id="15" name="Rectangle 14"/>
          <p:cNvSpPr/>
          <p:nvPr/>
        </p:nvSpPr>
        <p:spPr>
          <a:xfrm>
            <a:off x="1823535" y="4706816"/>
            <a:ext cx="1959641" cy="337920"/>
          </a:xfrm>
          <a:prstGeom prst="rect">
            <a:avLst/>
          </a:prstGeom>
        </p:spPr>
        <p:txBody>
          <a:bodyPr wrap="none">
            <a:spAutoFit/>
          </a:bodyPr>
          <a:lstStyle/>
          <a:p>
            <a:r>
              <a:rPr lang="en-US" sz="2400" b="1" dirty="0" smtClean="0">
                <a:solidFill>
                  <a:schemeClr val="bg1"/>
                </a:solidFill>
                <a:cs typeface="Arial" charset="0"/>
              </a:rPr>
              <a:t>Infrastructure</a:t>
            </a:r>
            <a:endParaRPr lang="en-US" sz="2400" dirty="0"/>
          </a:p>
        </p:txBody>
      </p:sp>
      <p:sp>
        <p:nvSpPr>
          <p:cNvPr id="16" name="Rectangle 15"/>
          <p:cNvSpPr/>
          <p:nvPr/>
        </p:nvSpPr>
        <p:spPr>
          <a:xfrm>
            <a:off x="2005977" y="1563750"/>
            <a:ext cx="1594757" cy="461665"/>
          </a:xfrm>
          <a:prstGeom prst="rect">
            <a:avLst/>
          </a:prstGeom>
        </p:spPr>
        <p:txBody>
          <a:bodyPr wrap="none">
            <a:spAutoFit/>
          </a:bodyPr>
          <a:lstStyle/>
          <a:p>
            <a:r>
              <a:rPr lang="en-US" sz="2400" b="1" dirty="0" smtClean="0"/>
              <a:t>Status Quo</a:t>
            </a:r>
            <a:endParaRPr lang="en-US" sz="2400" b="1" dirty="0"/>
          </a:p>
        </p:txBody>
      </p:sp>
      <p:sp>
        <p:nvSpPr>
          <p:cNvPr id="17" name="Rectangle 16"/>
          <p:cNvSpPr/>
          <p:nvPr/>
        </p:nvSpPr>
        <p:spPr>
          <a:xfrm>
            <a:off x="1939518" y="5763265"/>
            <a:ext cx="1727681" cy="369332"/>
          </a:xfrm>
          <a:prstGeom prst="rect">
            <a:avLst/>
          </a:prstGeom>
        </p:spPr>
        <p:txBody>
          <a:bodyPr wrap="none">
            <a:spAutoFit/>
          </a:bodyPr>
          <a:lstStyle/>
          <a:p>
            <a:pPr algn="ctr"/>
            <a:r>
              <a:rPr lang="en-US" b="1" dirty="0" smtClean="0"/>
              <a:t>One Application</a:t>
            </a:r>
            <a:endParaRPr lang="en-US" b="1" dirty="0"/>
          </a:p>
        </p:txBody>
      </p:sp>
      <p:sp>
        <p:nvSpPr>
          <p:cNvPr id="18" name="Rectangle 17"/>
          <p:cNvSpPr/>
          <p:nvPr/>
        </p:nvSpPr>
        <p:spPr bwMode="gray">
          <a:xfrm>
            <a:off x="7326224" y="1524941"/>
            <a:ext cx="3871925" cy="4278234"/>
          </a:xfrm>
          <a:prstGeom prst="rect">
            <a:avLst/>
          </a:prstGeom>
          <a:solidFill>
            <a:schemeClr val="bg1">
              <a:lumMod val="9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i="1" dirty="0">
              <a:solidFill>
                <a:schemeClr val="tx1"/>
              </a:solidFill>
            </a:endParaRPr>
          </a:p>
        </p:txBody>
      </p:sp>
      <p:sp>
        <p:nvSpPr>
          <p:cNvPr id="19" name="Rectangle 18"/>
          <p:cNvSpPr/>
          <p:nvPr/>
        </p:nvSpPr>
        <p:spPr>
          <a:xfrm>
            <a:off x="8256056" y="1563750"/>
            <a:ext cx="1947769" cy="461665"/>
          </a:xfrm>
          <a:prstGeom prst="rect">
            <a:avLst/>
          </a:prstGeom>
        </p:spPr>
        <p:txBody>
          <a:bodyPr wrap="none">
            <a:spAutoFit/>
          </a:bodyPr>
          <a:lstStyle/>
          <a:p>
            <a:pPr algn="ctr"/>
            <a:r>
              <a:rPr lang="en-US" sz="2400" b="1" dirty="0" smtClean="0"/>
              <a:t>Microservices</a:t>
            </a:r>
            <a:endParaRPr lang="en-US" sz="2400" b="1" dirty="0"/>
          </a:p>
        </p:txBody>
      </p:sp>
      <p:sp>
        <p:nvSpPr>
          <p:cNvPr id="20" name="Rectangle 19"/>
          <p:cNvSpPr/>
          <p:nvPr/>
        </p:nvSpPr>
        <p:spPr>
          <a:xfrm>
            <a:off x="7989641" y="5763265"/>
            <a:ext cx="2685351" cy="369332"/>
          </a:xfrm>
          <a:prstGeom prst="rect">
            <a:avLst/>
          </a:prstGeom>
        </p:spPr>
        <p:txBody>
          <a:bodyPr wrap="none">
            <a:spAutoFit/>
          </a:bodyPr>
          <a:lstStyle/>
          <a:p>
            <a:pPr algn="ctr"/>
            <a:r>
              <a:rPr lang="en-US" b="1" dirty="0" smtClean="0"/>
              <a:t>Many Small Microservices</a:t>
            </a:r>
            <a:endParaRPr lang="en-US" b="1" dirty="0"/>
          </a:p>
        </p:txBody>
      </p:sp>
      <p:grpSp>
        <p:nvGrpSpPr>
          <p:cNvPr id="195" name="Group 194"/>
          <p:cNvGrpSpPr/>
          <p:nvPr/>
        </p:nvGrpSpPr>
        <p:grpSpPr>
          <a:xfrm>
            <a:off x="7567604" y="2015967"/>
            <a:ext cx="3292752" cy="3668289"/>
            <a:chOff x="7321814" y="2343687"/>
            <a:chExt cx="3292752" cy="3668289"/>
          </a:xfrm>
        </p:grpSpPr>
        <p:grpSp>
          <p:nvGrpSpPr>
            <p:cNvPr id="74" name="Group 73"/>
            <p:cNvGrpSpPr/>
            <p:nvPr/>
          </p:nvGrpSpPr>
          <p:grpSpPr>
            <a:xfrm>
              <a:off x="7321814" y="2343687"/>
              <a:ext cx="1556367" cy="1782189"/>
              <a:chOff x="7321814" y="2355141"/>
              <a:chExt cx="1556367" cy="1782189"/>
            </a:xfrm>
          </p:grpSpPr>
          <p:sp>
            <p:nvSpPr>
              <p:cNvPr id="21" name="Oval 53"/>
              <p:cNvSpPr>
                <a:spLocks noChangeArrowheads="1"/>
              </p:cNvSpPr>
              <p:nvPr/>
            </p:nvSpPr>
            <p:spPr bwMode="auto">
              <a:xfrm>
                <a:off x="7321814" y="3233288"/>
                <a:ext cx="1556367" cy="473341"/>
              </a:xfrm>
              <a:prstGeom prst="ellipse">
                <a:avLst/>
              </a:prstGeom>
              <a:solidFill>
                <a:srgbClr val="354146"/>
              </a:solidFill>
              <a:ln w="28575" algn="ctr">
                <a:solidFill>
                  <a:srgbClr val="FFFFFF"/>
                </a:solidFill>
                <a:round/>
                <a:headEnd/>
                <a:tailEnd/>
              </a:ln>
              <a:effectLst/>
            </p:spPr>
            <p:txBody>
              <a:bodyPr wrap="square" lIns="0" tIns="91440" rIns="0" bIns="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22" name="Oval 53"/>
              <p:cNvSpPr>
                <a:spLocks noChangeArrowheads="1"/>
              </p:cNvSpPr>
              <p:nvPr/>
            </p:nvSpPr>
            <p:spPr bwMode="auto">
              <a:xfrm>
                <a:off x="7321814" y="2940573"/>
                <a:ext cx="1556367" cy="473341"/>
              </a:xfrm>
              <a:prstGeom prst="ellipse">
                <a:avLst/>
              </a:prstGeom>
              <a:solidFill>
                <a:srgbClr val="46575E"/>
              </a:solidFill>
              <a:ln w="28575" algn="ctr">
                <a:solidFill>
                  <a:srgbClr val="FFFFFF"/>
                </a:solidFill>
                <a:round/>
                <a:headEnd/>
                <a:tailEnd/>
              </a:ln>
              <a:effectLst/>
            </p:spPr>
            <p:txBody>
              <a:bodyPr wrap="square" lIns="0" tIns="91440" rIns="0" bIns="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23" name="Oval 54"/>
              <p:cNvSpPr>
                <a:spLocks noChangeArrowheads="1"/>
              </p:cNvSpPr>
              <p:nvPr/>
            </p:nvSpPr>
            <p:spPr bwMode="auto">
              <a:xfrm>
                <a:off x="7321814" y="2647856"/>
                <a:ext cx="1556367" cy="473341"/>
              </a:xfrm>
              <a:prstGeom prst="ellipse">
                <a:avLst/>
              </a:prstGeom>
              <a:solidFill>
                <a:srgbClr val="617F8E"/>
              </a:solidFill>
              <a:ln w="28575" algn="ctr">
                <a:solidFill>
                  <a:srgbClr val="FFFFFF"/>
                </a:solidFill>
                <a:round/>
                <a:headEnd/>
                <a:tailEnd/>
              </a:ln>
              <a:effectLst/>
            </p:spPr>
            <p:txBody>
              <a:bodyPr wrap="square" lIns="0" tIns="91440" rIns="0" bIns="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24" name="Oval 55"/>
              <p:cNvSpPr>
                <a:spLocks noChangeArrowheads="1"/>
              </p:cNvSpPr>
              <p:nvPr/>
            </p:nvSpPr>
            <p:spPr bwMode="auto">
              <a:xfrm>
                <a:off x="7321814" y="2355141"/>
                <a:ext cx="1556367" cy="473341"/>
              </a:xfrm>
              <a:prstGeom prst="ellipse">
                <a:avLst/>
              </a:prstGeom>
              <a:solidFill>
                <a:srgbClr val="8DA6B1"/>
              </a:solidFill>
              <a:ln w="28575" algn="ctr">
                <a:solidFill>
                  <a:srgbClr val="FFFFFF"/>
                </a:solidFill>
                <a:round/>
                <a:headEnd/>
                <a:tailEnd/>
              </a:ln>
              <a:effectLst/>
            </p:spPr>
            <p:txBody>
              <a:bodyPr wrap="square" lIns="0" tIns="0" rIns="0" bIns="0" anchor="ctr" anchorCtr="1"/>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25" name="Rectangle 24"/>
              <p:cNvSpPr/>
              <p:nvPr/>
            </p:nvSpPr>
            <p:spPr>
              <a:xfrm>
                <a:off x="7919513" y="2468908"/>
                <a:ext cx="360969" cy="248310"/>
              </a:xfrm>
              <a:prstGeom prst="rect">
                <a:avLst/>
              </a:prstGeom>
            </p:spPr>
            <p:txBody>
              <a:bodyPr wrap="none">
                <a:spAutoFit/>
              </a:bodyPr>
              <a:lstStyle/>
              <a:p>
                <a:r>
                  <a:rPr lang="en-US" sz="1200" b="1" dirty="0" smtClean="0">
                    <a:solidFill>
                      <a:schemeClr val="bg1"/>
                    </a:solidFill>
                    <a:cs typeface="Arial" charset="0"/>
                  </a:rPr>
                  <a:t>API</a:t>
                </a:r>
                <a:endParaRPr lang="en-US" sz="1200" dirty="0"/>
              </a:p>
            </p:txBody>
          </p:sp>
          <p:sp>
            <p:nvSpPr>
              <p:cNvPr id="26" name="Rectangle 25"/>
              <p:cNvSpPr/>
              <p:nvPr/>
            </p:nvSpPr>
            <p:spPr>
              <a:xfrm>
                <a:off x="7690135" y="2814202"/>
                <a:ext cx="819724" cy="248310"/>
              </a:xfrm>
              <a:prstGeom prst="rect">
                <a:avLst/>
              </a:prstGeom>
            </p:spPr>
            <p:txBody>
              <a:bodyPr wrap="none">
                <a:spAutoFit/>
              </a:bodyPr>
              <a:lstStyle/>
              <a:p>
                <a:r>
                  <a:rPr lang="en-US" sz="1200" b="1" dirty="0" smtClean="0">
                    <a:solidFill>
                      <a:schemeClr val="bg1"/>
                    </a:solidFill>
                    <a:cs typeface="Arial" charset="0"/>
                  </a:rPr>
                  <a:t>Application</a:t>
                </a:r>
                <a:endParaRPr lang="en-US" sz="1200" dirty="0"/>
              </a:p>
            </p:txBody>
          </p:sp>
          <p:sp>
            <p:nvSpPr>
              <p:cNvPr id="27" name="Rectangle 26"/>
              <p:cNvSpPr/>
              <p:nvPr/>
            </p:nvSpPr>
            <p:spPr>
              <a:xfrm>
                <a:off x="7733985" y="3099522"/>
                <a:ext cx="732024" cy="248310"/>
              </a:xfrm>
              <a:prstGeom prst="rect">
                <a:avLst/>
              </a:prstGeom>
            </p:spPr>
            <p:txBody>
              <a:bodyPr wrap="none">
                <a:spAutoFit/>
              </a:bodyPr>
              <a:lstStyle/>
              <a:p>
                <a:r>
                  <a:rPr lang="en-US" sz="1200" b="1" dirty="0" err="1" smtClean="0">
                    <a:solidFill>
                      <a:schemeClr val="bg1"/>
                    </a:solidFill>
                    <a:cs typeface="Arial" charset="0"/>
                  </a:rPr>
                  <a:t>Datastore</a:t>
                </a:r>
                <a:endParaRPr lang="en-US" sz="1200" dirty="0"/>
              </a:p>
            </p:txBody>
          </p:sp>
          <p:sp>
            <p:nvSpPr>
              <p:cNvPr id="28" name="Rectangle 27"/>
              <p:cNvSpPr/>
              <p:nvPr/>
            </p:nvSpPr>
            <p:spPr>
              <a:xfrm>
                <a:off x="7619443" y="3399391"/>
                <a:ext cx="961109" cy="248310"/>
              </a:xfrm>
              <a:prstGeom prst="rect">
                <a:avLst/>
              </a:prstGeom>
            </p:spPr>
            <p:txBody>
              <a:bodyPr wrap="none">
                <a:spAutoFit/>
              </a:bodyPr>
              <a:lstStyle/>
              <a:p>
                <a:r>
                  <a:rPr lang="en-US" sz="1200" b="1" dirty="0" smtClean="0">
                    <a:solidFill>
                      <a:schemeClr val="bg1"/>
                    </a:solidFill>
                    <a:cs typeface="Arial" charset="0"/>
                  </a:rPr>
                  <a:t>Infrastructure</a:t>
                </a:r>
                <a:endParaRPr lang="en-US" sz="1200" dirty="0"/>
              </a:p>
            </p:txBody>
          </p:sp>
          <p:sp>
            <p:nvSpPr>
              <p:cNvPr id="53" name="Rectangle 52"/>
              <p:cNvSpPr/>
              <p:nvPr/>
            </p:nvSpPr>
            <p:spPr>
              <a:xfrm>
                <a:off x="7596995" y="3668301"/>
                <a:ext cx="1006004" cy="469029"/>
              </a:xfrm>
              <a:prstGeom prst="rect">
                <a:avLst/>
              </a:prstGeom>
            </p:spPr>
            <p:txBody>
              <a:bodyPr wrap="none">
                <a:spAutoFit/>
              </a:bodyPr>
              <a:lstStyle/>
              <a:p>
                <a:pPr algn="ctr"/>
                <a:r>
                  <a:rPr lang="en-US" sz="1400" dirty="0" smtClean="0"/>
                  <a:t>Inventory</a:t>
                </a:r>
              </a:p>
              <a:p>
                <a:pPr algn="ctr"/>
                <a:r>
                  <a:rPr lang="en-US" sz="1400" dirty="0" smtClean="0"/>
                  <a:t>Microservice</a:t>
                </a:r>
                <a:endParaRPr lang="en-US" sz="1400" dirty="0"/>
              </a:p>
            </p:txBody>
          </p:sp>
        </p:grpSp>
        <p:grpSp>
          <p:nvGrpSpPr>
            <p:cNvPr id="75" name="Group 74"/>
            <p:cNvGrpSpPr/>
            <p:nvPr/>
          </p:nvGrpSpPr>
          <p:grpSpPr>
            <a:xfrm>
              <a:off x="9058199" y="2343687"/>
              <a:ext cx="1556367" cy="1836380"/>
              <a:chOff x="7321814" y="2355141"/>
              <a:chExt cx="1556367" cy="1836380"/>
            </a:xfrm>
          </p:grpSpPr>
          <p:sp>
            <p:nvSpPr>
              <p:cNvPr id="76" name="Oval 53"/>
              <p:cNvSpPr>
                <a:spLocks noChangeArrowheads="1"/>
              </p:cNvSpPr>
              <p:nvPr/>
            </p:nvSpPr>
            <p:spPr bwMode="auto">
              <a:xfrm>
                <a:off x="7321814" y="3233288"/>
                <a:ext cx="1556367" cy="473341"/>
              </a:xfrm>
              <a:prstGeom prst="ellipse">
                <a:avLst/>
              </a:prstGeom>
              <a:solidFill>
                <a:srgbClr val="354146"/>
              </a:solidFill>
              <a:ln w="28575" algn="ctr">
                <a:solidFill>
                  <a:srgbClr val="FFFFFF"/>
                </a:solidFill>
                <a:round/>
                <a:headEnd/>
                <a:tailEnd/>
              </a:ln>
              <a:effectLst/>
            </p:spPr>
            <p:txBody>
              <a:bodyPr wrap="square" lIns="0" tIns="91440" rIns="0" bIns="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77" name="Oval 53"/>
              <p:cNvSpPr>
                <a:spLocks noChangeArrowheads="1"/>
              </p:cNvSpPr>
              <p:nvPr/>
            </p:nvSpPr>
            <p:spPr bwMode="auto">
              <a:xfrm>
                <a:off x="7321814" y="2940573"/>
                <a:ext cx="1556367" cy="473341"/>
              </a:xfrm>
              <a:prstGeom prst="ellipse">
                <a:avLst/>
              </a:prstGeom>
              <a:solidFill>
                <a:srgbClr val="46575E"/>
              </a:solidFill>
              <a:ln w="28575" algn="ctr">
                <a:solidFill>
                  <a:srgbClr val="FFFFFF"/>
                </a:solidFill>
                <a:round/>
                <a:headEnd/>
                <a:tailEnd/>
              </a:ln>
              <a:effectLst/>
            </p:spPr>
            <p:txBody>
              <a:bodyPr wrap="square" lIns="0" tIns="91440" rIns="0" bIns="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78" name="Oval 54"/>
              <p:cNvSpPr>
                <a:spLocks noChangeArrowheads="1"/>
              </p:cNvSpPr>
              <p:nvPr/>
            </p:nvSpPr>
            <p:spPr bwMode="auto">
              <a:xfrm>
                <a:off x="7321814" y="2647856"/>
                <a:ext cx="1556367" cy="473341"/>
              </a:xfrm>
              <a:prstGeom prst="ellipse">
                <a:avLst/>
              </a:prstGeom>
              <a:solidFill>
                <a:srgbClr val="617F8E"/>
              </a:solidFill>
              <a:ln w="28575" algn="ctr">
                <a:solidFill>
                  <a:srgbClr val="FFFFFF"/>
                </a:solidFill>
                <a:round/>
                <a:headEnd/>
                <a:tailEnd/>
              </a:ln>
              <a:effectLst/>
            </p:spPr>
            <p:txBody>
              <a:bodyPr wrap="square" lIns="0" tIns="91440" rIns="0" bIns="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79" name="Oval 55"/>
              <p:cNvSpPr>
                <a:spLocks noChangeArrowheads="1"/>
              </p:cNvSpPr>
              <p:nvPr/>
            </p:nvSpPr>
            <p:spPr bwMode="auto">
              <a:xfrm>
                <a:off x="7321814" y="2355141"/>
                <a:ext cx="1556367" cy="473341"/>
              </a:xfrm>
              <a:prstGeom prst="ellipse">
                <a:avLst/>
              </a:prstGeom>
              <a:solidFill>
                <a:srgbClr val="8DA6B1"/>
              </a:solidFill>
              <a:ln w="28575" algn="ctr">
                <a:solidFill>
                  <a:srgbClr val="FFFFFF"/>
                </a:solidFill>
                <a:round/>
                <a:headEnd/>
                <a:tailEnd/>
              </a:ln>
              <a:effectLst/>
            </p:spPr>
            <p:txBody>
              <a:bodyPr wrap="square" lIns="0" tIns="0" rIns="0" bIns="0" anchor="ctr" anchorCtr="1"/>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80" name="Rectangle 79"/>
              <p:cNvSpPr/>
              <p:nvPr/>
            </p:nvSpPr>
            <p:spPr>
              <a:xfrm>
                <a:off x="7919513" y="2468908"/>
                <a:ext cx="360969" cy="248310"/>
              </a:xfrm>
              <a:prstGeom prst="rect">
                <a:avLst/>
              </a:prstGeom>
            </p:spPr>
            <p:txBody>
              <a:bodyPr wrap="none">
                <a:spAutoFit/>
              </a:bodyPr>
              <a:lstStyle/>
              <a:p>
                <a:r>
                  <a:rPr lang="en-US" sz="1200" b="1" dirty="0" smtClean="0">
                    <a:solidFill>
                      <a:schemeClr val="bg1"/>
                    </a:solidFill>
                    <a:cs typeface="Arial" charset="0"/>
                  </a:rPr>
                  <a:t>API</a:t>
                </a:r>
                <a:endParaRPr lang="en-US" sz="1200" dirty="0"/>
              </a:p>
            </p:txBody>
          </p:sp>
          <p:sp>
            <p:nvSpPr>
              <p:cNvPr id="81" name="Rectangle 80"/>
              <p:cNvSpPr/>
              <p:nvPr/>
            </p:nvSpPr>
            <p:spPr>
              <a:xfrm>
                <a:off x="7690135" y="2814202"/>
                <a:ext cx="819724" cy="248310"/>
              </a:xfrm>
              <a:prstGeom prst="rect">
                <a:avLst/>
              </a:prstGeom>
            </p:spPr>
            <p:txBody>
              <a:bodyPr wrap="none">
                <a:spAutoFit/>
              </a:bodyPr>
              <a:lstStyle/>
              <a:p>
                <a:r>
                  <a:rPr lang="en-US" sz="1200" b="1" dirty="0" smtClean="0">
                    <a:solidFill>
                      <a:schemeClr val="bg1"/>
                    </a:solidFill>
                    <a:cs typeface="Arial" charset="0"/>
                  </a:rPr>
                  <a:t>Application</a:t>
                </a:r>
                <a:endParaRPr lang="en-US" sz="1200" dirty="0"/>
              </a:p>
            </p:txBody>
          </p:sp>
          <p:sp>
            <p:nvSpPr>
              <p:cNvPr id="82" name="Rectangle 81"/>
              <p:cNvSpPr/>
              <p:nvPr/>
            </p:nvSpPr>
            <p:spPr>
              <a:xfrm>
                <a:off x="7733985" y="3099522"/>
                <a:ext cx="732024" cy="248310"/>
              </a:xfrm>
              <a:prstGeom prst="rect">
                <a:avLst/>
              </a:prstGeom>
            </p:spPr>
            <p:txBody>
              <a:bodyPr wrap="none">
                <a:spAutoFit/>
              </a:bodyPr>
              <a:lstStyle/>
              <a:p>
                <a:r>
                  <a:rPr lang="en-US" sz="1200" b="1" dirty="0" err="1" smtClean="0">
                    <a:solidFill>
                      <a:schemeClr val="bg1"/>
                    </a:solidFill>
                    <a:cs typeface="Arial" charset="0"/>
                  </a:rPr>
                  <a:t>Datastore</a:t>
                </a:r>
                <a:endParaRPr lang="en-US" sz="1200" dirty="0"/>
              </a:p>
            </p:txBody>
          </p:sp>
          <p:sp>
            <p:nvSpPr>
              <p:cNvPr id="83" name="Rectangle 82"/>
              <p:cNvSpPr/>
              <p:nvPr/>
            </p:nvSpPr>
            <p:spPr>
              <a:xfrm>
                <a:off x="7619443" y="3399391"/>
                <a:ext cx="961109" cy="248310"/>
              </a:xfrm>
              <a:prstGeom prst="rect">
                <a:avLst/>
              </a:prstGeom>
            </p:spPr>
            <p:txBody>
              <a:bodyPr wrap="none">
                <a:spAutoFit/>
              </a:bodyPr>
              <a:lstStyle/>
              <a:p>
                <a:r>
                  <a:rPr lang="en-US" sz="1200" b="1" dirty="0" smtClean="0">
                    <a:solidFill>
                      <a:schemeClr val="bg1"/>
                    </a:solidFill>
                    <a:cs typeface="Arial" charset="0"/>
                  </a:rPr>
                  <a:t>Infrastructure</a:t>
                </a:r>
                <a:endParaRPr lang="en-US" sz="1200" dirty="0"/>
              </a:p>
            </p:txBody>
          </p:sp>
          <p:sp>
            <p:nvSpPr>
              <p:cNvPr id="84" name="Rectangle 83"/>
              <p:cNvSpPr/>
              <p:nvPr/>
            </p:nvSpPr>
            <p:spPr>
              <a:xfrm>
                <a:off x="7538880" y="3668301"/>
                <a:ext cx="1122235" cy="523220"/>
              </a:xfrm>
              <a:prstGeom prst="rect">
                <a:avLst/>
              </a:prstGeom>
            </p:spPr>
            <p:txBody>
              <a:bodyPr wrap="none">
                <a:spAutoFit/>
              </a:bodyPr>
              <a:lstStyle/>
              <a:p>
                <a:pPr algn="ctr"/>
                <a:r>
                  <a:rPr lang="en-US" sz="1400" dirty="0" smtClean="0"/>
                  <a:t>Payment</a:t>
                </a:r>
              </a:p>
              <a:p>
                <a:pPr algn="ctr"/>
                <a:r>
                  <a:rPr lang="en-US" sz="1400" dirty="0" smtClean="0"/>
                  <a:t>Microservice</a:t>
                </a:r>
                <a:endParaRPr lang="en-US" sz="1400" dirty="0"/>
              </a:p>
            </p:txBody>
          </p:sp>
        </p:grpSp>
        <p:grpSp>
          <p:nvGrpSpPr>
            <p:cNvPr id="175" name="Group 174"/>
            <p:cNvGrpSpPr/>
            <p:nvPr/>
          </p:nvGrpSpPr>
          <p:grpSpPr>
            <a:xfrm>
              <a:off x="7321814" y="4175596"/>
              <a:ext cx="1556367" cy="1836380"/>
              <a:chOff x="7321814" y="2355141"/>
              <a:chExt cx="1556367" cy="1836380"/>
            </a:xfrm>
          </p:grpSpPr>
          <p:sp>
            <p:nvSpPr>
              <p:cNvPr id="176" name="Oval 53"/>
              <p:cNvSpPr>
                <a:spLocks noChangeArrowheads="1"/>
              </p:cNvSpPr>
              <p:nvPr/>
            </p:nvSpPr>
            <p:spPr bwMode="auto">
              <a:xfrm>
                <a:off x="7321814" y="3233288"/>
                <a:ext cx="1556367" cy="473341"/>
              </a:xfrm>
              <a:prstGeom prst="ellipse">
                <a:avLst/>
              </a:prstGeom>
              <a:solidFill>
                <a:srgbClr val="354146"/>
              </a:solidFill>
              <a:ln w="28575" algn="ctr">
                <a:solidFill>
                  <a:srgbClr val="FFFFFF"/>
                </a:solidFill>
                <a:round/>
                <a:headEnd/>
                <a:tailEnd/>
              </a:ln>
              <a:effectLst/>
            </p:spPr>
            <p:txBody>
              <a:bodyPr wrap="square" lIns="0" tIns="91440" rIns="0" bIns="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177" name="Oval 53"/>
              <p:cNvSpPr>
                <a:spLocks noChangeArrowheads="1"/>
              </p:cNvSpPr>
              <p:nvPr/>
            </p:nvSpPr>
            <p:spPr bwMode="auto">
              <a:xfrm>
                <a:off x="7321814" y="2940573"/>
                <a:ext cx="1556367" cy="473341"/>
              </a:xfrm>
              <a:prstGeom prst="ellipse">
                <a:avLst/>
              </a:prstGeom>
              <a:solidFill>
                <a:srgbClr val="46575E"/>
              </a:solidFill>
              <a:ln w="28575" algn="ctr">
                <a:solidFill>
                  <a:srgbClr val="FFFFFF"/>
                </a:solidFill>
                <a:round/>
                <a:headEnd/>
                <a:tailEnd/>
              </a:ln>
              <a:effectLst/>
            </p:spPr>
            <p:txBody>
              <a:bodyPr wrap="square" lIns="0" tIns="91440" rIns="0" bIns="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178" name="Oval 54"/>
              <p:cNvSpPr>
                <a:spLocks noChangeArrowheads="1"/>
              </p:cNvSpPr>
              <p:nvPr/>
            </p:nvSpPr>
            <p:spPr bwMode="auto">
              <a:xfrm>
                <a:off x="7321814" y="2647856"/>
                <a:ext cx="1556367" cy="473341"/>
              </a:xfrm>
              <a:prstGeom prst="ellipse">
                <a:avLst/>
              </a:prstGeom>
              <a:solidFill>
                <a:srgbClr val="617F8E"/>
              </a:solidFill>
              <a:ln w="28575" algn="ctr">
                <a:solidFill>
                  <a:srgbClr val="FFFFFF"/>
                </a:solidFill>
                <a:round/>
                <a:headEnd/>
                <a:tailEnd/>
              </a:ln>
              <a:effectLst/>
            </p:spPr>
            <p:txBody>
              <a:bodyPr wrap="square" lIns="0" tIns="91440" rIns="0" bIns="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179" name="Oval 55"/>
              <p:cNvSpPr>
                <a:spLocks noChangeArrowheads="1"/>
              </p:cNvSpPr>
              <p:nvPr/>
            </p:nvSpPr>
            <p:spPr bwMode="auto">
              <a:xfrm>
                <a:off x="7321814" y="2355141"/>
                <a:ext cx="1556367" cy="473341"/>
              </a:xfrm>
              <a:prstGeom prst="ellipse">
                <a:avLst/>
              </a:prstGeom>
              <a:solidFill>
                <a:srgbClr val="8DA6B1"/>
              </a:solidFill>
              <a:ln w="28575" algn="ctr">
                <a:solidFill>
                  <a:srgbClr val="FFFFFF"/>
                </a:solidFill>
                <a:round/>
                <a:headEnd/>
                <a:tailEnd/>
              </a:ln>
              <a:effectLst/>
            </p:spPr>
            <p:txBody>
              <a:bodyPr wrap="square" lIns="0" tIns="0" rIns="0" bIns="0" anchor="ctr" anchorCtr="1"/>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180" name="Rectangle 179"/>
              <p:cNvSpPr/>
              <p:nvPr/>
            </p:nvSpPr>
            <p:spPr>
              <a:xfrm>
                <a:off x="7919513" y="2468908"/>
                <a:ext cx="360969" cy="248310"/>
              </a:xfrm>
              <a:prstGeom prst="rect">
                <a:avLst/>
              </a:prstGeom>
            </p:spPr>
            <p:txBody>
              <a:bodyPr wrap="none">
                <a:spAutoFit/>
              </a:bodyPr>
              <a:lstStyle/>
              <a:p>
                <a:r>
                  <a:rPr lang="en-US" sz="1200" b="1" dirty="0" smtClean="0">
                    <a:solidFill>
                      <a:schemeClr val="bg1"/>
                    </a:solidFill>
                    <a:cs typeface="Arial" charset="0"/>
                  </a:rPr>
                  <a:t>API</a:t>
                </a:r>
                <a:endParaRPr lang="en-US" sz="1200" dirty="0"/>
              </a:p>
            </p:txBody>
          </p:sp>
          <p:sp>
            <p:nvSpPr>
              <p:cNvPr id="181" name="Rectangle 180"/>
              <p:cNvSpPr/>
              <p:nvPr/>
            </p:nvSpPr>
            <p:spPr>
              <a:xfrm>
                <a:off x="7690135" y="2814202"/>
                <a:ext cx="819724" cy="248310"/>
              </a:xfrm>
              <a:prstGeom prst="rect">
                <a:avLst/>
              </a:prstGeom>
            </p:spPr>
            <p:txBody>
              <a:bodyPr wrap="none">
                <a:spAutoFit/>
              </a:bodyPr>
              <a:lstStyle/>
              <a:p>
                <a:r>
                  <a:rPr lang="en-US" sz="1200" b="1" dirty="0" smtClean="0">
                    <a:solidFill>
                      <a:schemeClr val="bg1"/>
                    </a:solidFill>
                    <a:cs typeface="Arial" charset="0"/>
                  </a:rPr>
                  <a:t>Application</a:t>
                </a:r>
                <a:endParaRPr lang="en-US" sz="1200" dirty="0"/>
              </a:p>
            </p:txBody>
          </p:sp>
          <p:sp>
            <p:nvSpPr>
              <p:cNvPr id="182" name="Rectangle 181"/>
              <p:cNvSpPr/>
              <p:nvPr/>
            </p:nvSpPr>
            <p:spPr>
              <a:xfrm>
                <a:off x="7733985" y="3099522"/>
                <a:ext cx="732024" cy="248310"/>
              </a:xfrm>
              <a:prstGeom prst="rect">
                <a:avLst/>
              </a:prstGeom>
            </p:spPr>
            <p:txBody>
              <a:bodyPr wrap="none">
                <a:spAutoFit/>
              </a:bodyPr>
              <a:lstStyle/>
              <a:p>
                <a:r>
                  <a:rPr lang="en-US" sz="1200" b="1" dirty="0" err="1" smtClean="0">
                    <a:solidFill>
                      <a:schemeClr val="bg1"/>
                    </a:solidFill>
                    <a:cs typeface="Arial" charset="0"/>
                  </a:rPr>
                  <a:t>Datastore</a:t>
                </a:r>
                <a:endParaRPr lang="en-US" sz="1200" dirty="0"/>
              </a:p>
            </p:txBody>
          </p:sp>
          <p:sp>
            <p:nvSpPr>
              <p:cNvPr id="183" name="Rectangle 182"/>
              <p:cNvSpPr/>
              <p:nvPr/>
            </p:nvSpPr>
            <p:spPr>
              <a:xfrm>
                <a:off x="7619443" y="3399391"/>
                <a:ext cx="961109" cy="248310"/>
              </a:xfrm>
              <a:prstGeom prst="rect">
                <a:avLst/>
              </a:prstGeom>
            </p:spPr>
            <p:txBody>
              <a:bodyPr wrap="none">
                <a:spAutoFit/>
              </a:bodyPr>
              <a:lstStyle/>
              <a:p>
                <a:r>
                  <a:rPr lang="en-US" sz="1200" b="1" dirty="0" smtClean="0">
                    <a:solidFill>
                      <a:schemeClr val="bg1"/>
                    </a:solidFill>
                    <a:cs typeface="Arial" charset="0"/>
                  </a:rPr>
                  <a:t>Infrastructure</a:t>
                </a:r>
                <a:endParaRPr lang="en-US" sz="1200" dirty="0"/>
              </a:p>
            </p:txBody>
          </p:sp>
          <p:sp>
            <p:nvSpPr>
              <p:cNvPr id="184" name="Rectangle 183"/>
              <p:cNvSpPr/>
              <p:nvPr/>
            </p:nvSpPr>
            <p:spPr>
              <a:xfrm>
                <a:off x="7538880" y="3668301"/>
                <a:ext cx="1122235" cy="523220"/>
              </a:xfrm>
              <a:prstGeom prst="rect">
                <a:avLst/>
              </a:prstGeom>
            </p:spPr>
            <p:txBody>
              <a:bodyPr wrap="none">
                <a:spAutoFit/>
              </a:bodyPr>
              <a:lstStyle/>
              <a:p>
                <a:pPr algn="ctr"/>
                <a:r>
                  <a:rPr lang="en-US" sz="1400" dirty="0" smtClean="0"/>
                  <a:t>Profile</a:t>
                </a:r>
              </a:p>
              <a:p>
                <a:pPr algn="ctr"/>
                <a:r>
                  <a:rPr lang="en-US" sz="1400" dirty="0" smtClean="0"/>
                  <a:t>Microservice</a:t>
                </a:r>
                <a:endParaRPr lang="en-US" sz="1400" dirty="0"/>
              </a:p>
            </p:txBody>
          </p:sp>
        </p:grpSp>
        <p:grpSp>
          <p:nvGrpSpPr>
            <p:cNvPr id="185" name="Group 184"/>
            <p:cNvGrpSpPr/>
            <p:nvPr/>
          </p:nvGrpSpPr>
          <p:grpSpPr>
            <a:xfrm>
              <a:off x="9058199" y="4175596"/>
              <a:ext cx="1556367" cy="1836380"/>
              <a:chOff x="7321814" y="2355141"/>
              <a:chExt cx="1556367" cy="1836380"/>
            </a:xfrm>
          </p:grpSpPr>
          <p:sp>
            <p:nvSpPr>
              <p:cNvPr id="186" name="Oval 53"/>
              <p:cNvSpPr>
                <a:spLocks noChangeArrowheads="1"/>
              </p:cNvSpPr>
              <p:nvPr/>
            </p:nvSpPr>
            <p:spPr bwMode="auto">
              <a:xfrm>
                <a:off x="7321814" y="3233288"/>
                <a:ext cx="1556367" cy="473341"/>
              </a:xfrm>
              <a:prstGeom prst="ellipse">
                <a:avLst/>
              </a:prstGeom>
              <a:solidFill>
                <a:srgbClr val="354146"/>
              </a:solidFill>
              <a:ln w="28575" algn="ctr">
                <a:solidFill>
                  <a:srgbClr val="FFFFFF"/>
                </a:solidFill>
                <a:round/>
                <a:headEnd/>
                <a:tailEnd/>
              </a:ln>
              <a:effectLst/>
            </p:spPr>
            <p:txBody>
              <a:bodyPr wrap="square" lIns="0" tIns="91440" rIns="0" bIns="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187" name="Oval 53"/>
              <p:cNvSpPr>
                <a:spLocks noChangeArrowheads="1"/>
              </p:cNvSpPr>
              <p:nvPr/>
            </p:nvSpPr>
            <p:spPr bwMode="auto">
              <a:xfrm>
                <a:off x="7321814" y="2940573"/>
                <a:ext cx="1556367" cy="473341"/>
              </a:xfrm>
              <a:prstGeom prst="ellipse">
                <a:avLst/>
              </a:prstGeom>
              <a:solidFill>
                <a:srgbClr val="46575E"/>
              </a:solidFill>
              <a:ln w="28575" algn="ctr">
                <a:solidFill>
                  <a:srgbClr val="FFFFFF"/>
                </a:solidFill>
                <a:round/>
                <a:headEnd/>
                <a:tailEnd/>
              </a:ln>
              <a:effectLst/>
            </p:spPr>
            <p:txBody>
              <a:bodyPr wrap="square" lIns="0" tIns="91440" rIns="0" bIns="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188" name="Oval 54"/>
              <p:cNvSpPr>
                <a:spLocks noChangeArrowheads="1"/>
              </p:cNvSpPr>
              <p:nvPr/>
            </p:nvSpPr>
            <p:spPr bwMode="auto">
              <a:xfrm>
                <a:off x="7321814" y="2647856"/>
                <a:ext cx="1556367" cy="473341"/>
              </a:xfrm>
              <a:prstGeom prst="ellipse">
                <a:avLst/>
              </a:prstGeom>
              <a:solidFill>
                <a:srgbClr val="617F8E"/>
              </a:solidFill>
              <a:ln w="28575" algn="ctr">
                <a:solidFill>
                  <a:srgbClr val="FFFFFF"/>
                </a:solidFill>
                <a:round/>
                <a:headEnd/>
                <a:tailEnd/>
              </a:ln>
              <a:effectLst/>
            </p:spPr>
            <p:txBody>
              <a:bodyPr wrap="square" lIns="0" tIns="91440" rIns="0" bIns="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189" name="Oval 55"/>
              <p:cNvSpPr>
                <a:spLocks noChangeArrowheads="1"/>
              </p:cNvSpPr>
              <p:nvPr/>
            </p:nvSpPr>
            <p:spPr bwMode="auto">
              <a:xfrm>
                <a:off x="7321814" y="2355141"/>
                <a:ext cx="1556367" cy="473341"/>
              </a:xfrm>
              <a:prstGeom prst="ellipse">
                <a:avLst/>
              </a:prstGeom>
              <a:solidFill>
                <a:srgbClr val="8DA6B1"/>
              </a:solidFill>
              <a:ln w="28575" algn="ctr">
                <a:solidFill>
                  <a:srgbClr val="FFFFFF"/>
                </a:solidFill>
                <a:round/>
                <a:headEnd/>
                <a:tailEnd/>
              </a:ln>
              <a:effectLst/>
            </p:spPr>
            <p:txBody>
              <a:bodyPr wrap="square" lIns="0" tIns="0" rIns="0" bIns="0" anchor="ctr" anchorCtr="1"/>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endParaRPr>
              </a:p>
            </p:txBody>
          </p:sp>
          <p:sp>
            <p:nvSpPr>
              <p:cNvPr id="190" name="Rectangle 189"/>
              <p:cNvSpPr/>
              <p:nvPr/>
            </p:nvSpPr>
            <p:spPr>
              <a:xfrm>
                <a:off x="7919513" y="2468908"/>
                <a:ext cx="360969" cy="248310"/>
              </a:xfrm>
              <a:prstGeom prst="rect">
                <a:avLst/>
              </a:prstGeom>
            </p:spPr>
            <p:txBody>
              <a:bodyPr wrap="none">
                <a:spAutoFit/>
              </a:bodyPr>
              <a:lstStyle/>
              <a:p>
                <a:r>
                  <a:rPr lang="en-US" sz="1200" b="1" dirty="0" smtClean="0">
                    <a:solidFill>
                      <a:schemeClr val="bg1"/>
                    </a:solidFill>
                    <a:cs typeface="Arial" charset="0"/>
                  </a:rPr>
                  <a:t>API</a:t>
                </a:r>
                <a:endParaRPr lang="en-US" sz="1200" dirty="0"/>
              </a:p>
            </p:txBody>
          </p:sp>
          <p:sp>
            <p:nvSpPr>
              <p:cNvPr id="191" name="Rectangle 190"/>
              <p:cNvSpPr/>
              <p:nvPr/>
            </p:nvSpPr>
            <p:spPr>
              <a:xfrm>
                <a:off x="7690135" y="2814202"/>
                <a:ext cx="819724" cy="248310"/>
              </a:xfrm>
              <a:prstGeom prst="rect">
                <a:avLst/>
              </a:prstGeom>
            </p:spPr>
            <p:txBody>
              <a:bodyPr wrap="none">
                <a:spAutoFit/>
              </a:bodyPr>
              <a:lstStyle/>
              <a:p>
                <a:r>
                  <a:rPr lang="en-US" sz="1200" b="1" dirty="0" smtClean="0">
                    <a:solidFill>
                      <a:schemeClr val="bg1"/>
                    </a:solidFill>
                    <a:cs typeface="Arial" charset="0"/>
                  </a:rPr>
                  <a:t>Application</a:t>
                </a:r>
                <a:endParaRPr lang="en-US" sz="1200" dirty="0"/>
              </a:p>
            </p:txBody>
          </p:sp>
          <p:sp>
            <p:nvSpPr>
              <p:cNvPr id="192" name="Rectangle 191"/>
              <p:cNvSpPr/>
              <p:nvPr/>
            </p:nvSpPr>
            <p:spPr>
              <a:xfrm>
                <a:off x="7733985" y="3099522"/>
                <a:ext cx="732024" cy="248310"/>
              </a:xfrm>
              <a:prstGeom prst="rect">
                <a:avLst/>
              </a:prstGeom>
            </p:spPr>
            <p:txBody>
              <a:bodyPr wrap="none">
                <a:spAutoFit/>
              </a:bodyPr>
              <a:lstStyle/>
              <a:p>
                <a:r>
                  <a:rPr lang="en-US" sz="1200" b="1" dirty="0" err="1" smtClean="0">
                    <a:solidFill>
                      <a:schemeClr val="bg1"/>
                    </a:solidFill>
                    <a:cs typeface="Arial" charset="0"/>
                  </a:rPr>
                  <a:t>Datastore</a:t>
                </a:r>
                <a:endParaRPr lang="en-US" sz="1200" dirty="0"/>
              </a:p>
            </p:txBody>
          </p:sp>
          <p:sp>
            <p:nvSpPr>
              <p:cNvPr id="193" name="Rectangle 192"/>
              <p:cNvSpPr/>
              <p:nvPr/>
            </p:nvSpPr>
            <p:spPr>
              <a:xfrm>
                <a:off x="7619443" y="3399391"/>
                <a:ext cx="961109" cy="248310"/>
              </a:xfrm>
              <a:prstGeom prst="rect">
                <a:avLst/>
              </a:prstGeom>
            </p:spPr>
            <p:txBody>
              <a:bodyPr wrap="none">
                <a:spAutoFit/>
              </a:bodyPr>
              <a:lstStyle/>
              <a:p>
                <a:r>
                  <a:rPr lang="en-US" sz="1200" b="1" dirty="0" smtClean="0">
                    <a:solidFill>
                      <a:schemeClr val="bg1"/>
                    </a:solidFill>
                    <a:cs typeface="Arial" charset="0"/>
                  </a:rPr>
                  <a:t>Infrastructure</a:t>
                </a:r>
                <a:endParaRPr lang="en-US" sz="1200" dirty="0"/>
              </a:p>
            </p:txBody>
          </p:sp>
          <p:sp>
            <p:nvSpPr>
              <p:cNvPr id="194" name="Rectangle 193"/>
              <p:cNvSpPr/>
              <p:nvPr/>
            </p:nvSpPr>
            <p:spPr>
              <a:xfrm>
                <a:off x="7425882" y="3668301"/>
                <a:ext cx="1348233" cy="523220"/>
              </a:xfrm>
              <a:prstGeom prst="rect">
                <a:avLst/>
              </a:prstGeom>
            </p:spPr>
            <p:txBody>
              <a:bodyPr wrap="none">
                <a:spAutoFit/>
              </a:bodyPr>
              <a:lstStyle/>
              <a:p>
                <a:pPr algn="ctr"/>
                <a:r>
                  <a:rPr lang="en-US" sz="1400" dirty="0" smtClean="0"/>
                  <a:t>Product Catalog</a:t>
                </a:r>
              </a:p>
              <a:p>
                <a:pPr algn="ctr"/>
                <a:r>
                  <a:rPr lang="en-US" sz="1400" dirty="0" smtClean="0"/>
                  <a:t>Microservice</a:t>
                </a:r>
                <a:endParaRPr lang="en-US" sz="1400" dirty="0"/>
              </a:p>
            </p:txBody>
          </p:sp>
        </p:grpSp>
      </p:grpSp>
      <p:sp>
        <p:nvSpPr>
          <p:cNvPr id="196" name="Right Arrow 195"/>
          <p:cNvSpPr/>
          <p:nvPr/>
        </p:nvSpPr>
        <p:spPr bwMode="gray">
          <a:xfrm>
            <a:off x="5339118" y="3004005"/>
            <a:ext cx="1652259" cy="1392765"/>
          </a:xfrm>
          <a:prstGeom prst="rightArrow">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spTree>
    <p:extLst>
      <p:ext uri="{BB962C8B-B14F-4D97-AF65-F5344CB8AC3E}">
        <p14:creationId xmlns:p14="http://schemas.microsoft.com/office/powerpoint/2010/main" val="292602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51EAA63-D034-42AE-91FA-B13B9518C7BE}" type="slidenum">
              <a:rPr lang="en-US" smtClean="0"/>
              <a:t>9</a:t>
            </a:fld>
            <a:endParaRPr lang="en-US"/>
          </a:p>
        </p:txBody>
      </p:sp>
      <p:sp>
        <p:nvSpPr>
          <p:cNvPr id="10" name="Rectangle 3"/>
          <p:cNvSpPr/>
          <p:nvPr/>
        </p:nvSpPr>
        <p:spPr>
          <a:xfrm>
            <a:off x="736719" y="899962"/>
            <a:ext cx="10364822" cy="5012459"/>
          </a:xfrm>
          <a:custGeom>
            <a:avLst/>
            <a:gdLst>
              <a:gd name="connsiteX0" fmla="*/ 0 w 2798440"/>
              <a:gd name="connsiteY0" fmla="*/ 0 h 2808312"/>
              <a:gd name="connsiteX1" fmla="*/ 2798440 w 2798440"/>
              <a:gd name="connsiteY1" fmla="*/ 0 h 2808312"/>
              <a:gd name="connsiteX2" fmla="*/ 2798440 w 2798440"/>
              <a:gd name="connsiteY2" fmla="*/ 2808312 h 2808312"/>
              <a:gd name="connsiteX3" fmla="*/ 0 w 2798440"/>
              <a:gd name="connsiteY3" fmla="*/ 2808312 h 2808312"/>
              <a:gd name="connsiteX4" fmla="*/ 0 w 2798440"/>
              <a:gd name="connsiteY4" fmla="*/ 0 h 2808312"/>
              <a:gd name="connsiteX0" fmla="*/ 0 w 2900040"/>
              <a:gd name="connsiteY0" fmla="*/ 0 h 2808312"/>
              <a:gd name="connsiteX1" fmla="*/ 2900040 w 2900040"/>
              <a:gd name="connsiteY1" fmla="*/ 76200 h 2808312"/>
              <a:gd name="connsiteX2" fmla="*/ 2798440 w 2900040"/>
              <a:gd name="connsiteY2" fmla="*/ 2808312 h 2808312"/>
              <a:gd name="connsiteX3" fmla="*/ 0 w 2900040"/>
              <a:gd name="connsiteY3" fmla="*/ 2808312 h 2808312"/>
              <a:gd name="connsiteX4" fmla="*/ 0 w 2900040"/>
              <a:gd name="connsiteY4" fmla="*/ 0 h 2808312"/>
              <a:gd name="connsiteX0" fmla="*/ 171450 w 2900040"/>
              <a:gd name="connsiteY0" fmla="*/ 0 h 2827362"/>
              <a:gd name="connsiteX1" fmla="*/ 2900040 w 2900040"/>
              <a:gd name="connsiteY1" fmla="*/ 95250 h 2827362"/>
              <a:gd name="connsiteX2" fmla="*/ 2798440 w 2900040"/>
              <a:gd name="connsiteY2" fmla="*/ 2827362 h 2827362"/>
              <a:gd name="connsiteX3" fmla="*/ 0 w 2900040"/>
              <a:gd name="connsiteY3" fmla="*/ 2827362 h 2827362"/>
              <a:gd name="connsiteX4" fmla="*/ 171450 w 2900040"/>
              <a:gd name="connsiteY4" fmla="*/ 0 h 2827362"/>
              <a:gd name="connsiteX0" fmla="*/ 0 w 2728590"/>
              <a:gd name="connsiteY0" fmla="*/ 0 h 2827362"/>
              <a:gd name="connsiteX1" fmla="*/ 2728590 w 2728590"/>
              <a:gd name="connsiteY1" fmla="*/ 95250 h 2827362"/>
              <a:gd name="connsiteX2" fmla="*/ 2626990 w 2728590"/>
              <a:gd name="connsiteY2" fmla="*/ 2827362 h 2827362"/>
              <a:gd name="connsiteX3" fmla="*/ 0 w 2728590"/>
              <a:gd name="connsiteY3" fmla="*/ 2586062 h 2827362"/>
              <a:gd name="connsiteX4" fmla="*/ 0 w 2728590"/>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9145" h="2827362">
                <a:moveTo>
                  <a:pt x="70555" y="0"/>
                </a:moveTo>
                <a:lnTo>
                  <a:pt x="2799145" y="95250"/>
                </a:lnTo>
                <a:lnTo>
                  <a:pt x="2697545" y="2827362"/>
                </a:lnTo>
                <a:cubicBezTo>
                  <a:pt x="1796482" y="2804079"/>
                  <a:pt x="1257368" y="2882395"/>
                  <a:pt x="70555" y="2586062"/>
                </a:cubicBezTo>
                <a:cubicBezTo>
                  <a:pt x="-88195" y="1755791"/>
                  <a:pt x="70555" y="862021"/>
                  <a:pt x="70555" y="0"/>
                </a:cubicBezTo>
                <a:close/>
              </a:path>
            </a:pathLst>
          </a:custGeom>
          <a:gradFill>
            <a:gsLst>
              <a:gs pos="57000">
                <a:srgbClr val="FFFFFF"/>
              </a:gs>
              <a:gs pos="0">
                <a:srgbClr val="FFFFFF">
                  <a:lumMod val="85000"/>
                </a:srgbClr>
              </a:gs>
              <a:gs pos="91000">
                <a:srgbClr val="FFFFFF">
                  <a:lumMod val="85000"/>
                </a:srgbClr>
              </a:gs>
              <a:gs pos="100000">
                <a:srgbClr val="FFFFFF">
                  <a:lumMod val="75000"/>
                </a:srgbClr>
              </a:gs>
            </a:gsLst>
            <a:lin ang="7800000" scaled="0"/>
          </a:gradFill>
          <a:ln w="25400" cap="flat" cmpd="sng" algn="ctr">
            <a:noFill/>
            <a:prstDash val="solid"/>
          </a:ln>
          <a:effectLst>
            <a:outerShdw blurRad="114300" dist="114300" dir="9600000" sx="98000" sy="9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2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 name="TextBox 11"/>
          <p:cNvSpPr txBox="1"/>
          <p:nvPr/>
        </p:nvSpPr>
        <p:spPr>
          <a:xfrm>
            <a:off x="2635419" y="2091199"/>
            <a:ext cx="7387375" cy="2816156"/>
          </a:xfrm>
          <a:prstGeom prst="rect">
            <a:avLst/>
          </a:prstGeom>
          <a:noFill/>
        </p:spPr>
        <p:txBody>
          <a:bodyPr wrap="square" lIns="0" tIns="45720" rIns="0" bIns="0" rtlCol="0">
            <a:spAutoFit/>
          </a:bodyPr>
          <a:lstStyle/>
          <a:p>
            <a:pPr marL="457200" indent="-457200">
              <a:spcAft>
                <a:spcPts val="1200"/>
              </a:spcAft>
              <a:buFont typeface="+mj-lt"/>
              <a:buAutoNum type="arabicPeriod"/>
            </a:pPr>
            <a:r>
              <a:rPr lang="en-US" sz="2800" dirty="0"/>
              <a:t>100+ </a:t>
            </a:r>
            <a:r>
              <a:rPr lang="en-US" sz="2800" dirty="0" smtClean="0"/>
              <a:t>developers for an app</a:t>
            </a:r>
            <a:endParaRPr lang="en-US" sz="2800" dirty="0"/>
          </a:p>
          <a:p>
            <a:pPr marL="457200" indent="-457200">
              <a:spcAft>
                <a:spcPts val="1200"/>
              </a:spcAft>
              <a:buFont typeface="+mj-lt"/>
              <a:buAutoNum type="arabicPeriod"/>
            </a:pPr>
            <a:r>
              <a:rPr lang="en-US" sz="2800" dirty="0" smtClean="0"/>
              <a:t>5m </a:t>
            </a:r>
            <a:r>
              <a:rPr lang="en-US" sz="2800" dirty="0"/>
              <a:t>lines of </a:t>
            </a:r>
            <a:r>
              <a:rPr lang="en-US" sz="2800" dirty="0" smtClean="0"/>
              <a:t>code for an app</a:t>
            </a:r>
            <a:endParaRPr lang="en-US" sz="2800" dirty="0"/>
          </a:p>
          <a:p>
            <a:pPr marL="457200" indent="-457200">
              <a:spcAft>
                <a:spcPts val="1200"/>
              </a:spcAft>
              <a:buFont typeface="+mj-lt"/>
              <a:buAutoNum type="arabicPeriod"/>
            </a:pPr>
            <a:r>
              <a:rPr lang="en-US" sz="2800" dirty="0" smtClean="0"/>
              <a:t>Monthly or quarterly releases to production</a:t>
            </a:r>
          </a:p>
          <a:p>
            <a:pPr marL="457200" indent="-457200">
              <a:spcAft>
                <a:spcPts val="1200"/>
              </a:spcAft>
              <a:buFont typeface="+mj-lt"/>
              <a:buAutoNum type="arabicPeriod"/>
            </a:pPr>
            <a:r>
              <a:rPr lang="en-US" sz="2800" dirty="0" smtClean="0"/>
              <a:t>&gt; 1 quarter backlog of development work</a:t>
            </a:r>
          </a:p>
          <a:p>
            <a:pPr marL="457200" indent="-457200">
              <a:spcAft>
                <a:spcPts val="1200"/>
              </a:spcAft>
              <a:buFont typeface="+mj-lt"/>
              <a:buAutoNum type="arabicPeriod"/>
            </a:pPr>
            <a:r>
              <a:rPr lang="en-US" sz="2800" dirty="0" smtClean="0"/>
              <a:t>&gt; 20% developer turnover</a:t>
            </a:r>
          </a:p>
        </p:txBody>
      </p:sp>
      <p:sp>
        <p:nvSpPr>
          <p:cNvPr id="9" name="TextBox 8"/>
          <p:cNvSpPr txBox="1"/>
          <p:nvPr/>
        </p:nvSpPr>
        <p:spPr>
          <a:xfrm>
            <a:off x="2113885" y="1128124"/>
            <a:ext cx="7948810" cy="584776"/>
          </a:xfrm>
          <a:prstGeom prst="rect">
            <a:avLst/>
          </a:prstGeom>
          <a:noFill/>
        </p:spPr>
        <p:txBody>
          <a:bodyPr wrap="none" rtlCol="0">
            <a:spAutoFit/>
          </a:bodyPr>
          <a:lstStyle/>
          <a:p>
            <a:pPr algn="ctr"/>
            <a:r>
              <a:rPr lang="en-US" sz="3200" b="1" dirty="0" smtClean="0"/>
              <a:t>Top 5 Signs It’s Time To Look at Microservices</a:t>
            </a:r>
            <a:endParaRPr lang="en-US" sz="3200" b="1" dirty="0"/>
          </a:p>
        </p:txBody>
      </p:sp>
      <p:grpSp>
        <p:nvGrpSpPr>
          <p:cNvPr id="29" name="Groupe 25"/>
          <p:cNvGrpSpPr/>
          <p:nvPr/>
        </p:nvGrpSpPr>
        <p:grpSpPr>
          <a:xfrm rot="1422642">
            <a:off x="10640613" y="244000"/>
            <a:ext cx="433987" cy="1161547"/>
            <a:chOff x="6324195" y="2380134"/>
            <a:chExt cx="816091" cy="1892292"/>
          </a:xfrm>
          <a:effectLst>
            <a:outerShdw blurRad="76200" dir="18900000" sy="23000" kx="-1200000" algn="bl" rotWithShape="0">
              <a:prstClr val="black">
                <a:alpha val="20000"/>
              </a:prstClr>
            </a:outerShdw>
          </a:effectLst>
        </p:grpSpPr>
        <p:sp>
          <p:nvSpPr>
            <p:cNvPr id="30" name="Rectangle 11"/>
            <p:cNvSpPr/>
            <p:nvPr/>
          </p:nvSpPr>
          <p:spPr>
            <a:xfrm>
              <a:off x="6680166" y="3333369"/>
              <a:ext cx="105362" cy="939057"/>
            </a:xfrm>
            <a:custGeom>
              <a:avLst/>
              <a:gdLst>
                <a:gd name="connsiteX0" fmla="*/ 0 w 360040"/>
                <a:gd name="connsiteY0" fmla="*/ 0 h 1691782"/>
                <a:gd name="connsiteX1" fmla="*/ 360040 w 360040"/>
                <a:gd name="connsiteY1" fmla="*/ 0 h 1691782"/>
                <a:gd name="connsiteX2" fmla="*/ 360040 w 360040"/>
                <a:gd name="connsiteY2" fmla="*/ 1691782 h 1691782"/>
                <a:gd name="connsiteX3" fmla="*/ 0 w 360040"/>
                <a:gd name="connsiteY3" fmla="*/ 1691782 h 1691782"/>
                <a:gd name="connsiteX4" fmla="*/ 0 w 360040"/>
                <a:gd name="connsiteY4" fmla="*/ 0 h 1691782"/>
                <a:gd name="connsiteX0" fmla="*/ 0 w 360040"/>
                <a:gd name="connsiteY0" fmla="*/ 0 h 1691782"/>
                <a:gd name="connsiteX1" fmla="*/ 360040 w 360040"/>
                <a:gd name="connsiteY1" fmla="*/ 0 h 1691782"/>
                <a:gd name="connsiteX2" fmla="*/ 360040 w 360040"/>
                <a:gd name="connsiteY2" fmla="*/ 1691782 h 1691782"/>
                <a:gd name="connsiteX3" fmla="*/ 0 w 360040"/>
                <a:gd name="connsiteY3" fmla="*/ 1691782 h 1691782"/>
                <a:gd name="connsiteX4" fmla="*/ 0 w 360040"/>
                <a:gd name="connsiteY4" fmla="*/ 0 h 1691782"/>
                <a:gd name="connsiteX0" fmla="*/ 0 w 360040"/>
                <a:gd name="connsiteY0" fmla="*/ 0 h 1891526"/>
                <a:gd name="connsiteX1" fmla="*/ 360040 w 360040"/>
                <a:gd name="connsiteY1" fmla="*/ 0 h 1891526"/>
                <a:gd name="connsiteX2" fmla="*/ 360040 w 360040"/>
                <a:gd name="connsiteY2" fmla="*/ 1691782 h 1891526"/>
                <a:gd name="connsiteX3" fmla="*/ 0 w 360040"/>
                <a:gd name="connsiteY3" fmla="*/ 1691782 h 1891526"/>
                <a:gd name="connsiteX4" fmla="*/ 0 w 360040"/>
                <a:gd name="connsiteY4" fmla="*/ 0 h 1891526"/>
                <a:gd name="connsiteX0" fmla="*/ 0 w 360954"/>
                <a:gd name="connsiteY0" fmla="*/ 0 h 1800769"/>
                <a:gd name="connsiteX1" fmla="*/ 360040 w 360954"/>
                <a:gd name="connsiteY1" fmla="*/ 0 h 1800769"/>
                <a:gd name="connsiteX2" fmla="*/ 360040 w 360954"/>
                <a:gd name="connsiteY2" fmla="*/ 1691782 h 1800769"/>
                <a:gd name="connsiteX3" fmla="*/ 0 w 360954"/>
                <a:gd name="connsiteY3" fmla="*/ 1691782 h 1800769"/>
                <a:gd name="connsiteX4" fmla="*/ 0 w 360954"/>
                <a:gd name="connsiteY4" fmla="*/ 0 h 1800769"/>
                <a:gd name="connsiteX0" fmla="*/ 0 w 360725"/>
                <a:gd name="connsiteY0" fmla="*/ 0 h 1757138"/>
                <a:gd name="connsiteX1" fmla="*/ 360040 w 360725"/>
                <a:gd name="connsiteY1" fmla="*/ 0 h 1757138"/>
                <a:gd name="connsiteX2" fmla="*/ 360040 w 360725"/>
                <a:gd name="connsiteY2" fmla="*/ 1691782 h 1757138"/>
                <a:gd name="connsiteX3" fmla="*/ 0 w 360725"/>
                <a:gd name="connsiteY3" fmla="*/ 1691782 h 1757138"/>
                <a:gd name="connsiteX4" fmla="*/ 0 w 360725"/>
                <a:gd name="connsiteY4" fmla="*/ 0 h 1757138"/>
                <a:gd name="connsiteX0" fmla="*/ 0 w 360725"/>
                <a:gd name="connsiteY0" fmla="*/ 0 h 1760590"/>
                <a:gd name="connsiteX1" fmla="*/ 360040 w 360725"/>
                <a:gd name="connsiteY1" fmla="*/ 0 h 1760590"/>
                <a:gd name="connsiteX2" fmla="*/ 360040 w 360725"/>
                <a:gd name="connsiteY2" fmla="*/ 1705177 h 1760590"/>
                <a:gd name="connsiteX3" fmla="*/ 0 w 360725"/>
                <a:gd name="connsiteY3" fmla="*/ 1691782 h 1760590"/>
                <a:gd name="connsiteX4" fmla="*/ 0 w 360725"/>
                <a:gd name="connsiteY4" fmla="*/ 0 h 1760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725" h="1760590">
                  <a:moveTo>
                    <a:pt x="0" y="0"/>
                  </a:moveTo>
                  <a:lnTo>
                    <a:pt x="360040" y="0"/>
                  </a:lnTo>
                  <a:lnTo>
                    <a:pt x="360040" y="1705177"/>
                  </a:lnTo>
                  <a:cubicBezTo>
                    <a:pt x="376233" y="1695041"/>
                    <a:pt x="100933" y="1843776"/>
                    <a:pt x="0" y="1691782"/>
                  </a:cubicBezTo>
                  <a:lnTo>
                    <a:pt x="0" y="0"/>
                  </a:lnTo>
                  <a:close/>
                </a:path>
              </a:pathLst>
            </a:custGeom>
            <a:gradFill flip="none" rotWithShape="1">
              <a:gsLst>
                <a:gs pos="0">
                  <a:srgbClr val="FFFFFF"/>
                </a:gs>
                <a:gs pos="7001">
                  <a:srgbClr val="FFFFFF">
                    <a:lumMod val="85000"/>
                  </a:srgbClr>
                </a:gs>
                <a:gs pos="32001">
                  <a:srgbClr val="FFFFFF">
                    <a:lumMod val="50000"/>
                  </a:srgbClr>
                </a:gs>
                <a:gs pos="47000">
                  <a:srgbClr val="FFFFFF">
                    <a:lumMod val="95000"/>
                  </a:srgbClr>
                </a:gs>
                <a:gs pos="85001">
                  <a:srgbClr val="FFFFFF">
                    <a:lumMod val="50000"/>
                  </a:srgbClr>
                </a:gs>
                <a:gs pos="100000">
                  <a:srgbClr val="FFFFFF">
                    <a:lumMod val="95000"/>
                  </a:srgb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Ellipse 12"/>
            <p:cNvSpPr/>
            <p:nvPr/>
          </p:nvSpPr>
          <p:spPr>
            <a:xfrm>
              <a:off x="6324195" y="2969949"/>
              <a:ext cx="816091" cy="702078"/>
            </a:xfrm>
            <a:prstGeom prst="ellipse">
              <a:avLst/>
            </a:prstGeom>
            <a:gradFill flip="none" rotWithShape="1">
              <a:gsLst>
                <a:gs pos="0">
                  <a:srgbClr val="249FE3">
                    <a:lumMod val="50000"/>
                  </a:srgbClr>
                </a:gs>
                <a:gs pos="100000">
                  <a:srgbClr val="249FE3"/>
                </a:gs>
              </a:gsLst>
              <a:lin ang="2700000" scaled="1"/>
              <a:tileRect/>
            </a:gradFill>
            <a:ln w="3175" cap="flat" cmpd="sng" algn="ctr">
              <a:solidFill>
                <a:srgbClr val="249FE3">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Ellipse 13"/>
            <p:cNvSpPr/>
            <p:nvPr/>
          </p:nvSpPr>
          <p:spPr>
            <a:xfrm rot="1800000">
              <a:off x="6343308" y="3036225"/>
              <a:ext cx="647605" cy="593913"/>
            </a:xfrm>
            <a:prstGeom prst="ellipse">
              <a:avLst/>
            </a:prstGeom>
            <a:gradFill flip="none" rotWithShape="1">
              <a:gsLst>
                <a:gs pos="68350">
                  <a:srgbClr val="249FE3"/>
                </a:gs>
                <a:gs pos="36700">
                  <a:srgbClr val="249FE3">
                    <a:lumMod val="75000"/>
                  </a:srgbClr>
                </a:gs>
                <a:gs pos="0">
                  <a:srgbClr val="249FE3">
                    <a:lumMod val="50000"/>
                  </a:srgbClr>
                </a:gs>
                <a:gs pos="100000">
                  <a:srgbClr val="249FE3"/>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33" name="Picture 5"/>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rcRect l="23138" t="19901" r="24571" b="27188"/>
            <a:stretch/>
          </p:blipFill>
          <p:spPr bwMode="auto">
            <a:xfrm rot="19764694">
              <a:off x="6730129" y="3272365"/>
              <a:ext cx="385960" cy="294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rapèze 10"/>
            <p:cNvSpPr/>
            <p:nvPr/>
          </p:nvSpPr>
          <p:spPr>
            <a:xfrm>
              <a:off x="6488604" y="2632162"/>
              <a:ext cx="487272" cy="765707"/>
            </a:xfrm>
            <a:custGeom>
              <a:avLst/>
              <a:gdLst>
                <a:gd name="connsiteX0" fmla="*/ 0 w 914400"/>
                <a:gd name="connsiteY0" fmla="*/ 1216152 h 1216152"/>
                <a:gd name="connsiteX1" fmla="*/ 228600 w 914400"/>
                <a:gd name="connsiteY1" fmla="*/ 0 h 1216152"/>
                <a:gd name="connsiteX2" fmla="*/ 685800 w 914400"/>
                <a:gd name="connsiteY2" fmla="*/ 0 h 1216152"/>
                <a:gd name="connsiteX3" fmla="*/ 914400 w 914400"/>
                <a:gd name="connsiteY3" fmla="*/ 1216152 h 1216152"/>
                <a:gd name="connsiteX4" fmla="*/ 0 w 914400"/>
                <a:gd name="connsiteY4" fmla="*/ 1216152 h 1216152"/>
                <a:gd name="connsiteX0" fmla="*/ 0 w 914400"/>
                <a:gd name="connsiteY0" fmla="*/ 1216152 h 1216152"/>
                <a:gd name="connsiteX1" fmla="*/ 228600 w 914400"/>
                <a:gd name="connsiteY1" fmla="*/ 0 h 1216152"/>
                <a:gd name="connsiteX2" fmla="*/ 685800 w 914400"/>
                <a:gd name="connsiteY2" fmla="*/ 0 h 1216152"/>
                <a:gd name="connsiteX3" fmla="*/ 914400 w 914400"/>
                <a:gd name="connsiteY3" fmla="*/ 1216152 h 1216152"/>
                <a:gd name="connsiteX4" fmla="*/ 0 w 914400"/>
                <a:gd name="connsiteY4" fmla="*/ 1216152 h 1216152"/>
                <a:gd name="connsiteX0" fmla="*/ 0 w 914400"/>
                <a:gd name="connsiteY0" fmla="*/ 1216152 h 1406802"/>
                <a:gd name="connsiteX1" fmla="*/ 228600 w 914400"/>
                <a:gd name="connsiteY1" fmla="*/ 0 h 1406802"/>
                <a:gd name="connsiteX2" fmla="*/ 685800 w 914400"/>
                <a:gd name="connsiteY2" fmla="*/ 0 h 1406802"/>
                <a:gd name="connsiteX3" fmla="*/ 914400 w 914400"/>
                <a:gd name="connsiteY3" fmla="*/ 1216152 h 1406802"/>
                <a:gd name="connsiteX4" fmla="*/ 0 w 914400"/>
                <a:gd name="connsiteY4" fmla="*/ 1216152 h 1406802"/>
                <a:gd name="connsiteX0" fmla="*/ 0 w 914400"/>
                <a:gd name="connsiteY0" fmla="*/ 1216152 h 1436902"/>
                <a:gd name="connsiteX1" fmla="*/ 228600 w 914400"/>
                <a:gd name="connsiteY1" fmla="*/ 0 h 1436902"/>
                <a:gd name="connsiteX2" fmla="*/ 685800 w 914400"/>
                <a:gd name="connsiteY2" fmla="*/ 0 h 1436902"/>
                <a:gd name="connsiteX3" fmla="*/ 914400 w 914400"/>
                <a:gd name="connsiteY3" fmla="*/ 1216152 h 1436902"/>
                <a:gd name="connsiteX4" fmla="*/ 0 w 914400"/>
                <a:gd name="connsiteY4" fmla="*/ 1216152 h 1436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1436902">
                  <a:moveTo>
                    <a:pt x="0" y="1216152"/>
                  </a:moveTo>
                  <a:lnTo>
                    <a:pt x="228600" y="0"/>
                  </a:lnTo>
                  <a:lnTo>
                    <a:pt x="685800" y="0"/>
                  </a:lnTo>
                  <a:lnTo>
                    <a:pt x="914400" y="1216152"/>
                  </a:lnTo>
                  <a:cubicBezTo>
                    <a:pt x="737539" y="1517152"/>
                    <a:pt x="167923" y="1503746"/>
                    <a:pt x="0" y="1216152"/>
                  </a:cubicBezTo>
                  <a:close/>
                </a:path>
              </a:pathLst>
            </a:custGeom>
            <a:gradFill flip="none" rotWithShape="1">
              <a:gsLst>
                <a:gs pos="0">
                  <a:srgbClr val="249FE3">
                    <a:lumMod val="50000"/>
                  </a:srgbClr>
                </a:gs>
                <a:gs pos="50000">
                  <a:srgbClr val="249FE3"/>
                </a:gs>
                <a:gs pos="100000">
                  <a:srgbClr val="249FE3">
                    <a:lumMod val="60000"/>
                    <a:lumOff val="40000"/>
                  </a:srgb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Ellipse 7"/>
            <p:cNvSpPr/>
            <p:nvPr/>
          </p:nvSpPr>
          <p:spPr>
            <a:xfrm>
              <a:off x="6444208" y="2380134"/>
              <a:ext cx="576064" cy="504056"/>
            </a:xfrm>
            <a:prstGeom prst="ellipse">
              <a:avLst/>
            </a:prstGeom>
            <a:gradFill flip="none" rotWithShape="1">
              <a:gsLst>
                <a:gs pos="0">
                  <a:srgbClr val="249FE3">
                    <a:lumMod val="75000"/>
                  </a:srgbClr>
                </a:gs>
                <a:gs pos="50000">
                  <a:srgbClr val="249FE3"/>
                </a:gs>
                <a:gs pos="100000">
                  <a:srgbClr val="249FE3">
                    <a:lumMod val="60000"/>
                    <a:lumOff val="40000"/>
                  </a:srgbClr>
                </a:gs>
              </a:gsLst>
              <a:lin ang="8100000" scaled="1"/>
              <a:tileRect/>
            </a:gra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Ellipse 5"/>
            <p:cNvSpPr/>
            <p:nvPr/>
          </p:nvSpPr>
          <p:spPr>
            <a:xfrm>
              <a:off x="6444208" y="2380134"/>
              <a:ext cx="576064" cy="432048"/>
            </a:xfrm>
            <a:prstGeom prst="ellipse">
              <a:avLst/>
            </a:prstGeom>
            <a:gradFill flip="none" rotWithShape="1">
              <a:gsLst>
                <a:gs pos="0">
                  <a:srgbClr val="249FE3">
                    <a:lumMod val="75000"/>
                  </a:srgbClr>
                </a:gs>
                <a:gs pos="50000">
                  <a:srgbClr val="249FE3"/>
                </a:gs>
                <a:gs pos="100000">
                  <a:srgbClr val="249FE3">
                    <a:lumMod val="60000"/>
                    <a:lumOff val="40000"/>
                  </a:srgbClr>
                </a:gs>
              </a:gsLst>
              <a:lin ang="2700000" scaled="1"/>
              <a:tileRect/>
            </a:gra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37" name="Groupe 25"/>
          <p:cNvGrpSpPr/>
          <p:nvPr/>
        </p:nvGrpSpPr>
        <p:grpSpPr>
          <a:xfrm rot="20177358" flipH="1">
            <a:off x="826730" y="257654"/>
            <a:ext cx="433987" cy="1161547"/>
            <a:chOff x="6324195" y="2380134"/>
            <a:chExt cx="816091" cy="1892292"/>
          </a:xfrm>
          <a:effectLst>
            <a:outerShdw blurRad="76200" dir="18900000" sy="23000" kx="-1200000" algn="bl" rotWithShape="0">
              <a:prstClr val="black">
                <a:alpha val="20000"/>
              </a:prstClr>
            </a:outerShdw>
          </a:effectLst>
        </p:grpSpPr>
        <p:sp>
          <p:nvSpPr>
            <p:cNvPr id="38" name="Rectangle 11"/>
            <p:cNvSpPr/>
            <p:nvPr/>
          </p:nvSpPr>
          <p:spPr>
            <a:xfrm>
              <a:off x="6680166" y="3333369"/>
              <a:ext cx="105362" cy="939057"/>
            </a:xfrm>
            <a:custGeom>
              <a:avLst/>
              <a:gdLst>
                <a:gd name="connsiteX0" fmla="*/ 0 w 360040"/>
                <a:gd name="connsiteY0" fmla="*/ 0 h 1691782"/>
                <a:gd name="connsiteX1" fmla="*/ 360040 w 360040"/>
                <a:gd name="connsiteY1" fmla="*/ 0 h 1691782"/>
                <a:gd name="connsiteX2" fmla="*/ 360040 w 360040"/>
                <a:gd name="connsiteY2" fmla="*/ 1691782 h 1691782"/>
                <a:gd name="connsiteX3" fmla="*/ 0 w 360040"/>
                <a:gd name="connsiteY3" fmla="*/ 1691782 h 1691782"/>
                <a:gd name="connsiteX4" fmla="*/ 0 w 360040"/>
                <a:gd name="connsiteY4" fmla="*/ 0 h 1691782"/>
                <a:gd name="connsiteX0" fmla="*/ 0 w 360040"/>
                <a:gd name="connsiteY0" fmla="*/ 0 h 1691782"/>
                <a:gd name="connsiteX1" fmla="*/ 360040 w 360040"/>
                <a:gd name="connsiteY1" fmla="*/ 0 h 1691782"/>
                <a:gd name="connsiteX2" fmla="*/ 360040 w 360040"/>
                <a:gd name="connsiteY2" fmla="*/ 1691782 h 1691782"/>
                <a:gd name="connsiteX3" fmla="*/ 0 w 360040"/>
                <a:gd name="connsiteY3" fmla="*/ 1691782 h 1691782"/>
                <a:gd name="connsiteX4" fmla="*/ 0 w 360040"/>
                <a:gd name="connsiteY4" fmla="*/ 0 h 1691782"/>
                <a:gd name="connsiteX0" fmla="*/ 0 w 360040"/>
                <a:gd name="connsiteY0" fmla="*/ 0 h 1891526"/>
                <a:gd name="connsiteX1" fmla="*/ 360040 w 360040"/>
                <a:gd name="connsiteY1" fmla="*/ 0 h 1891526"/>
                <a:gd name="connsiteX2" fmla="*/ 360040 w 360040"/>
                <a:gd name="connsiteY2" fmla="*/ 1691782 h 1891526"/>
                <a:gd name="connsiteX3" fmla="*/ 0 w 360040"/>
                <a:gd name="connsiteY3" fmla="*/ 1691782 h 1891526"/>
                <a:gd name="connsiteX4" fmla="*/ 0 w 360040"/>
                <a:gd name="connsiteY4" fmla="*/ 0 h 1891526"/>
                <a:gd name="connsiteX0" fmla="*/ 0 w 360954"/>
                <a:gd name="connsiteY0" fmla="*/ 0 h 1800769"/>
                <a:gd name="connsiteX1" fmla="*/ 360040 w 360954"/>
                <a:gd name="connsiteY1" fmla="*/ 0 h 1800769"/>
                <a:gd name="connsiteX2" fmla="*/ 360040 w 360954"/>
                <a:gd name="connsiteY2" fmla="*/ 1691782 h 1800769"/>
                <a:gd name="connsiteX3" fmla="*/ 0 w 360954"/>
                <a:gd name="connsiteY3" fmla="*/ 1691782 h 1800769"/>
                <a:gd name="connsiteX4" fmla="*/ 0 w 360954"/>
                <a:gd name="connsiteY4" fmla="*/ 0 h 1800769"/>
                <a:gd name="connsiteX0" fmla="*/ 0 w 360725"/>
                <a:gd name="connsiteY0" fmla="*/ 0 h 1757138"/>
                <a:gd name="connsiteX1" fmla="*/ 360040 w 360725"/>
                <a:gd name="connsiteY1" fmla="*/ 0 h 1757138"/>
                <a:gd name="connsiteX2" fmla="*/ 360040 w 360725"/>
                <a:gd name="connsiteY2" fmla="*/ 1691782 h 1757138"/>
                <a:gd name="connsiteX3" fmla="*/ 0 w 360725"/>
                <a:gd name="connsiteY3" fmla="*/ 1691782 h 1757138"/>
                <a:gd name="connsiteX4" fmla="*/ 0 w 360725"/>
                <a:gd name="connsiteY4" fmla="*/ 0 h 1757138"/>
                <a:gd name="connsiteX0" fmla="*/ 0 w 360725"/>
                <a:gd name="connsiteY0" fmla="*/ 0 h 1760590"/>
                <a:gd name="connsiteX1" fmla="*/ 360040 w 360725"/>
                <a:gd name="connsiteY1" fmla="*/ 0 h 1760590"/>
                <a:gd name="connsiteX2" fmla="*/ 360040 w 360725"/>
                <a:gd name="connsiteY2" fmla="*/ 1705177 h 1760590"/>
                <a:gd name="connsiteX3" fmla="*/ 0 w 360725"/>
                <a:gd name="connsiteY3" fmla="*/ 1691782 h 1760590"/>
                <a:gd name="connsiteX4" fmla="*/ 0 w 360725"/>
                <a:gd name="connsiteY4" fmla="*/ 0 h 1760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725" h="1760590">
                  <a:moveTo>
                    <a:pt x="0" y="0"/>
                  </a:moveTo>
                  <a:lnTo>
                    <a:pt x="360040" y="0"/>
                  </a:lnTo>
                  <a:lnTo>
                    <a:pt x="360040" y="1705177"/>
                  </a:lnTo>
                  <a:cubicBezTo>
                    <a:pt x="376233" y="1695041"/>
                    <a:pt x="100933" y="1843776"/>
                    <a:pt x="0" y="1691782"/>
                  </a:cubicBezTo>
                  <a:lnTo>
                    <a:pt x="0" y="0"/>
                  </a:lnTo>
                  <a:close/>
                </a:path>
              </a:pathLst>
            </a:custGeom>
            <a:gradFill flip="none" rotWithShape="1">
              <a:gsLst>
                <a:gs pos="0">
                  <a:srgbClr val="FFFFFF"/>
                </a:gs>
                <a:gs pos="7001">
                  <a:srgbClr val="FFFFFF">
                    <a:lumMod val="85000"/>
                  </a:srgbClr>
                </a:gs>
                <a:gs pos="32001">
                  <a:srgbClr val="FFFFFF">
                    <a:lumMod val="50000"/>
                  </a:srgbClr>
                </a:gs>
                <a:gs pos="47000">
                  <a:srgbClr val="FFFFFF">
                    <a:lumMod val="95000"/>
                  </a:srgbClr>
                </a:gs>
                <a:gs pos="85001">
                  <a:srgbClr val="FFFFFF">
                    <a:lumMod val="50000"/>
                  </a:srgbClr>
                </a:gs>
                <a:gs pos="100000">
                  <a:srgbClr val="FFFFFF">
                    <a:lumMod val="95000"/>
                  </a:srgb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Ellipse 12"/>
            <p:cNvSpPr/>
            <p:nvPr/>
          </p:nvSpPr>
          <p:spPr>
            <a:xfrm>
              <a:off x="6324195" y="2969949"/>
              <a:ext cx="816091" cy="702078"/>
            </a:xfrm>
            <a:prstGeom prst="ellipse">
              <a:avLst/>
            </a:prstGeom>
            <a:gradFill flip="none" rotWithShape="1">
              <a:gsLst>
                <a:gs pos="0">
                  <a:srgbClr val="249FE3">
                    <a:lumMod val="50000"/>
                  </a:srgbClr>
                </a:gs>
                <a:gs pos="100000">
                  <a:srgbClr val="249FE3"/>
                </a:gs>
              </a:gsLst>
              <a:lin ang="2700000" scaled="1"/>
              <a:tileRect/>
            </a:gradFill>
            <a:ln w="3175" cap="flat" cmpd="sng" algn="ctr">
              <a:solidFill>
                <a:srgbClr val="249FE3">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Ellipse 13"/>
            <p:cNvSpPr/>
            <p:nvPr/>
          </p:nvSpPr>
          <p:spPr>
            <a:xfrm rot="1800000">
              <a:off x="6343308" y="3036225"/>
              <a:ext cx="647605" cy="593913"/>
            </a:xfrm>
            <a:prstGeom prst="ellipse">
              <a:avLst/>
            </a:prstGeom>
            <a:gradFill flip="none" rotWithShape="1">
              <a:gsLst>
                <a:gs pos="68350">
                  <a:srgbClr val="249FE3"/>
                </a:gs>
                <a:gs pos="36700">
                  <a:srgbClr val="249FE3">
                    <a:lumMod val="75000"/>
                  </a:srgbClr>
                </a:gs>
                <a:gs pos="0">
                  <a:srgbClr val="249FE3">
                    <a:lumMod val="50000"/>
                  </a:srgbClr>
                </a:gs>
                <a:gs pos="100000">
                  <a:srgbClr val="249FE3"/>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41" name="Picture 5"/>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rcRect l="23138" t="19901" r="24571" b="27188"/>
            <a:stretch/>
          </p:blipFill>
          <p:spPr bwMode="auto">
            <a:xfrm rot="19764694">
              <a:off x="6730129" y="3272365"/>
              <a:ext cx="385960" cy="294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rapèze 10"/>
            <p:cNvSpPr/>
            <p:nvPr/>
          </p:nvSpPr>
          <p:spPr>
            <a:xfrm>
              <a:off x="6488604" y="2632162"/>
              <a:ext cx="487272" cy="765707"/>
            </a:xfrm>
            <a:custGeom>
              <a:avLst/>
              <a:gdLst>
                <a:gd name="connsiteX0" fmla="*/ 0 w 914400"/>
                <a:gd name="connsiteY0" fmla="*/ 1216152 h 1216152"/>
                <a:gd name="connsiteX1" fmla="*/ 228600 w 914400"/>
                <a:gd name="connsiteY1" fmla="*/ 0 h 1216152"/>
                <a:gd name="connsiteX2" fmla="*/ 685800 w 914400"/>
                <a:gd name="connsiteY2" fmla="*/ 0 h 1216152"/>
                <a:gd name="connsiteX3" fmla="*/ 914400 w 914400"/>
                <a:gd name="connsiteY3" fmla="*/ 1216152 h 1216152"/>
                <a:gd name="connsiteX4" fmla="*/ 0 w 914400"/>
                <a:gd name="connsiteY4" fmla="*/ 1216152 h 1216152"/>
                <a:gd name="connsiteX0" fmla="*/ 0 w 914400"/>
                <a:gd name="connsiteY0" fmla="*/ 1216152 h 1216152"/>
                <a:gd name="connsiteX1" fmla="*/ 228600 w 914400"/>
                <a:gd name="connsiteY1" fmla="*/ 0 h 1216152"/>
                <a:gd name="connsiteX2" fmla="*/ 685800 w 914400"/>
                <a:gd name="connsiteY2" fmla="*/ 0 h 1216152"/>
                <a:gd name="connsiteX3" fmla="*/ 914400 w 914400"/>
                <a:gd name="connsiteY3" fmla="*/ 1216152 h 1216152"/>
                <a:gd name="connsiteX4" fmla="*/ 0 w 914400"/>
                <a:gd name="connsiteY4" fmla="*/ 1216152 h 1216152"/>
                <a:gd name="connsiteX0" fmla="*/ 0 w 914400"/>
                <a:gd name="connsiteY0" fmla="*/ 1216152 h 1406802"/>
                <a:gd name="connsiteX1" fmla="*/ 228600 w 914400"/>
                <a:gd name="connsiteY1" fmla="*/ 0 h 1406802"/>
                <a:gd name="connsiteX2" fmla="*/ 685800 w 914400"/>
                <a:gd name="connsiteY2" fmla="*/ 0 h 1406802"/>
                <a:gd name="connsiteX3" fmla="*/ 914400 w 914400"/>
                <a:gd name="connsiteY3" fmla="*/ 1216152 h 1406802"/>
                <a:gd name="connsiteX4" fmla="*/ 0 w 914400"/>
                <a:gd name="connsiteY4" fmla="*/ 1216152 h 1406802"/>
                <a:gd name="connsiteX0" fmla="*/ 0 w 914400"/>
                <a:gd name="connsiteY0" fmla="*/ 1216152 h 1436902"/>
                <a:gd name="connsiteX1" fmla="*/ 228600 w 914400"/>
                <a:gd name="connsiteY1" fmla="*/ 0 h 1436902"/>
                <a:gd name="connsiteX2" fmla="*/ 685800 w 914400"/>
                <a:gd name="connsiteY2" fmla="*/ 0 h 1436902"/>
                <a:gd name="connsiteX3" fmla="*/ 914400 w 914400"/>
                <a:gd name="connsiteY3" fmla="*/ 1216152 h 1436902"/>
                <a:gd name="connsiteX4" fmla="*/ 0 w 914400"/>
                <a:gd name="connsiteY4" fmla="*/ 1216152 h 1436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1436902">
                  <a:moveTo>
                    <a:pt x="0" y="1216152"/>
                  </a:moveTo>
                  <a:lnTo>
                    <a:pt x="228600" y="0"/>
                  </a:lnTo>
                  <a:lnTo>
                    <a:pt x="685800" y="0"/>
                  </a:lnTo>
                  <a:lnTo>
                    <a:pt x="914400" y="1216152"/>
                  </a:lnTo>
                  <a:cubicBezTo>
                    <a:pt x="737539" y="1517152"/>
                    <a:pt x="167923" y="1503746"/>
                    <a:pt x="0" y="1216152"/>
                  </a:cubicBezTo>
                  <a:close/>
                </a:path>
              </a:pathLst>
            </a:custGeom>
            <a:gradFill flip="none" rotWithShape="1">
              <a:gsLst>
                <a:gs pos="0">
                  <a:srgbClr val="249FE3">
                    <a:lumMod val="50000"/>
                  </a:srgbClr>
                </a:gs>
                <a:gs pos="50000">
                  <a:srgbClr val="249FE3"/>
                </a:gs>
                <a:gs pos="100000">
                  <a:srgbClr val="249FE3">
                    <a:lumMod val="60000"/>
                    <a:lumOff val="40000"/>
                  </a:srgb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Ellipse 7"/>
            <p:cNvSpPr/>
            <p:nvPr/>
          </p:nvSpPr>
          <p:spPr>
            <a:xfrm>
              <a:off x="6444208" y="2380134"/>
              <a:ext cx="576064" cy="504056"/>
            </a:xfrm>
            <a:prstGeom prst="ellipse">
              <a:avLst/>
            </a:prstGeom>
            <a:gradFill flip="none" rotWithShape="1">
              <a:gsLst>
                <a:gs pos="0">
                  <a:srgbClr val="249FE3">
                    <a:lumMod val="75000"/>
                  </a:srgbClr>
                </a:gs>
                <a:gs pos="50000">
                  <a:srgbClr val="249FE3"/>
                </a:gs>
                <a:gs pos="100000">
                  <a:srgbClr val="249FE3">
                    <a:lumMod val="60000"/>
                    <a:lumOff val="40000"/>
                  </a:srgbClr>
                </a:gs>
              </a:gsLst>
              <a:lin ang="8100000" scaled="1"/>
              <a:tileRect/>
            </a:gra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Ellipse 5"/>
            <p:cNvSpPr/>
            <p:nvPr/>
          </p:nvSpPr>
          <p:spPr>
            <a:xfrm>
              <a:off x="6444208" y="2380134"/>
              <a:ext cx="576064" cy="432048"/>
            </a:xfrm>
            <a:prstGeom prst="ellipse">
              <a:avLst/>
            </a:prstGeom>
            <a:gradFill flip="none" rotWithShape="1">
              <a:gsLst>
                <a:gs pos="0">
                  <a:srgbClr val="249FE3">
                    <a:lumMod val="50000"/>
                  </a:srgbClr>
                </a:gs>
                <a:gs pos="50000">
                  <a:srgbClr val="249FE3">
                    <a:lumMod val="75000"/>
                  </a:srgbClr>
                </a:gs>
                <a:gs pos="100000">
                  <a:srgbClr val="249FE3"/>
                </a:gs>
              </a:gsLst>
              <a:lin ang="2700000" scaled="1"/>
              <a:tileRect/>
            </a:gra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grpSp>
    </p:spTree>
    <p:extLst>
      <p:ext uri="{BB962C8B-B14F-4D97-AF65-F5344CB8AC3E}">
        <p14:creationId xmlns:p14="http://schemas.microsoft.com/office/powerpoint/2010/main" val="346961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Java_16x9_2015-v2.1">
  <a:themeElements>
    <a:clrScheme name="Java">
      <a:dk1>
        <a:srgbClr val="5F5F5F"/>
      </a:dk1>
      <a:lt1>
        <a:srgbClr val="FFFFFF"/>
      </a:lt1>
      <a:dk2>
        <a:srgbClr val="7F7F7F"/>
      </a:dk2>
      <a:lt2>
        <a:srgbClr val="DCE3E4"/>
      </a:lt2>
      <a:accent1>
        <a:srgbClr val="46575E"/>
      </a:accent1>
      <a:accent2>
        <a:srgbClr val="5382A1"/>
      </a:accent2>
      <a:accent3>
        <a:srgbClr val="8DA6B1"/>
      </a:accent3>
      <a:accent4>
        <a:srgbClr val="5D979A"/>
      </a:accent4>
      <a:accent5>
        <a:srgbClr val="FFA518"/>
      </a:accent5>
      <a:accent6>
        <a:srgbClr val="F05C25"/>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3"/>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xmlns="" name="Java_16x9_2014-v2.1.x" id="{7EE8F01C-EA43-4A82-9015-D2757FBB67E5}" vid="{6584C844-0766-4697-8304-B5542E8CA452}"/>
    </a:ext>
  </a:extLst>
</a:theme>
</file>

<file path=ppt/theme/theme2.xml><?xml version="1.0" encoding="utf-8"?>
<a:theme xmlns:a="http://schemas.openxmlformats.org/drawingml/2006/main" name="Office Theme">
  <a:themeElements>
    <a:clrScheme name="Java">
      <a:dk1>
        <a:srgbClr val="5F5F5F"/>
      </a:dk1>
      <a:lt1>
        <a:srgbClr val="FFFFFF"/>
      </a:lt1>
      <a:dk2>
        <a:srgbClr val="7F7F7F"/>
      </a:dk2>
      <a:lt2>
        <a:srgbClr val="DCE3E4"/>
      </a:lt2>
      <a:accent1>
        <a:srgbClr val="46575E"/>
      </a:accent1>
      <a:accent2>
        <a:srgbClr val="5382A1"/>
      </a:accent2>
      <a:accent3>
        <a:srgbClr val="8DA6B1"/>
      </a:accent3>
      <a:accent4>
        <a:srgbClr val="5D979A"/>
      </a:accent4>
      <a:accent5>
        <a:srgbClr val="FFA518"/>
      </a:accent5>
      <a:accent6>
        <a:srgbClr val="F05C25"/>
      </a:accent6>
      <a:hlink>
        <a:srgbClr val="5D979A"/>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Java">
      <a:dk1>
        <a:srgbClr val="5F5F5F"/>
      </a:dk1>
      <a:lt1>
        <a:srgbClr val="FFFFFF"/>
      </a:lt1>
      <a:dk2>
        <a:srgbClr val="7F7F7F"/>
      </a:dk2>
      <a:lt2>
        <a:srgbClr val="DCE3E4"/>
      </a:lt2>
      <a:accent1>
        <a:srgbClr val="46575E"/>
      </a:accent1>
      <a:accent2>
        <a:srgbClr val="5382A1"/>
      </a:accent2>
      <a:accent3>
        <a:srgbClr val="8DA6B1"/>
      </a:accent3>
      <a:accent4>
        <a:srgbClr val="5D979A"/>
      </a:accent4>
      <a:accent5>
        <a:srgbClr val="FFA518"/>
      </a:accent5>
      <a:accent6>
        <a:srgbClr val="F05C25"/>
      </a:accent6>
      <a:hlink>
        <a:srgbClr val="5D979A"/>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Java_16x9_2015-v2.1.potx</Template>
  <TotalTime>22993</TotalTime>
  <Words>1472</Words>
  <Application>Microsoft Macintosh PowerPoint</Application>
  <PresentationFormat>Custom</PresentationFormat>
  <Paragraphs>330</Paragraphs>
  <Slides>24</Slides>
  <Notes>12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Java_16x9_2015-v2.1</vt:lpstr>
      <vt:lpstr>PowerPoint Presentation</vt:lpstr>
      <vt:lpstr>PowerPoint Presentation</vt:lpstr>
      <vt:lpstr>Microservices + Oracle | A Bright Future</vt:lpstr>
      <vt:lpstr>Introduction</vt:lpstr>
      <vt:lpstr>Characteristics of Existing Deployment Architecture</vt:lpstr>
      <vt:lpstr>Existing Deployment Architecture Has its Limits</vt:lpstr>
      <vt:lpstr>What Are Microservices?</vt:lpstr>
      <vt:lpstr>Microservices Apps Are Developed/Deployed Independently</vt:lpstr>
      <vt:lpstr>PowerPoint Presentation</vt:lpstr>
      <vt:lpstr>Common Microservice Adoption Use Cases</vt:lpstr>
      <vt:lpstr>How Big Should a Microservice Be?</vt:lpstr>
      <vt:lpstr>“Micro” in Microservices != Runtime Weight</vt:lpstr>
      <vt:lpstr>History of Microservices</vt:lpstr>
      <vt:lpstr>Microservice Principles Have Been With Us For Decades</vt:lpstr>
      <vt:lpstr>SOA vs. Microservices</vt:lpstr>
      <vt:lpstr>SOA Still Reigns Supreme</vt:lpstr>
      <vt:lpstr>Technical Prerequisites</vt:lpstr>
      <vt:lpstr>Technical Ingredients for Microservices Implementation</vt:lpstr>
      <vt:lpstr>Key Microservices Technology – Service Registry</vt:lpstr>
      <vt:lpstr>Key Microservices Technology – API Load Balancer</vt:lpstr>
      <vt:lpstr>API Gateways Load Balance and Aggregate Responses</vt:lpstr>
      <vt:lpstr>Putting It All Together: Typical Solution Architecture</vt:lpstr>
      <vt:lpstr>PowerPoint Presentation</vt:lpstr>
      <vt:lpstr>PowerPoint Presentation</vt:lpstr>
    </vt:vector>
  </TitlesOfParts>
  <Manager/>
  <Company>Oracle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Melissa Jacobus</cp:lastModifiedBy>
  <cp:revision>1174</cp:revision>
  <cp:lastPrinted>2014-07-15T22:40:20Z</cp:lastPrinted>
  <dcterms:created xsi:type="dcterms:W3CDTF">2014-04-23T00:57:37Z</dcterms:created>
  <dcterms:modified xsi:type="dcterms:W3CDTF">2015-08-31T16:14:34Z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