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57" r:id="rId4"/>
    <p:sldId id="258" r:id="rId5"/>
    <p:sldId id="259" r:id="rId6"/>
    <p:sldId id="260" r:id="rId7"/>
    <p:sldId id="262" r:id="rId8"/>
    <p:sldId id="268" r:id="rId9"/>
    <p:sldId id="263" r:id="rId10"/>
    <p:sldId id="265" r:id="rId11"/>
    <p:sldId id="266" r:id="rId12"/>
    <p:sldId id="269" r:id="rId13"/>
    <p:sldId id="26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CD73-699B-4360-ACBD-0BA9349F7D10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8F35-B782-44E4-9B27-D760F632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8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3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6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3506-61B1-440C-8986-004549E67058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2D35-04E3-4CB0-995B-0006653E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“Time has come to implement </a:t>
            </a:r>
            <a:r>
              <a:rPr lang="en-US" b="1" dirty="0" err="1"/>
              <a:t>IoT</a:t>
            </a:r>
            <a:r>
              <a:rPr lang="en-US" b="1" dirty="0"/>
              <a:t> beyond home automation.”</a:t>
            </a:r>
            <a:br>
              <a:rPr lang="en-US" b="1" dirty="0"/>
            </a:br>
            <a:r>
              <a:rPr lang="en-US" b="1" dirty="0"/>
              <a:t>						</a:t>
            </a:r>
            <a:r>
              <a:rPr lang="en-US" b="1" dirty="0" smtClean="0"/>
              <a:t>- </a:t>
            </a:r>
            <a:r>
              <a:rPr lang="en-US" b="1" dirty="0"/>
              <a:t>unknown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4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685800" y="2286000"/>
            <a:ext cx="7239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b="1" dirty="0">
              <a:solidFill>
                <a:srgbClr val="0000FF"/>
              </a:solidFill>
              <a:latin typeface="Bauhaus 93" panose="04030905020B02020C02" pitchFamily="82" charset="0"/>
              <a:ea typeface="Batang" panose="02030600000101010101" pitchFamily="18" charset="-127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533400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Sounds Easy, eh?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46878"/>
              </p:ext>
            </p:extLst>
          </p:nvPr>
        </p:nvGraphicFramePr>
        <p:xfrm>
          <a:off x="228600" y="2286000"/>
          <a:ext cx="876300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/>
                <a:gridCol w="2844800"/>
                <a:gridCol w="2844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Wifi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Module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ESP-01 (ESP 8266)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Command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works. Doesn’t work from code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GPS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NEO6MV2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work inside store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Ultrasound generic  sensor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SR04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 separate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receive or transmit feature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Bluetooth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HC-05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Delay in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receiving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------------------------------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Almost quit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5562600" cy="838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List of failures</a:t>
            </a:r>
            <a:endParaRPr lang="en-US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8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685800" y="2286000"/>
            <a:ext cx="7239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b="1" dirty="0">
              <a:solidFill>
                <a:srgbClr val="0000FF"/>
              </a:solidFill>
              <a:latin typeface="Bauhaus 93" panose="04030905020B02020C02" pitchFamily="82" charset="0"/>
              <a:ea typeface="Batang" panose="02030600000101010101" pitchFamily="18" charset="-127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533400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There’s More??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3.bp.blogspot.com/-TSswO8oGHrk/Ue6wdnUqIYI/AAAAAAAAKWY/S7xicUdaQac/s1600/D%27Mart+s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31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5181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1.	Shopper dumps product in </a:t>
            </a:r>
            <a:r>
              <a:rPr lang="en-US" sz="3200" b="1" dirty="0" smtClean="0">
                <a:solidFill>
                  <a:srgbClr val="0000FF"/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trolley</a:t>
            </a: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2.	Product gets added to customer’s cart.</a:t>
            </a:r>
            <a:b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3.	No checkout queue.</a:t>
            </a:r>
            <a:b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4.	Customer arrives at self payment kiosk.</a:t>
            </a:r>
            <a:b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5.	Shopping Done!!!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85800" y="2286000"/>
            <a:ext cx="7239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b="1" dirty="0">
              <a:solidFill>
                <a:srgbClr val="0000FF"/>
              </a:solidFill>
              <a:latin typeface="Bauhaus 93" panose="04030905020B02020C02" pitchFamily="82" charset="0"/>
              <a:ea typeface="Batang" panose="02030600000101010101" pitchFamily="18" charset="-127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81000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Auto checkout of Products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0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391400" cy="4953000"/>
          </a:xfrm>
        </p:spPr>
        <p:txBody>
          <a:bodyPr>
            <a:noAutofit/>
          </a:bodyPr>
          <a:lstStyle/>
          <a:p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W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ant to hack this prototype?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85800" y="2286000"/>
            <a:ext cx="7239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b="1" dirty="0">
              <a:solidFill>
                <a:srgbClr val="0000FF"/>
              </a:solidFill>
              <a:latin typeface="Bauhaus 93" panose="04030905020B02020C02" pitchFamily="8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7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Batang" panose="02030600000101010101" pitchFamily="18" charset="-127"/>
                <a:ea typeface="Batang" panose="02030600000101010101" pitchFamily="18" charset="-127"/>
              </a:rPr>
              <a:t>Wow!!! It’s Barcamp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2057400"/>
          </a:xfrm>
        </p:spPr>
        <p:txBody>
          <a:bodyPr/>
          <a:lstStyle/>
          <a:p>
            <a:r>
              <a:rPr lang="en-US" dirty="0" smtClean="0"/>
              <a:t>Tesco in mind</a:t>
            </a:r>
          </a:p>
          <a:p>
            <a:r>
              <a:rPr lang="en-US" dirty="0" smtClean="0"/>
              <a:t>Power </a:t>
            </a:r>
            <a:r>
              <a:rPr lang="en-US" dirty="0"/>
              <a:t>of </a:t>
            </a:r>
            <a:r>
              <a:rPr lang="en-US" dirty="0" smtClean="0"/>
              <a:t>IOT</a:t>
            </a:r>
          </a:p>
          <a:p>
            <a:r>
              <a:rPr lang="en-US" dirty="0" smtClean="0"/>
              <a:t>Improve Customer Satisfaction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" y="1371600"/>
            <a:ext cx="4260376" cy="53344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14" y="0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0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Why?</a:t>
            </a:r>
            <a:endParaRPr lang="en-US" sz="9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7086600" cy="5257799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020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When?</a:t>
            </a:r>
            <a:endParaRPr lang="en-US" sz="9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352800"/>
            <a:ext cx="34480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s-media-cache-ak0.pinimg.com/236x/51/be/59/51be59a0ec026a283ae80068672ccb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39" y="1143000"/>
            <a:ext cx="3962400" cy="57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239000" cy="9144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The Idea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85800" y="2286000"/>
            <a:ext cx="7239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0000FF"/>
                </a:solidFill>
                <a:latin typeface="Bauhaus 93" panose="04030905020B02020C02" pitchFamily="82" charset="0"/>
                <a:ea typeface="Batang" panose="02030600000101010101" pitchFamily="18" charset="-127"/>
              </a:rPr>
              <a:t>Follow me Trolley</a:t>
            </a:r>
            <a:endParaRPr lang="en-US" sz="8800" b="1" dirty="0">
              <a:solidFill>
                <a:srgbClr val="0000FF"/>
              </a:solidFill>
              <a:latin typeface="Bauhaus 93" panose="04030905020B02020C02" pitchFamily="8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2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5181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1.	Shopper tells his location to the trolley </a:t>
            </a: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</a:t>
            </a: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2.	Trolley moves in that direction</a:t>
            </a:r>
            <a:b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3.	Trolley stops whenever shopper stops or 	an obstacle arrives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85800" y="2286000"/>
            <a:ext cx="7239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b="1" dirty="0">
              <a:solidFill>
                <a:srgbClr val="0000FF"/>
              </a:solidFill>
              <a:latin typeface="Bauhaus 93" panose="04030905020B02020C02" pitchFamily="82" charset="0"/>
              <a:ea typeface="Batang" panose="02030600000101010101" pitchFamily="18" charset="-127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81000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How?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74511"/>
            <a:ext cx="1066800" cy="1066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127022"/>
            <a:ext cx="1471613" cy="7762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19800" y="381000"/>
            <a:ext cx="609600" cy="507642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77000" y="1981200"/>
            <a:ext cx="304800" cy="1219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3200" y="2799644"/>
            <a:ext cx="1524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6781800" y="2590800"/>
            <a:ext cx="762000" cy="0"/>
          </a:xfrm>
          <a:prstGeom prst="line">
            <a:avLst/>
          </a:prstGeom>
          <a:ln w="8890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34200" y="1752600"/>
            <a:ext cx="609600" cy="609600"/>
          </a:xfrm>
          <a:prstGeom prst="line">
            <a:avLst/>
          </a:prstGeom>
          <a:ln w="38100"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34200" y="2799644"/>
            <a:ext cx="609600" cy="476956"/>
          </a:xfrm>
          <a:prstGeom prst="line">
            <a:avLst/>
          </a:prstGeom>
          <a:ln w="38100"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1752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Active Cart</a:t>
            </a:r>
            <a:br>
              <a:rPr lang="en-US" sz="1600" b="1" i="1" dirty="0" smtClean="0"/>
            </a:br>
            <a:r>
              <a:rPr lang="en-US" sz="1600" b="1" i="1" dirty="0" smtClean="0"/>
              <a:t>Express Checkout</a:t>
            </a:r>
            <a:endParaRPr lang="en-US" sz="16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22306" y="3508199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Data Analytics</a:t>
            </a:r>
            <a:endParaRPr lang="en-US" sz="1400" b="1" i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25" y="2068688"/>
            <a:ext cx="1303961" cy="1303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63" y="75104"/>
            <a:ext cx="562718" cy="5627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0942">
            <a:off x="3527279" y="1295830"/>
            <a:ext cx="665119" cy="6651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758">
            <a:off x="2690512" y="490088"/>
            <a:ext cx="479282" cy="479282"/>
          </a:xfrm>
          <a:prstGeom prst="rect">
            <a:avLst/>
          </a:prstGeom>
          <a:scene3d>
            <a:camera prst="orthographicFront">
              <a:rot lat="3000000" lon="2400000" rev="9600000"/>
            </a:camera>
            <a:lightRig rig="contrasting" dir="t"/>
          </a:scene3d>
          <a:sp3d prstMaterial="clear"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2603">
            <a:off x="4495831" y="1449777"/>
            <a:ext cx="762000" cy="762000"/>
          </a:xfrm>
          <a:prstGeom prst="rect">
            <a:avLst/>
          </a:prstGeom>
          <a:scene3d>
            <a:camera prst="orthographicFront">
              <a:rot lat="3000000" lon="0" rev="20400000"/>
            </a:camera>
            <a:lightRig rig="threePt" dir="t"/>
          </a:scene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758">
            <a:off x="4779668" y="665350"/>
            <a:ext cx="490063" cy="490063"/>
          </a:xfrm>
          <a:prstGeom prst="rect">
            <a:avLst/>
          </a:prstGeom>
          <a:scene3d>
            <a:camera prst="orthographicFront">
              <a:rot lat="3000000" lon="2400000" rev="9600000"/>
            </a:camera>
            <a:lightRig rig="contrasting" dir="t"/>
          </a:scene3d>
          <a:sp3d prstMaterial="clear"/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2603">
            <a:off x="2438277" y="1360310"/>
            <a:ext cx="762000" cy="762000"/>
          </a:xfrm>
          <a:prstGeom prst="rect">
            <a:avLst/>
          </a:prstGeom>
          <a:scene3d>
            <a:camera prst="orthographicFront">
              <a:rot lat="3000000" lon="0" rev="20400000"/>
            </a:camera>
            <a:lightRig rig="threePt" dir="t"/>
          </a:scene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2603">
            <a:off x="2962505" y="3522311"/>
            <a:ext cx="762000" cy="762000"/>
          </a:xfrm>
          <a:prstGeom prst="rect">
            <a:avLst/>
          </a:prstGeom>
          <a:scene3d>
            <a:camera prst="orthographicFront">
              <a:rot lat="3000000" lon="0" rev="20400000"/>
            </a:camera>
            <a:lightRig rig="threePt" dir="t"/>
          </a:scene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05" y="3048441"/>
            <a:ext cx="466725" cy="4667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28" y="5315302"/>
            <a:ext cx="466725" cy="4667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05" y="3399714"/>
            <a:ext cx="711547" cy="711547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4929230" y="2590800"/>
            <a:ext cx="1109722" cy="0"/>
          </a:xfrm>
          <a:prstGeom prst="line">
            <a:avLst/>
          </a:prstGeom>
          <a:ln w="8890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2"/>
          </p:cNvCxnSpPr>
          <p:nvPr/>
        </p:nvCxnSpPr>
        <p:spPr>
          <a:xfrm rot="5400000">
            <a:off x="4409137" y="1157915"/>
            <a:ext cx="1724378" cy="684192"/>
          </a:xfrm>
          <a:prstGeom prst="bentConnector3">
            <a:avLst>
              <a:gd name="adj1" fmla="val 100409"/>
            </a:avLst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V="1">
            <a:off x="4939787" y="3009358"/>
            <a:ext cx="590191" cy="475559"/>
          </a:xfrm>
          <a:prstGeom prst="bentConnector3">
            <a:avLst>
              <a:gd name="adj1" fmla="val 101644"/>
            </a:avLst>
          </a:prstGeom>
          <a:ln w="12700" cmpd="sng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37740" y="726436"/>
            <a:ext cx="1964697" cy="15904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920089" y="885484"/>
            <a:ext cx="270912" cy="58156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 flipH="1" flipV="1">
            <a:off x="3697242" y="3322218"/>
            <a:ext cx="615576" cy="371940"/>
          </a:xfrm>
          <a:prstGeom prst="bentConnector3">
            <a:avLst>
              <a:gd name="adj1" fmla="val -1348"/>
            </a:avLst>
          </a:prstGeom>
          <a:ln w="2540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695867" y="2044987"/>
            <a:ext cx="233363" cy="171879"/>
          </a:xfrm>
          <a:prstGeom prst="line">
            <a:avLst/>
          </a:prstGeom>
          <a:ln w="22225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200403" y="1981202"/>
            <a:ext cx="618657" cy="356173"/>
          </a:xfrm>
          <a:prstGeom prst="line">
            <a:avLst/>
          </a:prstGeom>
          <a:ln w="22225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920088" y="1897934"/>
            <a:ext cx="1" cy="388066"/>
          </a:xfrm>
          <a:prstGeom prst="line">
            <a:avLst/>
          </a:prstGeom>
          <a:ln w="22225"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0" idx="3"/>
            <a:endCxn id="35" idx="2"/>
          </p:cNvCxnSpPr>
          <p:nvPr/>
        </p:nvCxnSpPr>
        <p:spPr>
          <a:xfrm flipV="1">
            <a:off x="1725353" y="3515166"/>
            <a:ext cx="2970515" cy="2033499"/>
          </a:xfrm>
          <a:prstGeom prst="bentConnector2">
            <a:avLst/>
          </a:prstGeom>
          <a:ln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85048">
            <a:off x="811918" y="4491652"/>
            <a:ext cx="893419" cy="893419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 flipV="1">
            <a:off x="1600200" y="2044987"/>
            <a:ext cx="990600" cy="24869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00200" y="1981203"/>
            <a:ext cx="3095667" cy="255071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72200" y="1467053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39790" y="893402"/>
            <a:ext cx="513410" cy="3754798"/>
          </a:xfrm>
          <a:prstGeom prst="rect">
            <a:avLst/>
          </a:prstGeom>
          <a:noFill/>
        </p:spPr>
        <p:txBody>
          <a:bodyPr vert="wordArtVert" wrap="square" rtlCol="0" anchor="t" anchorCtr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Gateway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8349" y="5240887"/>
            <a:ext cx="1182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Transmitter paired using LBE, HC-05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761173" y="3962400"/>
            <a:ext cx="118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RFID Reader</a:t>
            </a:r>
            <a:br>
              <a:rPr lang="en-US" sz="1200" b="1" dirty="0" smtClean="0"/>
            </a:br>
            <a:r>
              <a:rPr lang="en-US" sz="1200" b="1" dirty="0" smtClean="0"/>
              <a:t>RFC 522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590800" y="2438400"/>
            <a:ext cx="12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ARDUINO UN0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721306" y="4280797"/>
            <a:ext cx="1469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SR 04 Ultrasonic Transducer </a:t>
            </a:r>
            <a:br>
              <a:rPr lang="en-US" sz="1100" b="1" dirty="0" smtClean="0"/>
            </a:br>
            <a:r>
              <a:rPr lang="en-US" sz="1100" b="1" dirty="0" smtClean="0"/>
              <a:t>Obstacle Avoidance</a:t>
            </a:r>
            <a:endParaRPr lang="en-US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179642" y="1447800"/>
            <a:ext cx="1469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SR 04 Ultrasonic Transducer </a:t>
            </a:r>
            <a:br>
              <a:rPr lang="en-US" sz="1100" b="1" dirty="0" smtClean="0"/>
            </a:br>
            <a:r>
              <a:rPr lang="en-US" sz="1100" b="1" dirty="0" smtClean="0"/>
              <a:t>Left Receiver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800600" y="1066800"/>
            <a:ext cx="1469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SR 04 Ultrasonic Transducer </a:t>
            </a:r>
            <a:br>
              <a:rPr lang="en-US" sz="1000" b="1" dirty="0" smtClean="0"/>
            </a:br>
            <a:r>
              <a:rPr lang="en-US" sz="1000" b="1" dirty="0" smtClean="0"/>
              <a:t>Right Receiver</a:t>
            </a:r>
            <a:endParaRPr lang="en-US" sz="105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057400" y="457200"/>
            <a:ext cx="914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Left Wheel</a:t>
            </a:r>
            <a:br>
              <a:rPr lang="en-US" sz="1100" b="1" dirty="0" smtClean="0"/>
            </a:br>
            <a:r>
              <a:rPr lang="en-US" sz="1100" b="1" dirty="0" smtClean="0"/>
              <a:t>BO Motor </a:t>
            </a:r>
            <a:endParaRPr 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191000" y="457200"/>
            <a:ext cx="914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Right Wheel</a:t>
            </a:r>
            <a:br>
              <a:rPr lang="en-US" sz="1100" b="1" dirty="0" smtClean="0"/>
            </a:br>
            <a:r>
              <a:rPr lang="en-US" sz="1100" b="1" dirty="0" smtClean="0"/>
              <a:t>BO Motor </a:t>
            </a:r>
            <a:endParaRPr 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124200" y="10668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BO Motor Driver</a:t>
            </a:r>
            <a:endParaRPr lang="en-US" sz="1200" b="1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381000" y="6705600"/>
            <a:ext cx="85344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81000" y="6172200"/>
            <a:ext cx="85344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1400" y="6260068"/>
            <a:ext cx="17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Shopping Floor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179642" y="6433066"/>
            <a:ext cx="2276512" cy="0"/>
          </a:xfrm>
          <a:prstGeom prst="line">
            <a:avLst/>
          </a:prstGeom>
          <a:ln w="254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715000" y="6400800"/>
            <a:ext cx="2743200" cy="0"/>
          </a:xfrm>
          <a:prstGeom prst="line">
            <a:avLst/>
          </a:prstGeom>
          <a:ln w="254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685800" y="2286000"/>
            <a:ext cx="7239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b="1" dirty="0">
              <a:solidFill>
                <a:srgbClr val="0000FF"/>
              </a:solidFill>
              <a:latin typeface="Bauhaus 93" panose="04030905020B02020C02" pitchFamily="82" charset="0"/>
              <a:ea typeface="Batang" panose="02030600000101010101" pitchFamily="18" charset="-127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6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138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Wow!!! It’s Barcamp Time</vt:lpstr>
      <vt:lpstr>PowerPoint Presentation</vt:lpstr>
      <vt:lpstr>Why?</vt:lpstr>
      <vt:lpstr>When?</vt:lpstr>
      <vt:lpstr>The Idea</vt:lpstr>
      <vt:lpstr>1. Shopper tells his location to the trolley  2. Trolley moves in that direction 3. Trolley stops whenever shopper stops or  an obstacle arrives </vt:lpstr>
      <vt:lpstr>PowerPoint Presentation</vt:lpstr>
      <vt:lpstr>PowerPoint Presentation</vt:lpstr>
      <vt:lpstr>List of failures</vt:lpstr>
      <vt:lpstr>There’s More?? </vt:lpstr>
      <vt:lpstr>PowerPoint Presentation</vt:lpstr>
      <vt:lpstr>1. Shopper dumps product in trolley 2. Product gets added to customer’s cart. 3. No checkout queue. 4. Customer arrives at self payment kiosk. 5. Shopping Done!!! </vt:lpstr>
      <vt:lpstr>Want to hack this prototype?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WIN764BIT</dc:creator>
  <cp:lastModifiedBy>WIN764BIT</cp:lastModifiedBy>
  <cp:revision>57</cp:revision>
  <dcterms:created xsi:type="dcterms:W3CDTF">2016-04-09T06:37:34Z</dcterms:created>
  <dcterms:modified xsi:type="dcterms:W3CDTF">2016-09-24T09:26:47Z</dcterms:modified>
</cp:coreProperties>
</file>