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5" r:id="rId8"/>
    <p:sldId id="266" r:id="rId9"/>
    <p:sldId id="268" r:id="rId10"/>
    <p:sldId id="267"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CD3506-61B1-440C-8986-004549E67058}"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2D35-04E3-4CB0-995B-0006653EE7E6}" type="slidenum">
              <a:rPr lang="en-US" smtClean="0"/>
              <a:t>‹#›</a:t>
            </a:fld>
            <a:endParaRPr lang="en-US"/>
          </a:p>
        </p:txBody>
      </p:sp>
    </p:spTree>
    <p:extLst>
      <p:ext uri="{BB962C8B-B14F-4D97-AF65-F5344CB8AC3E}">
        <p14:creationId xmlns:p14="http://schemas.microsoft.com/office/powerpoint/2010/main" val="148436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CD3506-61B1-440C-8986-004549E67058}"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2D35-04E3-4CB0-995B-0006653EE7E6}" type="slidenum">
              <a:rPr lang="en-US" smtClean="0"/>
              <a:t>‹#›</a:t>
            </a:fld>
            <a:endParaRPr lang="en-US"/>
          </a:p>
        </p:txBody>
      </p:sp>
    </p:spTree>
    <p:extLst>
      <p:ext uri="{BB962C8B-B14F-4D97-AF65-F5344CB8AC3E}">
        <p14:creationId xmlns:p14="http://schemas.microsoft.com/office/powerpoint/2010/main" val="46921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CD3506-61B1-440C-8986-004549E67058}"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2D35-04E3-4CB0-995B-0006653EE7E6}" type="slidenum">
              <a:rPr lang="en-US" smtClean="0"/>
              <a:t>‹#›</a:t>
            </a:fld>
            <a:endParaRPr lang="en-US"/>
          </a:p>
        </p:txBody>
      </p:sp>
    </p:spTree>
    <p:extLst>
      <p:ext uri="{BB962C8B-B14F-4D97-AF65-F5344CB8AC3E}">
        <p14:creationId xmlns:p14="http://schemas.microsoft.com/office/powerpoint/2010/main" val="241088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CD3506-61B1-440C-8986-004549E67058}"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2D35-04E3-4CB0-995B-0006653EE7E6}" type="slidenum">
              <a:rPr lang="en-US" smtClean="0"/>
              <a:t>‹#›</a:t>
            </a:fld>
            <a:endParaRPr lang="en-US"/>
          </a:p>
        </p:txBody>
      </p:sp>
    </p:spTree>
    <p:extLst>
      <p:ext uri="{BB962C8B-B14F-4D97-AF65-F5344CB8AC3E}">
        <p14:creationId xmlns:p14="http://schemas.microsoft.com/office/powerpoint/2010/main" val="292173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CD3506-61B1-440C-8986-004549E67058}"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B2D35-04E3-4CB0-995B-0006653EE7E6}" type="slidenum">
              <a:rPr lang="en-US" smtClean="0"/>
              <a:t>‹#›</a:t>
            </a:fld>
            <a:endParaRPr lang="en-US"/>
          </a:p>
        </p:txBody>
      </p:sp>
    </p:spTree>
    <p:extLst>
      <p:ext uri="{BB962C8B-B14F-4D97-AF65-F5344CB8AC3E}">
        <p14:creationId xmlns:p14="http://schemas.microsoft.com/office/powerpoint/2010/main" val="57743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CD3506-61B1-440C-8986-004549E67058}"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B2D35-04E3-4CB0-995B-0006653EE7E6}" type="slidenum">
              <a:rPr lang="en-US" smtClean="0"/>
              <a:t>‹#›</a:t>
            </a:fld>
            <a:endParaRPr lang="en-US"/>
          </a:p>
        </p:txBody>
      </p:sp>
    </p:spTree>
    <p:extLst>
      <p:ext uri="{BB962C8B-B14F-4D97-AF65-F5344CB8AC3E}">
        <p14:creationId xmlns:p14="http://schemas.microsoft.com/office/powerpoint/2010/main" val="383646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CD3506-61B1-440C-8986-004549E67058}" type="datetimeFigureOut">
              <a:rPr lang="en-US" smtClean="0"/>
              <a:t>4/12/2016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B2D35-04E3-4CB0-995B-0006653EE7E6}" type="slidenum">
              <a:rPr lang="en-US" smtClean="0"/>
              <a:t>‹#›</a:t>
            </a:fld>
            <a:endParaRPr lang="en-US"/>
          </a:p>
        </p:txBody>
      </p:sp>
    </p:spTree>
    <p:extLst>
      <p:ext uri="{BB962C8B-B14F-4D97-AF65-F5344CB8AC3E}">
        <p14:creationId xmlns:p14="http://schemas.microsoft.com/office/powerpoint/2010/main" val="210081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CD3506-61B1-440C-8986-004549E67058}" type="datetimeFigureOut">
              <a:rPr lang="en-US" smtClean="0"/>
              <a:t>4/12/2016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B2D35-04E3-4CB0-995B-0006653EE7E6}" type="slidenum">
              <a:rPr lang="en-US" smtClean="0"/>
              <a:t>‹#›</a:t>
            </a:fld>
            <a:endParaRPr lang="en-US"/>
          </a:p>
        </p:txBody>
      </p:sp>
    </p:spTree>
    <p:extLst>
      <p:ext uri="{BB962C8B-B14F-4D97-AF65-F5344CB8AC3E}">
        <p14:creationId xmlns:p14="http://schemas.microsoft.com/office/powerpoint/2010/main" val="114966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D3506-61B1-440C-8986-004549E67058}" type="datetimeFigureOut">
              <a:rPr lang="en-US" smtClean="0"/>
              <a:t>4/12/2016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B2D35-04E3-4CB0-995B-0006653EE7E6}" type="slidenum">
              <a:rPr lang="en-US" smtClean="0"/>
              <a:t>‹#›</a:t>
            </a:fld>
            <a:endParaRPr lang="en-US"/>
          </a:p>
        </p:txBody>
      </p:sp>
    </p:spTree>
    <p:extLst>
      <p:ext uri="{BB962C8B-B14F-4D97-AF65-F5344CB8AC3E}">
        <p14:creationId xmlns:p14="http://schemas.microsoft.com/office/powerpoint/2010/main" val="266562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CD3506-61B1-440C-8986-004549E67058}"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B2D35-04E3-4CB0-995B-0006653EE7E6}" type="slidenum">
              <a:rPr lang="en-US" smtClean="0"/>
              <a:t>‹#›</a:t>
            </a:fld>
            <a:endParaRPr lang="en-US"/>
          </a:p>
        </p:txBody>
      </p:sp>
    </p:spTree>
    <p:extLst>
      <p:ext uri="{BB962C8B-B14F-4D97-AF65-F5344CB8AC3E}">
        <p14:creationId xmlns:p14="http://schemas.microsoft.com/office/powerpoint/2010/main" val="396862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CD3506-61B1-440C-8986-004549E67058}"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B2D35-04E3-4CB0-995B-0006653EE7E6}" type="slidenum">
              <a:rPr lang="en-US" smtClean="0"/>
              <a:t>‹#›</a:t>
            </a:fld>
            <a:endParaRPr lang="en-US"/>
          </a:p>
        </p:txBody>
      </p:sp>
    </p:spTree>
    <p:extLst>
      <p:ext uri="{BB962C8B-B14F-4D97-AF65-F5344CB8AC3E}">
        <p14:creationId xmlns:p14="http://schemas.microsoft.com/office/powerpoint/2010/main" val="1610972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D3506-61B1-440C-8986-004549E67058}" type="datetimeFigureOut">
              <a:rPr lang="en-US" smtClean="0"/>
              <a:t>4/12/2016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B2D35-04E3-4CB0-995B-0006653EE7E6}" type="slidenum">
              <a:rPr lang="en-US" smtClean="0"/>
              <a:t>‹#›</a:t>
            </a:fld>
            <a:endParaRPr lang="en-US"/>
          </a:p>
        </p:txBody>
      </p:sp>
    </p:spTree>
    <p:extLst>
      <p:ext uri="{BB962C8B-B14F-4D97-AF65-F5344CB8AC3E}">
        <p14:creationId xmlns:p14="http://schemas.microsoft.com/office/powerpoint/2010/main" val="1470500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 y="1371600"/>
            <a:ext cx="4260376" cy="5334499"/>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152400"/>
            <a:ext cx="4876799" cy="3581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3006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447800"/>
            <a:ext cx="9144000" cy="5181600"/>
          </a:xfrm>
        </p:spPr>
        <p:txBody>
          <a:bodyPr>
            <a:noAutofit/>
          </a:bodyPr>
          <a:lstStyle/>
          <a:p>
            <a:pPr algn="l"/>
            <a:r>
              <a:rPr lang="en-US" sz="3200" b="1" dirty="0" smtClean="0">
                <a:latin typeface="Batang" panose="02030600000101010101" pitchFamily="18" charset="-127"/>
                <a:ea typeface="Batang" panose="02030600000101010101" pitchFamily="18" charset="-127"/>
              </a:rPr>
              <a:t>1.	Shopper dumps product in </a:t>
            </a:r>
            <a:r>
              <a:rPr lang="en-US" sz="3200" b="1" dirty="0" smtClean="0">
                <a:solidFill>
                  <a:srgbClr val="0000FF"/>
                </a:solidFill>
                <a:latin typeface="Arial Black" panose="020B0A04020102020204" pitchFamily="34" charset="0"/>
                <a:ea typeface="Batang" panose="02030600000101010101" pitchFamily="18" charset="-127"/>
              </a:rPr>
              <a:t>trolley</a:t>
            </a:r>
            <a:r>
              <a:rPr lang="en-US" sz="3200" b="1" dirty="0" smtClean="0">
                <a:latin typeface="Batang" panose="02030600000101010101" pitchFamily="18" charset="-127"/>
                <a:ea typeface="Batang" panose="02030600000101010101" pitchFamily="18" charset="-127"/>
              </a:rPr>
              <a:t/>
            </a:r>
            <a:br>
              <a:rPr lang="en-US" sz="3200" b="1" dirty="0" smtClean="0">
                <a:latin typeface="Batang" panose="02030600000101010101" pitchFamily="18" charset="-127"/>
                <a:ea typeface="Batang" panose="02030600000101010101" pitchFamily="18" charset="-127"/>
              </a:rPr>
            </a:br>
            <a:r>
              <a:rPr lang="en-US" sz="3200" b="1" dirty="0" smtClean="0">
                <a:latin typeface="Batang" panose="02030600000101010101" pitchFamily="18" charset="-127"/>
                <a:ea typeface="Batang" panose="02030600000101010101" pitchFamily="18" charset="-127"/>
              </a:rPr>
              <a:t>2.	Product gets added to customer’s cart.</a:t>
            </a:r>
            <a:br>
              <a:rPr lang="en-US" sz="3200" b="1" dirty="0" smtClean="0">
                <a:latin typeface="Batang" panose="02030600000101010101" pitchFamily="18" charset="-127"/>
                <a:ea typeface="Batang" panose="02030600000101010101" pitchFamily="18" charset="-127"/>
              </a:rPr>
            </a:br>
            <a:r>
              <a:rPr lang="en-US" sz="3200" b="1" dirty="0" smtClean="0">
                <a:latin typeface="Batang" panose="02030600000101010101" pitchFamily="18" charset="-127"/>
                <a:ea typeface="Batang" panose="02030600000101010101" pitchFamily="18" charset="-127"/>
              </a:rPr>
              <a:t>3.	No checkout queue.</a:t>
            </a:r>
            <a:br>
              <a:rPr lang="en-US" sz="3200" b="1" dirty="0" smtClean="0">
                <a:latin typeface="Batang" panose="02030600000101010101" pitchFamily="18" charset="-127"/>
                <a:ea typeface="Batang" panose="02030600000101010101" pitchFamily="18" charset="-127"/>
              </a:rPr>
            </a:br>
            <a:r>
              <a:rPr lang="en-US" sz="3200" b="1" dirty="0" smtClean="0">
                <a:latin typeface="Batang" panose="02030600000101010101" pitchFamily="18" charset="-127"/>
                <a:ea typeface="Batang" panose="02030600000101010101" pitchFamily="18" charset="-127"/>
              </a:rPr>
              <a:t>4.	Customer arrives at self payment kiosk.</a:t>
            </a:r>
            <a:br>
              <a:rPr lang="en-US" sz="3200" b="1" dirty="0" smtClean="0">
                <a:latin typeface="Batang" panose="02030600000101010101" pitchFamily="18" charset="-127"/>
                <a:ea typeface="Batang" panose="02030600000101010101" pitchFamily="18" charset="-127"/>
              </a:rPr>
            </a:br>
            <a:r>
              <a:rPr lang="en-US" sz="3200" b="1" dirty="0" smtClean="0">
                <a:latin typeface="Batang" panose="02030600000101010101" pitchFamily="18" charset="-127"/>
                <a:ea typeface="Batang" panose="02030600000101010101" pitchFamily="18" charset="-127"/>
              </a:rPr>
              <a:t>5.	Shopping Done!!!</a:t>
            </a:r>
            <a:r>
              <a:rPr lang="en-US" b="1" dirty="0" smtClean="0">
                <a:latin typeface="Batang" panose="02030600000101010101" pitchFamily="18" charset="-127"/>
                <a:ea typeface="Batang" panose="02030600000101010101" pitchFamily="18" charset="-127"/>
              </a:rPr>
              <a:t/>
            </a:r>
            <a:br>
              <a:rPr lang="en-US" b="1" dirty="0" smtClean="0">
                <a:latin typeface="Batang" panose="02030600000101010101" pitchFamily="18" charset="-127"/>
                <a:ea typeface="Batang" panose="02030600000101010101" pitchFamily="18" charset="-127"/>
              </a:rPr>
            </a:br>
            <a:endParaRPr lang="en-US" b="1" dirty="0">
              <a:latin typeface="Batang" panose="02030600000101010101" pitchFamily="18" charset="-127"/>
              <a:ea typeface="Batang" panose="02030600000101010101" pitchFamily="18" charset="-127"/>
            </a:endParaRPr>
          </a:p>
        </p:txBody>
      </p:sp>
      <p:sp>
        <p:nvSpPr>
          <p:cNvPr id="3" name="Title 3"/>
          <p:cNvSpPr txBox="1">
            <a:spLocks/>
          </p:cNvSpPr>
          <p:nvPr/>
        </p:nvSpPr>
        <p:spPr>
          <a:xfrm>
            <a:off x="685800" y="2286000"/>
            <a:ext cx="7239000" cy="3505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8800" b="1" dirty="0">
              <a:solidFill>
                <a:srgbClr val="0000FF"/>
              </a:solidFill>
              <a:latin typeface="Bauhaus 93" panose="04030905020B02020C02" pitchFamily="82" charset="0"/>
              <a:ea typeface="Batang" panose="02030600000101010101" pitchFamily="18" charset="-127"/>
            </a:endParaRPr>
          </a:p>
        </p:txBody>
      </p:sp>
      <p:sp>
        <p:nvSpPr>
          <p:cNvPr id="5" name="Title 3"/>
          <p:cNvSpPr txBox="1">
            <a:spLocks/>
          </p:cNvSpPr>
          <p:nvPr/>
        </p:nvSpPr>
        <p:spPr>
          <a:xfrm>
            <a:off x="838200" y="381000"/>
            <a:ext cx="7239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atang" panose="02030600000101010101" pitchFamily="18" charset="-127"/>
                <a:ea typeface="Batang" panose="02030600000101010101" pitchFamily="18" charset="-127"/>
              </a:rPr>
              <a:t>Auto checkout of Products</a:t>
            </a:r>
            <a:endParaRPr lang="en-US"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469002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81000"/>
            <a:ext cx="7239000" cy="914400"/>
          </a:xfrm>
        </p:spPr>
        <p:txBody>
          <a:bodyPr>
            <a:noAutofit/>
          </a:bodyPr>
          <a:lstStyle/>
          <a:p>
            <a:r>
              <a:rPr lang="en-US" b="1" dirty="0" smtClean="0">
                <a:latin typeface="Batang" panose="02030600000101010101" pitchFamily="18" charset="-127"/>
                <a:ea typeface="Batang" panose="02030600000101010101" pitchFamily="18" charset="-127"/>
              </a:rPr>
              <a:t>Q &amp; A</a:t>
            </a:r>
            <a:endParaRPr lang="en-US" b="1" dirty="0">
              <a:latin typeface="Batang" panose="02030600000101010101" pitchFamily="18" charset="-127"/>
              <a:ea typeface="Batang" panose="02030600000101010101" pitchFamily="18" charset="-127"/>
            </a:endParaRPr>
          </a:p>
        </p:txBody>
      </p:sp>
      <p:sp>
        <p:nvSpPr>
          <p:cNvPr id="3" name="Title 3"/>
          <p:cNvSpPr txBox="1">
            <a:spLocks/>
          </p:cNvSpPr>
          <p:nvPr/>
        </p:nvSpPr>
        <p:spPr>
          <a:xfrm>
            <a:off x="685800" y="2286000"/>
            <a:ext cx="7239000" cy="3505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8800" b="1" dirty="0">
              <a:solidFill>
                <a:srgbClr val="0000FF"/>
              </a:solidFill>
              <a:latin typeface="Bauhaus 93" panose="04030905020B02020C02" pitchFamily="82" charset="0"/>
              <a:ea typeface="Batang" panose="02030600000101010101" pitchFamily="18" charset="-127"/>
            </a:endParaRPr>
          </a:p>
        </p:txBody>
      </p:sp>
    </p:spTree>
    <p:extLst>
      <p:ext uri="{BB962C8B-B14F-4D97-AF65-F5344CB8AC3E}">
        <p14:creationId xmlns:p14="http://schemas.microsoft.com/office/powerpoint/2010/main" val="4200777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762000" y="0"/>
            <a:ext cx="7772400" cy="1295400"/>
          </a:xfrm>
        </p:spPr>
        <p:txBody>
          <a:bodyPr>
            <a:normAutofit fontScale="90000"/>
          </a:bodyPr>
          <a:lstStyle/>
          <a:p>
            <a:r>
              <a:rPr lang="en-US" sz="9600" b="1" dirty="0" smtClean="0">
                <a:latin typeface="Batang" panose="02030600000101010101" pitchFamily="18" charset="-127"/>
                <a:ea typeface="Batang" panose="02030600000101010101" pitchFamily="18" charset="-127"/>
              </a:rPr>
              <a:t>Why?</a:t>
            </a:r>
            <a:endParaRPr lang="en-US" sz="9600" b="1" dirty="0">
              <a:latin typeface="Batang" panose="02030600000101010101" pitchFamily="18" charset="-127"/>
              <a:ea typeface="Batang" panose="02030600000101010101" pitchFamily="18" charset="-127"/>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371600"/>
            <a:ext cx="7086600" cy="5257799"/>
          </a:xfrm>
          <a:prstGeom prst="rect">
            <a:avLst/>
          </a:prstGeom>
          <a:effectLst>
            <a:glow rad="127000">
              <a:schemeClr val="accent1">
                <a:alpha val="0"/>
              </a:schemeClr>
            </a:glow>
          </a:effectLst>
        </p:spPr>
      </p:pic>
    </p:spTree>
    <p:extLst>
      <p:ext uri="{BB962C8B-B14F-4D97-AF65-F5344CB8AC3E}">
        <p14:creationId xmlns:p14="http://schemas.microsoft.com/office/powerpoint/2010/main" val="702003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762000" y="0"/>
            <a:ext cx="7772400" cy="1295400"/>
          </a:xfrm>
        </p:spPr>
        <p:txBody>
          <a:bodyPr>
            <a:normAutofit fontScale="90000"/>
          </a:bodyPr>
          <a:lstStyle/>
          <a:p>
            <a:r>
              <a:rPr lang="en-US" sz="9600" b="1" dirty="0" smtClean="0">
                <a:latin typeface="Batang" panose="02030600000101010101" pitchFamily="18" charset="-127"/>
                <a:ea typeface="Batang" panose="02030600000101010101" pitchFamily="18" charset="-127"/>
              </a:rPr>
              <a:t>When?</a:t>
            </a:r>
            <a:endParaRPr lang="en-US" sz="9600" b="1" dirty="0">
              <a:latin typeface="Batang" panose="02030600000101010101" pitchFamily="18" charset="-127"/>
              <a:ea typeface="Batang" panose="02030600000101010101" pitchFamily="18" charset="-127"/>
            </a:endParaRP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371600"/>
            <a:ext cx="3733800" cy="5486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3352800"/>
            <a:ext cx="344805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1038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81000"/>
            <a:ext cx="7239000" cy="914400"/>
          </a:xfrm>
        </p:spPr>
        <p:txBody>
          <a:bodyPr>
            <a:noAutofit/>
          </a:bodyPr>
          <a:lstStyle/>
          <a:p>
            <a:r>
              <a:rPr lang="en-US" b="1" dirty="0" smtClean="0">
                <a:latin typeface="Batang" panose="02030600000101010101" pitchFamily="18" charset="-127"/>
                <a:ea typeface="Batang" panose="02030600000101010101" pitchFamily="18" charset="-127"/>
              </a:rPr>
              <a:t>The Idea</a:t>
            </a:r>
            <a:endParaRPr lang="en-US" b="1" dirty="0">
              <a:latin typeface="Batang" panose="02030600000101010101" pitchFamily="18" charset="-127"/>
              <a:ea typeface="Batang" panose="02030600000101010101" pitchFamily="18" charset="-127"/>
            </a:endParaRPr>
          </a:p>
        </p:txBody>
      </p:sp>
      <p:sp>
        <p:nvSpPr>
          <p:cNvPr id="3" name="Title 3"/>
          <p:cNvSpPr txBox="1">
            <a:spLocks/>
          </p:cNvSpPr>
          <p:nvPr/>
        </p:nvSpPr>
        <p:spPr>
          <a:xfrm>
            <a:off x="685800" y="2286000"/>
            <a:ext cx="7239000" cy="3505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b="1" dirty="0" smtClean="0">
                <a:solidFill>
                  <a:srgbClr val="0000FF"/>
                </a:solidFill>
                <a:latin typeface="Bauhaus 93" panose="04030905020B02020C02" pitchFamily="82" charset="0"/>
                <a:ea typeface="Batang" panose="02030600000101010101" pitchFamily="18" charset="-127"/>
              </a:rPr>
              <a:t>Follow me Trolley</a:t>
            </a:r>
            <a:endParaRPr lang="en-US" sz="8800" b="1" dirty="0">
              <a:solidFill>
                <a:srgbClr val="0000FF"/>
              </a:solidFill>
              <a:latin typeface="Bauhaus 93" panose="04030905020B02020C02" pitchFamily="82" charset="0"/>
              <a:ea typeface="Batang" panose="02030600000101010101" pitchFamily="18" charset="-127"/>
            </a:endParaRPr>
          </a:p>
        </p:txBody>
      </p:sp>
    </p:spTree>
    <p:extLst>
      <p:ext uri="{BB962C8B-B14F-4D97-AF65-F5344CB8AC3E}">
        <p14:creationId xmlns:p14="http://schemas.microsoft.com/office/powerpoint/2010/main" val="2994231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1447800"/>
            <a:ext cx="9144000" cy="5181600"/>
          </a:xfrm>
        </p:spPr>
        <p:txBody>
          <a:bodyPr>
            <a:noAutofit/>
          </a:bodyPr>
          <a:lstStyle/>
          <a:p>
            <a:pPr algn="l"/>
            <a:r>
              <a:rPr lang="en-US" sz="3200" b="1" dirty="0" smtClean="0">
                <a:latin typeface="Batang" panose="02030600000101010101" pitchFamily="18" charset="-127"/>
                <a:ea typeface="Batang" panose="02030600000101010101" pitchFamily="18" charset="-127"/>
              </a:rPr>
              <a:t>1.	Shopper tells his location to the trolley </a:t>
            </a:r>
            <a:r>
              <a:rPr lang="en-US" sz="3200" b="1" dirty="0" smtClean="0">
                <a:latin typeface="Batang" panose="02030600000101010101" pitchFamily="18" charset="-127"/>
                <a:ea typeface="Batang" panose="02030600000101010101" pitchFamily="18" charset="-127"/>
                <a:sym typeface="Wingdings" panose="05000000000000000000" pitchFamily="2" charset="2"/>
              </a:rPr>
              <a:t></a:t>
            </a:r>
            <a:r>
              <a:rPr lang="en-US" sz="3200" b="1" dirty="0" smtClean="0">
                <a:latin typeface="Batang" panose="02030600000101010101" pitchFamily="18" charset="-127"/>
                <a:ea typeface="Batang" panose="02030600000101010101" pitchFamily="18" charset="-127"/>
              </a:rPr>
              <a:t/>
            </a:r>
            <a:br>
              <a:rPr lang="en-US" sz="3200" b="1" dirty="0" smtClean="0">
                <a:latin typeface="Batang" panose="02030600000101010101" pitchFamily="18" charset="-127"/>
                <a:ea typeface="Batang" panose="02030600000101010101" pitchFamily="18" charset="-127"/>
              </a:rPr>
            </a:br>
            <a:r>
              <a:rPr lang="en-US" sz="3200" b="1" dirty="0" smtClean="0">
                <a:latin typeface="Batang" panose="02030600000101010101" pitchFamily="18" charset="-127"/>
                <a:ea typeface="Batang" panose="02030600000101010101" pitchFamily="18" charset="-127"/>
              </a:rPr>
              <a:t>2.	Trolley moves in that direction</a:t>
            </a:r>
            <a:br>
              <a:rPr lang="en-US" sz="3200" b="1" dirty="0" smtClean="0">
                <a:latin typeface="Batang" panose="02030600000101010101" pitchFamily="18" charset="-127"/>
                <a:ea typeface="Batang" panose="02030600000101010101" pitchFamily="18" charset="-127"/>
              </a:rPr>
            </a:br>
            <a:r>
              <a:rPr lang="en-US" sz="3200" b="1" dirty="0" smtClean="0">
                <a:latin typeface="Batang" panose="02030600000101010101" pitchFamily="18" charset="-127"/>
                <a:ea typeface="Batang" panose="02030600000101010101" pitchFamily="18" charset="-127"/>
              </a:rPr>
              <a:t>3.	Trolley stops whenever shopper stops or 	an obstacle arrives</a:t>
            </a:r>
            <a:r>
              <a:rPr lang="en-US" b="1" dirty="0" smtClean="0">
                <a:latin typeface="Batang" panose="02030600000101010101" pitchFamily="18" charset="-127"/>
                <a:ea typeface="Batang" panose="02030600000101010101" pitchFamily="18" charset="-127"/>
              </a:rPr>
              <a:t/>
            </a:r>
            <a:br>
              <a:rPr lang="en-US" b="1" dirty="0" smtClean="0">
                <a:latin typeface="Batang" panose="02030600000101010101" pitchFamily="18" charset="-127"/>
                <a:ea typeface="Batang" panose="02030600000101010101" pitchFamily="18" charset="-127"/>
              </a:rPr>
            </a:br>
            <a:endParaRPr lang="en-US" b="1" dirty="0">
              <a:latin typeface="Batang" panose="02030600000101010101" pitchFamily="18" charset="-127"/>
              <a:ea typeface="Batang" panose="02030600000101010101" pitchFamily="18" charset="-127"/>
            </a:endParaRPr>
          </a:p>
        </p:txBody>
      </p:sp>
      <p:sp>
        <p:nvSpPr>
          <p:cNvPr id="3" name="Title 3"/>
          <p:cNvSpPr txBox="1">
            <a:spLocks/>
          </p:cNvSpPr>
          <p:nvPr/>
        </p:nvSpPr>
        <p:spPr>
          <a:xfrm>
            <a:off x="685800" y="2286000"/>
            <a:ext cx="7239000" cy="3505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8800" b="1" dirty="0">
              <a:solidFill>
                <a:srgbClr val="0000FF"/>
              </a:solidFill>
              <a:latin typeface="Bauhaus 93" panose="04030905020B02020C02" pitchFamily="82" charset="0"/>
              <a:ea typeface="Batang" panose="02030600000101010101" pitchFamily="18" charset="-127"/>
            </a:endParaRPr>
          </a:p>
        </p:txBody>
      </p:sp>
      <p:sp>
        <p:nvSpPr>
          <p:cNvPr id="5" name="Title 3"/>
          <p:cNvSpPr txBox="1">
            <a:spLocks/>
          </p:cNvSpPr>
          <p:nvPr/>
        </p:nvSpPr>
        <p:spPr>
          <a:xfrm>
            <a:off x="838200" y="381000"/>
            <a:ext cx="7239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atang" panose="02030600000101010101" pitchFamily="18" charset="-127"/>
                <a:ea typeface="Batang" panose="02030600000101010101" pitchFamily="18" charset="-127"/>
              </a:rPr>
              <a:t>How?</a:t>
            </a:r>
            <a:endParaRPr lang="en-US"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1884830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04800" y="1517176"/>
            <a:ext cx="8534400" cy="4807424"/>
          </a:xfrm>
        </p:spPr>
        <p:txBody>
          <a:bodyPr>
            <a:noAutofit/>
          </a:bodyPr>
          <a:lstStyle/>
          <a:p>
            <a:pPr algn="l"/>
            <a:r>
              <a:rPr lang="en-US" sz="2000" b="1" dirty="0" smtClean="0">
                <a:latin typeface="Batang" panose="02030600000101010101" pitchFamily="18" charset="-127"/>
                <a:ea typeface="Batang" panose="02030600000101010101" pitchFamily="18" charset="-127"/>
              </a:rPr>
              <a:t>Take one ultrasonic sound transmitter and a couple of receiver those work on a particular frequency (within the ultrasonic range</a:t>
            </a:r>
            <a:r>
              <a:rPr lang="en-US" sz="2000" b="1" dirty="0" smtClean="0">
                <a:solidFill>
                  <a:srgbClr val="FF0000"/>
                </a:solidFill>
                <a:latin typeface="Batang" panose="02030600000101010101" pitchFamily="18" charset="-127"/>
                <a:ea typeface="Batang" panose="02030600000101010101" pitchFamily="18" charset="-127"/>
              </a:rPr>
              <a:t>*</a:t>
            </a:r>
            <a:r>
              <a:rPr lang="en-US" sz="2000" b="1" dirty="0" smtClean="0">
                <a:latin typeface="Batang" panose="02030600000101010101" pitchFamily="18" charset="-127"/>
                <a:ea typeface="Batang" panose="02030600000101010101" pitchFamily="18" charset="-127"/>
              </a:rPr>
              <a:t>).</a:t>
            </a:r>
            <a:br>
              <a:rPr lang="en-US" sz="2000" b="1" dirty="0" smtClean="0">
                <a:latin typeface="Batang" panose="02030600000101010101" pitchFamily="18" charset="-127"/>
                <a:ea typeface="Batang" panose="02030600000101010101" pitchFamily="18" charset="-127"/>
              </a:rPr>
            </a:br>
            <a:r>
              <a:rPr lang="en-US" sz="2000" b="1" dirty="0" smtClean="0">
                <a:latin typeface="Batang" panose="02030600000101010101" pitchFamily="18" charset="-127"/>
                <a:ea typeface="Batang" panose="02030600000101010101" pitchFamily="18" charset="-127"/>
              </a:rPr>
              <a:t/>
            </a:r>
            <a:br>
              <a:rPr lang="en-US" sz="2000" b="1" dirty="0" smtClean="0">
                <a:latin typeface="Batang" panose="02030600000101010101" pitchFamily="18" charset="-127"/>
                <a:ea typeface="Batang" panose="02030600000101010101" pitchFamily="18" charset="-127"/>
              </a:rPr>
            </a:br>
            <a:r>
              <a:rPr lang="en-US" sz="2000" b="1" dirty="0" smtClean="0">
                <a:latin typeface="Batang" panose="02030600000101010101" pitchFamily="18" charset="-127"/>
                <a:ea typeface="Batang" panose="02030600000101010101" pitchFamily="18" charset="-127"/>
              </a:rPr>
              <a:t>Transmit and try to receive in all(both) receivers.</a:t>
            </a:r>
            <a:br>
              <a:rPr lang="en-US" sz="2000" b="1" dirty="0" smtClean="0">
                <a:latin typeface="Batang" panose="02030600000101010101" pitchFamily="18" charset="-127"/>
                <a:ea typeface="Batang" panose="02030600000101010101" pitchFamily="18" charset="-127"/>
              </a:rPr>
            </a:br>
            <a:r>
              <a:rPr lang="en-US" sz="2000" b="1" dirty="0" smtClean="0">
                <a:latin typeface="Batang" panose="02030600000101010101" pitchFamily="18" charset="-127"/>
                <a:ea typeface="Batang" panose="02030600000101010101" pitchFamily="18" charset="-127"/>
              </a:rPr>
              <a:t/>
            </a:r>
            <a:br>
              <a:rPr lang="en-US" sz="2000" b="1" dirty="0" smtClean="0">
                <a:latin typeface="Batang" panose="02030600000101010101" pitchFamily="18" charset="-127"/>
                <a:ea typeface="Batang" panose="02030600000101010101" pitchFamily="18" charset="-127"/>
              </a:rPr>
            </a:br>
            <a:r>
              <a:rPr lang="en-US" sz="2000" b="1" dirty="0" smtClean="0">
                <a:latin typeface="Batang" panose="02030600000101010101" pitchFamily="18" charset="-127"/>
                <a:ea typeface="Batang" panose="02030600000101010101" pitchFamily="18" charset="-127"/>
              </a:rPr>
              <a:t>Deduce shortest distance between transmitter and receiver. </a:t>
            </a:r>
            <a:br>
              <a:rPr lang="en-US" sz="2000" b="1" dirty="0" smtClean="0">
                <a:latin typeface="Batang" panose="02030600000101010101" pitchFamily="18" charset="-127"/>
                <a:ea typeface="Batang" panose="02030600000101010101" pitchFamily="18" charset="-127"/>
              </a:rPr>
            </a:br>
            <a:r>
              <a:rPr lang="en-US" sz="2000" b="1" dirty="0">
                <a:latin typeface="Batang" panose="02030600000101010101" pitchFamily="18" charset="-127"/>
                <a:ea typeface="Batang" panose="02030600000101010101" pitchFamily="18" charset="-127"/>
              </a:rPr>
              <a:t/>
            </a:r>
            <a:br>
              <a:rPr lang="en-US" sz="2000" b="1" dirty="0">
                <a:latin typeface="Batang" panose="02030600000101010101" pitchFamily="18" charset="-127"/>
                <a:ea typeface="Batang" panose="02030600000101010101" pitchFamily="18" charset="-127"/>
              </a:rPr>
            </a:br>
            <a:r>
              <a:rPr lang="en-US" sz="2000" b="1" dirty="0" smtClean="0">
                <a:latin typeface="Batang" panose="02030600000101010101" pitchFamily="18" charset="-127"/>
                <a:ea typeface="Batang" panose="02030600000101010101" pitchFamily="18" charset="-127"/>
              </a:rPr>
              <a:t>We know the required direction of trolley’s movement.</a:t>
            </a:r>
            <a:br>
              <a:rPr lang="en-US" sz="2000" b="1" dirty="0" smtClean="0">
                <a:latin typeface="Batang" panose="02030600000101010101" pitchFamily="18" charset="-127"/>
                <a:ea typeface="Batang" panose="02030600000101010101" pitchFamily="18" charset="-127"/>
              </a:rPr>
            </a:br>
            <a:r>
              <a:rPr lang="en-US" sz="2000" b="1" dirty="0">
                <a:latin typeface="Batang" panose="02030600000101010101" pitchFamily="18" charset="-127"/>
                <a:ea typeface="Batang" panose="02030600000101010101" pitchFamily="18" charset="-127"/>
              </a:rPr>
              <a:t/>
            </a:r>
            <a:br>
              <a:rPr lang="en-US" sz="2000" b="1" dirty="0">
                <a:latin typeface="Batang" panose="02030600000101010101" pitchFamily="18" charset="-127"/>
                <a:ea typeface="Batang" panose="02030600000101010101" pitchFamily="18" charset="-127"/>
              </a:rPr>
            </a:br>
            <a:r>
              <a:rPr lang="en-US" sz="2000" b="1" dirty="0" smtClean="0">
                <a:latin typeface="Batang" panose="02030600000101010101" pitchFamily="18" charset="-127"/>
                <a:ea typeface="Batang" panose="02030600000101010101" pitchFamily="18" charset="-127"/>
              </a:rPr>
              <a:t>Take another ultrasonic proximity sensor and integrate it for obstacle avoidance.</a:t>
            </a:r>
            <a:br>
              <a:rPr lang="en-US" sz="2000" b="1" dirty="0" smtClean="0">
                <a:latin typeface="Batang" panose="02030600000101010101" pitchFamily="18" charset="-127"/>
                <a:ea typeface="Batang" panose="02030600000101010101" pitchFamily="18" charset="-127"/>
              </a:rPr>
            </a:br>
            <a:r>
              <a:rPr lang="en-US" sz="2000" b="1" dirty="0">
                <a:latin typeface="Batang" panose="02030600000101010101" pitchFamily="18" charset="-127"/>
                <a:ea typeface="Batang" panose="02030600000101010101" pitchFamily="18" charset="-127"/>
              </a:rPr>
              <a:t/>
            </a:r>
            <a:br>
              <a:rPr lang="en-US" sz="2000" b="1" dirty="0">
                <a:latin typeface="Batang" panose="02030600000101010101" pitchFamily="18" charset="-127"/>
                <a:ea typeface="Batang" panose="02030600000101010101" pitchFamily="18" charset="-127"/>
              </a:rPr>
            </a:br>
            <a:r>
              <a:rPr lang="en-US" sz="2000" b="1" dirty="0" smtClean="0">
                <a:latin typeface="Batang" panose="02030600000101010101" pitchFamily="18" charset="-127"/>
                <a:ea typeface="Batang" panose="02030600000101010101" pitchFamily="18" charset="-127"/>
              </a:rPr>
              <a:t/>
            </a:r>
            <a:br>
              <a:rPr lang="en-US" sz="2000" b="1" dirty="0" smtClean="0">
                <a:latin typeface="Batang" panose="02030600000101010101" pitchFamily="18" charset="-127"/>
                <a:ea typeface="Batang" panose="02030600000101010101" pitchFamily="18" charset="-127"/>
              </a:rPr>
            </a:br>
            <a:r>
              <a:rPr lang="en-US" sz="1200" b="1" dirty="0" smtClean="0">
                <a:solidFill>
                  <a:srgbClr val="FF0000"/>
                </a:solidFill>
                <a:latin typeface="Batang" panose="02030600000101010101" pitchFamily="18" charset="-127"/>
                <a:ea typeface="Batang" panose="02030600000101010101" pitchFamily="18" charset="-127"/>
              </a:rPr>
              <a:t>* - 35KHz to 45 KHz</a:t>
            </a:r>
            <a:endParaRPr lang="en-US" sz="1200" b="1" dirty="0">
              <a:solidFill>
                <a:srgbClr val="FF0000"/>
              </a:solidFill>
              <a:latin typeface="Batang" panose="02030600000101010101" pitchFamily="18" charset="-127"/>
              <a:ea typeface="Batang" panose="02030600000101010101" pitchFamily="18" charset="-127"/>
            </a:endParaRPr>
          </a:p>
        </p:txBody>
      </p:sp>
      <p:sp>
        <p:nvSpPr>
          <p:cNvPr id="3" name="Title 3"/>
          <p:cNvSpPr txBox="1">
            <a:spLocks/>
          </p:cNvSpPr>
          <p:nvPr/>
        </p:nvSpPr>
        <p:spPr>
          <a:xfrm>
            <a:off x="685800" y="2286000"/>
            <a:ext cx="7239000" cy="3505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8800" b="1" dirty="0">
              <a:solidFill>
                <a:srgbClr val="0000FF"/>
              </a:solidFill>
              <a:latin typeface="Bauhaus 93" panose="04030905020B02020C02" pitchFamily="82" charset="0"/>
              <a:ea typeface="Batang" panose="02030600000101010101" pitchFamily="18" charset="-127"/>
            </a:endParaRPr>
          </a:p>
        </p:txBody>
      </p:sp>
      <p:sp>
        <p:nvSpPr>
          <p:cNvPr id="5" name="Title 3"/>
          <p:cNvSpPr txBox="1">
            <a:spLocks/>
          </p:cNvSpPr>
          <p:nvPr/>
        </p:nvSpPr>
        <p:spPr>
          <a:xfrm>
            <a:off x="838200" y="533400"/>
            <a:ext cx="7239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atang" panose="02030600000101010101" pitchFamily="18" charset="-127"/>
                <a:ea typeface="Batang" panose="02030600000101010101" pitchFamily="18" charset="-127"/>
              </a:rPr>
              <a:t>How? (</a:t>
            </a:r>
            <a:r>
              <a:rPr lang="en-US" sz="3200" b="1" dirty="0" smtClean="0">
                <a:latin typeface="Batang" panose="02030600000101010101" pitchFamily="18" charset="-127"/>
                <a:ea typeface="Batang" panose="02030600000101010101" pitchFamily="18" charset="-127"/>
              </a:rPr>
              <a:t>Behind the scene</a:t>
            </a:r>
            <a:r>
              <a:rPr lang="en-US" b="1" dirty="0" smtClean="0">
                <a:latin typeface="Batang" panose="02030600000101010101" pitchFamily="18" charset="-127"/>
                <a:ea typeface="Batang" panose="02030600000101010101" pitchFamily="18" charset="-127"/>
              </a:rPr>
              <a:t>)</a:t>
            </a:r>
            <a:endParaRPr lang="en-US"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1376689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3" name="Title 3"/>
          <p:cNvSpPr txBox="1">
            <a:spLocks/>
          </p:cNvSpPr>
          <p:nvPr/>
        </p:nvSpPr>
        <p:spPr>
          <a:xfrm>
            <a:off x="685800" y="2286000"/>
            <a:ext cx="7239000" cy="3505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8800" b="1" dirty="0">
              <a:solidFill>
                <a:srgbClr val="0000FF"/>
              </a:solidFill>
              <a:latin typeface="Bauhaus 93" panose="04030905020B02020C02" pitchFamily="82" charset="0"/>
              <a:ea typeface="Batang" panose="02030600000101010101" pitchFamily="18" charset="-127"/>
            </a:endParaRPr>
          </a:p>
        </p:txBody>
      </p:sp>
      <p:sp>
        <p:nvSpPr>
          <p:cNvPr id="5" name="Title 3"/>
          <p:cNvSpPr txBox="1">
            <a:spLocks/>
          </p:cNvSpPr>
          <p:nvPr/>
        </p:nvSpPr>
        <p:spPr>
          <a:xfrm>
            <a:off x="838200" y="533400"/>
            <a:ext cx="7239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atang" panose="02030600000101010101" pitchFamily="18" charset="-127"/>
                <a:ea typeface="Batang" panose="02030600000101010101" pitchFamily="18" charset="-127"/>
              </a:rPr>
              <a:t>Sounds Easy, eh?</a:t>
            </a:r>
            <a:endParaRPr lang="en-US" b="1" dirty="0">
              <a:latin typeface="Batang" panose="02030600000101010101" pitchFamily="18" charset="-127"/>
              <a:ea typeface="Batang" panose="02030600000101010101" pitchFamily="18" charset="-127"/>
            </a:endParaRPr>
          </a:p>
        </p:txBody>
      </p:sp>
      <p:graphicFrame>
        <p:nvGraphicFramePr>
          <p:cNvPr id="2" name="Table 1"/>
          <p:cNvGraphicFramePr>
            <a:graphicFrameLocks noGrp="1"/>
          </p:cNvGraphicFramePr>
          <p:nvPr>
            <p:extLst>
              <p:ext uri="{D42A27DB-BD31-4B8C-83A1-F6EECF244321}">
                <p14:modId xmlns:p14="http://schemas.microsoft.com/office/powerpoint/2010/main" val="1354546878"/>
              </p:ext>
            </p:extLst>
          </p:nvPr>
        </p:nvGraphicFramePr>
        <p:xfrm>
          <a:off x="228600" y="2286000"/>
          <a:ext cx="8763000" cy="3368040"/>
        </p:xfrm>
        <a:graphic>
          <a:graphicData uri="http://schemas.openxmlformats.org/drawingml/2006/table">
            <a:tbl>
              <a:tblPr firstRow="1" bandRow="1">
                <a:tableStyleId>{5C22544A-7EE6-4342-B048-85BDC9FD1C3A}</a:tableStyleId>
              </a:tblPr>
              <a:tblGrid>
                <a:gridCol w="3073400"/>
                <a:gridCol w="2844800"/>
                <a:gridCol w="2844800"/>
              </a:tblGrid>
              <a:tr h="609600">
                <a:tc>
                  <a:txBody>
                    <a:bodyPr/>
                    <a:lstStyle/>
                    <a:p>
                      <a:endParaRPr lang="en-US" dirty="0"/>
                    </a:p>
                  </a:txBody>
                  <a:tcPr/>
                </a:tc>
                <a:tc>
                  <a:txBody>
                    <a:bodyPr/>
                    <a:lstStyle/>
                    <a:p>
                      <a:endParaRPr lang="en-US" dirty="0"/>
                    </a:p>
                  </a:txBody>
                  <a:tcPr/>
                </a:tc>
                <a:tc>
                  <a:txBody>
                    <a:bodyPr/>
                    <a:lstStyle/>
                    <a:p>
                      <a:endParaRPr lang="en-US"/>
                    </a:p>
                  </a:txBody>
                  <a:tcPr/>
                </a:tc>
              </a:tr>
              <a:tr h="533400">
                <a:tc>
                  <a:txBody>
                    <a:bodyPr/>
                    <a:lstStyle/>
                    <a:p>
                      <a:r>
                        <a:rPr lang="en-US" b="1" dirty="0" err="1" smtClean="0">
                          <a:solidFill>
                            <a:srgbClr val="FF0000"/>
                          </a:solidFill>
                        </a:rPr>
                        <a:t>Wifi</a:t>
                      </a:r>
                      <a:r>
                        <a:rPr lang="en-US" b="1" dirty="0" smtClean="0">
                          <a:solidFill>
                            <a:srgbClr val="FF0000"/>
                          </a:solidFill>
                        </a:rPr>
                        <a:t> Module</a:t>
                      </a:r>
                      <a:endParaRPr lang="en-US" b="1" dirty="0">
                        <a:solidFill>
                          <a:srgbClr val="FF0000"/>
                        </a:solidFill>
                      </a:endParaRPr>
                    </a:p>
                  </a:txBody>
                  <a:tcPr/>
                </a:tc>
                <a:tc>
                  <a:txBody>
                    <a:bodyPr/>
                    <a:lstStyle/>
                    <a:p>
                      <a:r>
                        <a:rPr lang="en-US" b="1" dirty="0" smtClean="0">
                          <a:solidFill>
                            <a:srgbClr val="FF0000"/>
                          </a:solidFill>
                        </a:rPr>
                        <a:t>ESP-01 (ESP 8266)</a:t>
                      </a:r>
                      <a:endParaRPr lang="en-US" b="1" dirty="0">
                        <a:solidFill>
                          <a:srgbClr val="FF0000"/>
                        </a:solidFill>
                      </a:endParaRPr>
                    </a:p>
                  </a:txBody>
                  <a:tcPr/>
                </a:tc>
                <a:tc>
                  <a:txBody>
                    <a:bodyPr/>
                    <a:lstStyle/>
                    <a:p>
                      <a:r>
                        <a:rPr lang="en-US" b="1" dirty="0" smtClean="0">
                          <a:solidFill>
                            <a:srgbClr val="FF0000"/>
                          </a:solidFill>
                        </a:rPr>
                        <a:t>Command</a:t>
                      </a:r>
                      <a:r>
                        <a:rPr lang="en-US" b="1" baseline="0" dirty="0" smtClean="0">
                          <a:solidFill>
                            <a:srgbClr val="FF0000"/>
                          </a:solidFill>
                        </a:rPr>
                        <a:t> works. Doesn’t work from code</a:t>
                      </a:r>
                      <a:endParaRPr lang="en-US" b="1" dirty="0">
                        <a:solidFill>
                          <a:srgbClr val="FF0000"/>
                        </a:solidFill>
                      </a:endParaRPr>
                    </a:p>
                  </a:txBody>
                  <a:tcPr/>
                </a:tc>
              </a:tr>
              <a:tr h="457200">
                <a:tc>
                  <a:txBody>
                    <a:bodyPr/>
                    <a:lstStyle/>
                    <a:p>
                      <a:r>
                        <a:rPr lang="en-US" b="1" dirty="0" smtClean="0">
                          <a:solidFill>
                            <a:srgbClr val="FF0000"/>
                          </a:solidFill>
                        </a:rPr>
                        <a:t>GPS</a:t>
                      </a:r>
                      <a:endParaRPr lang="en-US" b="1" dirty="0">
                        <a:solidFill>
                          <a:srgbClr val="FF0000"/>
                        </a:solidFill>
                      </a:endParaRPr>
                    </a:p>
                  </a:txBody>
                  <a:tcPr/>
                </a:tc>
                <a:tc>
                  <a:txBody>
                    <a:bodyPr/>
                    <a:lstStyle/>
                    <a:p>
                      <a:r>
                        <a:rPr lang="en-US" b="1" dirty="0" smtClean="0">
                          <a:solidFill>
                            <a:srgbClr val="FF0000"/>
                          </a:solidFill>
                        </a:rPr>
                        <a:t> NEO6MV2</a:t>
                      </a:r>
                      <a:endParaRPr lang="en-US" b="1" dirty="0">
                        <a:solidFill>
                          <a:srgbClr val="FF0000"/>
                        </a:solidFill>
                      </a:endParaRPr>
                    </a:p>
                  </a:txBody>
                  <a:tcPr/>
                </a:tc>
                <a:tc>
                  <a:txBody>
                    <a:bodyPr/>
                    <a:lstStyle/>
                    <a:p>
                      <a:r>
                        <a:rPr lang="en-US" b="1" dirty="0" smtClean="0">
                          <a:solidFill>
                            <a:srgbClr val="FF0000"/>
                          </a:solidFill>
                        </a:rPr>
                        <a:t>Doesn’t work inside store</a:t>
                      </a:r>
                      <a:endParaRPr lang="en-US" b="1" dirty="0">
                        <a:solidFill>
                          <a:srgbClr val="FF0000"/>
                        </a:solidFill>
                      </a:endParaRPr>
                    </a:p>
                  </a:txBody>
                  <a:tcPr/>
                </a:tc>
              </a:tr>
              <a:tr h="472440">
                <a:tc>
                  <a:txBody>
                    <a:bodyPr/>
                    <a:lstStyle/>
                    <a:p>
                      <a:r>
                        <a:rPr lang="en-US" b="1" dirty="0" smtClean="0">
                          <a:solidFill>
                            <a:srgbClr val="FF0000"/>
                          </a:solidFill>
                        </a:rPr>
                        <a:t>Ultrasound generic  sensor</a:t>
                      </a:r>
                      <a:endParaRPr lang="en-US" b="1" dirty="0">
                        <a:solidFill>
                          <a:srgbClr val="FF0000"/>
                        </a:solidFill>
                      </a:endParaRPr>
                    </a:p>
                  </a:txBody>
                  <a:tcPr/>
                </a:tc>
                <a:tc>
                  <a:txBody>
                    <a:bodyPr/>
                    <a:lstStyle/>
                    <a:p>
                      <a:r>
                        <a:rPr lang="en-US" b="1" dirty="0" smtClean="0">
                          <a:solidFill>
                            <a:srgbClr val="FF0000"/>
                          </a:solidFill>
                        </a:rPr>
                        <a:t>SR04</a:t>
                      </a:r>
                      <a:endParaRPr lang="en-US" b="1" dirty="0">
                        <a:solidFill>
                          <a:srgbClr val="FF0000"/>
                        </a:solidFill>
                      </a:endParaRPr>
                    </a:p>
                  </a:txBody>
                  <a:tcPr/>
                </a:tc>
                <a:tc>
                  <a:txBody>
                    <a:bodyPr/>
                    <a:lstStyle/>
                    <a:p>
                      <a:r>
                        <a:rPr lang="en-US" b="1" dirty="0" smtClean="0">
                          <a:solidFill>
                            <a:srgbClr val="FF0000"/>
                          </a:solidFill>
                        </a:rPr>
                        <a:t>No separate</a:t>
                      </a:r>
                      <a:r>
                        <a:rPr lang="en-US" b="1" baseline="0" dirty="0" smtClean="0">
                          <a:solidFill>
                            <a:srgbClr val="FF0000"/>
                          </a:solidFill>
                        </a:rPr>
                        <a:t> receive or transmit feature</a:t>
                      </a:r>
                      <a:endParaRPr lang="en-US" b="1" dirty="0">
                        <a:solidFill>
                          <a:srgbClr val="FF0000"/>
                        </a:solidFill>
                      </a:endParaRPr>
                    </a:p>
                  </a:txBody>
                  <a:tcPr/>
                </a:tc>
              </a:tr>
              <a:tr h="487680">
                <a:tc>
                  <a:txBody>
                    <a:bodyPr/>
                    <a:lstStyle/>
                    <a:p>
                      <a:r>
                        <a:rPr lang="en-US" b="1" dirty="0" smtClean="0">
                          <a:solidFill>
                            <a:srgbClr val="FF0000"/>
                          </a:solidFill>
                        </a:rPr>
                        <a:t>Bluetooth</a:t>
                      </a:r>
                      <a:endParaRPr lang="en-US" b="1" dirty="0">
                        <a:solidFill>
                          <a:srgbClr val="FF0000"/>
                        </a:solidFill>
                      </a:endParaRPr>
                    </a:p>
                  </a:txBody>
                  <a:tcPr/>
                </a:tc>
                <a:tc>
                  <a:txBody>
                    <a:bodyPr/>
                    <a:lstStyle/>
                    <a:p>
                      <a:r>
                        <a:rPr lang="en-US" b="1" dirty="0" smtClean="0">
                          <a:solidFill>
                            <a:srgbClr val="FF0000"/>
                          </a:solidFill>
                        </a:rPr>
                        <a:t>HC-05</a:t>
                      </a:r>
                      <a:endParaRPr lang="en-US" b="1" dirty="0">
                        <a:solidFill>
                          <a:srgbClr val="FF0000"/>
                        </a:solidFill>
                      </a:endParaRPr>
                    </a:p>
                  </a:txBody>
                  <a:tcPr/>
                </a:tc>
                <a:tc>
                  <a:txBody>
                    <a:bodyPr/>
                    <a:lstStyle/>
                    <a:p>
                      <a:r>
                        <a:rPr lang="en-US" b="1" dirty="0" smtClean="0">
                          <a:solidFill>
                            <a:srgbClr val="FF0000"/>
                          </a:solidFill>
                        </a:rPr>
                        <a:t>Delay in</a:t>
                      </a:r>
                      <a:r>
                        <a:rPr lang="en-US" b="1" baseline="0" dirty="0" smtClean="0">
                          <a:solidFill>
                            <a:srgbClr val="FF0000"/>
                          </a:solidFill>
                        </a:rPr>
                        <a:t> receiving</a:t>
                      </a:r>
                      <a:endParaRPr lang="en-US" b="1" dirty="0">
                        <a:solidFill>
                          <a:srgbClr val="FF0000"/>
                        </a:solidFill>
                      </a:endParaRPr>
                    </a:p>
                  </a:txBody>
                  <a:tcPr/>
                </a:tc>
              </a:tr>
              <a:tr h="533400">
                <a:tc>
                  <a:txBody>
                    <a:bodyPr/>
                    <a:lstStyle/>
                    <a:p>
                      <a:r>
                        <a:rPr lang="en-US" b="1" dirty="0" smtClean="0">
                          <a:solidFill>
                            <a:srgbClr val="FF0000"/>
                          </a:solidFill>
                        </a:rPr>
                        <a:t>------------------------------</a:t>
                      </a:r>
                      <a:endParaRPr lang="en-US" b="1" dirty="0">
                        <a:solidFill>
                          <a:srgbClr val="FF0000"/>
                        </a:solidFill>
                      </a:endParaRPr>
                    </a:p>
                  </a:txBody>
                  <a:tcPr/>
                </a:tc>
                <a:tc>
                  <a:txBody>
                    <a:bodyPr/>
                    <a:lstStyle/>
                    <a:p>
                      <a:endParaRPr lang="en-US" b="1" dirty="0">
                        <a:solidFill>
                          <a:srgbClr val="FF0000"/>
                        </a:solidFill>
                      </a:endParaRPr>
                    </a:p>
                  </a:txBody>
                  <a:tcPr/>
                </a:tc>
                <a:tc>
                  <a:txBody>
                    <a:bodyPr/>
                    <a:lstStyle/>
                    <a:p>
                      <a:r>
                        <a:rPr lang="en-US" b="1" dirty="0" smtClean="0">
                          <a:solidFill>
                            <a:srgbClr val="FF0000"/>
                          </a:solidFill>
                        </a:rPr>
                        <a:t>Almost quit</a:t>
                      </a:r>
                      <a:endParaRPr lang="en-US" b="1" dirty="0">
                        <a:solidFill>
                          <a:srgbClr val="FF0000"/>
                        </a:solidFill>
                      </a:endParaRPr>
                    </a:p>
                  </a:txBody>
                  <a:tcPr/>
                </a:tc>
              </a:tr>
            </a:tbl>
          </a:graphicData>
        </a:graphic>
      </p:graphicFrame>
      <p:sp>
        <p:nvSpPr>
          <p:cNvPr id="6" name="Title 3"/>
          <p:cNvSpPr>
            <a:spLocks noGrp="1"/>
          </p:cNvSpPr>
          <p:nvPr>
            <p:ph type="ctrTitle"/>
          </p:nvPr>
        </p:nvSpPr>
        <p:spPr>
          <a:xfrm>
            <a:off x="228600" y="1447800"/>
            <a:ext cx="5562600" cy="838200"/>
          </a:xfrm>
        </p:spPr>
        <p:txBody>
          <a:bodyPr>
            <a:noAutofit/>
          </a:bodyPr>
          <a:lstStyle/>
          <a:p>
            <a:pPr algn="l"/>
            <a:r>
              <a:rPr lang="en-US" sz="2800" b="1" dirty="0" smtClean="0">
                <a:latin typeface="Batang" panose="02030600000101010101" pitchFamily="18" charset="-127"/>
                <a:ea typeface="Batang" panose="02030600000101010101" pitchFamily="18" charset="-127"/>
              </a:rPr>
              <a:t>List of failures</a:t>
            </a:r>
            <a:endParaRPr lang="en-US" sz="28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1202872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685800" y="2286000"/>
            <a:ext cx="7239000" cy="3505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8800" b="1" dirty="0">
              <a:solidFill>
                <a:srgbClr val="0000FF"/>
              </a:solidFill>
              <a:latin typeface="Bauhaus 93" panose="04030905020B02020C02" pitchFamily="82" charset="0"/>
              <a:ea typeface="Batang" panose="02030600000101010101" pitchFamily="18" charset="-127"/>
            </a:endParaRPr>
          </a:p>
        </p:txBody>
      </p:sp>
      <p:sp>
        <p:nvSpPr>
          <p:cNvPr id="5" name="Title 3"/>
          <p:cNvSpPr txBox="1">
            <a:spLocks/>
          </p:cNvSpPr>
          <p:nvPr/>
        </p:nvSpPr>
        <p:spPr>
          <a:xfrm>
            <a:off x="838200" y="533400"/>
            <a:ext cx="7239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atang" panose="02030600000101010101" pitchFamily="18" charset="-127"/>
              <a:ea typeface="Batang" panose="02030600000101010101" pitchFamily="18" charset="-127"/>
            </a:endParaRPr>
          </a:p>
        </p:txBody>
      </p:sp>
      <p:sp>
        <p:nvSpPr>
          <p:cNvPr id="2" name="Title 1"/>
          <p:cNvSpPr>
            <a:spLocks noGrp="1"/>
          </p:cNvSpPr>
          <p:nvPr>
            <p:ph type="ctrTitle"/>
          </p:nvPr>
        </p:nvSpPr>
        <p:spPr/>
        <p:txBody>
          <a:bodyPr/>
          <a:lstStyle/>
          <a:p>
            <a:r>
              <a:rPr lang="en-US" dirty="0" smtClean="0"/>
              <a:t>There’s More??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686595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247909" cy="6858000"/>
          </a:xfrm>
          <a:prstGeom prst="rect">
            <a:avLst/>
          </a:prstGeom>
        </p:spPr>
      </p:pic>
    </p:spTree>
    <p:extLst>
      <p:ext uri="{BB962C8B-B14F-4D97-AF65-F5344CB8AC3E}">
        <p14:creationId xmlns:p14="http://schemas.microsoft.com/office/powerpoint/2010/main" val="2170242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4468</TotalTime>
  <Words>102</Words>
  <Application>Microsoft Office PowerPoint</Application>
  <PresentationFormat>On-screen Show (4:3)</PresentationFormat>
  <Paragraphs>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Why?</vt:lpstr>
      <vt:lpstr>When?</vt:lpstr>
      <vt:lpstr>The Idea</vt:lpstr>
      <vt:lpstr>1. Shopper tells his location to the trolley  2. Trolley moves in that direction 3. Trolley stops whenever shopper stops or  an obstacle arrives </vt:lpstr>
      <vt:lpstr>Take one ultrasonic sound transmitter and a couple of receiver those work on a particular frequency (within the ultrasonic range*).  Transmit and try to receive in all(both) receivers.  Deduce shortest distance between transmitter and receiver.   We know the required direction of trolley’s movement.  Take another ultrasonic proximity sensor and integrate it for obstacle avoidance.   * - 35KHz to 45 KHz</vt:lpstr>
      <vt:lpstr>List of failures</vt:lpstr>
      <vt:lpstr>There’s More?? </vt:lpstr>
      <vt:lpstr>PowerPoint Presentation</vt:lpstr>
      <vt:lpstr>1. Shopper dumps product in trolley 2. Product gets added to customer’s cart. 3. No checkout queue. 4. Customer arrives at self payment kiosk. 5. Shopping Done!!! </vt:lpstr>
      <vt:lpstr>Q &amp; A</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WIN764BIT</dc:creator>
  <cp:lastModifiedBy>WIN764BIT</cp:lastModifiedBy>
  <cp:revision>38</cp:revision>
  <dcterms:created xsi:type="dcterms:W3CDTF">2016-04-09T06:37:34Z</dcterms:created>
  <dcterms:modified xsi:type="dcterms:W3CDTF">2016-04-12T10:52:35Z</dcterms:modified>
</cp:coreProperties>
</file>