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8"/>
  </p:notesMasterIdLst>
  <p:handoutMasterIdLst>
    <p:handoutMasterId r:id="rId19"/>
  </p:handoutMasterIdLst>
  <p:sldIdLst>
    <p:sldId id="267" r:id="rId5"/>
    <p:sldId id="278" r:id="rId6"/>
    <p:sldId id="279" r:id="rId7"/>
    <p:sldId id="280" r:id="rId8"/>
    <p:sldId id="283" r:id="rId9"/>
    <p:sldId id="284" r:id="rId10"/>
    <p:sldId id="285" r:id="rId11"/>
    <p:sldId id="286" r:id="rId12"/>
    <p:sldId id="288" r:id="rId13"/>
    <p:sldId id="291" r:id="rId14"/>
    <p:sldId id="292" r:id="rId15"/>
    <p:sldId id="293" r:id="rId16"/>
    <p:sldId id="289"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0" autoAdjust="0"/>
    <p:restoredTop sz="94599" autoAdjust="0"/>
  </p:normalViewPr>
  <p:slideViewPr>
    <p:cSldViewPr>
      <p:cViewPr varScale="1">
        <p:scale>
          <a:sx n="72" d="100"/>
          <a:sy n="72" d="100"/>
        </p:scale>
        <p:origin x="522" y="7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12/14/2017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12/14/2017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12/14/2017</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12/14/2017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12/14/2017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12/14/2017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12/14/2017</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12/14/2017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12/14/2017</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12/14/2017</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12/14/2017</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12/14/2017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12/14/2017</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12/14/2017</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 Id="rId9" Type="http://schemas.openxmlformats.org/officeDocument/2006/relationships/image" Target="../media/image1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cs229.stanford.edu/proj2012/ChenRenLuMachineLearningInPairsTradingStrategies.pdf" TargetMode="External"/><Relationship Id="rId3" Type="http://schemas.openxmlformats.org/officeDocument/2006/relationships/hyperlink" Target="http://cs231n.stanford.edu/reports/2015/pdfs/ashwin_final_paper.pdf" TargetMode="External"/><Relationship Id="rId7" Type="http://schemas.openxmlformats.org/officeDocument/2006/relationships/hyperlink" Target="http://www.cs.ucr.edu/~eamonn/ICDM_2014_DTW_average.pdf" TargetMode="External"/><Relationship Id="rId2" Type="http://schemas.openxmlformats.org/officeDocument/2006/relationships/hyperlink" Target="https://medium.com/mlreview/a-simple-deep-learning-model-for-stock-price-prediction-using-tensorflow-30505541d877" TargetMode="External"/><Relationship Id="rId1" Type="http://schemas.openxmlformats.org/officeDocument/2006/relationships/slideLayout" Target="../slideLayouts/slideLayout4.xml"/><Relationship Id="rId6" Type="http://schemas.openxmlformats.org/officeDocument/2006/relationships/hyperlink" Target="http://jonathankinlay.com/2015/02/statistical-arbitrage-using-kalman-filter/" TargetMode="External"/><Relationship Id="rId5" Type="http://schemas.openxmlformats.org/officeDocument/2006/relationships/hyperlink" Target="https://www.quantstart.com/articles/State-Space-Models-and-the-Kalman-Filter" TargetMode="External"/><Relationship Id="rId4" Type="http://schemas.openxmlformats.org/officeDocument/2006/relationships/hyperlink" Target="http://alexminnaar.com/time-series-classification-and-clustering-with-pyth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for Stock Trading Predictions </a:t>
            </a:r>
          </a:p>
        </p:txBody>
      </p:sp>
      <p:sp>
        <p:nvSpPr>
          <p:cNvPr id="3" name="Subtitle 2"/>
          <p:cNvSpPr>
            <a:spLocks noGrp="1"/>
          </p:cNvSpPr>
          <p:nvPr>
            <p:ph type="subTitle" idx="1"/>
          </p:nvPr>
        </p:nvSpPr>
        <p:spPr/>
        <p:txBody>
          <a:bodyPr>
            <a:normAutofit/>
          </a:bodyPr>
          <a:lstStyle/>
          <a:p>
            <a:r>
              <a:rPr lang="en-US" dirty="0"/>
              <a:t>CNN, DTW &amp; Kalman Filter</a:t>
            </a:r>
          </a:p>
          <a:p>
            <a:endParaRPr lang="en-US" dirty="0"/>
          </a:p>
          <a:p>
            <a:pPr algn="l"/>
            <a:r>
              <a:rPr lang="en-US" dirty="0"/>
              <a:t>				</a:t>
            </a:r>
          </a:p>
        </p:txBody>
      </p:sp>
      <p:sp>
        <p:nvSpPr>
          <p:cNvPr id="4" name="Subtitle 2">
            <a:extLst>
              <a:ext uri="{FF2B5EF4-FFF2-40B4-BE49-F238E27FC236}">
                <a16:creationId xmlns:a16="http://schemas.microsoft.com/office/drawing/2014/main" id="{81CDD4B2-5B5D-423A-A571-F085EC806BCF}"/>
              </a:ext>
            </a:extLst>
          </p:cNvPr>
          <p:cNvSpPr txBox="1">
            <a:spLocks/>
          </p:cNvSpPr>
          <p:nvPr/>
        </p:nvSpPr>
        <p:spPr>
          <a:xfrm>
            <a:off x="227012" y="5410200"/>
            <a:ext cx="11961813" cy="1262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tx1"/>
              </a:buClr>
              <a:buFont typeface="Arial"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90000"/>
              </a:lnSpc>
              <a:spcBef>
                <a:spcPts val="800"/>
              </a:spcBef>
              <a:buClr>
                <a:schemeClr val="tx1"/>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Font typeface="Arial" pitchFamily="34" charset="0"/>
              <a:buNone/>
              <a:defRPr sz="1600" kern="1200" baseline="0">
                <a:solidFill>
                  <a:schemeClr val="tx1">
                    <a:tint val="75000"/>
                  </a:schemeClr>
                </a:solidFill>
                <a:latin typeface="+mn-lt"/>
                <a:ea typeface="+mn-ea"/>
                <a:cs typeface="+mn-cs"/>
              </a:defRPr>
            </a:lvl9pPr>
          </a:lstStyle>
          <a:p>
            <a:pPr algn="l"/>
            <a:r>
              <a:rPr lang="en-US" dirty="0"/>
              <a:t>Michel </a:t>
            </a:r>
            <a:r>
              <a:rPr lang="en-US" dirty="0" err="1"/>
              <a:t>kamel</a:t>
            </a:r>
            <a:r>
              <a:rPr lang="en-US" dirty="0"/>
              <a:t> &amp; </a:t>
            </a:r>
            <a:r>
              <a:rPr lang="en-US" dirty="0" err="1"/>
              <a:t>robert</a:t>
            </a:r>
            <a:r>
              <a:rPr lang="en-US" dirty="0"/>
              <a:t> </a:t>
            </a:r>
            <a:r>
              <a:rPr lang="en-US" dirty="0" err="1"/>
              <a:t>chang</a:t>
            </a:r>
            <a:r>
              <a:rPr lang="en-US" dirty="0"/>
              <a:t>	</a:t>
            </a:r>
          </a:p>
          <a:p>
            <a:pPr algn="l"/>
            <a:r>
              <a:rPr lang="en-US" dirty="0" err="1"/>
              <a:t>Csci</a:t>
            </a:r>
            <a:r>
              <a:rPr lang="en-US" dirty="0"/>
              <a:t> E-82</a:t>
            </a:r>
          </a:p>
          <a:p>
            <a:pPr algn="l"/>
            <a:r>
              <a:rPr lang="en-US" dirty="0"/>
              <a:t>Advanced machine learning, data mining, and artificial intelligence	</a:t>
            </a:r>
          </a:p>
          <a:p>
            <a:pPr algn="l"/>
            <a:r>
              <a:rPr lang="en-US" dirty="0"/>
              <a:t>12/14/2017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Return Predictions using CNNs</a:t>
            </a:r>
          </a:p>
        </p:txBody>
      </p:sp>
      <p:sp>
        <p:nvSpPr>
          <p:cNvPr id="8" name="TextBox 7">
            <a:extLst>
              <a:ext uri="{FF2B5EF4-FFF2-40B4-BE49-F238E27FC236}">
                <a16:creationId xmlns:a16="http://schemas.microsoft.com/office/drawing/2014/main" id="{88CD77CA-1708-4DCE-B19B-D2229200D312}"/>
              </a:ext>
            </a:extLst>
          </p:cNvPr>
          <p:cNvSpPr txBox="1"/>
          <p:nvPr/>
        </p:nvSpPr>
        <p:spPr>
          <a:xfrm>
            <a:off x="1218883" y="1407105"/>
            <a:ext cx="9751060" cy="1107996"/>
          </a:xfrm>
          <a:prstGeom prst="rect">
            <a:avLst/>
          </a:prstGeom>
          <a:noFill/>
        </p:spPr>
        <p:txBody>
          <a:bodyPr wrap="square" rtlCol="0">
            <a:spAutoFit/>
          </a:bodyPr>
          <a:lstStyle/>
          <a:p>
            <a:r>
              <a:rPr lang="en-US" sz="2200" dirty="0"/>
              <a:t>Image of stock price for part of the day</a:t>
            </a:r>
          </a:p>
          <a:p>
            <a:endParaRPr lang="en-US" sz="2200" dirty="0"/>
          </a:p>
          <a:p>
            <a:r>
              <a:rPr lang="en-US" sz="2200" dirty="0"/>
              <a:t>Predict return for several minutes/hours of the day</a:t>
            </a:r>
          </a:p>
        </p:txBody>
      </p:sp>
      <p:pic>
        <p:nvPicPr>
          <p:cNvPr id="9" name="Picture 8" descr="C:\Users\User\Documents\Data Scientist - Harvard\Advanced Machine Learning\Final Project\stockSP50027.png"/>
          <p:cNvPicPr/>
          <p:nvPr/>
        </p:nvPicPr>
        <p:blipFill rotWithShape="1">
          <a:blip r:embed="rId2">
            <a:extLst>
              <a:ext uri="{28A0092B-C50C-407E-A947-70E740481C1C}">
                <a14:useLocalDpi xmlns:a14="http://schemas.microsoft.com/office/drawing/2010/main" val="0"/>
              </a:ext>
            </a:extLst>
          </a:blip>
          <a:srcRect l="14083" t="14496" r="12151" b="12381"/>
          <a:stretch/>
        </p:blipFill>
        <p:spPr bwMode="auto">
          <a:xfrm>
            <a:off x="1370012" y="2971800"/>
            <a:ext cx="2526665" cy="2504440"/>
          </a:xfrm>
          <a:prstGeom prst="rect">
            <a:avLst/>
          </a:prstGeom>
          <a:noFill/>
          <a:ln>
            <a:noFill/>
          </a:ln>
          <a:extLst>
            <a:ext uri="{53640926-AAD7-44D8-BBD7-CCE9431645EC}">
              <a14:shadowObscured xmlns:a14="http://schemas.microsoft.com/office/drawing/2010/main"/>
            </a:ext>
          </a:extLst>
        </p:spPr>
      </p:pic>
      <p:cxnSp>
        <p:nvCxnSpPr>
          <p:cNvPr id="4" name="Straight Connector 3"/>
          <p:cNvCxnSpPr/>
          <p:nvPr/>
        </p:nvCxnSpPr>
        <p:spPr>
          <a:xfrm>
            <a:off x="1522412" y="5791200"/>
            <a:ext cx="4038600" cy="0"/>
          </a:xfrm>
          <a:prstGeom prst="line">
            <a:avLst/>
          </a:prstGeom>
          <a:ln w="698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46212" y="2514600"/>
            <a:ext cx="4038600" cy="0"/>
          </a:xfrm>
          <a:prstGeom prst="line">
            <a:avLst/>
          </a:prstGeom>
          <a:ln w="698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84612" y="2515101"/>
            <a:ext cx="0" cy="3276099"/>
          </a:xfrm>
          <a:prstGeom prst="line">
            <a:avLst/>
          </a:prstGeom>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1522412" y="5932939"/>
            <a:ext cx="2019300" cy="315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Beginning of day</a:t>
            </a:r>
          </a:p>
        </p:txBody>
      </p:sp>
      <p:sp>
        <p:nvSpPr>
          <p:cNvPr id="13" name="Rounded Rectangle 12"/>
          <p:cNvSpPr/>
          <p:nvPr/>
        </p:nvSpPr>
        <p:spPr>
          <a:xfrm>
            <a:off x="3896677" y="5948430"/>
            <a:ext cx="2019300" cy="315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Several minutes</a:t>
            </a:r>
          </a:p>
        </p:txBody>
      </p:sp>
      <p:sp>
        <p:nvSpPr>
          <p:cNvPr id="18" name="Rounded Rectangle 17"/>
          <p:cNvSpPr/>
          <p:nvPr/>
        </p:nvSpPr>
        <p:spPr>
          <a:xfrm>
            <a:off x="3896677" y="2667000"/>
            <a:ext cx="826135"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a:t>
            </a:r>
          </a:p>
        </p:txBody>
      </p:sp>
      <p:cxnSp>
        <p:nvCxnSpPr>
          <p:cNvPr id="20" name="Straight Arrow Connector 19"/>
          <p:cNvCxnSpPr/>
          <p:nvPr/>
        </p:nvCxnSpPr>
        <p:spPr>
          <a:xfrm>
            <a:off x="3896677" y="3581400"/>
            <a:ext cx="4451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84612" y="3810000"/>
            <a:ext cx="5975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84612" y="4038600"/>
            <a:ext cx="762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84612" y="4343400"/>
            <a:ext cx="1066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884612" y="4648200"/>
            <a:ext cx="1219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84612" y="495300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84612" y="5334000"/>
            <a:ext cx="1676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5713413" y="4419600"/>
            <a:ext cx="2286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Horizon?</a:t>
            </a:r>
          </a:p>
        </p:txBody>
      </p:sp>
      <p:sp>
        <p:nvSpPr>
          <p:cNvPr id="40" name="TextBox 39">
            <a:extLst>
              <a:ext uri="{FF2B5EF4-FFF2-40B4-BE49-F238E27FC236}">
                <a16:creationId xmlns:a16="http://schemas.microsoft.com/office/drawing/2014/main" id="{88CD77CA-1708-4DCE-B19B-D2229200D312}"/>
              </a:ext>
            </a:extLst>
          </p:cNvPr>
          <p:cNvSpPr txBox="1"/>
          <p:nvPr/>
        </p:nvSpPr>
        <p:spPr>
          <a:xfrm>
            <a:off x="8380412" y="3628388"/>
            <a:ext cx="3200400" cy="769441"/>
          </a:xfrm>
          <a:prstGeom prst="rect">
            <a:avLst/>
          </a:prstGeom>
          <a:noFill/>
        </p:spPr>
        <p:txBody>
          <a:bodyPr wrap="square" rtlCol="0">
            <a:spAutoFit/>
          </a:bodyPr>
          <a:lstStyle/>
          <a:p>
            <a:r>
              <a:rPr lang="en-US" sz="2200" dirty="0"/>
              <a:t>The longer the horizon the less predictive power</a:t>
            </a:r>
          </a:p>
        </p:txBody>
      </p:sp>
    </p:spTree>
    <p:extLst>
      <p:ext uri="{BB962C8B-B14F-4D97-AF65-F5344CB8AC3E}">
        <p14:creationId xmlns:p14="http://schemas.microsoft.com/office/powerpoint/2010/main" val="256583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 calcmode="lin" valueType="num">
                                      <p:cBhvr additive="base">
                                        <p:cTn id="32" dur="500" fill="hold"/>
                                        <p:tgtEl>
                                          <p:spTgt spid="35"/>
                                        </p:tgtEl>
                                        <p:attrNameLst>
                                          <p:attrName>ppt_x</p:attrName>
                                        </p:attrNameLst>
                                      </p:cBhvr>
                                      <p:tavLst>
                                        <p:tav tm="0">
                                          <p:val>
                                            <p:strVal val="#ppt_x"/>
                                          </p:val>
                                        </p:tav>
                                        <p:tav tm="100000">
                                          <p:val>
                                            <p:strVal val="#ppt_x"/>
                                          </p:val>
                                        </p:tav>
                                      </p:tavLst>
                                    </p:anim>
                                    <p:anim calcmode="lin" valueType="num">
                                      <p:cBhvr additive="base">
                                        <p:cTn id="33" dur="500" fill="hold"/>
                                        <p:tgtEl>
                                          <p:spTgt spid="3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170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ppt_x"/>
                                          </p:val>
                                        </p:tav>
                                        <p:tav tm="100000">
                                          <p:val>
                                            <p:strVal val="#ppt_x"/>
                                          </p:val>
                                        </p:tav>
                                      </p:tavLst>
                                    </p:anim>
                                    <p:anim calcmode="lin" valueType="num">
                                      <p:cBhvr additive="base">
                                        <p:cTn id="4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Return Predictions using CNNs</a:t>
            </a:r>
          </a:p>
        </p:txBody>
      </p:sp>
      <p:pic>
        <p:nvPicPr>
          <p:cNvPr id="1028" name="Picture 4" descr="Image result for convolutional neural network"/>
          <p:cNvPicPr>
            <a:picLocks noChangeAspect="1" noChangeArrowheads="1"/>
          </p:cNvPicPr>
          <p:nvPr/>
        </p:nvPicPr>
        <p:blipFill rotWithShape="1">
          <a:blip r:embed="rId2">
            <a:extLst>
              <a:ext uri="{28A0092B-C50C-407E-A947-70E740481C1C}">
                <a14:useLocalDpi xmlns:a14="http://schemas.microsoft.com/office/drawing/2010/main" val="0"/>
              </a:ext>
            </a:extLst>
          </a:blip>
          <a:srcRect l="12071" t="4520" r="6335" b="27555"/>
          <a:stretch/>
        </p:blipFill>
        <p:spPr bwMode="auto">
          <a:xfrm>
            <a:off x="2970212" y="1629079"/>
            <a:ext cx="7315200" cy="17066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lexnet"/>
          <p:cNvPicPr>
            <a:picLocks noChangeAspect="1" noChangeArrowheads="1"/>
          </p:cNvPicPr>
          <p:nvPr/>
        </p:nvPicPr>
        <p:blipFill rotWithShape="1">
          <a:blip r:embed="rId3">
            <a:extLst>
              <a:ext uri="{28A0092B-C50C-407E-A947-70E740481C1C}">
                <a14:useLocalDpi xmlns:a14="http://schemas.microsoft.com/office/drawing/2010/main" val="0"/>
              </a:ext>
            </a:extLst>
          </a:blip>
          <a:srcRect l="7944" t="7748" r="2277"/>
          <a:stretch/>
        </p:blipFill>
        <p:spPr bwMode="auto">
          <a:xfrm>
            <a:off x="2969578" y="3286329"/>
            <a:ext cx="7315834" cy="17428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le-net cnn"/>
          <p:cNvPicPr>
            <a:picLocks noChangeAspect="1" noChangeArrowheads="1"/>
          </p:cNvPicPr>
          <p:nvPr/>
        </p:nvPicPr>
        <p:blipFill rotWithShape="1">
          <a:blip r:embed="rId4">
            <a:extLst>
              <a:ext uri="{28A0092B-C50C-407E-A947-70E740481C1C}">
                <a14:useLocalDpi xmlns:a14="http://schemas.microsoft.com/office/drawing/2010/main" val="0"/>
              </a:ext>
            </a:extLst>
          </a:blip>
          <a:srcRect t="7373" b="15208"/>
          <a:stretch/>
        </p:blipFill>
        <p:spPr bwMode="auto">
          <a:xfrm>
            <a:off x="2817812" y="5131773"/>
            <a:ext cx="7467600" cy="13261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4445" t="14445" r="10000" b="12222"/>
          <a:stretch/>
        </p:blipFill>
        <p:spPr>
          <a:xfrm>
            <a:off x="486458" y="1355082"/>
            <a:ext cx="2040683" cy="1980663"/>
          </a:xfrm>
          <a:prstGeom prst="rect">
            <a:avLst/>
          </a:prstGeom>
          <a:effectLst>
            <a:glow rad="228600">
              <a:schemeClr val="accent2">
                <a:satMod val="175000"/>
                <a:alpha val="40000"/>
              </a:schemeClr>
            </a:glow>
          </a:effec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l="14445" t="14445" r="12222" b="14444"/>
          <a:stretch/>
        </p:blipFill>
        <p:spPr>
          <a:xfrm>
            <a:off x="701459" y="2294046"/>
            <a:ext cx="2046584" cy="1984566"/>
          </a:xfrm>
          <a:prstGeom prst="rect">
            <a:avLst/>
          </a:prstGeom>
          <a:effectLst>
            <a:glow rad="228600">
              <a:schemeClr val="accent3">
                <a:satMod val="175000"/>
                <a:alpha val="40000"/>
              </a:schemeClr>
            </a:glow>
            <a:outerShdw algn="ctr" rotWithShape="0">
              <a:srgbClr val="000000">
                <a:alpha val="7000"/>
              </a:srgbClr>
            </a:outerShdw>
          </a:effectLst>
        </p:spPr>
      </p:pic>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14445" t="14445" r="12222" b="14444"/>
          <a:stretch/>
        </p:blipFill>
        <p:spPr>
          <a:xfrm>
            <a:off x="472186" y="3471892"/>
            <a:ext cx="2054955" cy="1992684"/>
          </a:xfrm>
          <a:prstGeom prst="rect">
            <a:avLst/>
          </a:prstGeom>
          <a:effectLst>
            <a:glow rad="228600">
              <a:schemeClr val="accent5">
                <a:satMod val="175000"/>
                <a:alpha val="40000"/>
              </a:schemeClr>
            </a:glow>
          </a:effectLst>
        </p:spPr>
      </p:pic>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l="14445" t="14445" r="12222" b="14444"/>
          <a:stretch/>
        </p:blipFill>
        <p:spPr>
          <a:xfrm>
            <a:off x="777129" y="4611301"/>
            <a:ext cx="2040683" cy="1978844"/>
          </a:xfrm>
          <a:prstGeom prst="rect">
            <a:avLst/>
          </a:prstGeom>
          <a:effectLst>
            <a:glow rad="228600">
              <a:schemeClr val="accent6">
                <a:satMod val="175000"/>
                <a:alpha val="40000"/>
              </a:schemeClr>
            </a:glow>
          </a:effectLst>
        </p:spPr>
      </p:pic>
      <p:pic>
        <p:nvPicPr>
          <p:cNvPr id="27" name="Picture 26"/>
          <p:cNvPicPr>
            <a:picLocks noChangeAspect="1"/>
          </p:cNvPicPr>
          <p:nvPr/>
        </p:nvPicPr>
        <p:blipFill>
          <a:blip r:embed="rId9"/>
          <a:stretch>
            <a:fillRect/>
          </a:stretch>
        </p:blipFill>
        <p:spPr>
          <a:xfrm>
            <a:off x="10718549" y="2717231"/>
            <a:ext cx="838384" cy="2311969"/>
          </a:xfrm>
          <a:prstGeom prst="rect">
            <a:avLst/>
          </a:prstGeom>
        </p:spPr>
      </p:pic>
      <p:sp>
        <p:nvSpPr>
          <p:cNvPr id="30" name="Right Bracket 29"/>
          <p:cNvSpPr/>
          <p:nvPr/>
        </p:nvSpPr>
        <p:spPr>
          <a:xfrm>
            <a:off x="11352212" y="2482412"/>
            <a:ext cx="137821" cy="285158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ket 30"/>
          <p:cNvSpPr/>
          <p:nvPr/>
        </p:nvSpPr>
        <p:spPr>
          <a:xfrm>
            <a:off x="10794763" y="2482412"/>
            <a:ext cx="167163" cy="2851588"/>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5668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53" presetClass="entr" presetSubtype="16" fill="hold" nodeType="afterEffect">
                                  <p:stCondLst>
                                    <p:cond delay="0"/>
                                  </p:stCondLst>
                                  <p:childTnLst>
                                    <p:set>
                                      <p:cBhvr>
                                        <p:cTn id="28" dur="1" fill="hold">
                                          <p:stCondLst>
                                            <p:cond delay="0"/>
                                          </p:stCondLst>
                                        </p:cTn>
                                        <p:tgtEl>
                                          <p:spTgt spid="1028"/>
                                        </p:tgtEl>
                                        <p:attrNameLst>
                                          <p:attrName>style.visibility</p:attrName>
                                        </p:attrNameLst>
                                      </p:cBhvr>
                                      <p:to>
                                        <p:strVal val="visible"/>
                                      </p:to>
                                    </p:set>
                                    <p:anim calcmode="lin" valueType="num">
                                      <p:cBhvr>
                                        <p:cTn id="29" dur="500" fill="hold"/>
                                        <p:tgtEl>
                                          <p:spTgt spid="1028"/>
                                        </p:tgtEl>
                                        <p:attrNameLst>
                                          <p:attrName>ppt_w</p:attrName>
                                        </p:attrNameLst>
                                      </p:cBhvr>
                                      <p:tavLst>
                                        <p:tav tm="0">
                                          <p:val>
                                            <p:fltVal val="0"/>
                                          </p:val>
                                        </p:tav>
                                        <p:tav tm="100000">
                                          <p:val>
                                            <p:strVal val="#ppt_w"/>
                                          </p:val>
                                        </p:tav>
                                      </p:tavLst>
                                    </p:anim>
                                    <p:anim calcmode="lin" valueType="num">
                                      <p:cBhvr>
                                        <p:cTn id="30" dur="500" fill="hold"/>
                                        <p:tgtEl>
                                          <p:spTgt spid="1028"/>
                                        </p:tgtEl>
                                        <p:attrNameLst>
                                          <p:attrName>ppt_h</p:attrName>
                                        </p:attrNameLst>
                                      </p:cBhvr>
                                      <p:tavLst>
                                        <p:tav tm="0">
                                          <p:val>
                                            <p:fltVal val="0"/>
                                          </p:val>
                                        </p:tav>
                                        <p:tav tm="100000">
                                          <p:val>
                                            <p:strVal val="#ppt_h"/>
                                          </p:val>
                                        </p:tav>
                                      </p:tavLst>
                                    </p:anim>
                                    <p:animEffect transition="in" filter="fade">
                                      <p:cBhvr>
                                        <p:cTn id="31" dur="500"/>
                                        <p:tgtEl>
                                          <p:spTgt spid="1028"/>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42" presetClass="entr" presetSubtype="0" fill="hold" nodeType="after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1000"/>
                                        <p:tgtEl>
                                          <p:spTgt spid="1032"/>
                                        </p:tgtEl>
                                      </p:cBhvr>
                                    </p:animEffect>
                                    <p:anim calcmode="lin" valueType="num">
                                      <p:cBhvr>
                                        <p:cTn id="42" dur="1000" fill="hold"/>
                                        <p:tgtEl>
                                          <p:spTgt spid="1032"/>
                                        </p:tgtEl>
                                        <p:attrNameLst>
                                          <p:attrName>ppt_x</p:attrName>
                                        </p:attrNameLst>
                                      </p:cBhvr>
                                      <p:tavLst>
                                        <p:tav tm="0">
                                          <p:val>
                                            <p:strVal val="#ppt_x"/>
                                          </p:val>
                                        </p:tav>
                                        <p:tav tm="100000">
                                          <p:val>
                                            <p:strVal val="#ppt_x"/>
                                          </p:val>
                                        </p:tav>
                                      </p:tavLst>
                                    </p:anim>
                                    <p:anim calcmode="lin" valueType="num">
                                      <p:cBhvr>
                                        <p:cTn id="43" dur="1000" fill="hold"/>
                                        <p:tgtEl>
                                          <p:spTgt spid="1032"/>
                                        </p:tgtEl>
                                        <p:attrNameLst>
                                          <p:attrName>ppt_y</p:attrName>
                                        </p:attrNameLst>
                                      </p:cBhvr>
                                      <p:tavLst>
                                        <p:tav tm="0">
                                          <p:val>
                                            <p:strVal val="#ppt_y+.1"/>
                                          </p:val>
                                        </p:tav>
                                        <p:tav tm="100000">
                                          <p:val>
                                            <p:strVal val="#ppt_y"/>
                                          </p:val>
                                        </p:tav>
                                      </p:tavLst>
                                    </p:anim>
                                  </p:childTnLst>
                                </p:cTn>
                              </p:par>
                            </p:childTnLst>
                          </p:cTn>
                        </p:par>
                        <p:par>
                          <p:cTn id="44" fill="hold">
                            <p:stCondLst>
                              <p:cond delay="6000"/>
                            </p:stCondLst>
                            <p:childTnLst>
                              <p:par>
                                <p:cTn id="45" presetID="6" presetClass="entr" presetSubtype="16"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circle(in)">
                                      <p:cBhvr>
                                        <p:cTn id="47" dur="2000"/>
                                        <p:tgtEl>
                                          <p:spTgt spid="2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circle(in)">
                                      <p:cBhvr>
                                        <p:cTn id="50" dur="2000"/>
                                        <p:tgtEl>
                                          <p:spTgt spid="30"/>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circle(in)">
                                      <p:cBhvr>
                                        <p:cTn id="53"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Return Predictions using CNNs</a:t>
            </a:r>
          </a:p>
        </p:txBody>
      </p:sp>
      <p:sp>
        <p:nvSpPr>
          <p:cNvPr id="8" name="TextBox 7">
            <a:extLst>
              <a:ext uri="{FF2B5EF4-FFF2-40B4-BE49-F238E27FC236}">
                <a16:creationId xmlns:a16="http://schemas.microsoft.com/office/drawing/2014/main" id="{88CD77CA-1708-4DCE-B19B-D2229200D312}"/>
              </a:ext>
            </a:extLst>
          </p:cNvPr>
          <p:cNvSpPr txBox="1"/>
          <p:nvPr/>
        </p:nvSpPr>
        <p:spPr>
          <a:xfrm>
            <a:off x="1218883" y="1407105"/>
            <a:ext cx="9751060" cy="4493538"/>
          </a:xfrm>
          <a:prstGeom prst="rect">
            <a:avLst/>
          </a:prstGeom>
          <a:noFill/>
        </p:spPr>
        <p:txBody>
          <a:bodyPr wrap="square" rtlCol="0">
            <a:spAutoFit/>
          </a:bodyPr>
          <a:lstStyle/>
          <a:p>
            <a:r>
              <a:rPr lang="en-US" sz="2200" dirty="0"/>
              <a:t>Network Specifications</a:t>
            </a:r>
          </a:p>
          <a:p>
            <a:endParaRPr lang="en-US" sz="2200" dirty="0"/>
          </a:p>
          <a:p>
            <a:pPr marL="800100" lvl="1" indent="-342900">
              <a:buFont typeface="Arial" panose="020B0604020202020204" pitchFamily="34" charset="0"/>
              <a:buChar char="•"/>
            </a:pPr>
            <a:r>
              <a:rPr lang="en-US" sz="2200" dirty="0"/>
              <a:t>Continuous target </a:t>
            </a:r>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r>
              <a:rPr lang="en-US" sz="2200" dirty="0"/>
              <a:t>L2 loss measure on the difference between predicted and actual values</a:t>
            </a:r>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r>
              <a:rPr lang="en-US" sz="2200" dirty="0"/>
              <a:t>1 channel instead of 3</a:t>
            </a:r>
          </a:p>
          <a:p>
            <a:pPr marL="800100" lvl="1" indent="-342900">
              <a:buFont typeface="Arial" panose="020B0604020202020204" pitchFamily="34" charset="0"/>
              <a:buChar char="•"/>
            </a:pPr>
            <a:endParaRPr lang="en-US" sz="2200" dirty="0"/>
          </a:p>
          <a:p>
            <a:pPr marL="800100" lvl="1" indent="-342900">
              <a:buFont typeface="Arial" panose="020B0604020202020204" pitchFamily="34" charset="0"/>
              <a:buChar char="•"/>
            </a:pPr>
            <a:r>
              <a:rPr lang="en-US" sz="2200" dirty="0"/>
              <a:t>Try with &amp; without regularization</a:t>
            </a:r>
          </a:p>
          <a:p>
            <a:endParaRPr lang="en-US" sz="2200" dirty="0"/>
          </a:p>
          <a:p>
            <a:endParaRPr lang="en-US" sz="2200" dirty="0"/>
          </a:p>
          <a:p>
            <a:r>
              <a:rPr lang="en-US" sz="2200" dirty="0"/>
              <a:t>Some networks are still not performing well but will try to optimize more in the coming two days.</a:t>
            </a:r>
          </a:p>
        </p:txBody>
      </p:sp>
    </p:spTree>
    <p:extLst>
      <p:ext uri="{BB962C8B-B14F-4D97-AF65-F5344CB8AC3E}">
        <p14:creationId xmlns:p14="http://schemas.microsoft.com/office/powerpoint/2010/main" val="2047552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References</a:t>
            </a:r>
          </a:p>
        </p:txBody>
      </p:sp>
      <p:sp>
        <p:nvSpPr>
          <p:cNvPr id="8" name="TextBox 7">
            <a:extLst>
              <a:ext uri="{FF2B5EF4-FFF2-40B4-BE49-F238E27FC236}">
                <a16:creationId xmlns:a16="http://schemas.microsoft.com/office/drawing/2014/main" id="{88CD77CA-1708-4DCE-B19B-D2229200D312}"/>
              </a:ext>
            </a:extLst>
          </p:cNvPr>
          <p:cNvSpPr txBox="1"/>
          <p:nvPr/>
        </p:nvSpPr>
        <p:spPr>
          <a:xfrm>
            <a:off x="989012" y="1351252"/>
            <a:ext cx="10591799" cy="4801314"/>
          </a:xfrm>
          <a:prstGeom prst="rect">
            <a:avLst/>
          </a:prstGeom>
          <a:noFill/>
        </p:spPr>
        <p:txBody>
          <a:bodyPr wrap="square" rtlCol="0">
            <a:spAutoFit/>
          </a:bodyPr>
          <a:lstStyle/>
          <a:p>
            <a:pPr marL="457200" indent="-457200">
              <a:buFont typeface="Wingdings" panose="05000000000000000000" pitchFamily="2" charset="2"/>
              <a:buChar char="§"/>
            </a:pPr>
            <a:r>
              <a:rPr lang="en-US" dirty="0">
                <a:hlinkClick r:id="rId2"/>
              </a:rPr>
              <a:t>https://medium.com/mlreview/a-simple-deep-learning-model-for-stock-price-prediction-using-tensorflow-30505541d877</a:t>
            </a:r>
            <a:endParaRPr lang="en-US" dirty="0"/>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dirty="0">
                <a:hlinkClick r:id="rId3"/>
              </a:rPr>
              <a:t>http://cs231n.stanford.edu/reports/2015/pdfs/ashwin_final_paper.pdf</a:t>
            </a:r>
            <a:endParaRPr lang="en-US" dirty="0"/>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dirty="0">
                <a:hlinkClick r:id="rId4"/>
              </a:rPr>
              <a:t>http://alexminnaar.com/time-series-classification-and-clustering-with-python.html</a:t>
            </a:r>
            <a:endParaRPr lang="en-US" dirty="0"/>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dirty="0">
                <a:hlinkClick r:id="rId5"/>
              </a:rPr>
              <a:t>https://www.quantstart.com/articles/State-Space-Models-and-the-Kalman-Filter</a:t>
            </a:r>
            <a:endParaRPr lang="en-US" dirty="0"/>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dirty="0">
                <a:hlinkClick r:id="rId6"/>
              </a:rPr>
              <a:t>http://jonathankinlay.com/2015/02/statistical-arbitrage-using-kalman-filter/</a:t>
            </a:r>
            <a:endParaRPr lang="en-US" dirty="0"/>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r>
              <a:rPr lang="en-US" dirty="0"/>
              <a:t>Dynamic Time Warping Averaging of Time Series allows Faster and more Accurate Classification </a:t>
            </a:r>
          </a:p>
          <a:p>
            <a:r>
              <a:rPr lang="en-US" dirty="0"/>
              <a:t>	</a:t>
            </a:r>
            <a:r>
              <a:rPr lang="en-US" dirty="0">
                <a:hlinkClick r:id="rId7"/>
              </a:rPr>
              <a:t>http://www.cs.ucr.edu/~eamonn/ICDM_2014_DTW_average.pdf</a:t>
            </a:r>
            <a:endParaRPr lang="en-US" dirty="0"/>
          </a:p>
          <a:p>
            <a:endParaRPr lang="en-US" dirty="0"/>
          </a:p>
          <a:p>
            <a:pPr marL="457200" indent="-457200">
              <a:buFont typeface="Wingdings" panose="05000000000000000000" pitchFamily="2" charset="2"/>
              <a:buChar char="§"/>
            </a:pPr>
            <a:r>
              <a:rPr lang="en-US" dirty="0"/>
              <a:t>Machine Learning in Pairs Trading Strategies</a:t>
            </a:r>
          </a:p>
          <a:p>
            <a:r>
              <a:rPr lang="en-US" dirty="0"/>
              <a:t>	</a:t>
            </a:r>
            <a:r>
              <a:rPr lang="en-US" dirty="0">
                <a:hlinkClick r:id="rId8"/>
              </a:rPr>
              <a:t>http://cs229.stanford.edu/proj2012/ChenRenLuMachineLearningInPairsTradingStrategies.pdf</a:t>
            </a:r>
            <a:endParaRPr lang="en-US" dirty="0"/>
          </a:p>
          <a:p>
            <a:endParaRPr lang="en-US" dirty="0"/>
          </a:p>
        </p:txBody>
      </p:sp>
    </p:spTree>
    <p:extLst>
      <p:ext uri="{BB962C8B-B14F-4D97-AF65-F5344CB8AC3E}">
        <p14:creationId xmlns:p14="http://schemas.microsoft.com/office/powerpoint/2010/main" val="29608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9012" y="431800"/>
            <a:ext cx="10667999" cy="787400"/>
          </a:xfrm>
        </p:spPr>
        <p:txBody>
          <a:bodyPr/>
          <a:lstStyle/>
          <a:p>
            <a:r>
              <a:rPr lang="en-US" dirty="0"/>
              <a:t>Predicting Stock Price Movements Using Machine Learning</a:t>
            </a:r>
          </a:p>
        </p:txBody>
      </p:sp>
      <p:sp>
        <p:nvSpPr>
          <p:cNvPr id="14" name="Content Placeholder 13"/>
          <p:cNvSpPr>
            <a:spLocks noGrp="1"/>
          </p:cNvSpPr>
          <p:nvPr>
            <p:ph idx="1"/>
          </p:nvPr>
        </p:nvSpPr>
        <p:spPr>
          <a:xfrm>
            <a:off x="1218246" y="1447800"/>
            <a:ext cx="10209529" cy="4267200"/>
          </a:xfrm>
        </p:spPr>
        <p:txBody>
          <a:bodyPr>
            <a:normAutofit/>
          </a:bodyPr>
          <a:lstStyle/>
          <a:p>
            <a:pPr>
              <a:buFont typeface="Wingdings" panose="05000000000000000000" pitchFamily="2" charset="2"/>
              <a:buChar char="§"/>
            </a:pPr>
            <a:r>
              <a:rPr lang="en-US" sz="2200" dirty="0"/>
              <a:t>We use tick data (each minute) for the S&amp;P 500 from April – August 2017 for training and testing.</a:t>
            </a:r>
          </a:p>
          <a:p>
            <a:pPr marL="0" indent="0">
              <a:buNone/>
            </a:pPr>
            <a:r>
              <a:rPr lang="en-US" sz="2200" dirty="0"/>
              <a:t>We test two strategies:</a:t>
            </a:r>
          </a:p>
          <a:p>
            <a:pPr>
              <a:buFont typeface="Wingdings" panose="05000000000000000000" pitchFamily="2" charset="2"/>
              <a:buChar char="§"/>
            </a:pPr>
            <a:r>
              <a:rPr lang="en-US" sz="2200" dirty="0"/>
              <a:t>CNN architecture for predicting future return for different time intervals.</a:t>
            </a:r>
          </a:p>
          <a:p>
            <a:pPr>
              <a:buFont typeface="Wingdings" panose="05000000000000000000" pitchFamily="2" charset="2"/>
              <a:buChar char="§"/>
            </a:pPr>
            <a:r>
              <a:rPr lang="en-US" sz="2200" dirty="0"/>
              <a:t>Dynamic Time Warping and a Kalman Filter expectation maximization (EM) algorithm for pairs trading.</a:t>
            </a:r>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787400"/>
          </a:xfrm>
        </p:spPr>
        <p:txBody>
          <a:bodyPr/>
          <a:lstStyle/>
          <a:p>
            <a:r>
              <a:rPr lang="en-US" dirty="0"/>
              <a:t>Pairs Trading Overview</a:t>
            </a:r>
          </a:p>
        </p:txBody>
      </p:sp>
      <p:pic>
        <p:nvPicPr>
          <p:cNvPr id="7" name="Picture 6">
            <a:extLst>
              <a:ext uri="{FF2B5EF4-FFF2-40B4-BE49-F238E27FC236}">
                <a16:creationId xmlns:a16="http://schemas.microsoft.com/office/drawing/2014/main" id="{EE98FD20-CFD1-40A2-B800-CFD42E81D9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7412" y="1752600"/>
            <a:ext cx="4335049" cy="3048000"/>
          </a:xfrm>
          <a:prstGeom prst="rect">
            <a:avLst/>
          </a:prstGeom>
          <a:noFill/>
          <a:ln>
            <a:noFill/>
          </a:ln>
        </p:spPr>
      </p:pic>
      <p:sp>
        <p:nvSpPr>
          <p:cNvPr id="8" name="TextBox 7">
            <a:extLst>
              <a:ext uri="{FF2B5EF4-FFF2-40B4-BE49-F238E27FC236}">
                <a16:creationId xmlns:a16="http://schemas.microsoft.com/office/drawing/2014/main" id="{95057EE6-97BE-415D-ACFB-60B0FC03C111}"/>
              </a:ext>
            </a:extLst>
          </p:cNvPr>
          <p:cNvSpPr txBox="1"/>
          <p:nvPr/>
        </p:nvSpPr>
        <p:spPr>
          <a:xfrm>
            <a:off x="912812" y="1447800"/>
            <a:ext cx="5981769" cy="3970318"/>
          </a:xfrm>
          <a:prstGeom prst="rect">
            <a:avLst/>
          </a:prstGeom>
          <a:noFill/>
        </p:spPr>
        <p:txBody>
          <a:bodyPr wrap="square" rtlCol="0">
            <a:spAutoFit/>
          </a:bodyPr>
          <a:lstStyle/>
          <a:p>
            <a:pPr marL="342900" indent="-342900">
              <a:buFont typeface="Wingdings" panose="05000000000000000000" pitchFamily="2" charset="2"/>
              <a:buChar char="§"/>
            </a:pPr>
            <a:r>
              <a:rPr lang="en-US" sz="2200" dirty="0"/>
              <a:t>Pairs Trading was popularized in the 1980’s by Morgan Stanley</a:t>
            </a:r>
          </a:p>
          <a:p>
            <a:pPr marL="342900" indent="-342900">
              <a:buFont typeface="Wingdings" panose="05000000000000000000" pitchFamily="2" charset="2"/>
              <a:buChar char="§"/>
            </a:pPr>
            <a:endParaRPr lang="en-US" sz="2200" dirty="0"/>
          </a:p>
          <a:p>
            <a:pPr marL="342900" indent="-342900">
              <a:buFont typeface="Wingdings" panose="05000000000000000000" pitchFamily="2" charset="2"/>
              <a:buChar char="§"/>
            </a:pPr>
            <a:r>
              <a:rPr lang="en-US" sz="2200" dirty="0"/>
              <a:t>Stocks are bought and sold in pairs for arbitrage opportunities </a:t>
            </a:r>
          </a:p>
          <a:p>
            <a:pPr marL="342900" indent="-342900">
              <a:buFont typeface="Wingdings" panose="05000000000000000000" pitchFamily="2" charset="2"/>
              <a:buChar char="§"/>
            </a:pPr>
            <a:endParaRPr lang="en-US" sz="2200" dirty="0"/>
          </a:p>
          <a:p>
            <a:pPr marL="342900" indent="-342900">
              <a:buFont typeface="Wingdings" panose="05000000000000000000" pitchFamily="2" charset="2"/>
              <a:buChar char="§"/>
            </a:pPr>
            <a:r>
              <a:rPr lang="en-US" sz="2200" dirty="0"/>
              <a:t>Two components to a pairs trading strategy</a:t>
            </a:r>
          </a:p>
          <a:p>
            <a:pPr marL="800100" lvl="1" indent="-342900">
              <a:buFont typeface="Arial" panose="020B0604020202020204" pitchFamily="34" charset="0"/>
              <a:buChar char="•"/>
            </a:pPr>
            <a:r>
              <a:rPr lang="en-US" sz="2200" dirty="0"/>
              <a:t>Choose two stocks that move in tandem.</a:t>
            </a:r>
          </a:p>
          <a:p>
            <a:pPr marL="800100" lvl="1" indent="-342900">
              <a:buFont typeface="Arial" panose="020B0604020202020204" pitchFamily="34" charset="0"/>
              <a:buChar char="•"/>
            </a:pPr>
            <a:r>
              <a:rPr lang="en-US" sz="2200" dirty="0"/>
              <a:t>Choose the entry/exit points.</a:t>
            </a:r>
          </a:p>
          <a:p>
            <a:endParaRPr lang="en-US" dirty="0"/>
          </a:p>
          <a:p>
            <a:endParaRPr lang="en-US" dirty="0"/>
          </a:p>
          <a:p>
            <a:endParaRPr lang="en-US"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787400"/>
          </a:xfrm>
        </p:spPr>
        <p:txBody>
          <a:bodyPr/>
          <a:lstStyle/>
          <a:p>
            <a:r>
              <a:rPr lang="en-US" dirty="0"/>
              <a:t>Choosing a Pair of Stocks</a:t>
            </a:r>
          </a:p>
        </p:txBody>
      </p:sp>
      <p:sp>
        <p:nvSpPr>
          <p:cNvPr id="8" name="TextBox 7">
            <a:extLst>
              <a:ext uri="{FF2B5EF4-FFF2-40B4-BE49-F238E27FC236}">
                <a16:creationId xmlns:a16="http://schemas.microsoft.com/office/drawing/2014/main" id="{38547944-0BF3-4DB1-81B1-3081D74EC334}"/>
              </a:ext>
            </a:extLst>
          </p:cNvPr>
          <p:cNvSpPr txBox="1"/>
          <p:nvPr/>
        </p:nvSpPr>
        <p:spPr>
          <a:xfrm>
            <a:off x="989648" y="1371600"/>
            <a:ext cx="10209529" cy="4555093"/>
          </a:xfrm>
          <a:prstGeom prst="rect">
            <a:avLst/>
          </a:prstGeom>
          <a:noFill/>
        </p:spPr>
        <p:txBody>
          <a:bodyPr wrap="square" rtlCol="0">
            <a:spAutoFit/>
          </a:bodyPr>
          <a:lstStyle/>
          <a:p>
            <a:pPr marL="342900" indent="-342900">
              <a:buFont typeface="Wingdings" panose="05000000000000000000" pitchFamily="2" charset="2"/>
              <a:buChar char="§"/>
            </a:pPr>
            <a:r>
              <a:rPr lang="en-US" sz="2000" dirty="0"/>
              <a:t>Choosing a pair of stocks is not easy as there are 125,000 (500^2 / 2) pairs to choose from in the S&amp;P 500.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sz="2000" dirty="0"/>
              <a:t>Common methods:</a:t>
            </a:r>
          </a:p>
          <a:p>
            <a:pPr marL="800100" lvl="1" indent="-342900">
              <a:buFont typeface="Wingdings" panose="05000000000000000000" pitchFamily="2" charset="2"/>
              <a:buChar char="§"/>
            </a:pPr>
            <a:r>
              <a:rPr lang="en-US" sz="2000" b="1" dirty="0"/>
              <a:t>Distance Approach </a:t>
            </a:r>
            <a:r>
              <a:rPr lang="en-US" sz="2000" dirty="0"/>
              <a:t>- Choose pairs with a small distance between them, the smaller the distance the greater the co-movement of prices.</a:t>
            </a:r>
          </a:p>
          <a:p>
            <a:pPr marL="800100" lvl="1" indent="-342900">
              <a:buFont typeface="Wingdings" panose="05000000000000000000" pitchFamily="2" charset="2"/>
              <a:buChar char="§"/>
            </a:pPr>
            <a:endParaRPr lang="en-US" sz="800" dirty="0"/>
          </a:p>
          <a:p>
            <a:pPr marL="800100" lvl="1" indent="-342900">
              <a:buFont typeface="Wingdings" panose="05000000000000000000" pitchFamily="2" charset="2"/>
              <a:buChar char="§"/>
            </a:pPr>
            <a:r>
              <a:rPr lang="en-US" sz="2000" b="1" dirty="0"/>
              <a:t>Cointegration Approach </a:t>
            </a:r>
            <a:r>
              <a:rPr lang="en-US" sz="2000" dirty="0"/>
              <a:t>- Perform a cointegration test between each pair, pick the pairs with the lowest t-statistic.</a:t>
            </a:r>
          </a:p>
          <a:p>
            <a:pPr marL="800100" lvl="1" indent="-342900">
              <a:buFont typeface="Wingdings" panose="05000000000000000000" pitchFamily="2" charset="2"/>
              <a:buChar char="§"/>
            </a:pPr>
            <a:endParaRPr lang="en-US" sz="800" dirty="0"/>
          </a:p>
          <a:p>
            <a:pPr marL="800100" lvl="1" indent="-342900">
              <a:buFont typeface="Wingdings" panose="05000000000000000000" pitchFamily="2" charset="2"/>
              <a:buChar char="§"/>
            </a:pPr>
            <a:r>
              <a:rPr lang="en-US" sz="2000" b="1" dirty="0"/>
              <a:t>Clustering Approach </a:t>
            </a:r>
            <a:r>
              <a:rPr lang="en-US" sz="2000" dirty="0"/>
              <a:t>- Cluster the stocks according to pre-defined risk factors (e.g. </a:t>
            </a:r>
            <a:r>
              <a:rPr lang="en-US" sz="2000" dirty="0" err="1"/>
              <a:t>tsfresh</a:t>
            </a:r>
            <a:r>
              <a:rPr lang="en-US" sz="2000" dirty="0"/>
              <a:t>). Usually combined with dimensionality reduction, such as PCA.</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sz="2000" dirty="0"/>
              <a:t>We use a distance-based approach, and use Dynamic Time Warping to produce a distance metric.</a:t>
            </a:r>
          </a:p>
          <a:p>
            <a:endParaRPr lang="en-US"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787400"/>
          </a:xfrm>
        </p:spPr>
        <p:txBody>
          <a:bodyPr/>
          <a:lstStyle/>
          <a:p>
            <a:r>
              <a:rPr lang="en-US" dirty="0"/>
              <a:t>Choosing Entry/Exit Points</a:t>
            </a:r>
          </a:p>
        </p:txBody>
      </p:sp>
      <p:sp>
        <p:nvSpPr>
          <p:cNvPr id="8" name="TextBox 7">
            <a:extLst>
              <a:ext uri="{FF2B5EF4-FFF2-40B4-BE49-F238E27FC236}">
                <a16:creationId xmlns:a16="http://schemas.microsoft.com/office/drawing/2014/main" id="{38547944-0BF3-4DB1-81B1-3081D74EC334}"/>
              </a:ext>
            </a:extLst>
          </p:cNvPr>
          <p:cNvSpPr txBox="1"/>
          <p:nvPr/>
        </p:nvSpPr>
        <p:spPr>
          <a:xfrm>
            <a:off x="1074993" y="1295400"/>
            <a:ext cx="10038839" cy="2923877"/>
          </a:xfrm>
          <a:prstGeom prst="rect">
            <a:avLst/>
          </a:prstGeom>
          <a:noFill/>
        </p:spPr>
        <p:txBody>
          <a:bodyPr wrap="square" rtlCol="0">
            <a:spAutoFit/>
          </a:bodyPr>
          <a:lstStyle/>
          <a:p>
            <a:pPr marL="342900" indent="-342900">
              <a:buFont typeface="Wingdings" panose="05000000000000000000" pitchFamily="2" charset="2"/>
              <a:buChar char="§"/>
            </a:pPr>
            <a:r>
              <a:rPr lang="en-US" sz="2000" dirty="0"/>
              <a:t>We could use a mean-reverting approach and perform a linear regression to determine a hedge ratio between the two stocks.</a:t>
            </a:r>
          </a:p>
          <a:p>
            <a:pPr marL="342900" indent="-342900">
              <a:buFont typeface="Wingdings" panose="05000000000000000000" pitchFamily="2" charset="2"/>
              <a:buChar char="§"/>
            </a:pPr>
            <a:endParaRPr lang="en-US" sz="800" dirty="0"/>
          </a:p>
          <a:p>
            <a:pPr marL="342900" indent="-342900">
              <a:buFont typeface="Wingdings" panose="05000000000000000000" pitchFamily="2" charset="2"/>
              <a:buChar char="§"/>
            </a:pPr>
            <a:r>
              <a:rPr lang="en-US" sz="2000" dirty="0"/>
              <a:t>However, we would ideally like a rolling linear regression as the hedge ratio will be time-varying.</a:t>
            </a:r>
          </a:p>
          <a:p>
            <a:pPr marL="342900" indent="-342900">
              <a:buFont typeface="Wingdings" panose="05000000000000000000" pitchFamily="2" charset="2"/>
              <a:buChar char="§"/>
            </a:pPr>
            <a:endParaRPr lang="en-US" sz="800" dirty="0"/>
          </a:p>
          <a:p>
            <a:pPr marL="342900" indent="-342900">
              <a:buFont typeface="Wingdings" panose="05000000000000000000" pitchFamily="2" charset="2"/>
              <a:buChar char="§"/>
            </a:pPr>
            <a:r>
              <a:rPr lang="en-US" sz="2000" dirty="0"/>
              <a:t>A </a:t>
            </a:r>
            <a:r>
              <a:rPr lang="en-US" sz="2000" u="sng" dirty="0"/>
              <a:t>state-space model </a:t>
            </a:r>
            <a:r>
              <a:rPr lang="en-US" sz="2000" dirty="0"/>
              <a:t>would treat the "true" hedge ratio as an unobserved hidden variable and estimate it with "noisy" observations.</a:t>
            </a:r>
          </a:p>
          <a:p>
            <a:endParaRPr lang="en-US" sz="800" dirty="0"/>
          </a:p>
          <a:p>
            <a:pPr marL="342900" indent="-342900">
              <a:buFont typeface="Wingdings" panose="05000000000000000000" pitchFamily="2" charset="2"/>
              <a:buChar char="§"/>
            </a:pPr>
            <a:r>
              <a:rPr lang="en-US" sz="2000" dirty="0"/>
              <a:t>In a linear state-space model states are a linear combination of the prior state at time t−1 as well as random noise.</a:t>
            </a:r>
          </a:p>
        </p:txBody>
      </p:sp>
      <p:pic>
        <p:nvPicPr>
          <p:cNvPr id="3" name="Picture 2">
            <a:extLst>
              <a:ext uri="{FF2B5EF4-FFF2-40B4-BE49-F238E27FC236}">
                <a16:creationId xmlns:a16="http://schemas.microsoft.com/office/drawing/2014/main" id="{57EDB14E-15B8-49A6-9733-85C7661245FA}"/>
              </a:ext>
            </a:extLst>
          </p:cNvPr>
          <p:cNvPicPr>
            <a:picLocks noChangeAspect="1"/>
          </p:cNvPicPr>
          <p:nvPr/>
        </p:nvPicPr>
        <p:blipFill>
          <a:blip r:embed="rId2"/>
          <a:stretch>
            <a:fillRect/>
          </a:stretch>
        </p:blipFill>
        <p:spPr>
          <a:xfrm>
            <a:off x="1060153" y="4375876"/>
            <a:ext cx="10424081" cy="1800523"/>
          </a:xfrm>
          <a:prstGeom prst="rect">
            <a:avLst/>
          </a:prstGeom>
        </p:spPr>
      </p:pic>
    </p:spTree>
    <p:extLst>
      <p:ext uri="{BB962C8B-B14F-4D97-AF65-F5344CB8AC3E}">
        <p14:creationId xmlns:p14="http://schemas.microsoft.com/office/powerpoint/2010/main" val="374175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38200"/>
          </a:xfrm>
        </p:spPr>
        <p:txBody>
          <a:bodyPr/>
          <a:lstStyle/>
          <a:p>
            <a:r>
              <a:rPr lang="en-US" dirty="0"/>
              <a:t>Linear State Space Model</a:t>
            </a:r>
          </a:p>
        </p:txBody>
      </p:sp>
      <p:sp>
        <p:nvSpPr>
          <p:cNvPr id="3" name="TextBox 2">
            <a:extLst>
              <a:ext uri="{FF2B5EF4-FFF2-40B4-BE49-F238E27FC236}">
                <a16:creationId xmlns:a16="http://schemas.microsoft.com/office/drawing/2014/main" id="{04BB2B3C-70E1-4001-A099-5E95592DD18C}"/>
              </a:ext>
            </a:extLst>
          </p:cNvPr>
          <p:cNvSpPr txBox="1"/>
          <p:nvPr/>
        </p:nvSpPr>
        <p:spPr>
          <a:xfrm>
            <a:off x="1370012" y="1270000"/>
            <a:ext cx="9982200" cy="4278094"/>
          </a:xfrm>
          <a:prstGeom prst="rect">
            <a:avLst/>
          </a:prstGeom>
          <a:noFill/>
        </p:spPr>
        <p:txBody>
          <a:bodyPr wrap="square" rtlCol="0">
            <a:spAutoFit/>
          </a:bodyPr>
          <a:lstStyle/>
          <a:p>
            <a:endParaRPr lang="en-US" sz="1200" dirty="0"/>
          </a:p>
          <a:p>
            <a:r>
              <a:rPr lang="en-US" sz="2000" dirty="0"/>
              <a:t>We solve two matrix equations:</a:t>
            </a:r>
          </a:p>
          <a:p>
            <a:endParaRPr lang="en-US" sz="2000" dirty="0"/>
          </a:p>
          <a:p>
            <a:r>
              <a:rPr lang="en-US" sz="2000" b="1" dirty="0"/>
              <a:t>The state equation:</a:t>
            </a:r>
          </a:p>
          <a:p>
            <a:endParaRPr lang="en-US" sz="1000" dirty="0"/>
          </a:p>
          <a:p>
            <a:endParaRPr lang="en-US" sz="1200" dirty="0"/>
          </a:p>
          <a:p>
            <a:r>
              <a:rPr lang="en-US" sz="2000" dirty="0"/>
              <a:t>State variables have a linear dependence on the prior state by the transition matrix G and normally-distributed </a:t>
            </a:r>
            <a:r>
              <a:rPr lang="en-US" sz="2000" i="1" dirty="0"/>
              <a:t>system</a:t>
            </a:r>
            <a:r>
              <a:rPr lang="en-US" sz="2000" dirty="0"/>
              <a:t> noise.</a:t>
            </a:r>
          </a:p>
          <a:p>
            <a:endParaRPr lang="en-US" sz="2800" dirty="0"/>
          </a:p>
          <a:p>
            <a:r>
              <a:rPr lang="en-US" sz="2000" b="1" dirty="0"/>
              <a:t>The observation equation:</a:t>
            </a:r>
          </a:p>
          <a:p>
            <a:endParaRPr lang="en-US" sz="1000" dirty="0"/>
          </a:p>
          <a:p>
            <a:endParaRPr lang="en-US" sz="1000" dirty="0"/>
          </a:p>
          <a:p>
            <a:r>
              <a:rPr lang="en-US" sz="2000" dirty="0"/>
              <a:t>States are unobservable and we only get access to observations at each time index. The observations depend on the observation matrix F and normally distributed </a:t>
            </a:r>
            <a:r>
              <a:rPr lang="en-US" sz="2000" i="1" dirty="0"/>
              <a:t>measurement</a:t>
            </a:r>
            <a:r>
              <a:rPr lang="en-US" sz="2000" dirty="0"/>
              <a:t> noise.</a:t>
            </a:r>
          </a:p>
        </p:txBody>
      </p:sp>
      <p:pic>
        <p:nvPicPr>
          <p:cNvPr id="4" name="Picture 3">
            <a:extLst>
              <a:ext uri="{FF2B5EF4-FFF2-40B4-BE49-F238E27FC236}">
                <a16:creationId xmlns:a16="http://schemas.microsoft.com/office/drawing/2014/main" id="{4E9C8A1C-ECC8-4E54-B61F-3C6DD249DCD8}"/>
              </a:ext>
            </a:extLst>
          </p:cNvPr>
          <p:cNvPicPr>
            <a:picLocks noChangeAspect="1"/>
          </p:cNvPicPr>
          <p:nvPr/>
        </p:nvPicPr>
        <p:blipFill>
          <a:blip r:embed="rId2"/>
          <a:stretch>
            <a:fillRect/>
          </a:stretch>
        </p:blipFill>
        <p:spPr>
          <a:xfrm>
            <a:off x="3922712" y="2073194"/>
            <a:ext cx="2438400" cy="460075"/>
          </a:xfrm>
          <a:prstGeom prst="rect">
            <a:avLst/>
          </a:prstGeom>
        </p:spPr>
      </p:pic>
      <p:pic>
        <p:nvPicPr>
          <p:cNvPr id="5" name="Picture 4">
            <a:extLst>
              <a:ext uri="{FF2B5EF4-FFF2-40B4-BE49-F238E27FC236}">
                <a16:creationId xmlns:a16="http://schemas.microsoft.com/office/drawing/2014/main" id="{20B5AA49-0157-499F-B537-685A8029C44C}"/>
              </a:ext>
            </a:extLst>
          </p:cNvPr>
          <p:cNvPicPr>
            <a:picLocks noChangeAspect="1"/>
          </p:cNvPicPr>
          <p:nvPr/>
        </p:nvPicPr>
        <p:blipFill>
          <a:blip r:embed="rId3"/>
          <a:stretch>
            <a:fillRect/>
          </a:stretch>
        </p:blipFill>
        <p:spPr>
          <a:xfrm>
            <a:off x="4799012" y="3657600"/>
            <a:ext cx="2209800" cy="515065"/>
          </a:xfrm>
          <a:prstGeom prst="rect">
            <a:avLst/>
          </a:prstGeom>
        </p:spPr>
      </p:pic>
    </p:spTree>
    <p:extLst>
      <p:ext uri="{BB962C8B-B14F-4D97-AF65-F5344CB8AC3E}">
        <p14:creationId xmlns:p14="http://schemas.microsoft.com/office/powerpoint/2010/main" val="221116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The Kalman Filter – Bayesian Approach</a:t>
            </a:r>
          </a:p>
        </p:txBody>
      </p:sp>
      <p:pic>
        <p:nvPicPr>
          <p:cNvPr id="6" name="Picture 5">
            <a:extLst>
              <a:ext uri="{FF2B5EF4-FFF2-40B4-BE49-F238E27FC236}">
                <a16:creationId xmlns:a16="http://schemas.microsoft.com/office/drawing/2014/main" id="{242E8FB6-FE7A-48C0-B408-F8A7CE3F09EB}"/>
              </a:ext>
            </a:extLst>
          </p:cNvPr>
          <p:cNvPicPr>
            <a:picLocks noChangeAspect="1"/>
          </p:cNvPicPr>
          <p:nvPr/>
        </p:nvPicPr>
        <p:blipFill>
          <a:blip r:embed="rId2"/>
          <a:stretch>
            <a:fillRect/>
          </a:stretch>
        </p:blipFill>
        <p:spPr>
          <a:xfrm>
            <a:off x="1190791" y="3182242"/>
            <a:ext cx="9771726" cy="2989958"/>
          </a:xfrm>
          <a:prstGeom prst="rect">
            <a:avLst/>
          </a:prstGeom>
        </p:spPr>
      </p:pic>
      <p:pic>
        <p:nvPicPr>
          <p:cNvPr id="7" name="Picture 6">
            <a:extLst>
              <a:ext uri="{FF2B5EF4-FFF2-40B4-BE49-F238E27FC236}">
                <a16:creationId xmlns:a16="http://schemas.microsoft.com/office/drawing/2014/main" id="{2FEA7912-3292-450E-A9CC-00978C912E50}"/>
              </a:ext>
            </a:extLst>
          </p:cNvPr>
          <p:cNvPicPr>
            <a:picLocks noChangeAspect="1"/>
          </p:cNvPicPr>
          <p:nvPr/>
        </p:nvPicPr>
        <p:blipFill>
          <a:blip r:embed="rId3"/>
          <a:stretch>
            <a:fillRect/>
          </a:stretch>
        </p:blipFill>
        <p:spPr>
          <a:xfrm>
            <a:off x="6076654" y="2718602"/>
            <a:ext cx="4876800" cy="927279"/>
          </a:xfrm>
          <a:prstGeom prst="rect">
            <a:avLst/>
          </a:prstGeom>
        </p:spPr>
      </p:pic>
      <p:sp>
        <p:nvSpPr>
          <p:cNvPr id="8" name="TextBox 7">
            <a:extLst>
              <a:ext uri="{FF2B5EF4-FFF2-40B4-BE49-F238E27FC236}">
                <a16:creationId xmlns:a16="http://schemas.microsoft.com/office/drawing/2014/main" id="{88CD77CA-1708-4DCE-B19B-D2229200D312}"/>
              </a:ext>
            </a:extLst>
          </p:cNvPr>
          <p:cNvSpPr txBox="1"/>
          <p:nvPr/>
        </p:nvSpPr>
        <p:spPr>
          <a:xfrm>
            <a:off x="1218883" y="1407105"/>
            <a:ext cx="9751060" cy="1446550"/>
          </a:xfrm>
          <a:prstGeom prst="rect">
            <a:avLst/>
          </a:prstGeom>
          <a:noFill/>
        </p:spPr>
        <p:txBody>
          <a:bodyPr wrap="square" rtlCol="0">
            <a:spAutoFit/>
          </a:bodyPr>
          <a:lstStyle/>
          <a:p>
            <a:r>
              <a:rPr lang="en-US" sz="2200" dirty="0"/>
              <a:t>The posterior probability of obtaining a state, given our current observation, is equal to the likelihood of seeing that observation, given the current state multiplied by the prior belief of the current state, normalized by the probability of seeing the observation regardless.</a:t>
            </a:r>
          </a:p>
        </p:txBody>
      </p:sp>
    </p:spTree>
    <p:extLst>
      <p:ext uri="{BB962C8B-B14F-4D97-AF65-F5344CB8AC3E}">
        <p14:creationId xmlns:p14="http://schemas.microsoft.com/office/powerpoint/2010/main" val="182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The Pairs Trading Strategy</a:t>
            </a:r>
          </a:p>
        </p:txBody>
      </p:sp>
      <p:sp>
        <p:nvSpPr>
          <p:cNvPr id="8" name="TextBox 7">
            <a:extLst>
              <a:ext uri="{FF2B5EF4-FFF2-40B4-BE49-F238E27FC236}">
                <a16:creationId xmlns:a16="http://schemas.microsoft.com/office/drawing/2014/main" id="{88CD77CA-1708-4DCE-B19B-D2229200D312}"/>
              </a:ext>
            </a:extLst>
          </p:cNvPr>
          <p:cNvSpPr txBox="1"/>
          <p:nvPr/>
        </p:nvSpPr>
        <p:spPr>
          <a:xfrm>
            <a:off x="1218883" y="1407105"/>
            <a:ext cx="9751060" cy="1569660"/>
          </a:xfrm>
          <a:prstGeom prst="rect">
            <a:avLst/>
          </a:prstGeom>
          <a:noFill/>
        </p:spPr>
        <p:txBody>
          <a:bodyPr wrap="square" rtlCol="0">
            <a:spAutoFit/>
          </a:bodyPr>
          <a:lstStyle/>
          <a:p>
            <a:r>
              <a:rPr lang="en-US" sz="2200" dirty="0"/>
              <a:t>We go "long the spread" if the forecast error drops below the negative standard deviation of the spread. </a:t>
            </a:r>
          </a:p>
          <a:p>
            <a:endParaRPr lang="en-US" sz="800" dirty="0"/>
          </a:p>
          <a:p>
            <a:r>
              <a:rPr lang="en-US" sz="2200" dirty="0"/>
              <a:t>We go "short the spread" if the forecast error exceeds the positive standard deviation of the spread.</a:t>
            </a:r>
          </a:p>
        </p:txBody>
      </p:sp>
      <p:pic>
        <p:nvPicPr>
          <p:cNvPr id="9" name="Picture 8">
            <a:extLst>
              <a:ext uri="{FF2B5EF4-FFF2-40B4-BE49-F238E27FC236}">
                <a16:creationId xmlns:a16="http://schemas.microsoft.com/office/drawing/2014/main" id="{10F05BAC-BCAC-4A2B-A620-198F9F0F18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03412" y="3276600"/>
            <a:ext cx="8152129" cy="2397930"/>
          </a:xfrm>
          <a:prstGeom prst="rect">
            <a:avLst/>
          </a:prstGeom>
          <a:noFill/>
          <a:ln>
            <a:noFill/>
          </a:ln>
        </p:spPr>
      </p:pic>
    </p:spTree>
    <p:extLst>
      <p:ext uri="{BB962C8B-B14F-4D97-AF65-F5344CB8AC3E}">
        <p14:creationId xmlns:p14="http://schemas.microsoft.com/office/powerpoint/2010/main" val="68170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863600"/>
          </a:xfrm>
        </p:spPr>
        <p:txBody>
          <a:bodyPr/>
          <a:lstStyle/>
          <a:p>
            <a:r>
              <a:rPr lang="en-US" dirty="0"/>
              <a:t>An Example</a:t>
            </a:r>
          </a:p>
        </p:txBody>
      </p:sp>
      <p:sp>
        <p:nvSpPr>
          <p:cNvPr id="8" name="TextBox 7">
            <a:extLst>
              <a:ext uri="{FF2B5EF4-FFF2-40B4-BE49-F238E27FC236}">
                <a16:creationId xmlns:a16="http://schemas.microsoft.com/office/drawing/2014/main" id="{88CD77CA-1708-4DCE-B19B-D2229200D312}"/>
              </a:ext>
            </a:extLst>
          </p:cNvPr>
          <p:cNvSpPr txBox="1"/>
          <p:nvPr/>
        </p:nvSpPr>
        <p:spPr>
          <a:xfrm>
            <a:off x="1218883" y="1351252"/>
            <a:ext cx="10133329" cy="1631216"/>
          </a:xfrm>
          <a:prstGeom prst="rect">
            <a:avLst/>
          </a:prstGeom>
          <a:noFill/>
        </p:spPr>
        <p:txBody>
          <a:bodyPr wrap="square" rtlCol="0">
            <a:spAutoFit/>
          </a:bodyPr>
          <a:lstStyle/>
          <a:p>
            <a:pPr marL="457200" indent="-457200">
              <a:buFont typeface="+mj-lt"/>
              <a:buAutoNum type="arabicPeriod"/>
            </a:pPr>
            <a:r>
              <a:rPr lang="en-US" sz="2000" dirty="0"/>
              <a:t>Receive minute-by-minute market prices. </a:t>
            </a:r>
          </a:p>
          <a:p>
            <a:pPr marL="457200" indent="-457200">
              <a:buFont typeface="+mj-lt"/>
              <a:buAutoNum type="arabicPeriod"/>
            </a:pPr>
            <a:r>
              <a:rPr lang="en-US" sz="2000" dirty="0"/>
              <a:t>Use the Kalman filter to estimate stock #1 today based on prior observation of stock #2.</a:t>
            </a:r>
          </a:p>
          <a:p>
            <a:pPr marL="457200" indent="-457200">
              <a:buFont typeface="+mj-lt"/>
              <a:buAutoNum type="arabicPeriod"/>
            </a:pPr>
            <a:r>
              <a:rPr lang="en-US" sz="2000" dirty="0"/>
              <a:t>Take the residual of the estimate of stock #1 and the actual value.</a:t>
            </a:r>
          </a:p>
          <a:p>
            <a:pPr marL="457200" indent="-457200">
              <a:buFont typeface="+mj-lt"/>
              <a:buAutoNum type="arabicPeriod"/>
            </a:pPr>
            <a:r>
              <a:rPr lang="en-US" sz="2000" dirty="0"/>
              <a:t>Go long/short the spread when the negatively/positively far from the expected value. </a:t>
            </a:r>
          </a:p>
          <a:p>
            <a:pPr marL="457200" indent="-457200">
              <a:buFont typeface="+mj-lt"/>
              <a:buAutoNum type="arabicPeriod"/>
            </a:pPr>
            <a:r>
              <a:rPr lang="en-US" sz="2000" dirty="0"/>
              <a:t>Exit the long and short positions when the series reverts to its expected value.</a:t>
            </a:r>
          </a:p>
        </p:txBody>
      </p:sp>
      <p:pic>
        <p:nvPicPr>
          <p:cNvPr id="5" name="Picture 4">
            <a:extLst>
              <a:ext uri="{FF2B5EF4-FFF2-40B4-BE49-F238E27FC236}">
                <a16:creationId xmlns:a16="http://schemas.microsoft.com/office/drawing/2014/main" id="{99832C95-B6FE-4810-8D98-3DEDDBC086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6412" y="3048259"/>
            <a:ext cx="5562600" cy="3200400"/>
          </a:xfrm>
          <a:prstGeom prst="rect">
            <a:avLst/>
          </a:prstGeom>
          <a:noFill/>
          <a:ln>
            <a:noFill/>
          </a:ln>
        </p:spPr>
      </p:pic>
    </p:spTree>
    <p:extLst>
      <p:ext uri="{BB962C8B-B14F-4D97-AF65-F5344CB8AC3E}">
        <p14:creationId xmlns:p14="http://schemas.microsoft.com/office/powerpoint/2010/main" val="973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4ED80E12-3BE9-4746-820E-FFB249F467F2}">
  <ds:schemaRefs>
    <ds:schemaRef ds:uri="http://www.w3.org/XML/1998/namespace"/>
    <ds:schemaRef ds:uri="http://schemas.openxmlformats.org/package/2006/metadata/core-properties"/>
    <ds:schemaRef ds:uri="http://purl.org/dc/dcmitype/"/>
    <ds:schemaRef ds:uri="http://purl.org/dc/elements/1.1/"/>
    <ds:schemaRef ds:uri="http://schemas.microsoft.com/office/2006/documentManagement/types"/>
    <ds:schemaRef ds:uri="4873beb7-5857-4685-be1f-d57550cc96cc"/>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244</TotalTime>
  <Words>747</Words>
  <Application>Microsoft Office PowerPoint</Application>
  <PresentationFormat>Custom</PresentationFormat>
  <Paragraphs>105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Constantia</vt:lpstr>
      <vt:lpstr>Wingdings</vt:lpstr>
      <vt:lpstr>Books Classic 16x9</vt:lpstr>
      <vt:lpstr>Machine Learning for Stock Trading Predictions </vt:lpstr>
      <vt:lpstr>Predicting Stock Price Movements Using Machine Learning</vt:lpstr>
      <vt:lpstr>Pairs Trading Overview</vt:lpstr>
      <vt:lpstr>Choosing a Pair of Stocks</vt:lpstr>
      <vt:lpstr>Choosing Entry/Exit Points</vt:lpstr>
      <vt:lpstr>Linear State Space Model</vt:lpstr>
      <vt:lpstr>The Kalman Filter – Bayesian Approach</vt:lpstr>
      <vt:lpstr>The Pairs Trading Strategy</vt:lpstr>
      <vt:lpstr>An Example</vt:lpstr>
      <vt:lpstr>Return Predictions using CNNs</vt:lpstr>
      <vt:lpstr>Return Predictions using CNNs</vt:lpstr>
      <vt:lpstr>Return Predictions using CNNs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Stock Trading Predictions</dc:title>
  <dc:creator>Robert Chang</dc:creator>
  <cp:lastModifiedBy>Robert Chang</cp:lastModifiedBy>
  <cp:revision>29</cp:revision>
  <dcterms:created xsi:type="dcterms:W3CDTF">2017-12-14T02:36:38Z</dcterms:created>
  <dcterms:modified xsi:type="dcterms:W3CDTF">2017-12-14T14:02:41Z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