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61" r:id="rId2"/>
    <p:sldId id="263" r:id="rId3"/>
    <p:sldId id="265" r:id="rId4"/>
    <p:sldId id="273" r:id="rId5"/>
    <p:sldId id="272" r:id="rId6"/>
    <p:sldId id="305" r:id="rId7"/>
    <p:sldId id="306" r:id="rId8"/>
    <p:sldId id="307" r:id="rId9"/>
    <p:sldId id="308" r:id="rId10"/>
    <p:sldId id="309" r:id="rId11"/>
    <p:sldId id="280" r:id="rId12"/>
    <p:sldId id="277" r:id="rId13"/>
    <p:sldId id="310" r:id="rId14"/>
    <p:sldId id="311" r:id="rId15"/>
    <p:sldId id="297" r:id="rId16"/>
    <p:sldId id="312" r:id="rId17"/>
    <p:sldId id="313" r:id="rId18"/>
    <p:sldId id="314" r:id="rId19"/>
    <p:sldId id="315" r:id="rId20"/>
    <p:sldId id="30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748" userDrawn="1">
          <p15:clr>
            <a:srgbClr val="A4A3A4"/>
          </p15:clr>
        </p15:guide>
        <p15:guide id="2" pos="166"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ONY VAIO" initials="SV" lastIdx="4" clrIdx="0">
    <p:extLst>
      <p:ext uri="{19B8F6BF-5375-455C-9EA6-DF929625EA0E}">
        <p15:presenceInfo xmlns:p15="http://schemas.microsoft.com/office/powerpoint/2012/main" userId="3421bd20a6b6b28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AD25"/>
    <a:srgbClr val="B7CC3C"/>
    <a:srgbClr val="6DF3ED"/>
    <a:srgbClr val="F1BBF2"/>
    <a:srgbClr val="2EB870"/>
    <a:srgbClr val="B2FAD3"/>
    <a:srgbClr val="E3F8B4"/>
    <a:srgbClr val="FF6600"/>
    <a:srgbClr val="254175"/>
    <a:srgbClr val="5999D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770"/>
    <p:restoredTop sz="96208"/>
  </p:normalViewPr>
  <p:slideViewPr>
    <p:cSldViewPr snapToGrid="0" snapToObjects="1" showGuides="1">
      <p:cViewPr>
        <p:scale>
          <a:sx n="75" d="100"/>
          <a:sy n="75" d="100"/>
        </p:scale>
        <p:origin x="342" y="-6"/>
      </p:cViewPr>
      <p:guideLst>
        <p:guide orient="horz" pos="3748"/>
        <p:guide pos="16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3ED5327-D40D-4264-AC3B-2915A26C3537}" type="doc">
      <dgm:prSet loTypeId="urn:microsoft.com/office/officeart/2011/layout/HexagonRadial" loCatId="cycle" qsTypeId="urn:microsoft.com/office/officeart/2005/8/quickstyle/simple1" qsCatId="simple" csTypeId="urn:microsoft.com/office/officeart/2005/8/colors/accent1_2" csCatId="accent1" phldr="1"/>
      <dgm:spPr/>
      <dgm:t>
        <a:bodyPr/>
        <a:lstStyle/>
        <a:p>
          <a:endParaRPr lang="en-US"/>
        </a:p>
      </dgm:t>
    </dgm:pt>
    <dgm:pt modelId="{1BFC7041-9690-4D9E-82CB-EB48CE079A6C}">
      <dgm:prSet phldrT="[Text]"/>
      <dgm:spPr>
        <a:solidFill>
          <a:srgbClr val="FF0000"/>
        </a:solidFill>
      </dgm:spPr>
      <dgm:t>
        <a:bodyPr/>
        <a:lstStyle/>
        <a:p>
          <a:r>
            <a:rPr lang="en-US" b="1" dirty="0" smtClean="0">
              <a:solidFill>
                <a:schemeClr val="bg2">
                  <a:lumMod val="10000"/>
                </a:schemeClr>
              </a:solidFill>
            </a:rPr>
            <a:t>Supply Chain Analysis</a:t>
          </a:r>
        </a:p>
        <a:p>
          <a:r>
            <a:rPr lang="en-US" b="1" dirty="0" smtClean="0">
              <a:solidFill>
                <a:schemeClr val="bg2">
                  <a:lumMod val="10000"/>
                </a:schemeClr>
              </a:solidFill>
            </a:rPr>
            <a:t>Flow Chart</a:t>
          </a:r>
          <a:endParaRPr lang="en-US" b="1" dirty="0">
            <a:solidFill>
              <a:schemeClr val="bg2">
                <a:lumMod val="10000"/>
              </a:schemeClr>
            </a:solidFill>
          </a:endParaRPr>
        </a:p>
      </dgm:t>
    </dgm:pt>
    <dgm:pt modelId="{8B8C1BE4-F6C0-4EE6-855D-225B3A77AC9D}" type="parTrans" cxnId="{4ED386CA-8628-4F6C-BB35-C5AD44F2B9B3}">
      <dgm:prSet/>
      <dgm:spPr/>
      <dgm:t>
        <a:bodyPr/>
        <a:lstStyle/>
        <a:p>
          <a:endParaRPr lang="en-US"/>
        </a:p>
      </dgm:t>
    </dgm:pt>
    <dgm:pt modelId="{5F2D32AE-B5F7-471C-A067-77771E4403BF}" type="sibTrans" cxnId="{4ED386CA-8628-4F6C-BB35-C5AD44F2B9B3}">
      <dgm:prSet/>
      <dgm:spPr/>
      <dgm:t>
        <a:bodyPr/>
        <a:lstStyle/>
        <a:p>
          <a:endParaRPr lang="en-US"/>
        </a:p>
      </dgm:t>
    </dgm:pt>
    <dgm:pt modelId="{FF1458BF-F208-45B1-A554-F07E99F979B9}">
      <dgm:prSet phldrT="[Text]" custT="1"/>
      <dgm:spPr>
        <a:solidFill>
          <a:schemeClr val="accent2">
            <a:lumMod val="60000"/>
            <a:lumOff val="40000"/>
          </a:schemeClr>
        </a:solidFill>
      </dgm:spPr>
      <dgm:t>
        <a:bodyPr/>
        <a:lstStyle/>
        <a:p>
          <a:r>
            <a:rPr lang="en-US" sz="1100" b="1" u="none" dirty="0" smtClean="0">
              <a:solidFill>
                <a:schemeClr val="bg2">
                  <a:lumMod val="10000"/>
                </a:schemeClr>
              </a:solidFill>
              <a:latin typeface="Arial" panose="020B0604020202020204" pitchFamily="34" charset="0"/>
              <a:cs typeface="Arial" panose="020B0604020202020204" pitchFamily="34" charset="0"/>
            </a:rPr>
            <a:t>1.</a:t>
          </a:r>
        </a:p>
        <a:p>
          <a:r>
            <a:rPr lang="en-US" sz="1100" b="1" u="none" dirty="0" smtClean="0">
              <a:solidFill>
                <a:schemeClr val="bg2">
                  <a:lumMod val="10000"/>
                </a:schemeClr>
              </a:solidFill>
              <a:latin typeface="Arial" panose="020B0604020202020204" pitchFamily="34" charset="0"/>
              <a:cs typeface="Arial" panose="020B0604020202020204" pitchFamily="34" charset="0"/>
            </a:rPr>
            <a:t>Business Understanding</a:t>
          </a:r>
          <a:endParaRPr lang="en-US" sz="1100" b="1" u="none" dirty="0">
            <a:solidFill>
              <a:schemeClr val="bg2">
                <a:lumMod val="10000"/>
              </a:schemeClr>
            </a:solidFill>
            <a:latin typeface="Arial" panose="020B0604020202020204" pitchFamily="34" charset="0"/>
            <a:cs typeface="Arial" panose="020B0604020202020204" pitchFamily="34" charset="0"/>
          </a:endParaRPr>
        </a:p>
      </dgm:t>
    </dgm:pt>
    <dgm:pt modelId="{8065A91C-3BAB-4333-A7CF-BBE80207A713}" type="parTrans" cxnId="{B5219ECA-D19A-4C50-A52A-FFA0071D04AA}">
      <dgm:prSet/>
      <dgm:spPr/>
      <dgm:t>
        <a:bodyPr/>
        <a:lstStyle/>
        <a:p>
          <a:endParaRPr lang="en-US"/>
        </a:p>
      </dgm:t>
    </dgm:pt>
    <dgm:pt modelId="{DCC62373-1F17-4193-8FFB-37FA4612C8A3}" type="sibTrans" cxnId="{B5219ECA-D19A-4C50-A52A-FFA0071D04AA}">
      <dgm:prSet/>
      <dgm:spPr/>
      <dgm:t>
        <a:bodyPr/>
        <a:lstStyle/>
        <a:p>
          <a:endParaRPr lang="en-US"/>
        </a:p>
      </dgm:t>
    </dgm:pt>
    <dgm:pt modelId="{49242036-E714-4130-92E9-A3B47E6CAD0B}">
      <dgm:prSet phldrT="[Text]"/>
      <dgm:spPr>
        <a:solidFill>
          <a:srgbClr val="92D050"/>
        </a:solidFill>
      </dgm:spPr>
      <dgm:t>
        <a:bodyPr/>
        <a:lstStyle/>
        <a:p>
          <a:r>
            <a:rPr lang="en-US" b="1" dirty="0" smtClean="0">
              <a:solidFill>
                <a:schemeClr val="bg2">
                  <a:lumMod val="10000"/>
                </a:schemeClr>
              </a:solidFill>
            </a:rPr>
            <a:t>2. Data Preparation</a:t>
          </a:r>
          <a:endParaRPr lang="en-US" b="1" dirty="0">
            <a:solidFill>
              <a:schemeClr val="bg2">
                <a:lumMod val="10000"/>
              </a:schemeClr>
            </a:solidFill>
          </a:endParaRPr>
        </a:p>
      </dgm:t>
    </dgm:pt>
    <dgm:pt modelId="{F6B7C033-C90C-4116-A361-BAF3FC04C6F4}" type="parTrans" cxnId="{68AC3B19-2A3F-4623-9FEB-E298F9086544}">
      <dgm:prSet/>
      <dgm:spPr/>
      <dgm:t>
        <a:bodyPr/>
        <a:lstStyle/>
        <a:p>
          <a:endParaRPr lang="en-US"/>
        </a:p>
      </dgm:t>
    </dgm:pt>
    <dgm:pt modelId="{EBB6D66D-2A5B-4578-8BD1-AA9506A1EAA5}" type="sibTrans" cxnId="{68AC3B19-2A3F-4623-9FEB-E298F9086544}">
      <dgm:prSet/>
      <dgm:spPr/>
      <dgm:t>
        <a:bodyPr/>
        <a:lstStyle/>
        <a:p>
          <a:endParaRPr lang="en-US"/>
        </a:p>
      </dgm:t>
    </dgm:pt>
    <dgm:pt modelId="{F9338D60-2630-44BF-99D3-7A69DCA74B95}">
      <dgm:prSet phldrT="[Text]"/>
      <dgm:spPr>
        <a:solidFill>
          <a:srgbClr val="F1BBF2"/>
        </a:solidFill>
      </dgm:spPr>
      <dgm:t>
        <a:bodyPr/>
        <a:lstStyle/>
        <a:p>
          <a:r>
            <a:rPr lang="en-US" b="1" dirty="0" smtClean="0">
              <a:solidFill>
                <a:schemeClr val="bg2">
                  <a:lumMod val="10000"/>
                </a:schemeClr>
              </a:solidFill>
            </a:rPr>
            <a:t>3.</a:t>
          </a:r>
        </a:p>
        <a:p>
          <a:r>
            <a:rPr lang="en-US" b="1" dirty="0" smtClean="0">
              <a:solidFill>
                <a:schemeClr val="bg2">
                  <a:lumMod val="10000"/>
                </a:schemeClr>
              </a:solidFill>
            </a:rPr>
            <a:t>EDA</a:t>
          </a:r>
          <a:endParaRPr lang="en-US" b="1" dirty="0">
            <a:solidFill>
              <a:schemeClr val="bg2">
                <a:lumMod val="10000"/>
              </a:schemeClr>
            </a:solidFill>
          </a:endParaRPr>
        </a:p>
      </dgm:t>
    </dgm:pt>
    <dgm:pt modelId="{1AA88B69-7FC5-4E9B-847C-3CA4C568D152}" type="parTrans" cxnId="{D9967B3A-E800-457A-B94E-C079CFEB8751}">
      <dgm:prSet/>
      <dgm:spPr/>
      <dgm:t>
        <a:bodyPr/>
        <a:lstStyle/>
        <a:p>
          <a:endParaRPr lang="en-US"/>
        </a:p>
      </dgm:t>
    </dgm:pt>
    <dgm:pt modelId="{7430C937-9C51-4A31-842A-5AA282C090A9}" type="sibTrans" cxnId="{D9967B3A-E800-457A-B94E-C079CFEB8751}">
      <dgm:prSet/>
      <dgm:spPr/>
      <dgm:t>
        <a:bodyPr/>
        <a:lstStyle/>
        <a:p>
          <a:endParaRPr lang="en-US"/>
        </a:p>
      </dgm:t>
    </dgm:pt>
    <dgm:pt modelId="{B2ADD48A-26F7-4E08-A0B0-517BF8294DCF}">
      <dgm:prSet phldrT="[Text]" custT="1"/>
      <dgm:spPr>
        <a:solidFill>
          <a:srgbClr val="6DF3ED"/>
        </a:solidFill>
      </dgm:spPr>
      <dgm:t>
        <a:bodyPr/>
        <a:lstStyle/>
        <a:p>
          <a:r>
            <a:rPr lang="en-US" sz="1800" b="1" dirty="0" smtClean="0">
              <a:solidFill>
                <a:schemeClr val="bg2">
                  <a:lumMod val="10000"/>
                </a:schemeClr>
              </a:solidFill>
            </a:rPr>
            <a:t>4.</a:t>
          </a:r>
        </a:p>
        <a:p>
          <a:r>
            <a:rPr lang="en-US" sz="1800" b="1" dirty="0" smtClean="0">
              <a:solidFill>
                <a:schemeClr val="bg2">
                  <a:lumMod val="10000"/>
                </a:schemeClr>
              </a:solidFill>
            </a:rPr>
            <a:t> Model Building</a:t>
          </a:r>
          <a:endParaRPr lang="en-US" sz="1800" b="1" dirty="0">
            <a:solidFill>
              <a:schemeClr val="bg2">
                <a:lumMod val="10000"/>
              </a:schemeClr>
            </a:solidFill>
          </a:endParaRPr>
        </a:p>
      </dgm:t>
    </dgm:pt>
    <dgm:pt modelId="{BE9CFECC-FA93-434C-83BB-59AE7818C212}" type="parTrans" cxnId="{16107F78-7A6F-4404-8496-9B6F37D0BAB8}">
      <dgm:prSet/>
      <dgm:spPr/>
      <dgm:t>
        <a:bodyPr/>
        <a:lstStyle/>
        <a:p>
          <a:endParaRPr lang="en-US"/>
        </a:p>
      </dgm:t>
    </dgm:pt>
    <dgm:pt modelId="{65CA6D73-EC17-42C0-B43E-3CF0DDEDF8A2}" type="sibTrans" cxnId="{16107F78-7A6F-4404-8496-9B6F37D0BAB8}">
      <dgm:prSet/>
      <dgm:spPr/>
      <dgm:t>
        <a:bodyPr/>
        <a:lstStyle/>
        <a:p>
          <a:endParaRPr lang="en-US"/>
        </a:p>
      </dgm:t>
    </dgm:pt>
    <dgm:pt modelId="{6FB32C1B-A9DE-4AEF-AC31-FC500C63C054}">
      <dgm:prSet phldrT="[Text]" custT="1"/>
      <dgm:spPr>
        <a:solidFill>
          <a:srgbClr val="00B0F0"/>
        </a:solidFill>
      </dgm:spPr>
      <dgm:t>
        <a:bodyPr/>
        <a:lstStyle/>
        <a:p>
          <a:r>
            <a:rPr lang="en-US" sz="1600" b="1" dirty="0" smtClean="0">
              <a:solidFill>
                <a:schemeClr val="bg2">
                  <a:lumMod val="10000"/>
                </a:schemeClr>
              </a:solidFill>
            </a:rPr>
            <a:t>5.</a:t>
          </a:r>
        </a:p>
        <a:p>
          <a:r>
            <a:rPr lang="en-US" sz="1600" b="1" dirty="0" smtClean="0">
              <a:solidFill>
                <a:schemeClr val="bg2">
                  <a:lumMod val="10000"/>
                </a:schemeClr>
              </a:solidFill>
            </a:rPr>
            <a:t>Model Optimization</a:t>
          </a:r>
          <a:endParaRPr lang="en-US" sz="1600" b="1" dirty="0">
            <a:solidFill>
              <a:schemeClr val="bg2">
                <a:lumMod val="10000"/>
              </a:schemeClr>
            </a:solidFill>
          </a:endParaRPr>
        </a:p>
      </dgm:t>
    </dgm:pt>
    <dgm:pt modelId="{2CC0B32A-33DD-40D9-869B-23790F44C10A}" type="parTrans" cxnId="{FA8D9CBE-7B57-47B1-8C7B-651251076D09}">
      <dgm:prSet/>
      <dgm:spPr/>
      <dgm:t>
        <a:bodyPr/>
        <a:lstStyle/>
        <a:p>
          <a:endParaRPr lang="en-US"/>
        </a:p>
      </dgm:t>
    </dgm:pt>
    <dgm:pt modelId="{06506D0A-BF35-4AAF-84EA-5AEF10FE5527}" type="sibTrans" cxnId="{FA8D9CBE-7B57-47B1-8C7B-651251076D09}">
      <dgm:prSet/>
      <dgm:spPr/>
      <dgm:t>
        <a:bodyPr/>
        <a:lstStyle/>
        <a:p>
          <a:endParaRPr lang="en-US"/>
        </a:p>
      </dgm:t>
    </dgm:pt>
    <dgm:pt modelId="{E1B19A72-2F3C-4F7D-9AFF-F3EE92A0582A}">
      <dgm:prSet phldrT="[Text]" custT="1"/>
      <dgm:spPr>
        <a:solidFill>
          <a:srgbClr val="E3AD25"/>
        </a:solidFill>
      </dgm:spPr>
      <dgm:t>
        <a:bodyPr/>
        <a:lstStyle/>
        <a:p>
          <a:r>
            <a:rPr lang="en-US" sz="1400" b="1" dirty="0" smtClean="0"/>
            <a:t>6.</a:t>
          </a:r>
        </a:p>
        <a:p>
          <a:r>
            <a:rPr lang="en-US" sz="1400" b="1" dirty="0" smtClean="0"/>
            <a:t>Model Deploy</a:t>
          </a:r>
        </a:p>
        <a:p>
          <a:r>
            <a:rPr lang="en-US" sz="1400" b="1" dirty="0" smtClean="0"/>
            <a:t>In </a:t>
          </a:r>
        </a:p>
        <a:p>
          <a:r>
            <a:rPr lang="en-US" sz="1400" b="1" dirty="0" smtClean="0"/>
            <a:t>Production</a:t>
          </a:r>
        </a:p>
      </dgm:t>
    </dgm:pt>
    <dgm:pt modelId="{35F930C7-D09B-49A2-B35C-A95E92DC4A60}" type="parTrans" cxnId="{317A3D71-2FC1-447B-A877-89FD3C99FE31}">
      <dgm:prSet/>
      <dgm:spPr/>
      <dgm:t>
        <a:bodyPr/>
        <a:lstStyle/>
        <a:p>
          <a:endParaRPr lang="en-US"/>
        </a:p>
      </dgm:t>
    </dgm:pt>
    <dgm:pt modelId="{A2C7952D-532C-4100-9A6F-3FC7F671FD84}" type="sibTrans" cxnId="{317A3D71-2FC1-447B-A877-89FD3C99FE31}">
      <dgm:prSet/>
      <dgm:spPr/>
      <dgm:t>
        <a:bodyPr/>
        <a:lstStyle/>
        <a:p>
          <a:endParaRPr lang="en-US"/>
        </a:p>
      </dgm:t>
    </dgm:pt>
    <dgm:pt modelId="{BF39DBC8-F519-49D0-8B41-DD31ABE90FE9}" type="pres">
      <dgm:prSet presAssocID="{93ED5327-D40D-4264-AC3B-2915A26C3537}" presName="Name0" presStyleCnt="0">
        <dgm:presLayoutVars>
          <dgm:chMax val="1"/>
          <dgm:chPref val="1"/>
          <dgm:dir/>
          <dgm:animOne val="branch"/>
          <dgm:animLvl val="lvl"/>
        </dgm:presLayoutVars>
      </dgm:prSet>
      <dgm:spPr/>
    </dgm:pt>
    <dgm:pt modelId="{C54FB0DA-30B6-4079-9719-4E696E68347F}" type="pres">
      <dgm:prSet presAssocID="{1BFC7041-9690-4D9E-82CB-EB48CE079A6C}" presName="Parent" presStyleLbl="node0" presStyleIdx="0" presStyleCnt="1">
        <dgm:presLayoutVars>
          <dgm:chMax val="6"/>
          <dgm:chPref val="6"/>
        </dgm:presLayoutVars>
      </dgm:prSet>
      <dgm:spPr/>
      <dgm:t>
        <a:bodyPr/>
        <a:lstStyle/>
        <a:p>
          <a:endParaRPr lang="en-US"/>
        </a:p>
      </dgm:t>
    </dgm:pt>
    <dgm:pt modelId="{275A177F-EA96-4C1A-AE8C-249003319167}" type="pres">
      <dgm:prSet presAssocID="{FF1458BF-F208-45B1-A554-F07E99F979B9}" presName="Accent1" presStyleCnt="0"/>
      <dgm:spPr/>
    </dgm:pt>
    <dgm:pt modelId="{E4052432-6403-4E3E-B2D5-6F5F69AD47A5}" type="pres">
      <dgm:prSet presAssocID="{FF1458BF-F208-45B1-A554-F07E99F979B9}" presName="Accent" presStyleLbl="bgShp" presStyleIdx="0" presStyleCnt="6"/>
      <dgm:spPr/>
    </dgm:pt>
    <dgm:pt modelId="{100CCD80-6B49-49C1-9FB6-701BD2DA8029}" type="pres">
      <dgm:prSet presAssocID="{FF1458BF-F208-45B1-A554-F07E99F979B9}" presName="Child1" presStyleLbl="node1" presStyleIdx="0" presStyleCnt="6">
        <dgm:presLayoutVars>
          <dgm:chMax val="0"/>
          <dgm:chPref val="0"/>
          <dgm:bulletEnabled val="1"/>
        </dgm:presLayoutVars>
      </dgm:prSet>
      <dgm:spPr/>
      <dgm:t>
        <a:bodyPr/>
        <a:lstStyle/>
        <a:p>
          <a:endParaRPr lang="en-US"/>
        </a:p>
      </dgm:t>
    </dgm:pt>
    <dgm:pt modelId="{1D7C941E-282A-4633-A3DD-DBC8B8515CA5}" type="pres">
      <dgm:prSet presAssocID="{49242036-E714-4130-92E9-A3B47E6CAD0B}" presName="Accent2" presStyleCnt="0"/>
      <dgm:spPr/>
    </dgm:pt>
    <dgm:pt modelId="{FDC28D9F-F7F1-4C49-929E-9740B0CCB1D1}" type="pres">
      <dgm:prSet presAssocID="{49242036-E714-4130-92E9-A3B47E6CAD0B}" presName="Accent" presStyleLbl="bgShp" presStyleIdx="1" presStyleCnt="6"/>
      <dgm:spPr/>
    </dgm:pt>
    <dgm:pt modelId="{D9D10385-00C0-4789-99F1-B42EA7A6956A}" type="pres">
      <dgm:prSet presAssocID="{49242036-E714-4130-92E9-A3B47E6CAD0B}" presName="Child2" presStyleLbl="node1" presStyleIdx="1" presStyleCnt="6">
        <dgm:presLayoutVars>
          <dgm:chMax val="0"/>
          <dgm:chPref val="0"/>
          <dgm:bulletEnabled val="1"/>
        </dgm:presLayoutVars>
      </dgm:prSet>
      <dgm:spPr/>
      <dgm:t>
        <a:bodyPr/>
        <a:lstStyle/>
        <a:p>
          <a:endParaRPr lang="en-US"/>
        </a:p>
      </dgm:t>
    </dgm:pt>
    <dgm:pt modelId="{5A1413A1-2652-4C6C-99A3-AD2F9389B7FF}" type="pres">
      <dgm:prSet presAssocID="{F9338D60-2630-44BF-99D3-7A69DCA74B95}" presName="Accent3" presStyleCnt="0"/>
      <dgm:spPr/>
    </dgm:pt>
    <dgm:pt modelId="{A3A6E27D-0EB7-4793-BC47-A564639553B0}" type="pres">
      <dgm:prSet presAssocID="{F9338D60-2630-44BF-99D3-7A69DCA74B95}" presName="Accent" presStyleLbl="bgShp" presStyleIdx="2" presStyleCnt="6"/>
      <dgm:spPr/>
    </dgm:pt>
    <dgm:pt modelId="{DB88DD3D-75D9-49A8-9DA7-EA07103C6B18}" type="pres">
      <dgm:prSet presAssocID="{F9338D60-2630-44BF-99D3-7A69DCA74B95}" presName="Child3" presStyleLbl="node1" presStyleIdx="2" presStyleCnt="6">
        <dgm:presLayoutVars>
          <dgm:chMax val="0"/>
          <dgm:chPref val="0"/>
          <dgm:bulletEnabled val="1"/>
        </dgm:presLayoutVars>
      </dgm:prSet>
      <dgm:spPr/>
      <dgm:t>
        <a:bodyPr/>
        <a:lstStyle/>
        <a:p>
          <a:endParaRPr lang="en-US"/>
        </a:p>
      </dgm:t>
    </dgm:pt>
    <dgm:pt modelId="{FCC0F8C6-E86C-4BB6-8C21-96B48D607B0F}" type="pres">
      <dgm:prSet presAssocID="{B2ADD48A-26F7-4E08-A0B0-517BF8294DCF}" presName="Accent4" presStyleCnt="0"/>
      <dgm:spPr/>
    </dgm:pt>
    <dgm:pt modelId="{9DA7EDB8-3272-4709-9B4B-2E7E2EAA7C26}" type="pres">
      <dgm:prSet presAssocID="{B2ADD48A-26F7-4E08-A0B0-517BF8294DCF}" presName="Accent" presStyleLbl="bgShp" presStyleIdx="3" presStyleCnt="6"/>
      <dgm:spPr/>
    </dgm:pt>
    <dgm:pt modelId="{9682FBED-4607-42BC-94C8-07D3EFA5507B}" type="pres">
      <dgm:prSet presAssocID="{B2ADD48A-26F7-4E08-A0B0-517BF8294DCF}" presName="Child4" presStyleLbl="node1" presStyleIdx="3" presStyleCnt="6">
        <dgm:presLayoutVars>
          <dgm:chMax val="0"/>
          <dgm:chPref val="0"/>
          <dgm:bulletEnabled val="1"/>
        </dgm:presLayoutVars>
      </dgm:prSet>
      <dgm:spPr/>
    </dgm:pt>
    <dgm:pt modelId="{48A2BCC6-9DA6-478A-9D9C-D001EDE493FA}" type="pres">
      <dgm:prSet presAssocID="{6FB32C1B-A9DE-4AEF-AC31-FC500C63C054}" presName="Accent5" presStyleCnt="0"/>
      <dgm:spPr/>
    </dgm:pt>
    <dgm:pt modelId="{032B13F7-24E1-42A3-8E40-37A266780402}" type="pres">
      <dgm:prSet presAssocID="{6FB32C1B-A9DE-4AEF-AC31-FC500C63C054}" presName="Accent" presStyleLbl="bgShp" presStyleIdx="4" presStyleCnt="6"/>
      <dgm:spPr/>
    </dgm:pt>
    <dgm:pt modelId="{533B5C79-532B-4D2D-AD2D-8C12BDE6ED7F}" type="pres">
      <dgm:prSet presAssocID="{6FB32C1B-A9DE-4AEF-AC31-FC500C63C054}" presName="Child5" presStyleLbl="node1" presStyleIdx="4" presStyleCnt="6">
        <dgm:presLayoutVars>
          <dgm:chMax val="0"/>
          <dgm:chPref val="0"/>
          <dgm:bulletEnabled val="1"/>
        </dgm:presLayoutVars>
      </dgm:prSet>
      <dgm:spPr/>
      <dgm:t>
        <a:bodyPr/>
        <a:lstStyle/>
        <a:p>
          <a:endParaRPr lang="en-US"/>
        </a:p>
      </dgm:t>
    </dgm:pt>
    <dgm:pt modelId="{655F446C-9B97-4365-8171-B975C33F79F2}" type="pres">
      <dgm:prSet presAssocID="{E1B19A72-2F3C-4F7D-9AFF-F3EE92A0582A}" presName="Accent6" presStyleCnt="0"/>
      <dgm:spPr/>
    </dgm:pt>
    <dgm:pt modelId="{8DE0DB8A-6D61-4A61-B50D-6B1A91C64589}" type="pres">
      <dgm:prSet presAssocID="{E1B19A72-2F3C-4F7D-9AFF-F3EE92A0582A}" presName="Accent" presStyleLbl="bgShp" presStyleIdx="5" presStyleCnt="6"/>
      <dgm:spPr/>
    </dgm:pt>
    <dgm:pt modelId="{C1FEC331-2676-4510-9859-AF96B54EF0A5}" type="pres">
      <dgm:prSet presAssocID="{E1B19A72-2F3C-4F7D-9AFF-F3EE92A0582A}" presName="Child6" presStyleLbl="node1" presStyleIdx="5" presStyleCnt="6">
        <dgm:presLayoutVars>
          <dgm:chMax val="0"/>
          <dgm:chPref val="0"/>
          <dgm:bulletEnabled val="1"/>
        </dgm:presLayoutVars>
      </dgm:prSet>
      <dgm:spPr/>
      <dgm:t>
        <a:bodyPr/>
        <a:lstStyle/>
        <a:p>
          <a:endParaRPr lang="en-US"/>
        </a:p>
      </dgm:t>
    </dgm:pt>
  </dgm:ptLst>
  <dgm:cxnLst>
    <dgm:cxn modelId="{317A3D71-2FC1-447B-A877-89FD3C99FE31}" srcId="{1BFC7041-9690-4D9E-82CB-EB48CE079A6C}" destId="{E1B19A72-2F3C-4F7D-9AFF-F3EE92A0582A}" srcOrd="5" destOrd="0" parTransId="{35F930C7-D09B-49A2-B35C-A95E92DC4A60}" sibTransId="{A2C7952D-532C-4100-9A6F-3FC7F671FD84}"/>
    <dgm:cxn modelId="{D71BAE71-34E9-4C18-AADA-FB89B7A5EFE4}" type="presOf" srcId="{B2ADD48A-26F7-4E08-A0B0-517BF8294DCF}" destId="{9682FBED-4607-42BC-94C8-07D3EFA5507B}" srcOrd="0" destOrd="0" presId="urn:microsoft.com/office/officeart/2011/layout/HexagonRadial"/>
    <dgm:cxn modelId="{D9967B3A-E800-457A-B94E-C079CFEB8751}" srcId="{1BFC7041-9690-4D9E-82CB-EB48CE079A6C}" destId="{F9338D60-2630-44BF-99D3-7A69DCA74B95}" srcOrd="2" destOrd="0" parTransId="{1AA88B69-7FC5-4E9B-847C-3CA4C568D152}" sibTransId="{7430C937-9C51-4A31-842A-5AA282C090A9}"/>
    <dgm:cxn modelId="{BC303488-1287-43B6-917D-F45FBA8004E4}" type="presOf" srcId="{6FB32C1B-A9DE-4AEF-AC31-FC500C63C054}" destId="{533B5C79-532B-4D2D-AD2D-8C12BDE6ED7F}" srcOrd="0" destOrd="0" presId="urn:microsoft.com/office/officeart/2011/layout/HexagonRadial"/>
    <dgm:cxn modelId="{16107F78-7A6F-4404-8496-9B6F37D0BAB8}" srcId="{1BFC7041-9690-4D9E-82CB-EB48CE079A6C}" destId="{B2ADD48A-26F7-4E08-A0B0-517BF8294DCF}" srcOrd="3" destOrd="0" parTransId="{BE9CFECC-FA93-434C-83BB-59AE7818C212}" sibTransId="{65CA6D73-EC17-42C0-B43E-3CF0DDEDF8A2}"/>
    <dgm:cxn modelId="{A0B233AA-4F29-4971-BE77-2B15273E17AE}" type="presOf" srcId="{93ED5327-D40D-4264-AC3B-2915A26C3537}" destId="{BF39DBC8-F519-49D0-8B41-DD31ABE90FE9}" srcOrd="0" destOrd="0" presId="urn:microsoft.com/office/officeart/2011/layout/HexagonRadial"/>
    <dgm:cxn modelId="{940AE39B-9402-4A05-B044-BFA4C6E31C67}" type="presOf" srcId="{E1B19A72-2F3C-4F7D-9AFF-F3EE92A0582A}" destId="{C1FEC331-2676-4510-9859-AF96B54EF0A5}" srcOrd="0" destOrd="0" presId="urn:microsoft.com/office/officeart/2011/layout/HexagonRadial"/>
    <dgm:cxn modelId="{ADFB978F-C828-4631-BC79-204B86D84DD7}" type="presOf" srcId="{49242036-E714-4130-92E9-A3B47E6CAD0B}" destId="{D9D10385-00C0-4789-99F1-B42EA7A6956A}" srcOrd="0" destOrd="0" presId="urn:microsoft.com/office/officeart/2011/layout/HexagonRadial"/>
    <dgm:cxn modelId="{68AC3B19-2A3F-4623-9FEB-E298F9086544}" srcId="{1BFC7041-9690-4D9E-82CB-EB48CE079A6C}" destId="{49242036-E714-4130-92E9-A3B47E6CAD0B}" srcOrd="1" destOrd="0" parTransId="{F6B7C033-C90C-4116-A361-BAF3FC04C6F4}" sibTransId="{EBB6D66D-2A5B-4578-8BD1-AA9506A1EAA5}"/>
    <dgm:cxn modelId="{4ED386CA-8628-4F6C-BB35-C5AD44F2B9B3}" srcId="{93ED5327-D40D-4264-AC3B-2915A26C3537}" destId="{1BFC7041-9690-4D9E-82CB-EB48CE079A6C}" srcOrd="0" destOrd="0" parTransId="{8B8C1BE4-F6C0-4EE6-855D-225B3A77AC9D}" sibTransId="{5F2D32AE-B5F7-471C-A067-77771E4403BF}"/>
    <dgm:cxn modelId="{511975D0-2129-4C6B-8380-3B68782A56F0}" type="presOf" srcId="{FF1458BF-F208-45B1-A554-F07E99F979B9}" destId="{100CCD80-6B49-49C1-9FB6-701BD2DA8029}" srcOrd="0" destOrd="0" presId="urn:microsoft.com/office/officeart/2011/layout/HexagonRadial"/>
    <dgm:cxn modelId="{B5219ECA-D19A-4C50-A52A-FFA0071D04AA}" srcId="{1BFC7041-9690-4D9E-82CB-EB48CE079A6C}" destId="{FF1458BF-F208-45B1-A554-F07E99F979B9}" srcOrd="0" destOrd="0" parTransId="{8065A91C-3BAB-4333-A7CF-BBE80207A713}" sibTransId="{DCC62373-1F17-4193-8FFB-37FA4612C8A3}"/>
    <dgm:cxn modelId="{2A4DF522-43D7-463D-8CD9-191B133866CB}" type="presOf" srcId="{F9338D60-2630-44BF-99D3-7A69DCA74B95}" destId="{DB88DD3D-75D9-49A8-9DA7-EA07103C6B18}" srcOrd="0" destOrd="0" presId="urn:microsoft.com/office/officeart/2011/layout/HexagonRadial"/>
    <dgm:cxn modelId="{FA8D9CBE-7B57-47B1-8C7B-651251076D09}" srcId="{1BFC7041-9690-4D9E-82CB-EB48CE079A6C}" destId="{6FB32C1B-A9DE-4AEF-AC31-FC500C63C054}" srcOrd="4" destOrd="0" parTransId="{2CC0B32A-33DD-40D9-869B-23790F44C10A}" sibTransId="{06506D0A-BF35-4AAF-84EA-5AEF10FE5527}"/>
    <dgm:cxn modelId="{DC606F2A-D8DE-4E64-A241-D0AC5F9A3C31}" type="presOf" srcId="{1BFC7041-9690-4D9E-82CB-EB48CE079A6C}" destId="{C54FB0DA-30B6-4079-9719-4E696E68347F}" srcOrd="0" destOrd="0" presId="urn:microsoft.com/office/officeart/2011/layout/HexagonRadial"/>
    <dgm:cxn modelId="{4DB52A05-2DF6-4683-9721-E18FEE96768A}" type="presParOf" srcId="{BF39DBC8-F519-49D0-8B41-DD31ABE90FE9}" destId="{C54FB0DA-30B6-4079-9719-4E696E68347F}" srcOrd="0" destOrd="0" presId="urn:microsoft.com/office/officeart/2011/layout/HexagonRadial"/>
    <dgm:cxn modelId="{F0A6A56A-0C62-4D29-90C6-F1DF6C15A3CD}" type="presParOf" srcId="{BF39DBC8-F519-49D0-8B41-DD31ABE90FE9}" destId="{275A177F-EA96-4C1A-AE8C-249003319167}" srcOrd="1" destOrd="0" presId="urn:microsoft.com/office/officeart/2011/layout/HexagonRadial"/>
    <dgm:cxn modelId="{5E0A3644-50A3-4B35-ACF4-1EC655F475EE}" type="presParOf" srcId="{275A177F-EA96-4C1A-AE8C-249003319167}" destId="{E4052432-6403-4E3E-B2D5-6F5F69AD47A5}" srcOrd="0" destOrd="0" presId="urn:microsoft.com/office/officeart/2011/layout/HexagonRadial"/>
    <dgm:cxn modelId="{B8E38FBD-E7F3-4E61-B5B2-45EE60A46372}" type="presParOf" srcId="{BF39DBC8-F519-49D0-8B41-DD31ABE90FE9}" destId="{100CCD80-6B49-49C1-9FB6-701BD2DA8029}" srcOrd="2" destOrd="0" presId="urn:microsoft.com/office/officeart/2011/layout/HexagonRadial"/>
    <dgm:cxn modelId="{38C3207A-79CA-47E3-B8B3-1F0D917B155E}" type="presParOf" srcId="{BF39DBC8-F519-49D0-8B41-DD31ABE90FE9}" destId="{1D7C941E-282A-4633-A3DD-DBC8B8515CA5}" srcOrd="3" destOrd="0" presId="urn:microsoft.com/office/officeart/2011/layout/HexagonRadial"/>
    <dgm:cxn modelId="{B439108A-0229-4EEC-9420-6FF04A479CB4}" type="presParOf" srcId="{1D7C941E-282A-4633-A3DD-DBC8B8515CA5}" destId="{FDC28D9F-F7F1-4C49-929E-9740B0CCB1D1}" srcOrd="0" destOrd="0" presId="urn:microsoft.com/office/officeart/2011/layout/HexagonRadial"/>
    <dgm:cxn modelId="{F92A4052-BDC0-47E0-B599-139BAB81FE4C}" type="presParOf" srcId="{BF39DBC8-F519-49D0-8B41-DD31ABE90FE9}" destId="{D9D10385-00C0-4789-99F1-B42EA7A6956A}" srcOrd="4" destOrd="0" presId="urn:microsoft.com/office/officeart/2011/layout/HexagonRadial"/>
    <dgm:cxn modelId="{D147FBEB-12FE-4553-BD60-B8241429026E}" type="presParOf" srcId="{BF39DBC8-F519-49D0-8B41-DD31ABE90FE9}" destId="{5A1413A1-2652-4C6C-99A3-AD2F9389B7FF}" srcOrd="5" destOrd="0" presId="urn:microsoft.com/office/officeart/2011/layout/HexagonRadial"/>
    <dgm:cxn modelId="{75F2AC9A-10D5-4539-81BC-61CB79C3E543}" type="presParOf" srcId="{5A1413A1-2652-4C6C-99A3-AD2F9389B7FF}" destId="{A3A6E27D-0EB7-4793-BC47-A564639553B0}" srcOrd="0" destOrd="0" presId="urn:microsoft.com/office/officeart/2011/layout/HexagonRadial"/>
    <dgm:cxn modelId="{5BFA36FA-AF9F-49B0-B478-F5B7CEB5D3F2}" type="presParOf" srcId="{BF39DBC8-F519-49D0-8B41-DD31ABE90FE9}" destId="{DB88DD3D-75D9-49A8-9DA7-EA07103C6B18}" srcOrd="6" destOrd="0" presId="urn:microsoft.com/office/officeart/2011/layout/HexagonRadial"/>
    <dgm:cxn modelId="{7C6FB939-86FF-46BB-92AB-CDD4344C0B2A}" type="presParOf" srcId="{BF39DBC8-F519-49D0-8B41-DD31ABE90FE9}" destId="{FCC0F8C6-E86C-4BB6-8C21-96B48D607B0F}" srcOrd="7" destOrd="0" presId="urn:microsoft.com/office/officeart/2011/layout/HexagonRadial"/>
    <dgm:cxn modelId="{AB593A85-2EDD-4BA4-9ECC-6C944B168355}" type="presParOf" srcId="{FCC0F8C6-E86C-4BB6-8C21-96B48D607B0F}" destId="{9DA7EDB8-3272-4709-9B4B-2E7E2EAA7C26}" srcOrd="0" destOrd="0" presId="urn:microsoft.com/office/officeart/2011/layout/HexagonRadial"/>
    <dgm:cxn modelId="{0936F4A1-4508-4D5B-A1E5-3CCE4BA68E0A}" type="presParOf" srcId="{BF39DBC8-F519-49D0-8B41-DD31ABE90FE9}" destId="{9682FBED-4607-42BC-94C8-07D3EFA5507B}" srcOrd="8" destOrd="0" presId="urn:microsoft.com/office/officeart/2011/layout/HexagonRadial"/>
    <dgm:cxn modelId="{839972D6-E98A-41C8-8495-417D7F76CB3A}" type="presParOf" srcId="{BF39DBC8-F519-49D0-8B41-DD31ABE90FE9}" destId="{48A2BCC6-9DA6-478A-9D9C-D001EDE493FA}" srcOrd="9" destOrd="0" presId="urn:microsoft.com/office/officeart/2011/layout/HexagonRadial"/>
    <dgm:cxn modelId="{D43C07F0-F78E-46FF-A05E-8F769394ABC4}" type="presParOf" srcId="{48A2BCC6-9DA6-478A-9D9C-D001EDE493FA}" destId="{032B13F7-24E1-42A3-8E40-37A266780402}" srcOrd="0" destOrd="0" presId="urn:microsoft.com/office/officeart/2011/layout/HexagonRadial"/>
    <dgm:cxn modelId="{B332DE69-7776-40C2-A590-85996DCB7CDC}" type="presParOf" srcId="{BF39DBC8-F519-49D0-8B41-DD31ABE90FE9}" destId="{533B5C79-532B-4D2D-AD2D-8C12BDE6ED7F}" srcOrd="10" destOrd="0" presId="urn:microsoft.com/office/officeart/2011/layout/HexagonRadial"/>
    <dgm:cxn modelId="{08E33250-96FC-4E18-8E44-7351F2203D56}" type="presParOf" srcId="{BF39DBC8-F519-49D0-8B41-DD31ABE90FE9}" destId="{655F446C-9B97-4365-8171-B975C33F79F2}" srcOrd="11" destOrd="0" presId="urn:microsoft.com/office/officeart/2011/layout/HexagonRadial"/>
    <dgm:cxn modelId="{5423ABE1-D3C6-439C-A42C-4AC4701A7F2E}" type="presParOf" srcId="{655F446C-9B97-4365-8171-B975C33F79F2}" destId="{8DE0DB8A-6D61-4A61-B50D-6B1A91C64589}" srcOrd="0" destOrd="0" presId="urn:microsoft.com/office/officeart/2011/layout/HexagonRadial"/>
    <dgm:cxn modelId="{E24FADE3-E3A8-4F1D-A6DF-E75FB417410E}" type="presParOf" srcId="{BF39DBC8-F519-49D0-8B41-DD31ABE90FE9}" destId="{C1FEC331-2676-4510-9859-AF96B54EF0A5}" srcOrd="12" destOrd="0" presId="urn:microsoft.com/office/officeart/2011/layout/HexagonRadial"/>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4FB0DA-30B6-4079-9719-4E696E68347F}">
      <dsp:nvSpPr>
        <dsp:cNvPr id="0" name=""/>
        <dsp:cNvSpPr/>
      </dsp:nvSpPr>
      <dsp:spPr>
        <a:xfrm>
          <a:off x="2551157" y="1622420"/>
          <a:ext cx="2062166" cy="1783857"/>
        </a:xfrm>
        <a:prstGeom prst="hexagon">
          <a:avLst>
            <a:gd name="adj" fmla="val 28570"/>
            <a:gd name="vf" fmla="val 115470"/>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en-US" sz="1700" b="1" kern="1200" dirty="0" smtClean="0">
              <a:solidFill>
                <a:schemeClr val="bg2">
                  <a:lumMod val="10000"/>
                </a:schemeClr>
              </a:solidFill>
            </a:rPr>
            <a:t>Supply Chain Analysis</a:t>
          </a:r>
        </a:p>
        <a:p>
          <a:pPr lvl="0" algn="ctr" defTabSz="755650">
            <a:lnSpc>
              <a:spcPct val="90000"/>
            </a:lnSpc>
            <a:spcBef>
              <a:spcPct val="0"/>
            </a:spcBef>
            <a:spcAft>
              <a:spcPct val="35000"/>
            </a:spcAft>
          </a:pPr>
          <a:r>
            <a:rPr lang="en-US" sz="1700" b="1" kern="1200" dirty="0" smtClean="0">
              <a:solidFill>
                <a:schemeClr val="bg2">
                  <a:lumMod val="10000"/>
                </a:schemeClr>
              </a:solidFill>
            </a:rPr>
            <a:t>Flow Chart</a:t>
          </a:r>
          <a:endParaRPr lang="en-US" sz="1700" b="1" kern="1200" dirty="0">
            <a:solidFill>
              <a:schemeClr val="bg2">
                <a:lumMod val="10000"/>
              </a:schemeClr>
            </a:solidFill>
          </a:endParaRPr>
        </a:p>
      </dsp:txBody>
      <dsp:txXfrm>
        <a:off x="2892887" y="1918030"/>
        <a:ext cx="1378706" cy="1192637"/>
      </dsp:txXfrm>
    </dsp:sp>
    <dsp:sp modelId="{FDC28D9F-F7F1-4C49-929E-9740B0CCB1D1}">
      <dsp:nvSpPr>
        <dsp:cNvPr id="0" name=""/>
        <dsp:cNvSpPr/>
      </dsp:nvSpPr>
      <dsp:spPr>
        <a:xfrm>
          <a:off x="3842470" y="768964"/>
          <a:ext cx="778049" cy="670392"/>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00CCD80-6B49-49C1-9FB6-701BD2DA8029}">
      <dsp:nvSpPr>
        <dsp:cNvPr id="0" name=""/>
        <dsp:cNvSpPr/>
      </dsp:nvSpPr>
      <dsp:spPr>
        <a:xfrm>
          <a:off x="2741113" y="0"/>
          <a:ext cx="1689930" cy="1461988"/>
        </a:xfrm>
        <a:prstGeom prst="hexagon">
          <a:avLst>
            <a:gd name="adj" fmla="val 28570"/>
            <a:gd name="vf" fmla="val 115470"/>
          </a:avLst>
        </a:prstGeom>
        <a:solidFill>
          <a:schemeClr val="accent2">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n-US" sz="1100" b="1" u="none" kern="1200" dirty="0" smtClean="0">
              <a:solidFill>
                <a:schemeClr val="bg2">
                  <a:lumMod val="10000"/>
                </a:schemeClr>
              </a:solidFill>
              <a:latin typeface="Arial" panose="020B0604020202020204" pitchFamily="34" charset="0"/>
              <a:cs typeface="Arial" panose="020B0604020202020204" pitchFamily="34" charset="0"/>
            </a:rPr>
            <a:t>1.</a:t>
          </a:r>
        </a:p>
        <a:p>
          <a:pPr lvl="0" algn="ctr" defTabSz="488950">
            <a:lnSpc>
              <a:spcPct val="90000"/>
            </a:lnSpc>
            <a:spcBef>
              <a:spcPct val="0"/>
            </a:spcBef>
            <a:spcAft>
              <a:spcPct val="35000"/>
            </a:spcAft>
          </a:pPr>
          <a:r>
            <a:rPr lang="en-US" sz="1100" b="1" u="none" kern="1200" dirty="0" smtClean="0">
              <a:solidFill>
                <a:schemeClr val="bg2">
                  <a:lumMod val="10000"/>
                </a:schemeClr>
              </a:solidFill>
              <a:latin typeface="Arial" panose="020B0604020202020204" pitchFamily="34" charset="0"/>
              <a:cs typeface="Arial" panose="020B0604020202020204" pitchFamily="34" charset="0"/>
            </a:rPr>
            <a:t>Business Understanding</a:t>
          </a:r>
          <a:endParaRPr lang="en-US" sz="1100" b="1" u="none" kern="1200" dirty="0">
            <a:solidFill>
              <a:schemeClr val="bg2">
                <a:lumMod val="10000"/>
              </a:schemeClr>
            </a:solidFill>
            <a:latin typeface="Arial" panose="020B0604020202020204" pitchFamily="34" charset="0"/>
            <a:cs typeface="Arial" panose="020B0604020202020204" pitchFamily="34" charset="0"/>
          </a:endParaRPr>
        </a:p>
      </dsp:txBody>
      <dsp:txXfrm>
        <a:off x="3021170" y="242283"/>
        <a:ext cx="1129816" cy="977422"/>
      </dsp:txXfrm>
    </dsp:sp>
    <dsp:sp modelId="{A3A6E27D-0EB7-4793-BC47-A564639553B0}">
      <dsp:nvSpPr>
        <dsp:cNvPr id="0" name=""/>
        <dsp:cNvSpPr/>
      </dsp:nvSpPr>
      <dsp:spPr>
        <a:xfrm>
          <a:off x="4750514" y="2022241"/>
          <a:ext cx="778049" cy="670392"/>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9D10385-00C0-4789-99F1-B42EA7A6956A}">
      <dsp:nvSpPr>
        <dsp:cNvPr id="0" name=""/>
        <dsp:cNvSpPr/>
      </dsp:nvSpPr>
      <dsp:spPr>
        <a:xfrm>
          <a:off x="4290976" y="899221"/>
          <a:ext cx="1689930" cy="1461988"/>
        </a:xfrm>
        <a:prstGeom prst="hexagon">
          <a:avLst>
            <a:gd name="adj" fmla="val 28570"/>
            <a:gd name="vf" fmla="val 115470"/>
          </a:avLst>
        </a:prstGeom>
        <a:solidFill>
          <a:srgbClr val="92D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en-US" sz="1700" b="1" kern="1200" dirty="0" smtClean="0">
              <a:solidFill>
                <a:schemeClr val="bg2">
                  <a:lumMod val="10000"/>
                </a:schemeClr>
              </a:solidFill>
            </a:rPr>
            <a:t>2. Data Preparation</a:t>
          </a:r>
          <a:endParaRPr lang="en-US" sz="1700" b="1" kern="1200" dirty="0">
            <a:solidFill>
              <a:schemeClr val="bg2">
                <a:lumMod val="10000"/>
              </a:schemeClr>
            </a:solidFill>
          </a:endParaRPr>
        </a:p>
      </dsp:txBody>
      <dsp:txXfrm>
        <a:off x="4571033" y="1141504"/>
        <a:ext cx="1129816" cy="977422"/>
      </dsp:txXfrm>
    </dsp:sp>
    <dsp:sp modelId="{9DA7EDB8-3272-4709-9B4B-2E7E2EAA7C26}">
      <dsp:nvSpPr>
        <dsp:cNvPr id="0" name=""/>
        <dsp:cNvSpPr/>
      </dsp:nvSpPr>
      <dsp:spPr>
        <a:xfrm>
          <a:off x="4119728" y="3436955"/>
          <a:ext cx="778049" cy="670392"/>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88DD3D-75D9-49A8-9DA7-EA07103C6B18}">
      <dsp:nvSpPr>
        <dsp:cNvPr id="0" name=""/>
        <dsp:cNvSpPr/>
      </dsp:nvSpPr>
      <dsp:spPr>
        <a:xfrm>
          <a:off x="4290976" y="2666985"/>
          <a:ext cx="1689930" cy="1461988"/>
        </a:xfrm>
        <a:prstGeom prst="hexagon">
          <a:avLst>
            <a:gd name="adj" fmla="val 28570"/>
            <a:gd name="vf" fmla="val 115470"/>
          </a:avLst>
        </a:prstGeom>
        <a:solidFill>
          <a:srgbClr val="F1BBF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en-US" sz="1700" b="1" kern="1200" dirty="0" smtClean="0">
              <a:solidFill>
                <a:schemeClr val="bg2">
                  <a:lumMod val="10000"/>
                </a:schemeClr>
              </a:solidFill>
            </a:rPr>
            <a:t>3.</a:t>
          </a:r>
        </a:p>
        <a:p>
          <a:pPr lvl="0" algn="ctr" defTabSz="755650">
            <a:lnSpc>
              <a:spcPct val="90000"/>
            </a:lnSpc>
            <a:spcBef>
              <a:spcPct val="0"/>
            </a:spcBef>
            <a:spcAft>
              <a:spcPct val="35000"/>
            </a:spcAft>
          </a:pPr>
          <a:r>
            <a:rPr lang="en-US" sz="1700" b="1" kern="1200" dirty="0" smtClean="0">
              <a:solidFill>
                <a:schemeClr val="bg2">
                  <a:lumMod val="10000"/>
                </a:schemeClr>
              </a:solidFill>
            </a:rPr>
            <a:t>EDA</a:t>
          </a:r>
          <a:endParaRPr lang="en-US" sz="1700" b="1" kern="1200" dirty="0">
            <a:solidFill>
              <a:schemeClr val="bg2">
                <a:lumMod val="10000"/>
              </a:schemeClr>
            </a:solidFill>
          </a:endParaRPr>
        </a:p>
      </dsp:txBody>
      <dsp:txXfrm>
        <a:off x="4571033" y="2909268"/>
        <a:ext cx="1129816" cy="977422"/>
      </dsp:txXfrm>
    </dsp:sp>
    <dsp:sp modelId="{032B13F7-24E1-42A3-8E40-37A266780402}">
      <dsp:nvSpPr>
        <dsp:cNvPr id="0" name=""/>
        <dsp:cNvSpPr/>
      </dsp:nvSpPr>
      <dsp:spPr>
        <a:xfrm>
          <a:off x="2554995" y="3583808"/>
          <a:ext cx="778049" cy="670392"/>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682FBED-4607-42BC-94C8-07D3EFA5507B}">
      <dsp:nvSpPr>
        <dsp:cNvPr id="0" name=""/>
        <dsp:cNvSpPr/>
      </dsp:nvSpPr>
      <dsp:spPr>
        <a:xfrm>
          <a:off x="2741113" y="3567212"/>
          <a:ext cx="1689930" cy="1461988"/>
        </a:xfrm>
        <a:prstGeom prst="hexagon">
          <a:avLst>
            <a:gd name="adj" fmla="val 28570"/>
            <a:gd name="vf" fmla="val 115470"/>
          </a:avLst>
        </a:prstGeom>
        <a:solidFill>
          <a:srgbClr val="6DF3ED"/>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b="1" kern="1200" dirty="0" smtClean="0">
              <a:solidFill>
                <a:schemeClr val="bg2">
                  <a:lumMod val="10000"/>
                </a:schemeClr>
              </a:solidFill>
            </a:rPr>
            <a:t>4.</a:t>
          </a:r>
        </a:p>
        <a:p>
          <a:pPr lvl="0" algn="ctr" defTabSz="800100">
            <a:lnSpc>
              <a:spcPct val="90000"/>
            </a:lnSpc>
            <a:spcBef>
              <a:spcPct val="0"/>
            </a:spcBef>
            <a:spcAft>
              <a:spcPct val="35000"/>
            </a:spcAft>
          </a:pPr>
          <a:r>
            <a:rPr lang="en-US" sz="1800" b="1" kern="1200" dirty="0" smtClean="0">
              <a:solidFill>
                <a:schemeClr val="bg2">
                  <a:lumMod val="10000"/>
                </a:schemeClr>
              </a:solidFill>
            </a:rPr>
            <a:t> Model Building</a:t>
          </a:r>
          <a:endParaRPr lang="en-US" sz="1800" b="1" kern="1200" dirty="0">
            <a:solidFill>
              <a:schemeClr val="bg2">
                <a:lumMod val="10000"/>
              </a:schemeClr>
            </a:solidFill>
          </a:endParaRPr>
        </a:p>
      </dsp:txBody>
      <dsp:txXfrm>
        <a:off x="3021170" y="3809495"/>
        <a:ext cx="1129816" cy="977422"/>
      </dsp:txXfrm>
    </dsp:sp>
    <dsp:sp modelId="{8DE0DB8A-6D61-4A61-B50D-6B1A91C64589}">
      <dsp:nvSpPr>
        <dsp:cNvPr id="0" name=""/>
        <dsp:cNvSpPr/>
      </dsp:nvSpPr>
      <dsp:spPr>
        <a:xfrm>
          <a:off x="1632081" y="2331034"/>
          <a:ext cx="778049" cy="670392"/>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33B5C79-532B-4D2D-AD2D-8C12BDE6ED7F}">
      <dsp:nvSpPr>
        <dsp:cNvPr id="0" name=""/>
        <dsp:cNvSpPr/>
      </dsp:nvSpPr>
      <dsp:spPr>
        <a:xfrm>
          <a:off x="1184055" y="2667991"/>
          <a:ext cx="1689930" cy="1461988"/>
        </a:xfrm>
        <a:prstGeom prst="hexagon">
          <a:avLst>
            <a:gd name="adj" fmla="val 28570"/>
            <a:gd name="vf" fmla="val 115470"/>
          </a:avLst>
        </a:prstGeom>
        <a:solidFill>
          <a:srgbClr val="00B0F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b="1" kern="1200" dirty="0" smtClean="0">
              <a:solidFill>
                <a:schemeClr val="bg2">
                  <a:lumMod val="10000"/>
                </a:schemeClr>
              </a:solidFill>
            </a:rPr>
            <a:t>5.</a:t>
          </a:r>
        </a:p>
        <a:p>
          <a:pPr lvl="0" algn="ctr" defTabSz="711200">
            <a:lnSpc>
              <a:spcPct val="90000"/>
            </a:lnSpc>
            <a:spcBef>
              <a:spcPct val="0"/>
            </a:spcBef>
            <a:spcAft>
              <a:spcPct val="35000"/>
            </a:spcAft>
          </a:pPr>
          <a:r>
            <a:rPr lang="en-US" sz="1600" b="1" kern="1200" dirty="0" smtClean="0">
              <a:solidFill>
                <a:schemeClr val="bg2">
                  <a:lumMod val="10000"/>
                </a:schemeClr>
              </a:solidFill>
            </a:rPr>
            <a:t>Model Optimization</a:t>
          </a:r>
          <a:endParaRPr lang="en-US" sz="1600" b="1" kern="1200" dirty="0">
            <a:solidFill>
              <a:schemeClr val="bg2">
                <a:lumMod val="10000"/>
              </a:schemeClr>
            </a:solidFill>
          </a:endParaRPr>
        </a:p>
      </dsp:txBody>
      <dsp:txXfrm>
        <a:off x="1464112" y="2910274"/>
        <a:ext cx="1129816" cy="977422"/>
      </dsp:txXfrm>
    </dsp:sp>
    <dsp:sp modelId="{C1FEC331-2676-4510-9859-AF96B54EF0A5}">
      <dsp:nvSpPr>
        <dsp:cNvPr id="0" name=""/>
        <dsp:cNvSpPr/>
      </dsp:nvSpPr>
      <dsp:spPr>
        <a:xfrm>
          <a:off x="1184055" y="897209"/>
          <a:ext cx="1689930" cy="1461988"/>
        </a:xfrm>
        <a:prstGeom prst="hexagon">
          <a:avLst>
            <a:gd name="adj" fmla="val 28570"/>
            <a:gd name="vf" fmla="val 115470"/>
          </a:avLst>
        </a:prstGeom>
        <a:solidFill>
          <a:srgbClr val="E3AD2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b="1" kern="1200" dirty="0" smtClean="0"/>
            <a:t>6.</a:t>
          </a:r>
        </a:p>
        <a:p>
          <a:pPr lvl="0" algn="ctr" defTabSz="622300">
            <a:lnSpc>
              <a:spcPct val="90000"/>
            </a:lnSpc>
            <a:spcBef>
              <a:spcPct val="0"/>
            </a:spcBef>
            <a:spcAft>
              <a:spcPct val="35000"/>
            </a:spcAft>
          </a:pPr>
          <a:r>
            <a:rPr lang="en-US" sz="1400" b="1" kern="1200" dirty="0" smtClean="0"/>
            <a:t>Model Deploy</a:t>
          </a:r>
        </a:p>
        <a:p>
          <a:pPr lvl="0" algn="ctr" defTabSz="622300">
            <a:lnSpc>
              <a:spcPct val="90000"/>
            </a:lnSpc>
            <a:spcBef>
              <a:spcPct val="0"/>
            </a:spcBef>
            <a:spcAft>
              <a:spcPct val="35000"/>
            </a:spcAft>
          </a:pPr>
          <a:r>
            <a:rPr lang="en-US" sz="1400" b="1" kern="1200" dirty="0" smtClean="0"/>
            <a:t>In </a:t>
          </a:r>
        </a:p>
        <a:p>
          <a:pPr lvl="0" algn="ctr" defTabSz="622300">
            <a:lnSpc>
              <a:spcPct val="90000"/>
            </a:lnSpc>
            <a:spcBef>
              <a:spcPct val="0"/>
            </a:spcBef>
            <a:spcAft>
              <a:spcPct val="35000"/>
            </a:spcAft>
          </a:pPr>
          <a:r>
            <a:rPr lang="en-US" sz="1400" b="1" kern="1200" dirty="0" smtClean="0"/>
            <a:t>Production</a:t>
          </a:r>
        </a:p>
      </dsp:txBody>
      <dsp:txXfrm>
        <a:off x="1464112" y="1139492"/>
        <a:ext cx="1129816" cy="977422"/>
      </dsp:txXfrm>
    </dsp:sp>
  </dsp:spTree>
</dsp:drawing>
</file>

<file path=ppt/diagrams/layout1.xml><?xml version="1.0" encoding="utf-8"?>
<dgm:layoutDef xmlns:dgm="http://schemas.openxmlformats.org/drawingml/2006/diagram" xmlns:a="http://schemas.openxmlformats.org/drawingml/2006/main" uniqueId="urn:microsoft.com/office/officeart/2011/layout/HexagonRadial">
  <dgm:title val="Hexagon Radial"/>
  <dgm:desc val="Use to show a sequential process that relates to a central idea or theme. Limited to six Level 2 shapes. Works best with small amounts of text. Unused text does not appear, but remains available if you switch layouts."/>
  <dgm:catLst>
    <dgm:cat type="cycle" pri="8500"/>
    <dgm:cat type="officeonline" pri="9000"/>
  </dgm:catLst>
  <dgm:samp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40" srcId="0" destId="10" srcOrd="0" destOrd="0"/>
        <dgm:cxn modelId="50" srcId="10" destId="11" srcOrd="0" destOrd="0"/>
        <dgm:cxn modelId="60" srcId="10" destId="12" srcOrd="0" destOrd="0"/>
        <dgm:cxn modelId="70" srcId="10" destId="13" srcOrd="0"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clrData>
  <dgm:layoutNode name="Name0">
    <dgm:varLst>
      <dgm:chMax val="1"/>
      <dgm:chPref val="1"/>
      <dgm:dir/>
      <dgm:animOne val="branch"/>
      <dgm:animLvl val="lvl"/>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l" for="ch" forName="Accent1" refType="w" fact="0.1685"/>
              <dgm:constr type="t" for="ch" forName="Accent1" refType="h" fact="0.2946"/>
              <dgm:constr type="w" for="ch" forName="Accent1" refType="w" fact="0.462"/>
              <dgm:constr type="h" for="ch" forName="Accent1" refType="h" fact="0.5472"/>
              <dgm:constr type="l" for="ch" forName="Parent" refType="w" fact="0"/>
              <dgm:constr type="t" for="ch" forName="Parent" refType="h" fact="0.2885"/>
              <dgm:constr type="w" for="ch" forName="Parent" refType="w" fact="0.6013"/>
              <dgm:constr type="h" for="ch" forName="Parent" refType="h" fact="0.7115"/>
              <dgm:constr type="l" for="ch" forName="Child1" refType="w" fact="0.5073"/>
              <dgm:constr type="t" for="ch" forName="Child1" refType="h" fact="0"/>
              <dgm:constr type="w" for="ch" forName="Child1" refType="w" fact="0.4927"/>
              <dgm:constr type="h" for="ch" forName="Child1" refType="h" fact="0.5831"/>
            </dgm:constrLst>
          </dgm:if>
          <dgm:if name="Name6"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2" refType="w" fact="0.6413"/>
              <dgm:constr type="t" for="ch" forName="Accent2" refType="h" fact="0.3477"/>
              <dgm:constr type="w" for="ch" forName="Accent2" refType="w" fact="0.2269"/>
              <dgm:constr type="h" for="ch" forName="Accent2" refType="h" fact="0.2076"/>
              <dgm:constr type="l" for="ch" forName="Accent1" refType="w" fact="0"/>
              <dgm:constr type="t" for="ch" forName="Accent1" refType="h" fact="0"/>
              <dgm:constr type="w" for="ch" forName="Accent1" refType="w" fact="0"/>
              <dgm:constr type="h" for="ch" forName="Accent1" refType="h" fact="0"/>
              <dgm:constr type="l" for="ch" forName="Parent" refType="w" fact="0"/>
              <dgm:constr type="t" for="ch" forName="Parent" refType="h" fact="0.2239"/>
              <dgm:constr type="w" for="ch" forName="Parent" refType="w" fact="0.6013"/>
              <dgm:constr type="h" for="ch" forName="Parent" refType="h" fact="0.5523"/>
              <dgm:constr type="l" for="ch" forName="Child1" refType="w" fact="0.5073"/>
              <dgm:constr type="t" for="ch" forName="Child1" refType="h" fact="0"/>
              <dgm:constr type="w" for="ch" forName="Child1" refType="w" fact="0.4927"/>
              <dgm:constr type="h" for="ch" forName="Child1" refType="h" fact="0.4527"/>
              <dgm:constr type="l" for="ch" forName="Child2" refType="w" fact="0.5073"/>
              <dgm:constr type="t" for="ch" forName="Child2" refType="h" fact="0.5473"/>
              <dgm:constr type="w" for="ch" forName="Child2" refType="w" fact="0.4927"/>
              <dgm:constr type="h" for="ch" forName="Child2" refType="h" fact="0.4527"/>
            </dgm:constrLst>
          </dgm:if>
          <dgm:if name="Name7"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3" refType="w" fact="0.4573"/>
              <dgm:constr type="t" for="ch" forName="Accent3" refType="h" fact="0.6145"/>
              <dgm:constr type="w" for="ch" forName="Accent3" refType="w" fact="0.2269"/>
              <dgm:constr type="h" for="ch" forName="Accent3" refType="h" fact="0.1623"/>
              <dgm:constr type="l" for="ch" forName="Accent2" refType="w" fact="0.6413"/>
              <dgm:constr type="t" for="ch" forName="Accent2" refType="h" fact="0.2719"/>
              <dgm:constr type="w" for="ch" forName="Accent2" refType="w" fact="0.2269"/>
              <dgm:constr type="h" for="ch" forName="Accent2" refType="h" fact="0.1623"/>
              <dgm:constr type="l" for="ch" forName="Accent1" refType="w" fact="0"/>
              <dgm:constr type="t" for="ch" forName="Accent1" refType="h" fact="0"/>
              <dgm:constr type="w" for="ch" forName="Accent1" refType="w" fact="0"/>
              <dgm:constr type="h" for="ch" forName="Accent1" refType="h" fact="0"/>
              <dgm:constr type="l" for="ch" forName="Child3" refType="w" fact="0.0554"/>
              <dgm:constr type="t" for="ch" forName="Child3" refType="h" fact="0.646"/>
              <dgm:constr type="w" for="ch" forName="Child3" refType="w" fact="0.4927"/>
              <dgm:constr type="h" for="ch" forName="Child3" refType="h" fact="0.354"/>
              <dgm:constr type="l" for="ch" forName="Parent" refType="w" fact="0"/>
              <dgm:constr type="t" for="ch" forName="Parent" refType="h" fact="0.1751"/>
              <dgm:constr type="w" for="ch" forName="Parent" refType="w" fact="0.6013"/>
              <dgm:constr type="h" for="ch" forName="Parent" refType="h" fact="0.4319"/>
              <dgm:constr type="l" for="ch" forName="Child1" refType="w" fact="0.5073"/>
              <dgm:constr type="t" for="ch" forName="Child1" refType="h" fact="0"/>
              <dgm:constr type="w" for="ch" forName="Child1" refType="w" fact="0.4927"/>
              <dgm:constr type="h" for="ch" forName="Child1" refType="h" fact="0.354"/>
              <dgm:constr type="l" for="ch" forName="Child2" refType="w" fact="0.5073"/>
              <dgm:constr type="t" for="ch" forName="Child2" refType="h" fact="0.428"/>
              <dgm:constr type="w" for="ch" forName="Child2" refType="w" fact="0.4927"/>
              <dgm:constr type="h" for="ch" forName="Child2" refType="h" fact="0.354"/>
            </dgm:constrLst>
          </dgm:if>
          <dgm:if name="Name8"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4" refType="w" fact="0.4573"/>
              <dgm:constr type="t" for="ch" forName="Accent4" refType="h" fact="0.6834"/>
              <dgm:constr type="w" for="ch" forName="Accent4" refType="w" fact="0.2269"/>
              <dgm:constr type="h" for="ch" forName="Accent4" refType="h" fact="0.1333"/>
              <dgm:constr type="l" for="ch" forName="Accent3" refType="w" fact="0.6413"/>
              <dgm:constr type="t" for="ch" forName="Accent3" refType="h" fact="0.4021"/>
              <dgm:constr type="w" for="ch" forName="Accent3" refType="w" fact="0.2269"/>
              <dgm:constr type="h" for="ch" forName="Accent3" refType="h" fact="0.1333"/>
              <dgm:constr type="l" for="ch" forName="Accent2" refType="w" fact="0.3765"/>
              <dgm:constr type="t" for="ch" forName="Accent2" refType="h" fact="0.1529"/>
              <dgm:constr type="w" for="ch" forName="Accent2" refType="w" fact="0.2269"/>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0554"/>
              <dgm:constr type="t" for="ch" forName="Child4" refType="h" fact="0.7093"/>
              <dgm:constr type="w" for="ch" forName="Child4" refType="w" fact="0.4927"/>
              <dgm:constr type="h" for="ch" forName="Child4" refType="h" fact="0.2907"/>
              <dgm:constr type="l" for="ch" forName="Parent" refType="w" fact="0"/>
              <dgm:constr type="t" for="ch" forName="Parent" refType="h" fact="0.3226"/>
              <dgm:constr type="w" for="ch" forName="Parent" refType="w" fact="0.6013"/>
              <dgm:constr type="h" for="ch" forName="Parent" refType="h" fact="0.3547"/>
              <dgm:constr type="l" for="ch" forName="Child2" refType="w" fact="0.5073"/>
              <dgm:constr type="t" for="ch" forName="Child2" refType="h" fact="0.1788"/>
              <dgm:constr type="w" for="ch" forName="Child2" refType="w" fact="0.4927"/>
              <dgm:constr type="h" for="ch" forName="Child2" refType="h" fact="0.2907"/>
              <dgm:constr type="l" for="ch" forName="Child3" refType="w" fact="0.5073"/>
              <dgm:constr type="t" for="ch" forName="Child3" refType="h" fact="0.5303"/>
              <dgm:constr type="w" for="ch" forName="Child3" refType="w" fact="0.4927"/>
              <dgm:constr type="h" for="ch" forName="Child3" refType="h" fact="0.2907"/>
              <dgm:constr type="l" for="ch" forName="Child1" refType="w" fact="0.0554"/>
              <dgm:constr type="t" for="ch" forName="Child1" refType="h" fact="0"/>
              <dgm:constr type="w" for="ch" forName="Child1" refType="w" fact="0.4927"/>
              <dgm:constr type="h" for="ch" forName="Child1" refType="h" fact="0.2907"/>
            </dgm:constrLst>
          </dgm:if>
          <dgm:if name="Name9"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1" refType="w" fact="0.3246"/>
              <dgm:constr type="t" for="ch" forName="Child1" refType="h" fact="0"/>
              <dgm:constr type="w" for="ch" forName="Child1" refType="w" fact="0.3523"/>
              <dgm:constr type="h" for="ch" forName="Child1" refType="h" fact="0.2907"/>
            </dgm:constrLst>
          </dgm:if>
          <dgm:else name="Name10">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l" for="ch" forName="Accent6" refType="w" fact="0.0934"/>
              <dgm:constr type="t" for="ch" forName="Accent6" refType="h" fact="0.4635"/>
              <dgm:constr type="w" for="ch" forName="Accent6" refType="w" fact="0.1622"/>
              <dgm:constr type="h" for="ch" forName="Accent6" refType="h" fact="0.1333"/>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6" refType="w" fact="0"/>
              <dgm:constr type="t" for="ch" forName="Child6" refType="h" fact="0.1784"/>
              <dgm:constr type="w" for="ch" forName="Child6" refType="w" fact="0.3523"/>
              <dgm:constr type="h" for="ch" forName="Child6" refType="h" fact="0.2907"/>
              <dgm:constr type="l" for="ch" forName="Child1" refType="w" fact="0.3246"/>
              <dgm:constr type="t" for="ch" forName="Child1" refType="h" fact="0"/>
              <dgm:constr type="w" for="ch" forName="Child1" refType="w" fact="0.3523"/>
              <dgm:constr type="h" for="ch" forName="Child1" refType="h" fact="0.2907"/>
            </dgm:constrLst>
          </dgm:else>
        </dgm:choose>
      </dgm:if>
      <dgm:else name="Name11">
        <dgm:choose name="Name12">
          <dgm:if name="Name13"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4"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r" for="ch" forName="Accent1" refType="w" fact="0.8315"/>
              <dgm:constr type="t" for="ch" forName="Accent1" refType="h" fact="0.2946"/>
              <dgm:constr type="w" for="ch" forName="Accent1" refType="w" fact="0.462"/>
              <dgm:constr type="h" for="ch" forName="Accent1" refType="h" fact="0.5472"/>
              <dgm:constr type="r" for="ch" forName="Parent" refType="w"/>
              <dgm:constr type="t" for="ch" forName="Parent" refType="h" fact="0.2885"/>
              <dgm:constr type="w" for="ch" forName="Parent" refType="w" fact="0.6013"/>
              <dgm:constr type="h" for="ch" forName="Parent" refType="h" fact="0.7115"/>
              <dgm:constr type="r" for="ch" forName="Child1" refType="w" fact="0.4927"/>
              <dgm:constr type="t" for="ch" forName="Child1" refType="h" fact="0"/>
              <dgm:constr type="w" for="ch" forName="Child1" refType="w" fact="0.4927"/>
              <dgm:constr type="h" for="ch" forName="Child1" refType="h" fact="0.5831"/>
            </dgm:constrLst>
          </dgm:if>
          <dgm:if name="Name15"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2" refType="w" fact="0.3587"/>
              <dgm:constr type="t" for="ch" forName="Accent2" refType="h" fact="0.3477"/>
              <dgm:constr type="w" for="ch" forName="Accent2" refType="w" fact="0.2269"/>
              <dgm:constr type="h" for="ch" forName="Accent2" refType="h" fact="0.2076"/>
              <dgm:constr type="r" for="ch" forName="Accent1" refType="w" fact="0"/>
              <dgm:constr type="t" for="ch" forName="Accent1" refType="h" fact="0"/>
              <dgm:constr type="w" for="ch" forName="Accent1" refType="w" fact="0"/>
              <dgm:constr type="h" for="ch" forName="Accent1" refType="h" fact="0"/>
              <dgm:constr type="r" for="ch" forName="Parent" refType="w"/>
              <dgm:constr type="t" for="ch" forName="Parent" refType="h" fact="0.2239"/>
              <dgm:constr type="w" for="ch" forName="Parent" refType="w" fact="0.6013"/>
              <dgm:constr type="h" for="ch" forName="Parent" refType="h" fact="0.5523"/>
              <dgm:constr type="r" for="ch" forName="Child1" refType="w" fact="0.4927"/>
              <dgm:constr type="t" for="ch" forName="Child1" refType="h" fact="0"/>
              <dgm:constr type="w" for="ch" forName="Child1" refType="w" fact="0.4927"/>
              <dgm:constr type="h" for="ch" forName="Child1" refType="h" fact="0.4527"/>
              <dgm:constr type="r" for="ch" forName="Child2" refType="w" fact="0.5073"/>
              <dgm:constr type="t" for="ch" forName="Child2" refType="h" fact="0.5473"/>
              <dgm:constr type="w" for="ch" forName="Child2" refType="w" fact="0.4927"/>
              <dgm:constr type="h" for="ch" forName="Child2" refType="h" fact="0.4527"/>
            </dgm:constrLst>
          </dgm:if>
          <dgm:if name="Name16"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3" refType="w" fact="0.5427"/>
              <dgm:constr type="t" for="ch" forName="Accent3" refType="h" fact="0.6145"/>
              <dgm:constr type="w" for="ch" forName="Accent3" refType="w" fact="0.2269"/>
              <dgm:constr type="h" for="ch" forName="Accent3" refType="h" fact="0.1623"/>
              <dgm:constr type="r" for="ch" forName="Accent2" refType="w" fact="0.3587"/>
              <dgm:constr type="t" for="ch" forName="Accent2" refType="h" fact="0.2719"/>
              <dgm:constr type="w" for="ch" forName="Accent2" refType="w" fact="0.2269"/>
              <dgm:constr type="h" for="ch" forName="Accent2" refType="h" fact="0.1623"/>
              <dgm:constr type="r" for="ch" forName="Accent1" refType="w" fact="0"/>
              <dgm:constr type="t" for="ch" forName="Accent1" refType="h" fact="0"/>
              <dgm:constr type="w" for="ch" forName="Accent1" refType="w" fact="0"/>
              <dgm:constr type="h" for="ch" forName="Accent1" refType="h" fact="0"/>
              <dgm:constr type="r" for="ch" forName="Child3" refType="w" fact="0.9446"/>
              <dgm:constr type="t" for="ch" forName="Child3" refType="h" fact="0.646"/>
              <dgm:constr type="w" for="ch" forName="Child3" refType="w" fact="0.4927"/>
              <dgm:constr type="h" for="ch" forName="Child3" refType="h" fact="0.354"/>
              <dgm:constr type="r" for="ch" forName="Parent" refType="w"/>
              <dgm:constr type="t" for="ch" forName="Parent" refType="h" fact="0.1751"/>
              <dgm:constr type="w" for="ch" forName="Parent" refType="w" fact="0.6013"/>
              <dgm:constr type="h" for="ch" forName="Parent" refType="h" fact="0.4319"/>
              <dgm:constr type="r" for="ch" forName="Child1" refType="w" fact="0.4927"/>
              <dgm:constr type="t" for="ch" forName="Child1" refType="h" fact="0"/>
              <dgm:constr type="w" for="ch" forName="Child1" refType="w" fact="0.4927"/>
              <dgm:constr type="h" for="ch" forName="Child1" refType="h" fact="0.354"/>
              <dgm:constr type="r" for="ch" forName="Child2" refType="w" fact="0.4927"/>
              <dgm:constr type="t" for="ch" forName="Child2" refType="h" fact="0.428"/>
              <dgm:constr type="w" for="ch" forName="Child2" refType="w" fact="0.4927"/>
              <dgm:constr type="h" for="ch" forName="Child2" refType="h" fact="0.354"/>
            </dgm:constrLst>
          </dgm:if>
          <dgm:if name="Name17"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4" refType="w" fact="0.5427"/>
              <dgm:constr type="t" for="ch" forName="Accent4" refType="h" fact="0.6834"/>
              <dgm:constr type="w" for="ch" forName="Accent4" refType="w" fact="0.2269"/>
              <dgm:constr type="h" for="ch" forName="Accent4" refType="h" fact="0.1333"/>
              <dgm:constr type="r" for="ch" forName="Accent3" refType="w" fact="0.3587"/>
              <dgm:constr type="t" for="ch" forName="Accent3" refType="h" fact="0.4021"/>
              <dgm:constr type="w" for="ch" forName="Accent3" refType="w" fact="0.2269"/>
              <dgm:constr type="h" for="ch" forName="Accent3" refType="h" fact="0.1333"/>
              <dgm:constr type="r" for="ch" forName="Accent2" refType="w" fact="0.6235"/>
              <dgm:constr type="t" for="ch" forName="Accent2" refType="h" fact="0.1529"/>
              <dgm:constr type="w" for="ch" forName="Accent2" refType="w" fact="0.2269"/>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9446"/>
              <dgm:constr type="t" for="ch" forName="Child4" refType="h" fact="0.7093"/>
              <dgm:constr type="w" for="ch" forName="Child4" refType="w" fact="0.4927"/>
              <dgm:constr type="h" for="ch" forName="Child4" refType="h" fact="0.2907"/>
              <dgm:constr type="r" for="ch" forName="Parent" refType="w"/>
              <dgm:constr type="t" for="ch" forName="Parent" refType="h" fact="0.3226"/>
              <dgm:constr type="w" for="ch" forName="Parent" refType="w" fact="0.6013"/>
              <dgm:constr type="h" for="ch" forName="Parent" refType="h" fact="0.3547"/>
              <dgm:constr type="r" for="ch" forName="Child2" refType="w" fact="0.4927"/>
              <dgm:constr type="t" for="ch" forName="Child2" refType="h" fact="0.1788"/>
              <dgm:constr type="w" for="ch" forName="Child2" refType="w" fact="0.4927"/>
              <dgm:constr type="h" for="ch" forName="Child2" refType="h" fact="0.2907"/>
              <dgm:constr type="r" for="ch" forName="Child3" refType="w" fact="0.4927"/>
              <dgm:constr type="t" for="ch" forName="Child3" refType="h" fact="0.5303"/>
              <dgm:constr type="w" for="ch" forName="Child3" refType="w" fact="0.4927"/>
              <dgm:constr type="h" for="ch" forName="Child3" refType="h" fact="0.2907"/>
              <dgm:constr type="r" for="ch" forName="Child1" refType="w" fact="0.9446"/>
              <dgm:constr type="t" for="ch" forName="Child1" refType="h" fact="0"/>
              <dgm:constr type="w" for="ch" forName="Child1" refType="w" fact="0.4927"/>
              <dgm:constr type="h" for="ch" forName="Child1" refType="h" fact="0.2907"/>
            </dgm:constrLst>
          </dgm:if>
          <dgm:if name="Name18"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1" refType="w" fact="0.6754"/>
              <dgm:constr type="t" for="ch" forName="Child1" refType="h" fact="0"/>
              <dgm:constr type="w" for="ch" forName="Child1" refType="w" fact="0.3523"/>
              <dgm:constr type="h" for="ch" forName="Child1" refType="h" fact="0.2907"/>
            </dgm:constrLst>
          </dgm:if>
          <dgm:else name="Name19">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r" for="ch" forName="Accent6" refType="w" fact="0.9066"/>
              <dgm:constr type="t" for="ch" forName="Accent6" refType="h" fact="0.4635"/>
              <dgm:constr type="w" for="ch" forName="Accent6" refType="w" fact="0.1622"/>
              <dgm:constr type="h" for="ch" forName="Accent6" refType="h" fact="0.1333"/>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6" refType="w"/>
              <dgm:constr type="t" for="ch" forName="Child6" refType="h" fact="0.1784"/>
              <dgm:constr type="w" for="ch" forName="Child6" refType="w" fact="0.3523"/>
              <dgm:constr type="h" for="ch" forName="Child6" refType="h" fact="0.2907"/>
              <dgm:constr type="r" for="ch" forName="Child1" refType="w" fact="0.6754"/>
              <dgm:constr type="t" for="ch" forName="Child1" refType="h" fact="0"/>
              <dgm:constr type="w" for="ch" forName="Child1" refType="w" fact="0.3523"/>
              <dgm:constr type="h" for="ch" forName="Child1" refType="h" fact="0.2907"/>
            </dgm:constrLst>
          </dgm:else>
        </dgm:choose>
      </dgm:else>
    </dgm:choose>
    <dgm:forEach name="wrapper" axis="self" ptType="parTrans">
      <dgm:forEach name="accentRepeat" axis="self">
        <dgm:layoutNode name="Accent" styleLbl="bgShp">
          <dgm:alg type="sp"/>
          <dgm:shape xmlns:r="http://schemas.openxmlformats.org/officeDocument/2006/relationships" type="hexagon" r:blip="" zOrderOff="-2">
            <dgm:adjLst>
              <dgm:adj idx="1" val="0.289"/>
              <dgm:adj idx="2" val="1.1547"/>
            </dgm:adjLst>
          </dgm:shape>
          <dgm:presOf/>
        </dgm:layoutNode>
      </dgm:forEach>
    </dgm:forEach>
    <dgm:forEach name="Name20" axis="ch" ptType="node" cnt="1">
      <dgm:layoutNode name="Parent" styleLbl="node0">
        <dgm:varLst>
          <dgm:chMax val="6"/>
          <dgm:chPref val="6"/>
        </dgm:varLst>
        <dgm:alg type="tx"/>
        <dgm:shape xmlns:r="http://schemas.openxmlformats.org/officeDocument/2006/relationships" type="hexagon" r:blip="">
          <dgm:adjLst>
            <dgm:adj idx="1" val="0.2857"/>
            <dgm:adj idx="2" val="1.1547"/>
          </dgm:adjLst>
        </dgm:shape>
        <dgm:presOf axis="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1" axis="ch ch" ptType="node node" st="1 1" cnt="1 1">
      <dgm:layoutNode name="Accent1">
        <dgm:alg type="sp"/>
        <dgm:shape xmlns:r="http://schemas.openxmlformats.org/officeDocument/2006/relationships" r:blip="" zOrderOff="-2">
          <dgm:adjLst/>
        </dgm:shape>
        <dgm:presOf/>
        <dgm:constrLst/>
        <dgm:forEach name="Name22" ref="accentRepeat"/>
      </dgm:layoutNode>
      <dgm:layoutNode name="Child1"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3" axis="ch ch" ptType="node node" st="1 2" cnt="1 1">
      <dgm:layoutNode name="Accent2">
        <dgm:alg type="sp"/>
        <dgm:shape xmlns:r="http://schemas.openxmlformats.org/officeDocument/2006/relationships" r:blip="" zOrderOff="-2">
          <dgm:adjLst/>
        </dgm:shape>
        <dgm:presOf/>
        <dgm:constrLst/>
        <dgm:forEach name="Name24" ref="accentRepeat"/>
      </dgm:layoutNode>
      <dgm:layoutNode name="Child2"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5" axis="ch ch" ptType="node node" st="1 3" cnt="1 1">
      <dgm:layoutNode name="Accent3">
        <dgm:alg type="sp"/>
        <dgm:shape xmlns:r="http://schemas.openxmlformats.org/officeDocument/2006/relationships" r:blip="" zOrderOff="-2">
          <dgm:adjLst/>
        </dgm:shape>
        <dgm:presOf/>
        <dgm:constrLst/>
        <dgm:forEach name="Name26" ref="accentRepeat"/>
      </dgm:layoutNode>
      <dgm:layoutNode name="Child3"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7" axis="ch ch" ptType="node node" st="1 4" cnt="1 1">
      <dgm:layoutNode name="Accent4">
        <dgm:alg type="sp"/>
        <dgm:shape xmlns:r="http://schemas.openxmlformats.org/officeDocument/2006/relationships" r:blip="">
          <dgm:adjLst/>
        </dgm:shape>
        <dgm:presOf/>
        <dgm:constrLst/>
        <dgm:forEach name="Name28" ref="accentRepeat"/>
      </dgm:layoutNode>
      <dgm:layoutNode name="Child4"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9" axis="ch ch" ptType="node node" st="1 5" cnt="1 1">
      <dgm:layoutNode name="Accent5">
        <dgm:alg type="sp"/>
        <dgm:shape xmlns:r="http://schemas.openxmlformats.org/officeDocument/2006/relationships" r:blip="">
          <dgm:adjLst/>
        </dgm:shape>
        <dgm:presOf/>
        <dgm:constrLst/>
        <dgm:forEach name="Name30" ref="accentRepeat"/>
      </dgm:layoutNode>
      <dgm:layoutNode name="Child5"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1" axis="ch ch" ptType="node node" st="1 6" cnt="1 1">
      <dgm:layoutNode name="Accent6">
        <dgm:alg type="sp"/>
        <dgm:shape xmlns:r="http://schemas.openxmlformats.org/officeDocument/2006/relationships" r:blip="">
          <dgm:adjLst/>
        </dgm:shape>
        <dgm:presOf/>
        <dgm:constrLst/>
        <dgm:forEach name="Name32" ref="accentRepeat"/>
      </dgm:layoutNode>
      <dgm:layoutNode name="Child6"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5896B-F54D-CB4E-8E1F-E922CD2678BE}"/>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8FB9CB30-EEA7-6C48-BA49-131675470A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B30C9555-C9B4-D94D-A6AC-7000721C11DA}"/>
              </a:ext>
            </a:extLst>
          </p:cNvPr>
          <p:cNvSpPr>
            <a:spLocks noGrp="1"/>
          </p:cNvSpPr>
          <p:nvPr>
            <p:ph type="dt" sz="half" idx="10"/>
          </p:nvPr>
        </p:nvSpPr>
        <p:spPr/>
        <p:txBody>
          <a:bodyPr/>
          <a:lstStyle/>
          <a:p>
            <a:fld id="{9A82BF8E-211B-9C43-825C-0671E50D7E39}" type="datetimeFigureOut">
              <a:rPr lang="en-US" smtClean="0"/>
              <a:t>2/13/2023</a:t>
            </a:fld>
            <a:endParaRPr lang="en-US"/>
          </a:p>
        </p:txBody>
      </p:sp>
      <p:sp>
        <p:nvSpPr>
          <p:cNvPr id="5" name="Footer Placeholder 4">
            <a:extLst>
              <a:ext uri="{FF2B5EF4-FFF2-40B4-BE49-F238E27FC236}">
                <a16:creationId xmlns:a16="http://schemas.microsoft.com/office/drawing/2014/main" id="{41E0B8D3-9A29-B64E-B444-0F0A1CB16B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5229D4-3156-F845-AAA9-9F4AAF57EA97}"/>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29125328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4_Blank">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1F07356-A34D-4F4D-A489-BAAA1D2552E9}"/>
              </a:ext>
            </a:extLst>
          </p:cNvPr>
          <p:cNvPicPr>
            <a:picLocks noChangeAspect="1"/>
          </p:cNvPicPr>
          <p:nvPr userDrawn="1"/>
        </p:nvPicPr>
        <p:blipFill rotWithShape="1">
          <a:blip r:embed="rId2"/>
          <a:srcRect l="1825" t="12803" r="7288" b="46015"/>
          <a:stretch/>
        </p:blipFill>
        <p:spPr>
          <a:xfrm>
            <a:off x="0" y="0"/>
            <a:ext cx="12192000" cy="3616864"/>
          </a:xfrm>
          <a:prstGeom prst="rect">
            <a:avLst/>
          </a:prstGeom>
        </p:spPr>
      </p:pic>
      <p:pic>
        <p:nvPicPr>
          <p:cNvPr id="24" name="Picture 23">
            <a:extLst>
              <a:ext uri="{FF2B5EF4-FFF2-40B4-BE49-F238E27FC236}">
                <a16:creationId xmlns:a16="http://schemas.microsoft.com/office/drawing/2014/main" id="{1B503D70-FF35-A949-A3D8-E63C868F360C}"/>
              </a:ext>
            </a:extLst>
          </p:cNvPr>
          <p:cNvPicPr>
            <a:picLocks noChangeAspect="1"/>
          </p:cNvPicPr>
          <p:nvPr userDrawn="1"/>
        </p:nvPicPr>
        <p:blipFill rotWithShape="1">
          <a:blip r:embed="rId3"/>
          <a:srcRect l="4686" t="451" r="7375" b="1"/>
          <a:stretch/>
        </p:blipFill>
        <p:spPr>
          <a:xfrm rot="20436793">
            <a:off x="-188402" y="2374729"/>
            <a:ext cx="13432426" cy="5601308"/>
          </a:xfrm>
          <a:custGeom>
            <a:avLst/>
            <a:gdLst>
              <a:gd name="connsiteX0" fmla="*/ 12359125 w 13432426"/>
              <a:gd name="connsiteY0" fmla="*/ 0 h 5601308"/>
              <a:gd name="connsiteX1" fmla="*/ 13432426 w 13432426"/>
              <a:gd name="connsiteY1" fmla="*/ 377691 h 5601308"/>
              <a:gd name="connsiteX2" fmla="*/ 13432426 w 13432426"/>
              <a:gd name="connsiteY2" fmla="*/ 778593 h 5601308"/>
              <a:gd name="connsiteX3" fmla="*/ 11735330 w 13432426"/>
              <a:gd name="connsiteY3" fmla="*/ 5601308 h 5601308"/>
              <a:gd name="connsiteX4" fmla="*/ 9605975 w 13432426"/>
              <a:gd name="connsiteY4" fmla="*/ 5601308 h 5601308"/>
              <a:gd name="connsiteX5" fmla="*/ 0 w 13432426"/>
              <a:gd name="connsiteY5" fmla="*/ 2221001 h 5601308"/>
              <a:gd name="connsiteX6" fmla="*/ 781562 w 13432426"/>
              <a:gd name="connsiteY6" fmla="*/ 0 h 5601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32426" h="5601308">
                <a:moveTo>
                  <a:pt x="12359125" y="0"/>
                </a:moveTo>
                <a:lnTo>
                  <a:pt x="13432426" y="377691"/>
                </a:lnTo>
                <a:lnTo>
                  <a:pt x="13432426" y="778593"/>
                </a:lnTo>
                <a:lnTo>
                  <a:pt x="11735330" y="5601308"/>
                </a:lnTo>
                <a:lnTo>
                  <a:pt x="9605975" y="5601308"/>
                </a:lnTo>
                <a:lnTo>
                  <a:pt x="0" y="2221001"/>
                </a:lnTo>
                <a:lnTo>
                  <a:pt x="781562" y="0"/>
                </a:lnTo>
                <a:close/>
              </a:path>
            </a:pathLst>
          </a:custGeom>
        </p:spPr>
      </p:pic>
    </p:spTree>
    <p:extLst>
      <p:ext uri="{BB962C8B-B14F-4D97-AF65-F5344CB8AC3E}">
        <p14:creationId xmlns:p14="http://schemas.microsoft.com/office/powerpoint/2010/main" val="5936068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3_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5068E9B-E8B9-FD4D-B2B9-D4F02F0B2B31}"/>
              </a:ext>
            </a:extLst>
          </p:cNvPr>
          <p:cNvSpPr/>
          <p:nvPr userDrawn="1"/>
        </p:nvSpPr>
        <p:spPr>
          <a:xfrm>
            <a:off x="11328400" y="0"/>
            <a:ext cx="863600" cy="6858000"/>
          </a:xfrm>
          <a:prstGeom prst="rect">
            <a:avLst/>
          </a:prstGeom>
          <a:gradFill>
            <a:gsLst>
              <a:gs pos="37000">
                <a:srgbClr val="0070C0"/>
              </a:gs>
              <a:gs pos="100000">
                <a:srgbClr val="00B0F0"/>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A18BA7AC-F33E-C740-BF8D-F8385FEFA684}"/>
              </a:ext>
            </a:extLst>
          </p:cNvPr>
          <p:cNvPicPr>
            <a:picLocks noChangeAspect="1"/>
          </p:cNvPicPr>
          <p:nvPr userDrawn="1"/>
        </p:nvPicPr>
        <p:blipFill rotWithShape="1">
          <a:blip r:embed="rId2"/>
          <a:srcRect l="7025" t="16383" r="11065" b="12297"/>
          <a:stretch/>
        </p:blipFill>
        <p:spPr>
          <a:xfrm>
            <a:off x="0" y="0"/>
            <a:ext cx="11328400" cy="6858000"/>
          </a:xfrm>
          <a:prstGeom prst="rect">
            <a:avLst/>
          </a:prstGeom>
        </p:spPr>
      </p:pic>
      <p:sp>
        <p:nvSpPr>
          <p:cNvPr id="6" name="Oval 5">
            <a:extLst>
              <a:ext uri="{FF2B5EF4-FFF2-40B4-BE49-F238E27FC236}">
                <a16:creationId xmlns:a16="http://schemas.microsoft.com/office/drawing/2014/main" id="{D2832F23-5F8E-C24A-924C-295E5E3C0658}"/>
              </a:ext>
            </a:extLst>
          </p:cNvPr>
          <p:cNvSpPr/>
          <p:nvPr userDrawn="1"/>
        </p:nvSpPr>
        <p:spPr>
          <a:xfrm>
            <a:off x="10778066" y="5338233"/>
            <a:ext cx="1130300" cy="1130300"/>
          </a:xfrm>
          <a:prstGeom prst="ellipse">
            <a:avLst/>
          </a:prstGeom>
          <a:solidFill>
            <a:schemeClr val="bg1"/>
          </a:solidFill>
          <a:ln>
            <a:noFill/>
          </a:ln>
          <a:effectLst>
            <a:outerShdw blurRad="177800" dist="12700" dir="2580000" sx="104000" sy="104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close up of a sign&#10;&#10;Description automatically generated">
            <a:extLst>
              <a:ext uri="{FF2B5EF4-FFF2-40B4-BE49-F238E27FC236}">
                <a16:creationId xmlns:a16="http://schemas.microsoft.com/office/drawing/2014/main" id="{94B41FC5-8BC2-BB44-AC5B-4D88A0635522}"/>
              </a:ext>
            </a:extLst>
          </p:cNvPr>
          <p:cNvPicPr>
            <a:picLocks noChangeAspect="1"/>
          </p:cNvPicPr>
          <p:nvPr userDrawn="1"/>
        </p:nvPicPr>
        <p:blipFill>
          <a:blip r:embed="rId3"/>
          <a:stretch>
            <a:fillRect/>
          </a:stretch>
        </p:blipFill>
        <p:spPr>
          <a:xfrm>
            <a:off x="10962216" y="5520267"/>
            <a:ext cx="762000" cy="762000"/>
          </a:xfrm>
          <a:prstGeom prst="rect">
            <a:avLst/>
          </a:prstGeom>
        </p:spPr>
      </p:pic>
    </p:spTree>
    <p:extLst>
      <p:ext uri="{BB962C8B-B14F-4D97-AF65-F5344CB8AC3E}">
        <p14:creationId xmlns:p14="http://schemas.microsoft.com/office/powerpoint/2010/main" val="22506437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5_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5068E9B-E8B9-FD4D-B2B9-D4F02F0B2B31}"/>
              </a:ext>
            </a:extLst>
          </p:cNvPr>
          <p:cNvSpPr/>
          <p:nvPr userDrawn="1"/>
        </p:nvSpPr>
        <p:spPr>
          <a:xfrm>
            <a:off x="11328400" y="0"/>
            <a:ext cx="863600" cy="6858000"/>
          </a:xfrm>
          <a:prstGeom prst="rect">
            <a:avLst/>
          </a:prstGeom>
          <a:gradFill>
            <a:gsLst>
              <a:gs pos="37000">
                <a:srgbClr val="0070C0"/>
              </a:gs>
              <a:gs pos="100000">
                <a:srgbClr val="00B0F0"/>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D2832F23-5F8E-C24A-924C-295E5E3C0658}"/>
              </a:ext>
            </a:extLst>
          </p:cNvPr>
          <p:cNvSpPr/>
          <p:nvPr userDrawn="1"/>
        </p:nvSpPr>
        <p:spPr>
          <a:xfrm>
            <a:off x="10778066" y="5338233"/>
            <a:ext cx="1130300" cy="1130300"/>
          </a:xfrm>
          <a:prstGeom prst="ellipse">
            <a:avLst/>
          </a:prstGeom>
          <a:solidFill>
            <a:schemeClr val="bg1"/>
          </a:solidFill>
          <a:ln>
            <a:noFill/>
          </a:ln>
          <a:effectLst>
            <a:outerShdw blurRad="177800" dist="12700" dir="2580000" sx="104000" sy="104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close up of a sign&#10;&#10;Description automatically generated">
            <a:extLst>
              <a:ext uri="{FF2B5EF4-FFF2-40B4-BE49-F238E27FC236}">
                <a16:creationId xmlns:a16="http://schemas.microsoft.com/office/drawing/2014/main" id="{94B41FC5-8BC2-BB44-AC5B-4D88A0635522}"/>
              </a:ext>
            </a:extLst>
          </p:cNvPr>
          <p:cNvPicPr>
            <a:picLocks noChangeAspect="1"/>
          </p:cNvPicPr>
          <p:nvPr userDrawn="1"/>
        </p:nvPicPr>
        <p:blipFill>
          <a:blip r:embed="rId2"/>
          <a:stretch>
            <a:fillRect/>
          </a:stretch>
        </p:blipFill>
        <p:spPr>
          <a:xfrm>
            <a:off x="10962216" y="5520267"/>
            <a:ext cx="762000" cy="762000"/>
          </a:xfrm>
          <a:prstGeom prst="rect">
            <a:avLst/>
          </a:prstGeom>
        </p:spPr>
      </p:pic>
    </p:spTree>
    <p:extLst>
      <p:ext uri="{BB962C8B-B14F-4D97-AF65-F5344CB8AC3E}">
        <p14:creationId xmlns:p14="http://schemas.microsoft.com/office/powerpoint/2010/main" val="27765646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31018-2976-AA49-A740-DDC5D6D70DA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6DD3960F-3B9D-134F-920F-56EC4DE587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2899E991-8828-2049-9393-950FD703A1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EED5707-B915-DA47-9178-0C1ABADB0FD6}"/>
              </a:ext>
            </a:extLst>
          </p:cNvPr>
          <p:cNvSpPr>
            <a:spLocks noGrp="1"/>
          </p:cNvSpPr>
          <p:nvPr>
            <p:ph type="dt" sz="half" idx="10"/>
          </p:nvPr>
        </p:nvSpPr>
        <p:spPr/>
        <p:txBody>
          <a:bodyPr/>
          <a:lstStyle/>
          <a:p>
            <a:fld id="{9A82BF8E-211B-9C43-825C-0671E50D7E39}" type="datetimeFigureOut">
              <a:rPr lang="en-US" smtClean="0"/>
              <a:t>2/13/2023</a:t>
            </a:fld>
            <a:endParaRPr lang="en-US"/>
          </a:p>
        </p:txBody>
      </p:sp>
      <p:sp>
        <p:nvSpPr>
          <p:cNvPr id="6" name="Footer Placeholder 5">
            <a:extLst>
              <a:ext uri="{FF2B5EF4-FFF2-40B4-BE49-F238E27FC236}">
                <a16:creationId xmlns:a16="http://schemas.microsoft.com/office/drawing/2014/main" id="{D564392B-A7E4-D143-BD60-F9538421A8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351E37-109A-B343-B780-F7233ACAF45C}"/>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13337017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22277-4EFA-E743-8BB3-E6C403E6667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3F2D57E5-3218-D44D-89DB-D869107F77D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00F2D83-EAB4-CA44-A7F7-C18A4A7153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B85B392-C1F3-764E-9AA3-457044F124D7}"/>
              </a:ext>
            </a:extLst>
          </p:cNvPr>
          <p:cNvSpPr>
            <a:spLocks noGrp="1"/>
          </p:cNvSpPr>
          <p:nvPr>
            <p:ph type="dt" sz="half" idx="10"/>
          </p:nvPr>
        </p:nvSpPr>
        <p:spPr/>
        <p:txBody>
          <a:bodyPr/>
          <a:lstStyle/>
          <a:p>
            <a:fld id="{9A82BF8E-211B-9C43-825C-0671E50D7E39}" type="datetimeFigureOut">
              <a:rPr lang="en-US" smtClean="0"/>
              <a:t>2/13/2023</a:t>
            </a:fld>
            <a:endParaRPr lang="en-US"/>
          </a:p>
        </p:txBody>
      </p:sp>
      <p:sp>
        <p:nvSpPr>
          <p:cNvPr id="6" name="Footer Placeholder 5">
            <a:extLst>
              <a:ext uri="{FF2B5EF4-FFF2-40B4-BE49-F238E27FC236}">
                <a16:creationId xmlns:a16="http://schemas.microsoft.com/office/drawing/2014/main" id="{8354A54A-FF07-7C48-999A-67D71B4B08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48022A-1337-0B44-AEA8-E4615BE3D78C}"/>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26229588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33C27-9C65-3E45-873D-7188A5407D8E}"/>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58668386-7936-D842-93AB-FC92510A5CF6}"/>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7951898-E20A-7241-B4F6-77B54730E075}"/>
              </a:ext>
            </a:extLst>
          </p:cNvPr>
          <p:cNvSpPr>
            <a:spLocks noGrp="1"/>
          </p:cNvSpPr>
          <p:nvPr>
            <p:ph type="dt" sz="half" idx="10"/>
          </p:nvPr>
        </p:nvSpPr>
        <p:spPr/>
        <p:txBody>
          <a:bodyPr/>
          <a:lstStyle/>
          <a:p>
            <a:fld id="{9A82BF8E-211B-9C43-825C-0671E50D7E39}" type="datetimeFigureOut">
              <a:rPr lang="en-US" smtClean="0"/>
              <a:t>2/13/2023</a:t>
            </a:fld>
            <a:endParaRPr lang="en-US"/>
          </a:p>
        </p:txBody>
      </p:sp>
      <p:sp>
        <p:nvSpPr>
          <p:cNvPr id="5" name="Footer Placeholder 4">
            <a:extLst>
              <a:ext uri="{FF2B5EF4-FFF2-40B4-BE49-F238E27FC236}">
                <a16:creationId xmlns:a16="http://schemas.microsoft.com/office/drawing/2014/main" id="{B1C5934C-A9FF-B24C-8179-DD4A08F838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62683F-F7E4-5848-A263-3A612EE69924}"/>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32058805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0D2FD4F-C622-364D-BAB7-1FCE29216DF6}"/>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F006E67C-1202-244C-8382-954898328A90}"/>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E755452-BB22-FC4D-B6DC-D4C0270D6C42}"/>
              </a:ext>
            </a:extLst>
          </p:cNvPr>
          <p:cNvSpPr>
            <a:spLocks noGrp="1"/>
          </p:cNvSpPr>
          <p:nvPr>
            <p:ph type="dt" sz="half" idx="10"/>
          </p:nvPr>
        </p:nvSpPr>
        <p:spPr/>
        <p:txBody>
          <a:bodyPr/>
          <a:lstStyle/>
          <a:p>
            <a:fld id="{9A82BF8E-211B-9C43-825C-0671E50D7E39}" type="datetimeFigureOut">
              <a:rPr lang="en-US" smtClean="0"/>
              <a:t>2/13/2023</a:t>
            </a:fld>
            <a:endParaRPr lang="en-US"/>
          </a:p>
        </p:txBody>
      </p:sp>
      <p:sp>
        <p:nvSpPr>
          <p:cNvPr id="5" name="Footer Placeholder 4">
            <a:extLst>
              <a:ext uri="{FF2B5EF4-FFF2-40B4-BE49-F238E27FC236}">
                <a16:creationId xmlns:a16="http://schemas.microsoft.com/office/drawing/2014/main" id="{265DABA5-026E-9641-AAB0-00A2093D8B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8273DA-7F7F-9343-A113-D4F5DF98BB6C}"/>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11101688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D2A24-3BCF-104F-B2B4-808FFA12F322}"/>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DA09C088-CD2E-5547-B2FF-83C53C834318}"/>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9CFA407-11D9-5947-BBF3-D9FAD7D347D0}"/>
              </a:ext>
            </a:extLst>
          </p:cNvPr>
          <p:cNvSpPr>
            <a:spLocks noGrp="1"/>
          </p:cNvSpPr>
          <p:nvPr>
            <p:ph type="dt" sz="half" idx="10"/>
          </p:nvPr>
        </p:nvSpPr>
        <p:spPr/>
        <p:txBody>
          <a:bodyPr/>
          <a:lstStyle/>
          <a:p>
            <a:fld id="{9A82BF8E-211B-9C43-825C-0671E50D7E39}" type="datetimeFigureOut">
              <a:rPr lang="en-US" smtClean="0"/>
              <a:t>2/13/2023</a:t>
            </a:fld>
            <a:endParaRPr lang="en-US"/>
          </a:p>
        </p:txBody>
      </p:sp>
      <p:sp>
        <p:nvSpPr>
          <p:cNvPr id="5" name="Footer Placeholder 4">
            <a:extLst>
              <a:ext uri="{FF2B5EF4-FFF2-40B4-BE49-F238E27FC236}">
                <a16:creationId xmlns:a16="http://schemas.microsoft.com/office/drawing/2014/main" id="{C8D7F927-7DAC-9341-842B-0FD264B3B9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25873C-CF74-1049-BA6C-9C81E0EE9384}"/>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19335716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1A87C-251F-CB4D-AA3C-16067809D993}"/>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4D1BE4E9-9A6A-714C-9DDC-E4500738C05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AB349ECF-C4D9-6E4A-840B-E852BB7D8AEE}"/>
              </a:ext>
            </a:extLst>
          </p:cNvPr>
          <p:cNvSpPr>
            <a:spLocks noGrp="1"/>
          </p:cNvSpPr>
          <p:nvPr>
            <p:ph type="dt" sz="half" idx="10"/>
          </p:nvPr>
        </p:nvSpPr>
        <p:spPr/>
        <p:txBody>
          <a:bodyPr/>
          <a:lstStyle/>
          <a:p>
            <a:fld id="{9A82BF8E-211B-9C43-825C-0671E50D7E39}" type="datetimeFigureOut">
              <a:rPr lang="en-US" smtClean="0"/>
              <a:t>2/13/2023</a:t>
            </a:fld>
            <a:endParaRPr lang="en-US"/>
          </a:p>
        </p:txBody>
      </p:sp>
      <p:sp>
        <p:nvSpPr>
          <p:cNvPr id="5" name="Footer Placeholder 4">
            <a:extLst>
              <a:ext uri="{FF2B5EF4-FFF2-40B4-BE49-F238E27FC236}">
                <a16:creationId xmlns:a16="http://schemas.microsoft.com/office/drawing/2014/main" id="{FEFAB227-288D-904A-95BB-5BE988289E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52B549-73B6-8C4B-B667-111ADF176B04}"/>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10334153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57E6A-42EF-944F-A701-188B72DAC708}"/>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91611A28-F85A-CD49-95B6-8BDD3110BDA9}"/>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27370336-DDE3-E147-AAC4-D175A5EE413F}"/>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497FC7F5-0F77-CC4E-A7F3-E09E89CD3354}"/>
              </a:ext>
            </a:extLst>
          </p:cNvPr>
          <p:cNvSpPr>
            <a:spLocks noGrp="1"/>
          </p:cNvSpPr>
          <p:nvPr>
            <p:ph type="dt" sz="half" idx="10"/>
          </p:nvPr>
        </p:nvSpPr>
        <p:spPr/>
        <p:txBody>
          <a:bodyPr/>
          <a:lstStyle/>
          <a:p>
            <a:fld id="{9A82BF8E-211B-9C43-825C-0671E50D7E39}" type="datetimeFigureOut">
              <a:rPr lang="en-US" smtClean="0"/>
              <a:t>2/13/2023</a:t>
            </a:fld>
            <a:endParaRPr lang="en-US"/>
          </a:p>
        </p:txBody>
      </p:sp>
      <p:sp>
        <p:nvSpPr>
          <p:cNvPr id="6" name="Footer Placeholder 5">
            <a:extLst>
              <a:ext uri="{FF2B5EF4-FFF2-40B4-BE49-F238E27FC236}">
                <a16:creationId xmlns:a16="http://schemas.microsoft.com/office/drawing/2014/main" id="{893B59C2-A178-754D-898A-11EDEB4AD5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5372E9B-7AC7-E942-A5A8-7CF1D9F2315B}"/>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34577385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9D4EE-9647-124A-A396-2CD164183603}"/>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817BC021-8473-1247-A0A3-6E92389A52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85461C68-B174-6F42-A27E-E6DFD2819BFB}"/>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D6A13931-4430-B94E-B071-1A9E67B5CDB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B3A3A001-AFF5-8242-A49C-787813881EA1}"/>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E2947992-8148-4B4B-88CE-1BD94B6291A2}"/>
              </a:ext>
            </a:extLst>
          </p:cNvPr>
          <p:cNvSpPr>
            <a:spLocks noGrp="1"/>
          </p:cNvSpPr>
          <p:nvPr>
            <p:ph type="dt" sz="half" idx="10"/>
          </p:nvPr>
        </p:nvSpPr>
        <p:spPr/>
        <p:txBody>
          <a:bodyPr/>
          <a:lstStyle/>
          <a:p>
            <a:fld id="{9A82BF8E-211B-9C43-825C-0671E50D7E39}" type="datetimeFigureOut">
              <a:rPr lang="en-US" smtClean="0"/>
              <a:t>2/13/2023</a:t>
            </a:fld>
            <a:endParaRPr lang="en-US"/>
          </a:p>
        </p:txBody>
      </p:sp>
      <p:sp>
        <p:nvSpPr>
          <p:cNvPr id="8" name="Footer Placeholder 7">
            <a:extLst>
              <a:ext uri="{FF2B5EF4-FFF2-40B4-BE49-F238E27FC236}">
                <a16:creationId xmlns:a16="http://schemas.microsoft.com/office/drawing/2014/main" id="{43778456-4CE9-8E47-A1D5-F506F16D89D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8D1E0FB-33FF-614D-A183-66470F06D6B2}"/>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8854673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BACE1-36CE-3A43-83D4-971EE0EFFB0A}"/>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EC14C53A-F68C-C543-B6B1-7918BAF3540B}"/>
              </a:ext>
            </a:extLst>
          </p:cNvPr>
          <p:cNvSpPr>
            <a:spLocks noGrp="1"/>
          </p:cNvSpPr>
          <p:nvPr>
            <p:ph type="dt" sz="half" idx="10"/>
          </p:nvPr>
        </p:nvSpPr>
        <p:spPr/>
        <p:txBody>
          <a:bodyPr/>
          <a:lstStyle/>
          <a:p>
            <a:fld id="{9A82BF8E-211B-9C43-825C-0671E50D7E39}" type="datetimeFigureOut">
              <a:rPr lang="en-US" smtClean="0"/>
              <a:t>2/13/2023</a:t>
            </a:fld>
            <a:endParaRPr lang="en-US"/>
          </a:p>
        </p:txBody>
      </p:sp>
      <p:sp>
        <p:nvSpPr>
          <p:cNvPr id="4" name="Footer Placeholder 3">
            <a:extLst>
              <a:ext uri="{FF2B5EF4-FFF2-40B4-BE49-F238E27FC236}">
                <a16:creationId xmlns:a16="http://schemas.microsoft.com/office/drawing/2014/main" id="{AA0ACA56-584B-8249-9BAB-AD5093169FF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822BB5-F0BF-C94C-BF58-AFC8229696EB}"/>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25936222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5068E9B-E8B9-FD4D-B2B9-D4F02F0B2B31}"/>
              </a:ext>
            </a:extLst>
          </p:cNvPr>
          <p:cNvSpPr/>
          <p:nvPr userDrawn="1"/>
        </p:nvSpPr>
        <p:spPr>
          <a:xfrm>
            <a:off x="11328400" y="0"/>
            <a:ext cx="863600" cy="6858000"/>
          </a:xfrm>
          <a:prstGeom prst="rect">
            <a:avLst/>
          </a:prstGeom>
          <a:gradFill>
            <a:gsLst>
              <a:gs pos="37000">
                <a:srgbClr val="0070C0"/>
              </a:gs>
              <a:gs pos="100000">
                <a:srgbClr val="00B0F0"/>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4B40D476-EEF5-7540-AF03-C95B5E3ABBED}"/>
              </a:ext>
            </a:extLst>
          </p:cNvPr>
          <p:cNvPicPr>
            <a:picLocks noChangeAspect="1"/>
          </p:cNvPicPr>
          <p:nvPr userDrawn="1"/>
        </p:nvPicPr>
        <p:blipFill rotWithShape="1">
          <a:blip r:embed="rId2"/>
          <a:srcRect l="7025" t="16383" r="11065" b="12297"/>
          <a:stretch/>
        </p:blipFill>
        <p:spPr>
          <a:xfrm>
            <a:off x="0" y="0"/>
            <a:ext cx="11328400" cy="6858000"/>
          </a:xfrm>
          <a:prstGeom prst="rect">
            <a:avLst/>
          </a:prstGeom>
        </p:spPr>
      </p:pic>
    </p:spTree>
    <p:extLst>
      <p:ext uri="{BB962C8B-B14F-4D97-AF65-F5344CB8AC3E}">
        <p14:creationId xmlns:p14="http://schemas.microsoft.com/office/powerpoint/2010/main" val="13164042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4B40D476-EEF5-7540-AF03-C95B5E3ABBED}"/>
              </a:ext>
            </a:extLst>
          </p:cNvPr>
          <p:cNvPicPr>
            <a:picLocks noChangeAspect="1"/>
          </p:cNvPicPr>
          <p:nvPr userDrawn="1"/>
        </p:nvPicPr>
        <p:blipFill rotWithShape="1">
          <a:blip r:embed="rId2"/>
          <a:srcRect l="4619" t="13182" r="3002" b="7575"/>
          <a:stretch/>
        </p:blipFill>
        <p:spPr>
          <a:xfrm>
            <a:off x="0" y="1"/>
            <a:ext cx="12192000" cy="6858000"/>
          </a:xfrm>
          <a:prstGeom prst="rect">
            <a:avLst/>
          </a:prstGeom>
        </p:spPr>
      </p:pic>
    </p:spTree>
    <p:extLst>
      <p:ext uri="{BB962C8B-B14F-4D97-AF65-F5344CB8AC3E}">
        <p14:creationId xmlns:p14="http://schemas.microsoft.com/office/powerpoint/2010/main" val="4343426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5068E9B-E8B9-FD4D-B2B9-D4F02F0B2B31}"/>
              </a:ext>
            </a:extLst>
          </p:cNvPr>
          <p:cNvSpPr/>
          <p:nvPr userDrawn="1"/>
        </p:nvSpPr>
        <p:spPr>
          <a:xfrm>
            <a:off x="11328400" y="0"/>
            <a:ext cx="863600" cy="6858000"/>
          </a:xfrm>
          <a:prstGeom prst="rect">
            <a:avLst/>
          </a:prstGeom>
          <a:gradFill>
            <a:gsLst>
              <a:gs pos="37000">
                <a:srgbClr val="0070C0"/>
              </a:gs>
              <a:gs pos="100000">
                <a:srgbClr val="00B0F0"/>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083951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980D5B3-FA64-FD40-A370-F37EF9C6C7C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A2717060-FA86-7942-99EC-88B397F155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69D0105-0DFD-3F40-AA87-1642704DF0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82BF8E-211B-9C43-825C-0671E50D7E39}" type="datetimeFigureOut">
              <a:rPr lang="en-US" smtClean="0"/>
              <a:t>2/13/2023</a:t>
            </a:fld>
            <a:endParaRPr lang="en-US"/>
          </a:p>
        </p:txBody>
      </p:sp>
      <p:sp>
        <p:nvSpPr>
          <p:cNvPr id="5" name="Footer Placeholder 4">
            <a:extLst>
              <a:ext uri="{FF2B5EF4-FFF2-40B4-BE49-F238E27FC236}">
                <a16:creationId xmlns:a16="http://schemas.microsoft.com/office/drawing/2014/main" id="{DF93CF04-95E7-7144-8A2B-1D7ADE9274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FB88691-866E-CF46-9919-541469EDC67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4FFDC9-3D54-674E-86E0-9C3C86728DA7}" type="slidenum">
              <a:rPr lang="en-US" smtClean="0"/>
              <a:t>‹#›</a:t>
            </a:fld>
            <a:endParaRPr lang="en-US"/>
          </a:p>
        </p:txBody>
      </p:sp>
    </p:spTree>
    <p:extLst>
      <p:ext uri="{BB962C8B-B14F-4D97-AF65-F5344CB8AC3E}">
        <p14:creationId xmlns:p14="http://schemas.microsoft.com/office/powerpoint/2010/main" val="31973598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77" r:id="rId8"/>
    <p:sldLayoutId id="2147483673" r:id="rId9"/>
    <p:sldLayoutId id="2147483675" r:id="rId10"/>
    <p:sldLayoutId id="2147483674" r:id="rId11"/>
    <p:sldLayoutId id="2147483676" r:id="rId12"/>
    <p:sldLayoutId id="2147483668" r:id="rId13"/>
    <p:sldLayoutId id="2147483669" r:id="rId14"/>
    <p:sldLayoutId id="2147483670" r:id="rId15"/>
    <p:sldLayoutId id="2147483671"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1.xml"/><Relationship Id="rId5" Type="http://schemas.openxmlformats.org/officeDocument/2006/relationships/image" Target="../media/image34.png"/><Relationship Id="rId4" Type="http://schemas.openxmlformats.org/officeDocument/2006/relationships/image" Target="../media/image3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1.xml"/><Relationship Id="rId4" Type="http://schemas.openxmlformats.org/officeDocument/2006/relationships/image" Target="../media/image3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hyperlink" Target="https://public.tableau.com/app/profile/anirban.maity/viz/SupplyChainAnalysis_16740479193940/WHCapacitySizevsBreakdownReport" TargetMode="External"/><Relationship Id="rId1" Type="http://schemas.openxmlformats.org/officeDocument/2006/relationships/slideLayout" Target="../slideLayouts/slideLayout1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1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11.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Layout" Target="../slideLayouts/slideLayout11.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F8621ED-814E-F441-93A2-B7DC230A79A3}"/>
              </a:ext>
            </a:extLst>
          </p:cNvPr>
          <p:cNvPicPr>
            <a:picLocks noChangeAspect="1"/>
          </p:cNvPicPr>
          <p:nvPr/>
        </p:nvPicPr>
        <p:blipFill>
          <a:blip r:embed="rId2"/>
          <a:stretch>
            <a:fillRect/>
          </a:stretch>
        </p:blipFill>
        <p:spPr>
          <a:xfrm>
            <a:off x="9218617" y="6247740"/>
            <a:ext cx="2694710" cy="526473"/>
          </a:xfrm>
          <a:prstGeom prst="rect">
            <a:avLst/>
          </a:prstGeom>
        </p:spPr>
      </p:pic>
      <p:sp>
        <p:nvSpPr>
          <p:cNvPr id="2" name="TextBox 1">
            <a:extLst>
              <a:ext uri="{FF2B5EF4-FFF2-40B4-BE49-F238E27FC236}">
                <a16:creationId xmlns:a16="http://schemas.microsoft.com/office/drawing/2014/main" id="{DF890AA6-3288-7A41-9F48-31D099259D5C}"/>
              </a:ext>
            </a:extLst>
          </p:cNvPr>
          <p:cNvSpPr txBox="1"/>
          <p:nvPr/>
        </p:nvSpPr>
        <p:spPr>
          <a:xfrm>
            <a:off x="261257" y="272552"/>
            <a:ext cx="11359738" cy="769441"/>
          </a:xfrm>
          <a:prstGeom prst="rect">
            <a:avLst/>
          </a:prstGeom>
          <a:noFill/>
        </p:spPr>
        <p:txBody>
          <a:bodyPr wrap="square" rtlCol="0">
            <a:spAutoFit/>
          </a:bodyPr>
          <a:lstStyle/>
          <a:p>
            <a:pPr algn="ctr"/>
            <a:r>
              <a:rPr lang="en-US" sz="4400" b="1" u="sng" dirty="0" smtClean="0">
                <a:solidFill>
                  <a:srgbClr val="0070C0"/>
                </a:solidFill>
                <a:latin typeface="Arial" panose="020B0604020202020204" pitchFamily="34" charset="0"/>
                <a:cs typeface="Arial" panose="020B0604020202020204" pitchFamily="34" charset="0"/>
              </a:rPr>
              <a:t>Capstone Project </a:t>
            </a:r>
            <a:r>
              <a:rPr lang="en-US" sz="4400" b="1" u="sng" dirty="0">
                <a:solidFill>
                  <a:srgbClr val="0070C0"/>
                </a:solidFill>
                <a:latin typeface="Arial" panose="020B0604020202020204" pitchFamily="34" charset="0"/>
                <a:cs typeface="Arial" panose="020B0604020202020204" pitchFamily="34" charset="0"/>
              </a:rPr>
              <a:t>Presentation</a:t>
            </a:r>
          </a:p>
        </p:txBody>
      </p:sp>
      <p:sp>
        <p:nvSpPr>
          <p:cNvPr id="3" name="TextBox 2">
            <a:extLst>
              <a:ext uri="{FF2B5EF4-FFF2-40B4-BE49-F238E27FC236}">
                <a16:creationId xmlns:a16="http://schemas.microsoft.com/office/drawing/2014/main" id="{5A740E41-0F8D-4151-979A-4270FBA95E57}"/>
              </a:ext>
            </a:extLst>
          </p:cNvPr>
          <p:cNvSpPr txBox="1"/>
          <p:nvPr/>
        </p:nvSpPr>
        <p:spPr>
          <a:xfrm>
            <a:off x="3957805" y="6051646"/>
            <a:ext cx="4881489" cy="830997"/>
          </a:xfrm>
          <a:prstGeom prst="rect">
            <a:avLst/>
          </a:prstGeom>
          <a:noFill/>
        </p:spPr>
        <p:txBody>
          <a:bodyPr wrap="square" rtlCol="0">
            <a:spAutoFit/>
          </a:bodyPr>
          <a:lstStyle/>
          <a:p>
            <a:pPr algn="ctr"/>
            <a:r>
              <a:rPr lang="en-IN" sz="2400" b="1" u="sng" dirty="0" smtClean="0"/>
              <a:t>Presented by – </a:t>
            </a:r>
            <a:r>
              <a:rPr lang="en-IN" sz="2400" b="1" u="sng" dirty="0" err="1" smtClean="0"/>
              <a:t>Anirban</a:t>
            </a:r>
            <a:r>
              <a:rPr lang="en-IN" sz="2400" b="1" u="sng" dirty="0" smtClean="0"/>
              <a:t> </a:t>
            </a:r>
            <a:r>
              <a:rPr lang="en-IN" sz="2400" b="1" u="sng" dirty="0" err="1" smtClean="0"/>
              <a:t>Maity</a:t>
            </a:r>
            <a:endParaRPr lang="en-IN" sz="2400" b="1" u="sng" dirty="0" smtClean="0"/>
          </a:p>
          <a:p>
            <a:pPr algn="ctr"/>
            <a:r>
              <a:rPr lang="en-IN" sz="2400" b="1" u="sng" dirty="0" smtClean="0"/>
              <a:t>DSBA – March - 2022</a:t>
            </a:r>
            <a:endParaRPr lang="en-IN" sz="2400" b="1" u="sng" dirty="0"/>
          </a:p>
        </p:txBody>
      </p:sp>
      <p:sp>
        <p:nvSpPr>
          <p:cNvPr id="5" name="TextBox 4"/>
          <p:cNvSpPr txBox="1"/>
          <p:nvPr/>
        </p:nvSpPr>
        <p:spPr>
          <a:xfrm>
            <a:off x="261257" y="1183696"/>
            <a:ext cx="11652070" cy="646331"/>
          </a:xfrm>
          <a:prstGeom prst="rect">
            <a:avLst/>
          </a:prstGeom>
          <a:noFill/>
        </p:spPr>
        <p:txBody>
          <a:bodyPr wrap="square" rtlCol="0">
            <a:spAutoFit/>
          </a:bodyPr>
          <a:lstStyle/>
          <a:p>
            <a:pPr algn="ctr"/>
            <a:r>
              <a:rPr lang="en-US" sz="3600" b="1" u="sng" dirty="0" smtClean="0"/>
              <a:t>Project</a:t>
            </a:r>
            <a:r>
              <a:rPr lang="en-US" sz="3600" dirty="0" smtClean="0"/>
              <a:t> : </a:t>
            </a:r>
            <a:r>
              <a:rPr lang="en-US" sz="3600" b="1" u="sng" dirty="0" smtClean="0">
                <a:solidFill>
                  <a:schemeClr val="tx2">
                    <a:lumMod val="75000"/>
                  </a:schemeClr>
                </a:solidFill>
              </a:rPr>
              <a:t>Supply Chain Management </a:t>
            </a:r>
            <a:endParaRPr lang="en-US" sz="3600" b="1" u="sng" dirty="0">
              <a:solidFill>
                <a:schemeClr val="tx2">
                  <a:lumMod val="75000"/>
                </a:schemeClr>
              </a:solidFill>
            </a:endParaRPr>
          </a:p>
        </p:txBody>
      </p:sp>
    </p:spTree>
    <p:extLst>
      <p:ext uri="{BB962C8B-B14F-4D97-AF65-F5344CB8AC3E}">
        <p14:creationId xmlns:p14="http://schemas.microsoft.com/office/powerpoint/2010/main" val="32522742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902C64F-B802-E343-B318-70D330A9A3FE}"/>
              </a:ext>
            </a:extLst>
          </p:cNvPr>
          <p:cNvSpPr/>
          <p:nvPr/>
        </p:nvSpPr>
        <p:spPr>
          <a:xfrm>
            <a:off x="-217714" y="-131425"/>
            <a:ext cx="12191999" cy="584775"/>
          </a:xfrm>
          <a:prstGeom prst="rect">
            <a:avLst/>
          </a:prstGeom>
        </p:spPr>
        <p:txBody>
          <a:bodyPr wrap="square" anchor="t">
            <a:spAutoFit/>
          </a:bodyPr>
          <a:lstStyle/>
          <a:p>
            <a:pPr algn="ctr"/>
            <a:r>
              <a:rPr lang="en-US" sz="3200" b="1" u="sng" dirty="0" smtClean="0">
                <a:solidFill>
                  <a:srgbClr val="0070C0"/>
                </a:solidFill>
                <a:latin typeface="Arial" panose="020B0604020202020204" pitchFamily="34" charset="0"/>
                <a:cs typeface="Arial" panose="020B0604020202020204" pitchFamily="34" charset="0"/>
              </a:rPr>
              <a:t>Multivariate Analysis</a:t>
            </a:r>
            <a:endParaRPr lang="en-US" sz="3200" b="1" u="sng" dirty="0">
              <a:solidFill>
                <a:srgbClr val="0070C0"/>
              </a:solidFill>
              <a:latin typeface="Arial" panose="020B0604020202020204" pitchFamily="34" charset="0"/>
              <a:cs typeface="Arial" panose="020B0604020202020204" pitchFamily="34" charset="0"/>
            </a:endParaRPr>
          </a:p>
        </p:txBody>
      </p:sp>
      <p:sp>
        <p:nvSpPr>
          <p:cNvPr id="14" name="Rectangle 13"/>
          <p:cNvSpPr/>
          <p:nvPr/>
        </p:nvSpPr>
        <p:spPr>
          <a:xfrm>
            <a:off x="205518" y="453351"/>
            <a:ext cx="6233382" cy="3915450"/>
          </a:xfrm>
          <a:prstGeom prst="rect">
            <a:avLst/>
          </a:prstGeom>
          <a:noFill/>
          <a:effectLst>
            <a:outerShdw blurRad="50800" dist="38100" dir="8100000" algn="tr" rotWithShape="0">
              <a:prstClr val="black">
                <a:alpha val="40000"/>
              </a:prstClr>
            </a:outerShdw>
          </a:effectLst>
          <a:scene3d>
            <a:camera prst="obliqueBottom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6588982" y="447835"/>
            <a:ext cx="4587018" cy="3920966"/>
          </a:xfrm>
          <a:prstGeom prst="rect">
            <a:avLst/>
          </a:prstGeom>
          <a:noFill/>
          <a:effectLst>
            <a:outerShdw blurRad="50800" dist="38100" dir="8100000" algn="tr" rotWithShape="0">
              <a:prstClr val="black">
                <a:alpha val="40000"/>
              </a:prstClr>
            </a:outerShdw>
          </a:effectLst>
          <a:scene3d>
            <a:camera prst="obliqueBottom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2"/>
          <a:stretch>
            <a:fillRect/>
          </a:stretch>
        </p:blipFill>
        <p:spPr>
          <a:xfrm>
            <a:off x="355600" y="496354"/>
            <a:ext cx="6036262" cy="3872447"/>
          </a:xfrm>
          <a:prstGeom prst="rect">
            <a:avLst/>
          </a:prstGeom>
        </p:spPr>
      </p:pic>
      <p:sp>
        <p:nvSpPr>
          <p:cNvPr id="19" name="Rectangle 18"/>
          <p:cNvSpPr/>
          <p:nvPr/>
        </p:nvSpPr>
        <p:spPr>
          <a:xfrm>
            <a:off x="1651000" y="4411804"/>
            <a:ext cx="9067800" cy="2446196"/>
          </a:xfrm>
          <a:prstGeom prst="rect">
            <a:avLst/>
          </a:prstGeom>
          <a:noFill/>
          <a:effectLst>
            <a:outerShdw blurRad="50800" dist="38100" dir="8100000" algn="tr" rotWithShape="0">
              <a:prstClr val="black">
                <a:alpha val="40000"/>
              </a:prstClr>
            </a:outerShdw>
          </a:effectLst>
          <a:scene3d>
            <a:camera prst="obliqueBottom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3"/>
          <a:stretch>
            <a:fillRect/>
          </a:stretch>
        </p:blipFill>
        <p:spPr>
          <a:xfrm>
            <a:off x="6612617" y="496355"/>
            <a:ext cx="4563383" cy="3915450"/>
          </a:xfrm>
          <a:prstGeom prst="rect">
            <a:avLst/>
          </a:prstGeom>
        </p:spPr>
      </p:pic>
      <p:pic>
        <p:nvPicPr>
          <p:cNvPr id="5" name="Picture 4"/>
          <p:cNvPicPr>
            <a:picLocks noChangeAspect="1"/>
          </p:cNvPicPr>
          <p:nvPr/>
        </p:nvPicPr>
        <p:blipFill>
          <a:blip r:embed="rId4"/>
          <a:stretch>
            <a:fillRect/>
          </a:stretch>
        </p:blipFill>
        <p:spPr>
          <a:xfrm>
            <a:off x="1651000" y="4454808"/>
            <a:ext cx="7231491" cy="2403192"/>
          </a:xfrm>
          <a:prstGeom prst="rect">
            <a:avLst/>
          </a:prstGeom>
        </p:spPr>
      </p:pic>
      <p:pic>
        <p:nvPicPr>
          <p:cNvPr id="7" name="Picture 6"/>
          <p:cNvPicPr>
            <a:picLocks noChangeAspect="1"/>
          </p:cNvPicPr>
          <p:nvPr/>
        </p:nvPicPr>
        <p:blipFill>
          <a:blip r:embed="rId5"/>
          <a:stretch>
            <a:fillRect/>
          </a:stretch>
        </p:blipFill>
        <p:spPr>
          <a:xfrm>
            <a:off x="8924345" y="4411802"/>
            <a:ext cx="1752600" cy="2446197"/>
          </a:xfrm>
          <a:prstGeom prst="rect">
            <a:avLst/>
          </a:prstGeom>
        </p:spPr>
      </p:pic>
    </p:spTree>
    <p:extLst>
      <p:ext uri="{BB962C8B-B14F-4D97-AF65-F5344CB8AC3E}">
        <p14:creationId xmlns:p14="http://schemas.microsoft.com/office/powerpoint/2010/main" val="4169758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902C64F-B802-E343-B318-70D330A9A3FE}"/>
              </a:ext>
            </a:extLst>
          </p:cNvPr>
          <p:cNvSpPr/>
          <p:nvPr/>
        </p:nvSpPr>
        <p:spPr>
          <a:xfrm>
            <a:off x="1" y="0"/>
            <a:ext cx="11569700" cy="584775"/>
          </a:xfrm>
          <a:prstGeom prst="rect">
            <a:avLst/>
          </a:prstGeom>
        </p:spPr>
        <p:txBody>
          <a:bodyPr wrap="square" anchor="t">
            <a:spAutoFit/>
          </a:bodyPr>
          <a:lstStyle/>
          <a:p>
            <a:pPr algn="ctr"/>
            <a:r>
              <a:rPr lang="en-US" sz="3200" b="1" u="sng" dirty="0" smtClean="0">
                <a:solidFill>
                  <a:srgbClr val="0070C0"/>
                </a:solidFill>
                <a:latin typeface="Arial" panose="020B0604020202020204" pitchFamily="34" charset="0"/>
                <a:cs typeface="Arial" panose="020B0604020202020204" pitchFamily="34" charset="0"/>
              </a:rPr>
              <a:t>Data Preparation &amp; Missing value Treatment</a:t>
            </a:r>
            <a:endParaRPr lang="en-US" sz="3200" b="1" u="sng" dirty="0">
              <a:solidFill>
                <a:srgbClr val="0070C0"/>
              </a:solidFill>
              <a:latin typeface="Arial" panose="020B0604020202020204" pitchFamily="34" charset="0"/>
              <a:cs typeface="Arial" panose="020B0604020202020204" pitchFamily="34" charset="0"/>
            </a:endParaRPr>
          </a:p>
        </p:txBody>
      </p:sp>
      <p:sp>
        <p:nvSpPr>
          <p:cNvPr id="11" name="Rectangle 10"/>
          <p:cNvSpPr/>
          <p:nvPr/>
        </p:nvSpPr>
        <p:spPr>
          <a:xfrm>
            <a:off x="1" y="1481546"/>
            <a:ext cx="5313186" cy="523220"/>
          </a:xfrm>
          <a:prstGeom prst="rect">
            <a:avLst/>
          </a:prstGeom>
        </p:spPr>
        <p:txBody>
          <a:bodyPr wrap="none">
            <a:spAutoFit/>
          </a:bodyPr>
          <a:lstStyle/>
          <a:p>
            <a:pPr marL="285750" indent="-285750">
              <a:buClr>
                <a:srgbClr val="C00000"/>
              </a:buClr>
              <a:buFont typeface="Wingdings" panose="05000000000000000000" pitchFamily="2" charset="2"/>
              <a:buChar char="Ø"/>
            </a:pPr>
            <a:r>
              <a:rPr lang="en-US" sz="2800" b="1" u="sng" dirty="0"/>
              <a:t> EDA – </a:t>
            </a:r>
            <a:r>
              <a:rPr lang="en-US" sz="2800" b="1" u="sng" dirty="0" smtClean="0"/>
              <a:t>Addition of new Variable:</a:t>
            </a:r>
            <a:endParaRPr lang="en-US" sz="2800" b="1" u="sng" dirty="0"/>
          </a:p>
        </p:txBody>
      </p:sp>
      <p:sp>
        <p:nvSpPr>
          <p:cNvPr id="12" name="TextBox 11"/>
          <p:cNvSpPr txBox="1"/>
          <p:nvPr/>
        </p:nvSpPr>
        <p:spPr>
          <a:xfrm>
            <a:off x="49151" y="2025643"/>
            <a:ext cx="11101359" cy="369332"/>
          </a:xfrm>
          <a:prstGeom prst="rect">
            <a:avLst/>
          </a:prstGeom>
          <a:noFill/>
        </p:spPr>
        <p:txBody>
          <a:bodyPr wrap="square" rtlCol="0">
            <a:spAutoFit/>
          </a:bodyPr>
          <a:lstStyle/>
          <a:p>
            <a:pPr marL="285750" indent="-285750">
              <a:buFont typeface="Arial" panose="020B0604020202020204" pitchFamily="34" charset="0"/>
              <a:buChar char="•"/>
            </a:pPr>
            <a:r>
              <a:rPr lang="en-US" dirty="0" smtClean="0"/>
              <a:t>‘</a:t>
            </a:r>
            <a:r>
              <a:rPr lang="en-US" b="1" dirty="0" smtClean="0"/>
              <a:t>Age_of_warehouse’ </a:t>
            </a:r>
            <a:r>
              <a:rPr lang="en-US" dirty="0"/>
              <a:t> </a:t>
            </a:r>
            <a:r>
              <a:rPr lang="en-US" dirty="0" smtClean="0"/>
              <a:t>added - subtracting it’s establishment year from present time.</a:t>
            </a:r>
            <a:endParaRPr lang="en-US" dirty="0"/>
          </a:p>
        </p:txBody>
      </p:sp>
      <p:sp>
        <p:nvSpPr>
          <p:cNvPr id="13" name="TextBox 12">
            <a:extLst>
              <a:ext uri="{FF2B5EF4-FFF2-40B4-BE49-F238E27FC236}">
                <a16:creationId xmlns:a16="http://schemas.microsoft.com/office/drawing/2014/main" id="{A84B8933-F44C-374A-B677-D79AD8184284}"/>
              </a:ext>
            </a:extLst>
          </p:cNvPr>
          <p:cNvSpPr txBox="1"/>
          <p:nvPr/>
        </p:nvSpPr>
        <p:spPr>
          <a:xfrm>
            <a:off x="49151" y="570644"/>
            <a:ext cx="10696338" cy="523220"/>
          </a:xfrm>
          <a:prstGeom prst="rect">
            <a:avLst/>
          </a:prstGeom>
          <a:noFill/>
        </p:spPr>
        <p:txBody>
          <a:bodyPr wrap="square" rtlCol="0">
            <a:spAutoFit/>
          </a:bodyPr>
          <a:lstStyle/>
          <a:p>
            <a:pPr marL="285750" indent="-285750">
              <a:buClr>
                <a:srgbClr val="C00000"/>
              </a:buClr>
              <a:buFont typeface="Wingdings" panose="05000000000000000000" pitchFamily="2" charset="2"/>
              <a:buChar char="Ø"/>
            </a:pPr>
            <a:r>
              <a:rPr lang="en-US" sz="2800" b="1" u="sng" dirty="0" smtClean="0"/>
              <a:t> </a:t>
            </a:r>
            <a:r>
              <a:rPr lang="en-US" sz="2800" b="1" u="sng" dirty="0"/>
              <a:t>EDA – </a:t>
            </a:r>
            <a:r>
              <a:rPr lang="en-US" sz="2800" b="1" u="sng" dirty="0" smtClean="0"/>
              <a:t>Dropping off Columns:</a:t>
            </a:r>
            <a:endParaRPr lang="en-US" sz="2800" b="1" u="sng" dirty="0"/>
          </a:p>
        </p:txBody>
      </p:sp>
      <p:sp>
        <p:nvSpPr>
          <p:cNvPr id="14" name="TextBox 13"/>
          <p:cNvSpPr txBox="1"/>
          <p:nvPr/>
        </p:nvSpPr>
        <p:spPr>
          <a:xfrm>
            <a:off x="74722" y="1040540"/>
            <a:ext cx="11075789" cy="369332"/>
          </a:xfrm>
          <a:prstGeom prst="rect">
            <a:avLst/>
          </a:prstGeom>
          <a:noFill/>
        </p:spPr>
        <p:txBody>
          <a:bodyPr wrap="none" rtlCol="0">
            <a:spAutoFit/>
          </a:bodyPr>
          <a:lstStyle/>
          <a:p>
            <a:pPr marL="285750" indent="-285750">
              <a:buFont typeface="Arial" panose="020B0604020202020204" pitchFamily="34" charset="0"/>
              <a:buChar char="•"/>
            </a:pPr>
            <a:r>
              <a:rPr lang="en-US" dirty="0" smtClean="0"/>
              <a:t>We have </a:t>
            </a:r>
            <a:r>
              <a:rPr lang="en-US" b="1" u="sng" dirty="0" smtClean="0"/>
              <a:t>dropped – 2 columns </a:t>
            </a:r>
            <a:r>
              <a:rPr lang="en-US" dirty="0" smtClean="0"/>
              <a:t>which have no use (unique value) in model building – ‘</a:t>
            </a:r>
            <a:r>
              <a:rPr lang="en-US" b="1" u="sng" dirty="0" smtClean="0"/>
              <a:t>wh_id’, </a:t>
            </a:r>
            <a:r>
              <a:rPr lang="en-US" dirty="0" smtClean="0"/>
              <a:t>&amp; </a:t>
            </a:r>
            <a:r>
              <a:rPr lang="en-US" b="1" u="sng" dirty="0" smtClean="0"/>
              <a:t>‘wh_manager_id’.</a:t>
            </a:r>
            <a:endParaRPr lang="en-US" dirty="0"/>
          </a:p>
        </p:txBody>
      </p:sp>
      <p:sp>
        <p:nvSpPr>
          <p:cNvPr id="15" name="Rectangle 14"/>
          <p:cNvSpPr/>
          <p:nvPr/>
        </p:nvSpPr>
        <p:spPr>
          <a:xfrm>
            <a:off x="34982" y="2434745"/>
            <a:ext cx="5983113" cy="523220"/>
          </a:xfrm>
          <a:prstGeom prst="rect">
            <a:avLst/>
          </a:prstGeom>
        </p:spPr>
        <p:txBody>
          <a:bodyPr wrap="none">
            <a:spAutoFit/>
          </a:bodyPr>
          <a:lstStyle/>
          <a:p>
            <a:pPr marL="285750" indent="-285750">
              <a:buClr>
                <a:srgbClr val="C00000"/>
              </a:buClr>
              <a:buFont typeface="Wingdings" panose="05000000000000000000" pitchFamily="2" charset="2"/>
              <a:buChar char="Ø"/>
            </a:pPr>
            <a:r>
              <a:rPr lang="en-US" sz="2800" b="1" u="sng" dirty="0"/>
              <a:t>EDA – Null Value Check &amp; Treatment:</a:t>
            </a:r>
            <a:endParaRPr lang="en-US" sz="2800" b="1" u="sng" dirty="0"/>
          </a:p>
        </p:txBody>
      </p:sp>
      <p:sp>
        <p:nvSpPr>
          <p:cNvPr id="16" name="Rectangle 15"/>
          <p:cNvSpPr/>
          <p:nvPr/>
        </p:nvSpPr>
        <p:spPr>
          <a:xfrm>
            <a:off x="0" y="2957965"/>
            <a:ext cx="10451921" cy="1477328"/>
          </a:xfrm>
          <a:prstGeom prst="rect">
            <a:avLst/>
          </a:prstGeom>
        </p:spPr>
        <p:txBody>
          <a:bodyPr wrap="square">
            <a:spAutoFit/>
          </a:bodyPr>
          <a:lstStyle/>
          <a:p>
            <a:pPr marL="285750" indent="-285750">
              <a:buFont typeface="Arial" panose="020B0604020202020204" pitchFamily="34" charset="0"/>
              <a:buChar char="•"/>
            </a:pPr>
            <a:r>
              <a:rPr lang="en-US" dirty="0"/>
              <a:t>As </a:t>
            </a:r>
            <a:r>
              <a:rPr lang="en-US" b="1" u="sng" dirty="0"/>
              <a:t>Null value &lt; 15%, </a:t>
            </a:r>
            <a:r>
              <a:rPr lang="en-US" dirty="0"/>
              <a:t>We have used </a:t>
            </a:r>
            <a:r>
              <a:rPr lang="en-US" b="1" u="sng" dirty="0"/>
              <a:t>KNN Imputer </a:t>
            </a:r>
            <a:r>
              <a:rPr lang="en-US" dirty="0"/>
              <a:t>to impute the Null values.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t>
            </a:r>
            <a:r>
              <a:rPr lang="en-US" b="1" dirty="0"/>
              <a:t>workers_num</a:t>
            </a:r>
            <a:r>
              <a:rPr lang="en-US" dirty="0"/>
              <a:t>’ – imputed with </a:t>
            </a:r>
            <a:r>
              <a:rPr lang="en-US" b="1" dirty="0"/>
              <a:t>front fill method</a:t>
            </a:r>
            <a:r>
              <a:rPr lang="en-US" dirty="0"/>
              <a:t>.</a:t>
            </a:r>
          </a:p>
          <a:p>
            <a:pPr marL="285750" indent="-285750">
              <a:buFont typeface="Arial" panose="020B0604020202020204" pitchFamily="34" charset="0"/>
              <a:buChar char="•"/>
            </a:pPr>
            <a:r>
              <a:rPr lang="en-US" dirty="0" smtClean="0"/>
              <a:t>‘</a:t>
            </a:r>
            <a:r>
              <a:rPr lang="en-US" b="1" dirty="0"/>
              <a:t>wh_est_year</a:t>
            </a:r>
            <a:r>
              <a:rPr lang="en-US" dirty="0"/>
              <a:t>’ – imputed with </a:t>
            </a:r>
            <a:r>
              <a:rPr lang="en-US" b="1" dirty="0"/>
              <a:t>mode </a:t>
            </a:r>
            <a:r>
              <a:rPr lang="en-US" b="1" dirty="0" smtClean="0"/>
              <a:t>value</a:t>
            </a:r>
            <a:r>
              <a:rPr lang="en-US" b="1" dirty="0"/>
              <a:t> </a:t>
            </a:r>
            <a:r>
              <a:rPr lang="en-US" dirty="0" smtClean="0"/>
              <a:t>i.e. </a:t>
            </a:r>
            <a:r>
              <a:rPr lang="en-US" b="1" dirty="0" smtClean="0"/>
              <a:t>2002.</a:t>
            </a:r>
            <a:endParaRPr lang="en-US" b="1" dirty="0"/>
          </a:p>
          <a:p>
            <a:pPr marL="285750" indent="-285750">
              <a:buFont typeface="Arial" panose="020B0604020202020204" pitchFamily="34" charset="0"/>
              <a:buChar char="•"/>
            </a:pPr>
            <a:r>
              <a:rPr lang="en-US" dirty="0" smtClean="0"/>
              <a:t>‘</a:t>
            </a:r>
            <a:r>
              <a:rPr lang="en-US" b="1" dirty="0"/>
              <a:t>approved_wh_govt_certificate</a:t>
            </a:r>
            <a:r>
              <a:rPr lang="en-US" dirty="0"/>
              <a:t>’ - imputed with new category i.e. </a:t>
            </a:r>
            <a:r>
              <a:rPr lang="en-US" b="1" dirty="0"/>
              <a:t>NA</a:t>
            </a:r>
            <a:r>
              <a:rPr lang="en-US" dirty="0"/>
              <a:t> </a:t>
            </a:r>
            <a:r>
              <a:rPr lang="en-US" dirty="0" smtClean="0"/>
              <a:t>- encoded </a:t>
            </a:r>
            <a:r>
              <a:rPr lang="en-US" dirty="0"/>
              <a:t>as 0.</a:t>
            </a:r>
          </a:p>
        </p:txBody>
      </p:sp>
      <p:sp>
        <p:nvSpPr>
          <p:cNvPr id="18" name="Rectangle 17"/>
          <p:cNvSpPr/>
          <p:nvPr/>
        </p:nvSpPr>
        <p:spPr>
          <a:xfrm>
            <a:off x="0" y="4523675"/>
            <a:ext cx="6129114" cy="523220"/>
          </a:xfrm>
          <a:prstGeom prst="rect">
            <a:avLst/>
          </a:prstGeom>
        </p:spPr>
        <p:txBody>
          <a:bodyPr wrap="none">
            <a:spAutoFit/>
          </a:bodyPr>
          <a:lstStyle/>
          <a:p>
            <a:pPr marL="285750" indent="-285750">
              <a:buClr>
                <a:srgbClr val="C00000"/>
              </a:buClr>
              <a:buFont typeface="Wingdings" panose="05000000000000000000" pitchFamily="2" charset="2"/>
              <a:buChar char="Ø"/>
            </a:pPr>
            <a:r>
              <a:rPr lang="en-US" sz="2800" b="1" u="sng" dirty="0" smtClean="0"/>
              <a:t>EDA – Scaling : Generalization of data:</a:t>
            </a:r>
            <a:endParaRPr lang="en-US" sz="2800" b="1" u="sng" dirty="0"/>
          </a:p>
        </p:txBody>
      </p:sp>
      <p:sp>
        <p:nvSpPr>
          <p:cNvPr id="20" name="Rectangle 19"/>
          <p:cNvSpPr/>
          <p:nvPr/>
        </p:nvSpPr>
        <p:spPr>
          <a:xfrm>
            <a:off x="74722" y="5132950"/>
            <a:ext cx="10502721" cy="1477328"/>
          </a:xfrm>
          <a:prstGeom prst="rect">
            <a:avLst/>
          </a:prstGeom>
        </p:spPr>
        <p:txBody>
          <a:bodyPr wrap="square">
            <a:spAutoFit/>
          </a:bodyPr>
          <a:lstStyle/>
          <a:p>
            <a:pPr marL="285750" indent="-285750">
              <a:buFont typeface="Arial" panose="020B0604020202020204" pitchFamily="34" charset="0"/>
              <a:buChar char="•"/>
            </a:pPr>
            <a:r>
              <a:rPr lang="en-US" dirty="0" smtClean="0"/>
              <a:t>- </a:t>
            </a:r>
            <a:r>
              <a:rPr lang="en-US" dirty="0"/>
              <a:t>Separate the Target column</a:t>
            </a:r>
          </a:p>
          <a:p>
            <a:pPr marL="285750" indent="-285750">
              <a:buFont typeface="Arial" panose="020B0604020202020204" pitchFamily="34" charset="0"/>
              <a:buChar char="•"/>
            </a:pPr>
            <a:r>
              <a:rPr lang="en-US" dirty="0" smtClean="0"/>
              <a:t>- </a:t>
            </a:r>
            <a:r>
              <a:rPr lang="en-US" dirty="0"/>
              <a:t>Separate the Continuous &amp; Discrete columns</a:t>
            </a:r>
          </a:p>
          <a:p>
            <a:pPr marL="285750" indent="-285750">
              <a:buFont typeface="Arial" panose="020B0604020202020204" pitchFamily="34" charset="0"/>
              <a:buChar char="•"/>
            </a:pPr>
            <a:r>
              <a:rPr lang="en-US" dirty="0" smtClean="0"/>
              <a:t>- </a:t>
            </a:r>
            <a:r>
              <a:rPr lang="en-US" dirty="0"/>
              <a:t>Scale the Continuous column now.</a:t>
            </a:r>
          </a:p>
          <a:p>
            <a:pPr marL="285750" indent="-285750">
              <a:buFont typeface="Arial" panose="020B0604020202020204" pitchFamily="34" charset="0"/>
              <a:buChar char="•"/>
            </a:pPr>
            <a:r>
              <a:rPr lang="en-US" dirty="0" smtClean="0"/>
              <a:t>Now </a:t>
            </a:r>
            <a:r>
              <a:rPr lang="en-US" dirty="0"/>
              <a:t>the </a:t>
            </a:r>
            <a:r>
              <a:rPr lang="en-US" b="1" dirty="0"/>
              <a:t>target column</a:t>
            </a:r>
            <a:r>
              <a:rPr lang="en-US" dirty="0"/>
              <a:t>, </a:t>
            </a:r>
            <a:r>
              <a:rPr lang="en-US" b="1" dirty="0"/>
              <a:t>scaled Continuous data </a:t>
            </a:r>
            <a:r>
              <a:rPr lang="en-US" dirty="0"/>
              <a:t>and the </a:t>
            </a:r>
            <a:r>
              <a:rPr lang="en-US" b="1" dirty="0"/>
              <a:t>categorical data </a:t>
            </a:r>
            <a:r>
              <a:rPr lang="en-US" dirty="0"/>
              <a:t>– </a:t>
            </a:r>
            <a:r>
              <a:rPr lang="en-US" b="1" dirty="0"/>
              <a:t>concatenated</a:t>
            </a:r>
            <a:r>
              <a:rPr lang="en-US" dirty="0"/>
              <a:t> to get back whole dataset.</a:t>
            </a:r>
          </a:p>
        </p:txBody>
      </p:sp>
    </p:spTree>
    <p:extLst>
      <p:ext uri="{BB962C8B-B14F-4D97-AF65-F5344CB8AC3E}">
        <p14:creationId xmlns:p14="http://schemas.microsoft.com/office/powerpoint/2010/main" val="15687113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902C64F-B802-E343-B318-70D330A9A3FE}"/>
              </a:ext>
            </a:extLst>
          </p:cNvPr>
          <p:cNvSpPr/>
          <p:nvPr/>
        </p:nvSpPr>
        <p:spPr>
          <a:xfrm>
            <a:off x="0" y="0"/>
            <a:ext cx="12191999" cy="584775"/>
          </a:xfrm>
          <a:prstGeom prst="rect">
            <a:avLst/>
          </a:prstGeom>
        </p:spPr>
        <p:txBody>
          <a:bodyPr wrap="square" anchor="t">
            <a:spAutoFit/>
          </a:bodyPr>
          <a:lstStyle/>
          <a:p>
            <a:pPr algn="ctr"/>
            <a:r>
              <a:rPr lang="en-US" sz="3200" b="1" u="sng" dirty="0" smtClean="0">
                <a:solidFill>
                  <a:srgbClr val="0070C0"/>
                </a:solidFill>
                <a:latin typeface="Arial" panose="020B0604020202020204" pitchFamily="34" charset="0"/>
                <a:cs typeface="Arial" panose="020B0604020202020204" pitchFamily="34" charset="0"/>
              </a:rPr>
              <a:t>Model Building Data</a:t>
            </a:r>
            <a:endParaRPr lang="en-US" sz="3200" b="1" u="sng" dirty="0">
              <a:solidFill>
                <a:srgbClr val="0070C0"/>
              </a:solidFill>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A84B8933-F44C-374A-B677-D79AD8184284}"/>
              </a:ext>
            </a:extLst>
          </p:cNvPr>
          <p:cNvSpPr txBox="1"/>
          <p:nvPr/>
        </p:nvSpPr>
        <p:spPr>
          <a:xfrm>
            <a:off x="0" y="658415"/>
            <a:ext cx="10696338" cy="523220"/>
          </a:xfrm>
          <a:prstGeom prst="rect">
            <a:avLst/>
          </a:prstGeom>
          <a:noFill/>
        </p:spPr>
        <p:txBody>
          <a:bodyPr wrap="square" rtlCol="0">
            <a:spAutoFit/>
          </a:bodyPr>
          <a:lstStyle/>
          <a:p>
            <a:pPr marL="285750" indent="-285750">
              <a:buClr>
                <a:srgbClr val="C00000"/>
              </a:buClr>
              <a:buFont typeface="Wingdings" panose="05000000000000000000" pitchFamily="2" charset="2"/>
              <a:buChar char="Ø"/>
            </a:pPr>
            <a:r>
              <a:rPr lang="en-US" sz="2800" b="1" u="sng" dirty="0" smtClean="0"/>
              <a:t> Obtaining Final data for Model building : </a:t>
            </a:r>
            <a:endParaRPr lang="en-US" sz="2800" b="1" u="sng" dirty="0"/>
          </a:p>
        </p:txBody>
      </p:sp>
      <p:sp>
        <p:nvSpPr>
          <p:cNvPr id="9" name="TextBox 8"/>
          <p:cNvSpPr txBox="1"/>
          <p:nvPr/>
        </p:nvSpPr>
        <p:spPr>
          <a:xfrm>
            <a:off x="181683" y="1251390"/>
            <a:ext cx="11190692" cy="923330"/>
          </a:xfrm>
          <a:prstGeom prst="rect">
            <a:avLst/>
          </a:prstGeom>
          <a:noFill/>
        </p:spPr>
        <p:txBody>
          <a:bodyPr wrap="none" rtlCol="0">
            <a:spAutoFit/>
          </a:bodyPr>
          <a:lstStyle/>
          <a:p>
            <a:pPr marL="285750" indent="-285750">
              <a:buFont typeface="Arial" panose="020B0604020202020204" pitchFamily="34" charset="0"/>
              <a:buChar char="•"/>
            </a:pPr>
            <a:r>
              <a:rPr lang="en-US" dirty="0" smtClean="0"/>
              <a:t>The imputed data all the attributes should be whole number or integer number. After scaling the range of the data</a:t>
            </a:r>
          </a:p>
          <a:p>
            <a:r>
              <a:rPr lang="en-US" dirty="0"/>
              <a:t> </a:t>
            </a:r>
            <a:r>
              <a:rPr lang="en-US" dirty="0" smtClean="0"/>
              <a:t>changed for </a:t>
            </a:r>
            <a:r>
              <a:rPr lang="en-US" b="1" dirty="0" smtClean="0"/>
              <a:t>dist_from_hub</a:t>
            </a:r>
            <a:r>
              <a:rPr lang="en-US" dirty="0" smtClean="0"/>
              <a:t> &amp; </a:t>
            </a:r>
            <a:r>
              <a:rPr lang="en-US" b="1" dirty="0" smtClean="0"/>
              <a:t>retails_shop_no</a:t>
            </a:r>
            <a:r>
              <a:rPr lang="en-US" dirty="0" smtClean="0"/>
              <a:t>. We will take the original data for these instead of scaled data.</a:t>
            </a:r>
          </a:p>
          <a:p>
            <a:pPr marL="285750" indent="-285750">
              <a:buFont typeface="Arial" panose="020B0604020202020204" pitchFamily="34" charset="0"/>
              <a:buChar char="•"/>
            </a:pPr>
            <a:r>
              <a:rPr lang="en-US" dirty="0" smtClean="0"/>
              <a:t>This is final data for model building.</a:t>
            </a:r>
          </a:p>
        </p:txBody>
      </p:sp>
      <p:pic>
        <p:nvPicPr>
          <p:cNvPr id="10" name="Picture 9"/>
          <p:cNvPicPr>
            <a:picLocks noChangeAspect="1"/>
          </p:cNvPicPr>
          <p:nvPr/>
        </p:nvPicPr>
        <p:blipFill>
          <a:blip r:embed="rId2"/>
          <a:stretch>
            <a:fillRect/>
          </a:stretch>
        </p:blipFill>
        <p:spPr>
          <a:xfrm>
            <a:off x="247431" y="2281132"/>
            <a:ext cx="10943082" cy="1311973"/>
          </a:xfrm>
          <a:prstGeom prst="rect">
            <a:avLst/>
          </a:prstGeom>
        </p:spPr>
      </p:pic>
      <p:pic>
        <p:nvPicPr>
          <p:cNvPr id="4" name="Picture 3"/>
          <p:cNvPicPr>
            <a:picLocks noChangeAspect="1"/>
          </p:cNvPicPr>
          <p:nvPr/>
        </p:nvPicPr>
        <p:blipFill>
          <a:blip r:embed="rId3"/>
          <a:stretch>
            <a:fillRect/>
          </a:stretch>
        </p:blipFill>
        <p:spPr>
          <a:xfrm>
            <a:off x="181683" y="3743980"/>
            <a:ext cx="11074579" cy="1504950"/>
          </a:xfrm>
          <a:prstGeom prst="rect">
            <a:avLst/>
          </a:prstGeom>
        </p:spPr>
      </p:pic>
      <p:pic>
        <p:nvPicPr>
          <p:cNvPr id="5" name="Picture 4"/>
          <p:cNvPicPr>
            <a:picLocks noChangeAspect="1"/>
          </p:cNvPicPr>
          <p:nvPr/>
        </p:nvPicPr>
        <p:blipFill>
          <a:blip r:embed="rId4"/>
          <a:stretch>
            <a:fillRect/>
          </a:stretch>
        </p:blipFill>
        <p:spPr>
          <a:xfrm>
            <a:off x="2924401" y="5248930"/>
            <a:ext cx="5153025" cy="1349337"/>
          </a:xfrm>
          <a:prstGeom prst="rect">
            <a:avLst/>
          </a:prstGeom>
        </p:spPr>
      </p:pic>
    </p:spTree>
    <p:extLst>
      <p:ext uri="{BB962C8B-B14F-4D97-AF65-F5344CB8AC3E}">
        <p14:creationId xmlns:p14="http://schemas.microsoft.com/office/powerpoint/2010/main" val="7099108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902C64F-B802-E343-B318-70D330A9A3FE}"/>
              </a:ext>
            </a:extLst>
          </p:cNvPr>
          <p:cNvSpPr/>
          <p:nvPr/>
        </p:nvSpPr>
        <p:spPr>
          <a:xfrm>
            <a:off x="0" y="0"/>
            <a:ext cx="12191999" cy="584775"/>
          </a:xfrm>
          <a:prstGeom prst="rect">
            <a:avLst/>
          </a:prstGeom>
        </p:spPr>
        <p:txBody>
          <a:bodyPr wrap="square" anchor="t">
            <a:spAutoFit/>
          </a:bodyPr>
          <a:lstStyle/>
          <a:p>
            <a:pPr algn="ctr"/>
            <a:r>
              <a:rPr lang="en-US" sz="3200" b="1" u="sng" dirty="0" smtClean="0">
                <a:solidFill>
                  <a:srgbClr val="0070C0"/>
                </a:solidFill>
                <a:latin typeface="Arial" panose="020B0604020202020204" pitchFamily="34" charset="0"/>
                <a:cs typeface="Arial" panose="020B0604020202020204" pitchFamily="34" charset="0"/>
              </a:rPr>
              <a:t>Modelling Approach</a:t>
            </a:r>
            <a:endParaRPr lang="en-US" sz="3200" b="1" u="sng" dirty="0">
              <a:solidFill>
                <a:srgbClr val="0070C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A84B8933-F44C-374A-B677-D79AD8184284}"/>
              </a:ext>
            </a:extLst>
          </p:cNvPr>
          <p:cNvSpPr txBox="1"/>
          <p:nvPr/>
        </p:nvSpPr>
        <p:spPr>
          <a:xfrm>
            <a:off x="0" y="641072"/>
            <a:ext cx="11582400" cy="523220"/>
          </a:xfrm>
          <a:prstGeom prst="rect">
            <a:avLst/>
          </a:prstGeom>
          <a:noFill/>
        </p:spPr>
        <p:txBody>
          <a:bodyPr wrap="square" rtlCol="0">
            <a:spAutoFit/>
          </a:bodyPr>
          <a:lstStyle/>
          <a:p>
            <a:pPr marL="285750" indent="-285750">
              <a:buClr>
                <a:srgbClr val="C00000"/>
              </a:buClr>
              <a:buFont typeface="Wingdings" panose="05000000000000000000" pitchFamily="2" charset="2"/>
              <a:buChar char="Ø"/>
            </a:pPr>
            <a:r>
              <a:rPr lang="en-US" sz="2800" b="1" u="sng" dirty="0" smtClean="0"/>
              <a:t> Different Regression Model will be built as Target Variable is Continuous:</a:t>
            </a:r>
            <a:endParaRPr lang="en-US" sz="2800" b="1" u="sng" dirty="0"/>
          </a:p>
        </p:txBody>
      </p:sp>
      <p:sp>
        <p:nvSpPr>
          <p:cNvPr id="12" name="Rectangle 11"/>
          <p:cNvSpPr/>
          <p:nvPr/>
        </p:nvSpPr>
        <p:spPr>
          <a:xfrm>
            <a:off x="228600" y="1348958"/>
            <a:ext cx="1587499" cy="1889542"/>
          </a:xfrm>
          <a:prstGeom prst="rect">
            <a:avLst/>
          </a:prstGeom>
          <a:solidFill>
            <a:schemeClr val="accent6">
              <a:lumMod val="20000"/>
              <a:lumOff val="80000"/>
            </a:schemeClr>
          </a:solidFill>
          <a:effectLst>
            <a:innerShdw blurRad="114300">
              <a:prstClr val="black"/>
            </a:inn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smtClean="0">
                <a:ln w="0"/>
                <a:solidFill>
                  <a:schemeClr val="tx1"/>
                </a:solidFill>
                <a:effectLst>
                  <a:outerShdw blurRad="38100" dist="19050" dir="2700000" algn="tl" rotWithShape="0">
                    <a:schemeClr val="dk1">
                      <a:alpha val="40000"/>
                    </a:schemeClr>
                  </a:outerShdw>
                </a:effectLst>
              </a:rPr>
              <a:t>Base Linear Model Selection</a:t>
            </a:r>
            <a:endParaRPr lang="en-US" sz="2000" dirty="0">
              <a:ln w="0"/>
              <a:solidFill>
                <a:schemeClr val="tx1"/>
              </a:solidFill>
              <a:effectLst>
                <a:outerShdw blurRad="38100" dist="19050" dir="2700000" algn="tl" rotWithShape="0">
                  <a:schemeClr val="dk1">
                    <a:alpha val="40000"/>
                  </a:schemeClr>
                </a:outerShdw>
              </a:effectLst>
            </a:endParaRPr>
          </a:p>
        </p:txBody>
      </p:sp>
      <p:sp>
        <p:nvSpPr>
          <p:cNvPr id="13" name="TextBox 12"/>
          <p:cNvSpPr txBox="1"/>
          <p:nvPr/>
        </p:nvSpPr>
        <p:spPr>
          <a:xfrm>
            <a:off x="1943100" y="1269806"/>
            <a:ext cx="9398001" cy="2739211"/>
          </a:xfrm>
          <a:prstGeom prst="rect">
            <a:avLst/>
          </a:prstGeom>
          <a:noFill/>
        </p:spPr>
        <p:txBody>
          <a:bodyPr wrap="square" rtlCol="0">
            <a:spAutoFit/>
          </a:bodyPr>
          <a:lstStyle/>
          <a:p>
            <a:pPr algn="ctr"/>
            <a:r>
              <a:rPr lang="en-US" sz="3200" b="1" u="sng" dirty="0" smtClean="0">
                <a:solidFill>
                  <a:schemeClr val="accent2">
                    <a:lumMod val="75000"/>
                  </a:schemeClr>
                </a:solidFill>
              </a:rPr>
              <a:t>Linear Regression Model</a:t>
            </a:r>
          </a:p>
          <a:p>
            <a:pPr marL="342900" indent="-342900">
              <a:buFont typeface="Arial" panose="020B0604020202020204" pitchFamily="34" charset="0"/>
              <a:buChar char="•"/>
            </a:pPr>
            <a:r>
              <a:rPr lang="en-US" sz="2000" dirty="0" smtClean="0"/>
              <a:t>Supervised Machine Learning Model – </a:t>
            </a:r>
            <a:r>
              <a:rPr lang="en-US" sz="2000" b="1" u="sng" dirty="0" smtClean="0"/>
              <a:t>Splitting up data in 70:30</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b="1" u="sng" dirty="0" smtClean="0"/>
              <a:t>Presence of Multiple Independent attributes </a:t>
            </a:r>
            <a:r>
              <a:rPr lang="en-US" sz="2000" dirty="0" smtClean="0"/>
              <a:t>– </a:t>
            </a:r>
            <a:r>
              <a:rPr lang="en-US" sz="2000" b="1" u="sng" dirty="0" smtClean="0"/>
              <a:t>Multilinear Regression Model</a:t>
            </a:r>
          </a:p>
          <a:p>
            <a:pPr marL="342900" indent="-342900">
              <a:buFont typeface="Arial" panose="020B0604020202020204" pitchFamily="34" charset="0"/>
              <a:buChar char="•"/>
            </a:pPr>
            <a:endParaRPr lang="en-US" sz="2000" b="1" u="sng" dirty="0" smtClean="0"/>
          </a:p>
          <a:p>
            <a:pPr marL="342900" indent="-342900">
              <a:buFont typeface="Arial" panose="020B0604020202020204" pitchFamily="34" charset="0"/>
              <a:buChar char="•"/>
            </a:pPr>
            <a:r>
              <a:rPr lang="en-US" sz="2000" b="1" u="sng" dirty="0" smtClean="0"/>
              <a:t>Presence of Multicollinearity </a:t>
            </a:r>
            <a:r>
              <a:rPr lang="en-US" sz="2000" dirty="0" smtClean="0"/>
              <a:t>– Independent Attributes highly correlated</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b="1" u="sng" dirty="0" smtClean="0"/>
              <a:t>Use of  Shrinkage Method </a:t>
            </a:r>
            <a:r>
              <a:rPr lang="en-US" sz="2000" dirty="0" smtClean="0"/>
              <a:t>– </a:t>
            </a:r>
            <a:r>
              <a:rPr lang="en-US" sz="2000" b="1" u="sng" dirty="0" smtClean="0"/>
              <a:t>Ridge Regression (L2) &amp; Lasso Regression (L1) Model.</a:t>
            </a:r>
            <a:endParaRPr lang="en-US" sz="2000" b="1" u="sng" dirty="0"/>
          </a:p>
        </p:txBody>
      </p:sp>
      <p:sp>
        <p:nvSpPr>
          <p:cNvPr id="15" name="Rectangle 14"/>
          <p:cNvSpPr/>
          <p:nvPr/>
        </p:nvSpPr>
        <p:spPr>
          <a:xfrm>
            <a:off x="139700" y="4487532"/>
            <a:ext cx="1676399" cy="1964068"/>
          </a:xfrm>
          <a:prstGeom prst="rect">
            <a:avLst/>
          </a:prstGeom>
          <a:solidFill>
            <a:schemeClr val="accent6">
              <a:lumMod val="20000"/>
              <a:lumOff val="80000"/>
            </a:schemeClr>
          </a:solidFill>
          <a:effectLst>
            <a:innerShdw blurRad="114300">
              <a:prstClr val="black"/>
            </a:inn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smtClean="0">
                <a:ln w="0"/>
                <a:solidFill>
                  <a:schemeClr val="tx1"/>
                </a:solidFill>
                <a:effectLst>
                  <a:outerShdw blurRad="38100" dist="19050" dir="2700000" algn="tl" rotWithShape="0">
                    <a:schemeClr val="dk1">
                      <a:alpha val="40000"/>
                    </a:schemeClr>
                  </a:outerShdw>
                </a:effectLst>
              </a:rPr>
              <a:t>Non Linear Model Selection</a:t>
            </a:r>
            <a:endParaRPr lang="en-US" sz="2000" dirty="0">
              <a:ln w="0"/>
              <a:solidFill>
                <a:schemeClr val="tx1"/>
              </a:solidFill>
              <a:effectLst>
                <a:outerShdw blurRad="38100" dist="19050" dir="2700000" algn="tl" rotWithShape="0">
                  <a:schemeClr val="dk1">
                    <a:alpha val="40000"/>
                  </a:schemeClr>
                </a:outerShdw>
              </a:effectLst>
            </a:endParaRPr>
          </a:p>
        </p:txBody>
      </p:sp>
      <p:sp>
        <p:nvSpPr>
          <p:cNvPr id="16" name="Round Single Corner Rectangle 15"/>
          <p:cNvSpPr/>
          <p:nvPr/>
        </p:nvSpPr>
        <p:spPr>
          <a:xfrm>
            <a:off x="1943100" y="1199101"/>
            <a:ext cx="9156700" cy="2809916"/>
          </a:xfrm>
          <a:prstGeom prst="round1Rect">
            <a:avLst/>
          </a:prstGeom>
          <a:noFill/>
          <a:effectLst>
            <a:outerShdw blurRad="50800" dist="38100" dir="8100000" algn="tr"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7" name="Round Single Corner Rectangle 16"/>
          <p:cNvSpPr/>
          <p:nvPr/>
        </p:nvSpPr>
        <p:spPr>
          <a:xfrm>
            <a:off x="1943100" y="4207682"/>
            <a:ext cx="8940799" cy="2438850"/>
          </a:xfrm>
          <a:prstGeom prst="round1Rect">
            <a:avLst/>
          </a:prstGeom>
          <a:noFill/>
          <a:ln>
            <a:solidFill>
              <a:schemeClr val="accent6">
                <a:lumMod val="75000"/>
              </a:schemeClr>
            </a:solidFill>
          </a:ln>
          <a:effectLst>
            <a:outerShdw blurRad="50800" dist="38100" dir="8100000" algn="tr"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8" name="Rectangle 17"/>
          <p:cNvSpPr/>
          <p:nvPr/>
        </p:nvSpPr>
        <p:spPr>
          <a:xfrm>
            <a:off x="2041330" y="4730902"/>
            <a:ext cx="8468600" cy="1477328"/>
          </a:xfrm>
          <a:prstGeom prst="rect">
            <a:avLst/>
          </a:prstGeom>
        </p:spPr>
        <p:txBody>
          <a:bodyPr wrap="none">
            <a:spAutoFit/>
          </a:bodyPr>
          <a:lstStyle/>
          <a:p>
            <a:pPr marL="285750" indent="-285750">
              <a:buFont typeface="Arial" panose="020B0604020202020204" pitchFamily="34" charset="0"/>
              <a:buChar char="•"/>
            </a:pPr>
            <a:r>
              <a:rPr lang="en-US" b="1" u="sng" dirty="0"/>
              <a:t>Categorical attributes </a:t>
            </a:r>
            <a:r>
              <a:rPr lang="en-US" b="1" u="sng" dirty="0" smtClean="0"/>
              <a:t>incorporated </a:t>
            </a:r>
            <a:r>
              <a:rPr lang="en-US" dirty="0" smtClean="0"/>
              <a:t>– possibility of </a:t>
            </a:r>
            <a:r>
              <a:rPr lang="en-US" b="1" u="sng" dirty="0" smtClean="0"/>
              <a:t>violation of linear relationship</a:t>
            </a:r>
          </a:p>
          <a:p>
            <a:pPr marL="285750" indent="-285750">
              <a:buFont typeface="Arial" panose="020B0604020202020204" pitchFamily="34" charset="0"/>
              <a:buChar char="•"/>
            </a:pPr>
            <a:endParaRPr lang="en-US" b="1" u="sng" dirty="0"/>
          </a:p>
          <a:p>
            <a:pPr marL="285750" indent="-285750">
              <a:buFont typeface="Arial" panose="020B0604020202020204" pitchFamily="34" charset="0"/>
              <a:buChar char="•"/>
            </a:pPr>
            <a:r>
              <a:rPr lang="en-US" b="1" u="sng" dirty="0" smtClean="0"/>
              <a:t>Improved Accuracy </a:t>
            </a:r>
            <a:r>
              <a:rPr lang="en-US" dirty="0" smtClean="0"/>
              <a:t>-  </a:t>
            </a:r>
            <a:r>
              <a:rPr lang="en-US" b="1" u="sng" dirty="0" smtClean="0"/>
              <a:t>Avoiding chances of Overfitting Model</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Use of Non-Linear Regression Model – </a:t>
            </a:r>
            <a:r>
              <a:rPr lang="en-US" b="1" u="sng" dirty="0" smtClean="0"/>
              <a:t>Random Forest Model</a:t>
            </a:r>
            <a:r>
              <a:rPr lang="en-US" dirty="0" smtClean="0"/>
              <a:t>, </a:t>
            </a:r>
            <a:r>
              <a:rPr lang="en-US" b="1" u="sng" dirty="0" smtClean="0"/>
              <a:t>ANN Regression Model</a:t>
            </a:r>
            <a:endParaRPr lang="en-US" b="1" u="sng" dirty="0"/>
          </a:p>
        </p:txBody>
      </p:sp>
      <p:sp>
        <p:nvSpPr>
          <p:cNvPr id="19" name="Rectangle 18"/>
          <p:cNvSpPr/>
          <p:nvPr/>
        </p:nvSpPr>
        <p:spPr>
          <a:xfrm>
            <a:off x="4414854" y="4207682"/>
            <a:ext cx="4662174" cy="523220"/>
          </a:xfrm>
          <a:prstGeom prst="rect">
            <a:avLst/>
          </a:prstGeom>
        </p:spPr>
        <p:txBody>
          <a:bodyPr wrap="none">
            <a:spAutoFit/>
          </a:bodyPr>
          <a:lstStyle/>
          <a:p>
            <a:pPr algn="ctr"/>
            <a:r>
              <a:rPr lang="en-US" sz="2800" b="1" u="sng" dirty="0" smtClean="0">
                <a:solidFill>
                  <a:schemeClr val="accent2">
                    <a:lumMod val="75000"/>
                  </a:schemeClr>
                </a:solidFill>
              </a:rPr>
              <a:t>Non- Linear </a:t>
            </a:r>
            <a:r>
              <a:rPr lang="en-US" sz="2800" b="1" u="sng" dirty="0">
                <a:solidFill>
                  <a:schemeClr val="accent2">
                    <a:lumMod val="75000"/>
                  </a:schemeClr>
                </a:solidFill>
              </a:rPr>
              <a:t>Regression Model</a:t>
            </a:r>
          </a:p>
        </p:txBody>
      </p:sp>
    </p:spTree>
    <p:extLst>
      <p:ext uri="{BB962C8B-B14F-4D97-AF65-F5344CB8AC3E}">
        <p14:creationId xmlns:p14="http://schemas.microsoft.com/office/powerpoint/2010/main" val="20755489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902C64F-B802-E343-B318-70D330A9A3FE}"/>
              </a:ext>
            </a:extLst>
          </p:cNvPr>
          <p:cNvSpPr/>
          <p:nvPr/>
        </p:nvSpPr>
        <p:spPr>
          <a:xfrm>
            <a:off x="0" y="0"/>
            <a:ext cx="12191999" cy="523220"/>
          </a:xfrm>
          <a:prstGeom prst="rect">
            <a:avLst/>
          </a:prstGeom>
        </p:spPr>
        <p:txBody>
          <a:bodyPr wrap="square" anchor="t">
            <a:spAutoFit/>
          </a:bodyPr>
          <a:lstStyle/>
          <a:p>
            <a:pPr algn="ctr"/>
            <a:r>
              <a:rPr lang="en-US" sz="2800" b="1" u="sng" dirty="0" smtClean="0">
                <a:solidFill>
                  <a:srgbClr val="0070C0"/>
                </a:solidFill>
                <a:latin typeface="Arial" panose="020B0604020202020204" pitchFamily="34" charset="0"/>
                <a:cs typeface="Arial" panose="020B0604020202020204" pitchFamily="34" charset="0"/>
              </a:rPr>
              <a:t>Model Tuning – Improved Performance</a:t>
            </a:r>
            <a:endParaRPr lang="en-US" sz="2800" b="1" u="sng" dirty="0">
              <a:solidFill>
                <a:srgbClr val="0070C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A84B8933-F44C-374A-B677-D79AD8184284}"/>
              </a:ext>
            </a:extLst>
          </p:cNvPr>
          <p:cNvSpPr txBox="1"/>
          <p:nvPr/>
        </p:nvSpPr>
        <p:spPr>
          <a:xfrm>
            <a:off x="0" y="509020"/>
            <a:ext cx="10696338" cy="523220"/>
          </a:xfrm>
          <a:prstGeom prst="rect">
            <a:avLst/>
          </a:prstGeom>
          <a:noFill/>
        </p:spPr>
        <p:txBody>
          <a:bodyPr wrap="square" rtlCol="0">
            <a:spAutoFit/>
          </a:bodyPr>
          <a:lstStyle/>
          <a:p>
            <a:pPr marL="285750" indent="-285750">
              <a:buClr>
                <a:srgbClr val="C00000"/>
              </a:buClr>
              <a:buFont typeface="Wingdings" panose="05000000000000000000" pitchFamily="2" charset="2"/>
              <a:buChar char="Ø"/>
            </a:pPr>
            <a:r>
              <a:rPr lang="en-US" sz="2800" b="1" u="sng" dirty="0" smtClean="0"/>
              <a:t> Discussion on Evaluation Parameters :</a:t>
            </a:r>
            <a:endParaRPr lang="en-US" sz="2800" b="1" u="sng" dirty="0"/>
          </a:p>
        </p:txBody>
      </p:sp>
      <p:sp>
        <p:nvSpPr>
          <p:cNvPr id="4" name="Rectangle 3"/>
          <p:cNvSpPr/>
          <p:nvPr/>
        </p:nvSpPr>
        <p:spPr>
          <a:xfrm>
            <a:off x="177800" y="1161216"/>
            <a:ext cx="1765300" cy="1889542"/>
          </a:xfrm>
          <a:prstGeom prst="rect">
            <a:avLst/>
          </a:prstGeom>
          <a:solidFill>
            <a:schemeClr val="accent6">
              <a:lumMod val="20000"/>
              <a:lumOff val="80000"/>
            </a:schemeClr>
          </a:solidFill>
          <a:effectLst>
            <a:innerShdw blurRad="114300">
              <a:prstClr val="black"/>
            </a:inn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smtClean="0">
                <a:ln w="0"/>
                <a:solidFill>
                  <a:schemeClr val="tx1"/>
                </a:solidFill>
                <a:effectLst>
                  <a:outerShdw blurRad="38100" dist="19050" dir="2700000" algn="tl" rotWithShape="0">
                    <a:schemeClr val="dk1">
                      <a:alpha val="40000"/>
                    </a:schemeClr>
                  </a:outerShdw>
                </a:effectLst>
              </a:rPr>
              <a:t>Model Tuning</a:t>
            </a:r>
            <a:endParaRPr lang="en-US" sz="2400" dirty="0">
              <a:ln w="0"/>
              <a:solidFill>
                <a:schemeClr val="tx1"/>
              </a:solidFill>
              <a:effectLst>
                <a:outerShdw blurRad="38100" dist="19050" dir="2700000" algn="tl" rotWithShape="0">
                  <a:schemeClr val="dk1">
                    <a:alpha val="40000"/>
                  </a:schemeClr>
                </a:outerShdw>
              </a:effectLst>
            </a:endParaRPr>
          </a:p>
        </p:txBody>
      </p:sp>
      <p:sp>
        <p:nvSpPr>
          <p:cNvPr id="8" name="Round Single Corner Rectangle 7"/>
          <p:cNvSpPr/>
          <p:nvPr/>
        </p:nvSpPr>
        <p:spPr>
          <a:xfrm>
            <a:off x="2260600" y="3447216"/>
            <a:ext cx="9026945" cy="3154032"/>
          </a:xfrm>
          <a:prstGeom prst="round1Rect">
            <a:avLst/>
          </a:prstGeom>
          <a:noFill/>
          <a:ln>
            <a:solidFill>
              <a:schemeClr val="accent6">
                <a:lumMod val="75000"/>
              </a:schemeClr>
            </a:solidFill>
          </a:ln>
          <a:effectLst>
            <a:outerShdw blurRad="50800" dist="38100" dir="8100000" algn="tr"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Round Single Corner Rectangle 8"/>
          <p:cNvSpPr/>
          <p:nvPr/>
        </p:nvSpPr>
        <p:spPr>
          <a:xfrm>
            <a:off x="2260600" y="1125578"/>
            <a:ext cx="9026945" cy="2130574"/>
          </a:xfrm>
          <a:prstGeom prst="round1Rect">
            <a:avLst/>
          </a:prstGeom>
          <a:noFill/>
          <a:ln>
            <a:solidFill>
              <a:schemeClr val="accent6">
                <a:lumMod val="75000"/>
              </a:schemeClr>
            </a:solidFill>
          </a:ln>
          <a:effectLst>
            <a:outerShdw blurRad="50800" dist="38100" dir="8100000" algn="tr"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TextBox 2"/>
          <p:cNvSpPr txBox="1"/>
          <p:nvPr/>
        </p:nvSpPr>
        <p:spPr>
          <a:xfrm>
            <a:off x="2413000" y="1261404"/>
            <a:ext cx="8874545" cy="1754326"/>
          </a:xfrm>
          <a:prstGeom prst="rect">
            <a:avLst/>
          </a:prstGeom>
          <a:noFill/>
        </p:spPr>
        <p:txBody>
          <a:bodyPr wrap="none" rtlCol="0">
            <a:spAutoFit/>
          </a:bodyPr>
          <a:lstStyle/>
          <a:p>
            <a:pPr marL="285750" indent="-285750">
              <a:buFont typeface="Arial" panose="020B0604020202020204" pitchFamily="34" charset="0"/>
              <a:buChar char="•"/>
            </a:pPr>
            <a:r>
              <a:rPr lang="en-US" b="1" dirty="0" smtClean="0"/>
              <a:t>Maximizing</a:t>
            </a:r>
            <a:r>
              <a:rPr lang="en-US" dirty="0" smtClean="0"/>
              <a:t> </a:t>
            </a:r>
            <a:r>
              <a:rPr lang="en-US" b="1" dirty="0"/>
              <a:t>model's performance without overfitting or creating too high of a variance</a:t>
            </a:r>
            <a:r>
              <a:rPr lang="en-US" dirty="0" smtClean="0"/>
              <a:t>.</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b="1" u="sng" dirty="0" smtClean="0"/>
              <a:t>Regularization Multilinear Regression Model: </a:t>
            </a:r>
            <a:r>
              <a:rPr lang="en-US" dirty="0" smtClean="0"/>
              <a:t> Ridge Regression , Lasso Regression Model </a:t>
            </a:r>
            <a:endParaRPr lang="en-US" b="1" u="sng"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u="sng" dirty="0" smtClean="0"/>
              <a:t>Grid Search CV :</a:t>
            </a:r>
            <a:r>
              <a:rPr lang="en-US" dirty="0" smtClean="0"/>
              <a:t> Combination of all possible </a:t>
            </a:r>
            <a:r>
              <a:rPr lang="en-US" b="1" u="sng" dirty="0"/>
              <a:t>Hyperparameters values </a:t>
            </a:r>
            <a:r>
              <a:rPr lang="en-US" dirty="0"/>
              <a:t>is </a:t>
            </a:r>
            <a:r>
              <a:rPr lang="en-US" dirty="0" smtClean="0"/>
              <a:t>tried</a:t>
            </a:r>
          </a:p>
          <a:p>
            <a:pPr marL="285750" indent="-285750">
              <a:buFont typeface="Arial" panose="020B0604020202020204" pitchFamily="34" charset="0"/>
              <a:buChar char="•"/>
            </a:pPr>
            <a:r>
              <a:rPr lang="en-US" dirty="0" smtClean="0"/>
              <a:t>Used in – all Non-Linear Models – </a:t>
            </a:r>
            <a:r>
              <a:rPr lang="en-US" b="1" dirty="0" smtClean="0"/>
              <a:t>Random Forest Model, ANN Regression Model</a:t>
            </a:r>
            <a:endParaRPr lang="en-US" b="1" dirty="0"/>
          </a:p>
        </p:txBody>
      </p:sp>
      <p:sp>
        <p:nvSpPr>
          <p:cNvPr id="10" name="Rectangle 9"/>
          <p:cNvSpPr/>
          <p:nvPr/>
        </p:nvSpPr>
        <p:spPr>
          <a:xfrm>
            <a:off x="177800" y="3752016"/>
            <a:ext cx="1866901" cy="1889542"/>
          </a:xfrm>
          <a:prstGeom prst="rect">
            <a:avLst/>
          </a:prstGeom>
          <a:solidFill>
            <a:schemeClr val="accent6">
              <a:lumMod val="20000"/>
              <a:lumOff val="80000"/>
            </a:schemeClr>
          </a:solidFill>
          <a:effectLst>
            <a:innerShdw blurRad="114300">
              <a:prstClr val="black"/>
            </a:inn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smtClean="0">
                <a:ln w="0"/>
                <a:solidFill>
                  <a:schemeClr val="tx1"/>
                </a:solidFill>
                <a:effectLst>
                  <a:outerShdw blurRad="38100" dist="19050" dir="2700000" algn="tl" rotWithShape="0">
                    <a:schemeClr val="dk1">
                      <a:alpha val="40000"/>
                    </a:schemeClr>
                  </a:outerShdw>
                </a:effectLst>
              </a:rPr>
              <a:t>Model Performance</a:t>
            </a:r>
          </a:p>
          <a:p>
            <a:pPr algn="ctr"/>
            <a:r>
              <a:rPr lang="en-US" sz="2400" dirty="0" smtClean="0">
                <a:ln w="0"/>
                <a:solidFill>
                  <a:schemeClr val="tx1"/>
                </a:solidFill>
                <a:effectLst>
                  <a:outerShdw blurRad="38100" dist="19050" dir="2700000" algn="tl" rotWithShape="0">
                    <a:schemeClr val="dk1">
                      <a:alpha val="40000"/>
                    </a:schemeClr>
                  </a:outerShdw>
                </a:effectLst>
              </a:rPr>
              <a:t>Metrics</a:t>
            </a:r>
            <a:endParaRPr lang="en-US" sz="2400" dirty="0">
              <a:ln w="0"/>
              <a:solidFill>
                <a:schemeClr val="tx1"/>
              </a:solidFill>
              <a:effectLst>
                <a:outerShdw blurRad="38100" dist="19050" dir="2700000" algn="tl" rotWithShape="0">
                  <a:schemeClr val="dk1">
                    <a:alpha val="40000"/>
                  </a:schemeClr>
                </a:outerShdw>
              </a:effectLst>
            </a:endParaRPr>
          </a:p>
        </p:txBody>
      </p:sp>
      <p:sp>
        <p:nvSpPr>
          <p:cNvPr id="5" name="TextBox 4"/>
          <p:cNvSpPr txBox="1"/>
          <p:nvPr/>
        </p:nvSpPr>
        <p:spPr>
          <a:xfrm>
            <a:off x="2819400" y="3848100"/>
            <a:ext cx="8369300" cy="2308324"/>
          </a:xfrm>
          <a:prstGeom prst="rect">
            <a:avLst/>
          </a:prstGeom>
          <a:noFill/>
        </p:spPr>
        <p:txBody>
          <a:bodyPr wrap="square" rtlCol="0">
            <a:spAutoFit/>
          </a:bodyPr>
          <a:lstStyle/>
          <a:p>
            <a:pPr marL="285750" indent="-285750">
              <a:buFont typeface="Arial" panose="020B0604020202020204" pitchFamily="34" charset="0"/>
              <a:buChar char="•"/>
            </a:pPr>
            <a:r>
              <a:rPr lang="en-US" b="1" u="sng" dirty="0" smtClean="0"/>
              <a:t>R Square </a:t>
            </a:r>
            <a:r>
              <a:rPr lang="en-US" dirty="0" smtClean="0"/>
              <a:t>: </a:t>
            </a:r>
            <a:r>
              <a:rPr lang="en-US" dirty="0"/>
              <a:t>measure of the goodness of fit of a model. </a:t>
            </a:r>
            <a:endParaRPr lang="en-US" dirty="0" smtClean="0"/>
          </a:p>
          <a:p>
            <a:pPr marL="285750" indent="-285750">
              <a:buFont typeface="Arial" panose="020B0604020202020204" pitchFamily="34" charset="0"/>
              <a:buChar char="•"/>
            </a:pPr>
            <a:r>
              <a:rPr lang="en-US" b="1" u="sng" dirty="0" smtClean="0"/>
              <a:t>Adjusted R Square </a:t>
            </a:r>
            <a:r>
              <a:rPr lang="en-US" dirty="0" smtClean="0"/>
              <a:t>: Reliability of the model. </a:t>
            </a:r>
          </a:p>
          <a:p>
            <a:pPr marL="285750" indent="-285750">
              <a:buFont typeface="Arial" panose="020B0604020202020204" pitchFamily="34" charset="0"/>
              <a:buChar char="•"/>
            </a:pPr>
            <a:r>
              <a:rPr lang="en-US" dirty="0" smtClean="0"/>
              <a:t>R Square &amp; Adjusted R square – Needs to be </a:t>
            </a:r>
            <a:r>
              <a:rPr lang="en-US" b="1" dirty="0" smtClean="0"/>
              <a:t>closer to each other </a:t>
            </a:r>
            <a:r>
              <a:rPr lang="en-US" dirty="0" smtClean="0"/>
              <a:t>for a good model</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u="sng" dirty="0" smtClean="0"/>
              <a:t>MAPE</a:t>
            </a:r>
            <a:r>
              <a:rPr lang="en-US" dirty="0" smtClean="0"/>
              <a:t>: Mean Absolute Percentage Error</a:t>
            </a:r>
          </a:p>
          <a:p>
            <a:pPr marL="285750" indent="-285750">
              <a:buFont typeface="Arial" panose="020B0604020202020204" pitchFamily="34" charset="0"/>
              <a:buChar char="•"/>
            </a:pPr>
            <a:r>
              <a:rPr lang="en-US" b="1" u="sng" dirty="0" smtClean="0"/>
              <a:t>RMSE</a:t>
            </a:r>
            <a:r>
              <a:rPr lang="en-US" dirty="0" smtClean="0"/>
              <a:t> : Root Mean Square Error</a:t>
            </a:r>
          </a:p>
          <a:p>
            <a:pPr marL="285750" indent="-285750">
              <a:buFont typeface="Arial" panose="020B0604020202020204" pitchFamily="34" charset="0"/>
              <a:buChar char="•"/>
            </a:pPr>
            <a:r>
              <a:rPr lang="en-US" dirty="0" smtClean="0"/>
              <a:t>RMSE – High value preferred, MAPE – lower value preferred for a good model.</a:t>
            </a:r>
            <a:endParaRPr lang="en-US" dirty="0"/>
          </a:p>
          <a:p>
            <a:endParaRPr lang="en-US" dirty="0"/>
          </a:p>
        </p:txBody>
      </p:sp>
    </p:spTree>
    <p:extLst>
      <p:ext uri="{BB962C8B-B14F-4D97-AF65-F5344CB8AC3E}">
        <p14:creationId xmlns:p14="http://schemas.microsoft.com/office/powerpoint/2010/main" val="226626177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902C64F-B802-E343-B318-70D330A9A3FE}"/>
              </a:ext>
            </a:extLst>
          </p:cNvPr>
          <p:cNvSpPr/>
          <p:nvPr/>
        </p:nvSpPr>
        <p:spPr>
          <a:xfrm>
            <a:off x="1" y="0"/>
            <a:ext cx="11771086" cy="584775"/>
          </a:xfrm>
          <a:prstGeom prst="rect">
            <a:avLst/>
          </a:prstGeom>
        </p:spPr>
        <p:txBody>
          <a:bodyPr wrap="square" anchor="t">
            <a:spAutoFit/>
          </a:bodyPr>
          <a:lstStyle/>
          <a:p>
            <a:pPr algn="ctr"/>
            <a:r>
              <a:rPr lang="en-US" sz="3200" b="1" u="sng" dirty="0" smtClean="0">
                <a:solidFill>
                  <a:srgbClr val="0070C0"/>
                </a:solidFill>
                <a:latin typeface="Arial" panose="020B0604020202020204" pitchFamily="34" charset="0"/>
                <a:cs typeface="Arial" panose="020B0604020202020204" pitchFamily="34" charset="0"/>
              </a:rPr>
              <a:t>Model Comparison</a:t>
            </a:r>
            <a:endParaRPr lang="en-US" sz="3200" b="1" u="sng" dirty="0">
              <a:solidFill>
                <a:srgbClr val="0070C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A84B8933-F44C-374A-B677-D79AD8184284}"/>
              </a:ext>
            </a:extLst>
          </p:cNvPr>
          <p:cNvSpPr txBox="1"/>
          <p:nvPr/>
        </p:nvSpPr>
        <p:spPr>
          <a:xfrm>
            <a:off x="131319" y="707886"/>
            <a:ext cx="10696338" cy="523220"/>
          </a:xfrm>
          <a:prstGeom prst="rect">
            <a:avLst/>
          </a:prstGeom>
          <a:noFill/>
        </p:spPr>
        <p:txBody>
          <a:bodyPr wrap="square" rtlCol="0">
            <a:spAutoFit/>
          </a:bodyPr>
          <a:lstStyle/>
          <a:p>
            <a:pPr marL="285750" indent="-285750">
              <a:buClr>
                <a:srgbClr val="C00000"/>
              </a:buClr>
              <a:buFont typeface="Wingdings" panose="05000000000000000000" pitchFamily="2" charset="2"/>
              <a:buChar char="Ø"/>
            </a:pPr>
            <a:r>
              <a:rPr lang="en-US" sz="2800" b="1" u="sng" dirty="0" smtClean="0"/>
              <a:t> Model Comparison:  </a:t>
            </a:r>
            <a:endParaRPr lang="en-US" sz="2800" b="1" u="sng" dirty="0"/>
          </a:p>
        </p:txBody>
      </p:sp>
      <p:graphicFrame>
        <p:nvGraphicFramePr>
          <p:cNvPr id="5" name="Table 4"/>
          <p:cNvGraphicFramePr>
            <a:graphicFrameLocks noGrp="1"/>
          </p:cNvGraphicFramePr>
          <p:nvPr>
            <p:extLst>
              <p:ext uri="{D42A27DB-BD31-4B8C-83A1-F6EECF244321}">
                <p14:modId xmlns:p14="http://schemas.microsoft.com/office/powerpoint/2010/main" val="224923501"/>
              </p:ext>
            </p:extLst>
          </p:nvPr>
        </p:nvGraphicFramePr>
        <p:xfrm>
          <a:off x="65658" y="564095"/>
          <a:ext cx="6424040" cy="5873702"/>
        </p:xfrm>
        <a:graphic>
          <a:graphicData uri="http://schemas.openxmlformats.org/drawingml/2006/table">
            <a:tbl>
              <a:tblPr firstRow="1" bandRow="1">
                <a:tableStyleId>{5C22544A-7EE6-4342-B048-85BDC9FD1C3A}</a:tableStyleId>
              </a:tblPr>
              <a:tblGrid>
                <a:gridCol w="1115442">
                  <a:extLst>
                    <a:ext uri="{9D8B030D-6E8A-4147-A177-3AD203B41FA5}">
                      <a16:colId xmlns:a16="http://schemas.microsoft.com/office/drawing/2014/main" val="1694250937"/>
                    </a:ext>
                  </a:extLst>
                </a:gridCol>
                <a:gridCol w="711200">
                  <a:extLst>
                    <a:ext uri="{9D8B030D-6E8A-4147-A177-3AD203B41FA5}">
                      <a16:colId xmlns:a16="http://schemas.microsoft.com/office/drawing/2014/main" val="184323282"/>
                    </a:ext>
                  </a:extLst>
                </a:gridCol>
                <a:gridCol w="596900">
                  <a:extLst>
                    <a:ext uri="{9D8B030D-6E8A-4147-A177-3AD203B41FA5}">
                      <a16:colId xmlns:a16="http://schemas.microsoft.com/office/drawing/2014/main" val="4060116900"/>
                    </a:ext>
                  </a:extLst>
                </a:gridCol>
                <a:gridCol w="609600">
                  <a:extLst>
                    <a:ext uri="{9D8B030D-6E8A-4147-A177-3AD203B41FA5}">
                      <a16:colId xmlns:a16="http://schemas.microsoft.com/office/drawing/2014/main" val="154749828"/>
                    </a:ext>
                  </a:extLst>
                </a:gridCol>
                <a:gridCol w="609600">
                  <a:extLst>
                    <a:ext uri="{9D8B030D-6E8A-4147-A177-3AD203B41FA5}">
                      <a16:colId xmlns:a16="http://schemas.microsoft.com/office/drawing/2014/main" val="2089282273"/>
                    </a:ext>
                  </a:extLst>
                </a:gridCol>
                <a:gridCol w="851380">
                  <a:extLst>
                    <a:ext uri="{9D8B030D-6E8A-4147-A177-3AD203B41FA5}">
                      <a16:colId xmlns:a16="http://schemas.microsoft.com/office/drawing/2014/main" val="1300969630"/>
                    </a:ext>
                  </a:extLst>
                </a:gridCol>
                <a:gridCol w="698020">
                  <a:extLst>
                    <a:ext uri="{9D8B030D-6E8A-4147-A177-3AD203B41FA5}">
                      <a16:colId xmlns:a16="http://schemas.microsoft.com/office/drawing/2014/main" val="4155317919"/>
                    </a:ext>
                  </a:extLst>
                </a:gridCol>
                <a:gridCol w="546100">
                  <a:extLst>
                    <a:ext uri="{9D8B030D-6E8A-4147-A177-3AD203B41FA5}">
                      <a16:colId xmlns:a16="http://schemas.microsoft.com/office/drawing/2014/main" val="2955958395"/>
                    </a:ext>
                  </a:extLst>
                </a:gridCol>
                <a:gridCol w="685798">
                  <a:extLst>
                    <a:ext uri="{9D8B030D-6E8A-4147-A177-3AD203B41FA5}">
                      <a16:colId xmlns:a16="http://schemas.microsoft.com/office/drawing/2014/main" val="216259715"/>
                    </a:ext>
                  </a:extLst>
                </a:gridCol>
              </a:tblGrid>
              <a:tr h="322898">
                <a:tc rowSpan="2">
                  <a:txBody>
                    <a:bodyPr/>
                    <a:lstStyle/>
                    <a:p>
                      <a:pPr algn="ctr"/>
                      <a:endParaRPr lang="en-US" sz="1200" b="1" dirty="0" smtClean="0">
                        <a:latin typeface="+mj-lt"/>
                      </a:endParaRPr>
                    </a:p>
                    <a:p>
                      <a:pPr algn="ctr"/>
                      <a:r>
                        <a:rPr lang="en-US" sz="1200" b="1" dirty="0" smtClean="0">
                          <a:latin typeface="+mj-lt"/>
                        </a:rPr>
                        <a:t>Model Name</a:t>
                      </a:r>
                      <a:endParaRPr lang="en-US" sz="1200" b="1" dirty="0">
                        <a:latin typeface="+mj-lt"/>
                      </a:endParaRPr>
                    </a:p>
                  </a:txBody>
                  <a:tcPr/>
                </a:tc>
                <a:tc gridSpan="2">
                  <a:txBody>
                    <a:bodyPr/>
                    <a:lstStyle/>
                    <a:p>
                      <a:pPr algn="ctr"/>
                      <a:r>
                        <a:rPr lang="en-US" sz="1200" b="1" dirty="0" smtClean="0">
                          <a:latin typeface="+mj-lt"/>
                        </a:rPr>
                        <a:t>R- Square</a:t>
                      </a:r>
                      <a:endParaRPr lang="en-US" sz="1200" b="1" dirty="0">
                        <a:latin typeface="+mj-lt"/>
                      </a:endParaRPr>
                    </a:p>
                  </a:txBody>
                  <a:tcPr/>
                </a:tc>
                <a:tc hMerge="1">
                  <a:txBody>
                    <a:bodyPr/>
                    <a:lstStyle/>
                    <a:p>
                      <a:endParaRPr lang="en-US"/>
                    </a:p>
                  </a:txBody>
                  <a:tcPr/>
                </a:tc>
                <a:tc gridSpan="2">
                  <a:txBody>
                    <a:bodyPr/>
                    <a:lstStyle/>
                    <a:p>
                      <a:pPr algn="ctr"/>
                      <a:r>
                        <a:rPr lang="en-US" sz="1200" b="1" dirty="0" smtClean="0">
                          <a:latin typeface="+mj-lt"/>
                        </a:rPr>
                        <a:t>Adj. R Square</a:t>
                      </a:r>
                      <a:endParaRPr lang="en-US" sz="1200" b="1" dirty="0">
                        <a:latin typeface="+mj-lt"/>
                      </a:endParaRPr>
                    </a:p>
                  </a:txBody>
                  <a:tcPr/>
                </a:tc>
                <a:tc hMerge="1">
                  <a:txBody>
                    <a:bodyPr/>
                    <a:lstStyle/>
                    <a:p>
                      <a:endParaRPr lang="en-US"/>
                    </a:p>
                  </a:txBody>
                  <a:tcPr/>
                </a:tc>
                <a:tc gridSpan="2">
                  <a:txBody>
                    <a:bodyPr/>
                    <a:lstStyle/>
                    <a:p>
                      <a:pPr algn="ctr"/>
                      <a:r>
                        <a:rPr lang="en-US" sz="1200" b="1" dirty="0" smtClean="0">
                          <a:latin typeface="+mj-lt"/>
                        </a:rPr>
                        <a:t>RMSE </a:t>
                      </a:r>
                      <a:endParaRPr lang="en-US" sz="1200" b="1" dirty="0">
                        <a:latin typeface="+mj-lt"/>
                      </a:endParaRPr>
                    </a:p>
                  </a:txBody>
                  <a:tcPr/>
                </a:tc>
                <a:tc hMerge="1">
                  <a:txBody>
                    <a:bodyPr/>
                    <a:lstStyle/>
                    <a:p>
                      <a:endParaRPr lang="en-US"/>
                    </a:p>
                  </a:txBody>
                  <a:tcPr/>
                </a:tc>
                <a:tc gridSpan="2">
                  <a:txBody>
                    <a:bodyPr/>
                    <a:lstStyle/>
                    <a:p>
                      <a:pPr algn="ctr"/>
                      <a:r>
                        <a:rPr lang="en-US" sz="1200" b="1" dirty="0" smtClean="0">
                          <a:latin typeface="+mj-lt"/>
                        </a:rPr>
                        <a:t>MAPE</a:t>
                      </a:r>
                      <a:endParaRPr lang="en-US" sz="1200" b="1" dirty="0">
                        <a:latin typeface="+mj-lt"/>
                      </a:endParaRPr>
                    </a:p>
                  </a:txBody>
                  <a:tcPr/>
                </a:tc>
                <a:tc hMerge="1">
                  <a:txBody>
                    <a:bodyPr/>
                    <a:lstStyle/>
                    <a:p>
                      <a:endParaRPr lang="en-US"/>
                    </a:p>
                  </a:txBody>
                  <a:tcPr/>
                </a:tc>
                <a:extLst>
                  <a:ext uri="{0D108BD9-81ED-4DB2-BD59-A6C34878D82A}">
                    <a16:rowId xmlns:a16="http://schemas.microsoft.com/office/drawing/2014/main" val="1843224264"/>
                  </a:ext>
                </a:extLst>
              </a:tr>
              <a:tr h="521604">
                <a:tc vMerge="1">
                  <a:txBody>
                    <a:bodyPr/>
                    <a:lstStyle/>
                    <a:p>
                      <a:pPr algn="ctr"/>
                      <a:endParaRPr lang="en-US" sz="1200" dirty="0"/>
                    </a:p>
                  </a:txBody>
                  <a:tcPr/>
                </a:tc>
                <a:tc>
                  <a:txBody>
                    <a:bodyPr/>
                    <a:lstStyle/>
                    <a:p>
                      <a:pPr algn="ctr"/>
                      <a:r>
                        <a:rPr lang="en-US" sz="1400" b="1" dirty="0" smtClean="0">
                          <a:latin typeface="+mj-lt"/>
                        </a:rPr>
                        <a:t>Train</a:t>
                      </a:r>
                      <a:endParaRPr lang="en-US" sz="1400" b="1" dirty="0">
                        <a:latin typeface="+mj-lt"/>
                      </a:endParaRPr>
                    </a:p>
                  </a:txBody>
                  <a:tcPr>
                    <a:solidFill>
                      <a:schemeClr val="accent6">
                        <a:lumMod val="40000"/>
                        <a:lumOff val="60000"/>
                      </a:schemeClr>
                    </a:solidFill>
                  </a:tcPr>
                </a:tc>
                <a:tc>
                  <a:txBody>
                    <a:bodyPr/>
                    <a:lstStyle/>
                    <a:p>
                      <a:pPr algn="ctr"/>
                      <a:r>
                        <a:rPr lang="en-US" sz="1400" b="1" dirty="0" smtClean="0">
                          <a:latin typeface="+mj-lt"/>
                        </a:rPr>
                        <a:t>Test</a:t>
                      </a:r>
                      <a:endParaRPr lang="en-US" sz="1400" b="1" dirty="0">
                        <a:latin typeface="+mj-lt"/>
                      </a:endParaRPr>
                    </a:p>
                  </a:txBody>
                  <a:tcPr>
                    <a:solidFill>
                      <a:schemeClr val="accent6">
                        <a:lumMod val="40000"/>
                        <a:lumOff val="60000"/>
                      </a:schemeClr>
                    </a:solidFill>
                  </a:tcPr>
                </a:tc>
                <a:tc>
                  <a:txBody>
                    <a:bodyPr/>
                    <a:lstStyle/>
                    <a:p>
                      <a:pPr algn="ctr"/>
                      <a:r>
                        <a:rPr lang="en-US" sz="1400" b="1" dirty="0" smtClean="0">
                          <a:latin typeface="+mj-lt"/>
                        </a:rPr>
                        <a:t>Train</a:t>
                      </a:r>
                      <a:endParaRPr lang="en-US" sz="1400" b="1" dirty="0">
                        <a:latin typeface="+mj-lt"/>
                      </a:endParaRPr>
                    </a:p>
                  </a:txBody>
                  <a:tcPr>
                    <a:solidFill>
                      <a:schemeClr val="accent6">
                        <a:lumMod val="40000"/>
                        <a:lumOff val="60000"/>
                      </a:schemeClr>
                    </a:solidFill>
                  </a:tcPr>
                </a:tc>
                <a:tc>
                  <a:txBody>
                    <a:bodyPr/>
                    <a:lstStyle/>
                    <a:p>
                      <a:pPr algn="ctr"/>
                      <a:r>
                        <a:rPr lang="en-US" sz="1400" b="1" dirty="0" smtClean="0">
                          <a:latin typeface="+mj-lt"/>
                        </a:rPr>
                        <a:t>Test</a:t>
                      </a:r>
                      <a:endParaRPr lang="en-US" sz="1400" b="1" dirty="0">
                        <a:latin typeface="+mj-lt"/>
                      </a:endParaRPr>
                    </a:p>
                  </a:txBody>
                  <a:tcPr>
                    <a:solidFill>
                      <a:schemeClr val="accent6">
                        <a:lumMod val="40000"/>
                        <a:lumOff val="60000"/>
                      </a:schemeClr>
                    </a:solidFill>
                  </a:tcPr>
                </a:tc>
                <a:tc>
                  <a:txBody>
                    <a:bodyPr/>
                    <a:lstStyle/>
                    <a:p>
                      <a:pPr algn="ctr"/>
                      <a:r>
                        <a:rPr lang="en-US" sz="1400" b="1" dirty="0" smtClean="0">
                          <a:latin typeface="+mj-lt"/>
                        </a:rPr>
                        <a:t>Train</a:t>
                      </a:r>
                      <a:endParaRPr lang="en-US" sz="1400" b="1" dirty="0">
                        <a:latin typeface="+mj-lt"/>
                      </a:endParaRPr>
                    </a:p>
                  </a:txBody>
                  <a:tcPr>
                    <a:solidFill>
                      <a:schemeClr val="accent6">
                        <a:lumMod val="40000"/>
                        <a:lumOff val="60000"/>
                      </a:schemeClr>
                    </a:solidFill>
                  </a:tcPr>
                </a:tc>
                <a:tc>
                  <a:txBody>
                    <a:bodyPr/>
                    <a:lstStyle/>
                    <a:p>
                      <a:pPr algn="ctr"/>
                      <a:r>
                        <a:rPr lang="en-US" sz="1400" b="1" dirty="0" smtClean="0">
                          <a:latin typeface="+mj-lt"/>
                        </a:rPr>
                        <a:t>Test</a:t>
                      </a:r>
                      <a:endParaRPr lang="en-US" sz="1400" b="1" dirty="0">
                        <a:latin typeface="+mj-lt"/>
                      </a:endParaRPr>
                    </a:p>
                  </a:txBody>
                  <a:tcPr>
                    <a:solidFill>
                      <a:schemeClr val="accent6">
                        <a:lumMod val="40000"/>
                        <a:lumOff val="60000"/>
                      </a:schemeClr>
                    </a:solidFill>
                  </a:tcPr>
                </a:tc>
                <a:tc>
                  <a:txBody>
                    <a:bodyPr/>
                    <a:lstStyle/>
                    <a:p>
                      <a:pPr algn="ctr"/>
                      <a:r>
                        <a:rPr lang="en-US" sz="1400" b="1" dirty="0" smtClean="0">
                          <a:latin typeface="+mj-lt"/>
                        </a:rPr>
                        <a:t>Train</a:t>
                      </a:r>
                      <a:endParaRPr lang="en-US" sz="1400" b="1" dirty="0">
                        <a:latin typeface="+mj-lt"/>
                      </a:endParaRPr>
                    </a:p>
                  </a:txBody>
                  <a:tcPr>
                    <a:solidFill>
                      <a:schemeClr val="accent6">
                        <a:lumMod val="40000"/>
                        <a:lumOff val="60000"/>
                      </a:schemeClr>
                    </a:solidFill>
                  </a:tcPr>
                </a:tc>
                <a:tc>
                  <a:txBody>
                    <a:bodyPr/>
                    <a:lstStyle/>
                    <a:p>
                      <a:pPr algn="ctr"/>
                      <a:r>
                        <a:rPr lang="en-US" sz="1400" b="1" dirty="0" smtClean="0">
                          <a:latin typeface="+mj-lt"/>
                        </a:rPr>
                        <a:t>Test</a:t>
                      </a:r>
                      <a:endParaRPr lang="en-US" sz="1400" b="1" dirty="0">
                        <a:latin typeface="+mj-lt"/>
                      </a:endParaRPr>
                    </a:p>
                  </a:txBody>
                  <a:tcPr>
                    <a:solidFill>
                      <a:schemeClr val="accent6">
                        <a:lumMod val="40000"/>
                        <a:lumOff val="60000"/>
                      </a:schemeClr>
                    </a:solidFill>
                  </a:tcPr>
                </a:tc>
                <a:extLst>
                  <a:ext uri="{0D108BD9-81ED-4DB2-BD59-A6C34878D82A}">
                    <a16:rowId xmlns:a16="http://schemas.microsoft.com/office/drawing/2014/main" val="239420719"/>
                  </a:ext>
                </a:extLst>
              </a:tr>
              <a:tr h="351996">
                <a:tc>
                  <a:txBody>
                    <a:bodyPr/>
                    <a:lstStyle/>
                    <a:p>
                      <a:pPr algn="ctr"/>
                      <a:r>
                        <a:rPr lang="en-US" sz="1200" b="1" dirty="0" smtClean="0">
                          <a:latin typeface="+mj-lt"/>
                        </a:rPr>
                        <a:t>Multilinear Regression</a:t>
                      </a:r>
                      <a:endParaRPr lang="en-US" sz="1200" b="1" dirty="0">
                        <a:latin typeface="+mj-lt"/>
                      </a:endParaRPr>
                    </a:p>
                  </a:txBody>
                  <a:tcPr/>
                </a:tc>
                <a:tc>
                  <a:txBody>
                    <a:bodyPr/>
                    <a:lstStyle/>
                    <a:p>
                      <a:pPr algn="ctr"/>
                      <a:r>
                        <a:rPr lang="en-US" sz="1400" b="1" dirty="0" smtClean="0">
                          <a:latin typeface="+mj-lt"/>
                        </a:rPr>
                        <a:t>0.977</a:t>
                      </a:r>
                      <a:endParaRPr lang="en-US" sz="1400" b="1" dirty="0">
                        <a:latin typeface="+mj-lt"/>
                      </a:endParaRPr>
                    </a:p>
                  </a:txBody>
                  <a:tcPr/>
                </a:tc>
                <a:tc>
                  <a:txBody>
                    <a:bodyPr/>
                    <a:lstStyle/>
                    <a:p>
                      <a:pPr algn="ctr"/>
                      <a:r>
                        <a:rPr lang="en-US" sz="1400" b="1" dirty="0" smtClean="0">
                          <a:latin typeface="+mj-lt"/>
                        </a:rPr>
                        <a:t>0.978</a:t>
                      </a:r>
                      <a:endParaRPr lang="en-US" sz="1400" b="1" dirty="0">
                        <a:latin typeface="+mj-lt"/>
                      </a:endParaRPr>
                    </a:p>
                  </a:txBody>
                  <a:tcPr/>
                </a:tc>
                <a:tc>
                  <a:txBody>
                    <a:bodyPr/>
                    <a:lstStyle/>
                    <a:p>
                      <a:pPr algn="ctr"/>
                      <a:r>
                        <a:rPr lang="en-US" sz="1400" b="1" dirty="0" smtClean="0">
                          <a:latin typeface="+mj-lt"/>
                        </a:rPr>
                        <a:t>0.977</a:t>
                      </a:r>
                      <a:endParaRPr lang="en-US" sz="1400" b="1" dirty="0">
                        <a:latin typeface="+mj-lt"/>
                      </a:endParaRPr>
                    </a:p>
                  </a:txBody>
                  <a:tcPr/>
                </a:tc>
                <a:tc>
                  <a:txBody>
                    <a:bodyPr/>
                    <a:lstStyle/>
                    <a:p>
                      <a:pPr algn="ctr"/>
                      <a:r>
                        <a:rPr lang="en-US" sz="1400" b="1" dirty="0" smtClean="0">
                          <a:latin typeface="+mj-lt"/>
                        </a:rPr>
                        <a:t>0.978</a:t>
                      </a:r>
                      <a:endParaRPr lang="en-US" sz="1400" b="1" dirty="0">
                        <a:latin typeface="+mj-lt"/>
                      </a:endParaRPr>
                    </a:p>
                  </a:txBody>
                  <a:tcPr/>
                </a:tc>
                <a:tc>
                  <a:txBody>
                    <a:bodyPr/>
                    <a:lstStyle/>
                    <a:p>
                      <a:pPr algn="ctr"/>
                      <a:r>
                        <a:rPr lang="en-US" sz="1400" b="1" dirty="0" smtClean="0">
                          <a:latin typeface="+mj-lt"/>
                        </a:rPr>
                        <a:t>1775.317</a:t>
                      </a:r>
                      <a:endParaRPr lang="en-US" sz="1400" b="1" dirty="0">
                        <a:latin typeface="+mj-lt"/>
                      </a:endParaRPr>
                    </a:p>
                  </a:txBody>
                  <a:tcPr/>
                </a:tc>
                <a:tc>
                  <a:txBody>
                    <a:bodyPr/>
                    <a:lstStyle/>
                    <a:p>
                      <a:pPr algn="ctr"/>
                      <a:r>
                        <a:rPr lang="en-US" sz="1400" b="1" dirty="0" smtClean="0">
                          <a:latin typeface="+mj-lt"/>
                        </a:rPr>
                        <a:t>1708.877</a:t>
                      </a:r>
                      <a:endParaRPr lang="en-US" sz="1400" b="1" dirty="0">
                        <a:latin typeface="+mj-lt"/>
                      </a:endParaRPr>
                    </a:p>
                  </a:txBody>
                  <a:tcPr/>
                </a:tc>
                <a:tc>
                  <a:txBody>
                    <a:bodyPr/>
                    <a:lstStyle/>
                    <a:p>
                      <a:pPr algn="ctr"/>
                      <a:r>
                        <a:rPr lang="en-US" sz="1400" b="1" dirty="0" smtClean="0">
                          <a:latin typeface="+mj-lt"/>
                        </a:rPr>
                        <a:t>9.065</a:t>
                      </a:r>
                      <a:endParaRPr lang="en-US" sz="1400" b="1" dirty="0">
                        <a:latin typeface="+mj-lt"/>
                      </a:endParaRPr>
                    </a:p>
                  </a:txBody>
                  <a:tcPr/>
                </a:tc>
                <a:tc>
                  <a:txBody>
                    <a:bodyPr/>
                    <a:lstStyle/>
                    <a:p>
                      <a:pPr algn="ctr"/>
                      <a:r>
                        <a:rPr lang="en-US" sz="1400" b="1" dirty="0" smtClean="0">
                          <a:latin typeface="+mj-lt"/>
                        </a:rPr>
                        <a:t>8.818</a:t>
                      </a:r>
                      <a:endParaRPr lang="en-US" sz="1400" b="1" dirty="0">
                        <a:latin typeface="+mj-lt"/>
                      </a:endParaRPr>
                    </a:p>
                  </a:txBody>
                  <a:tcPr/>
                </a:tc>
                <a:extLst>
                  <a:ext uri="{0D108BD9-81ED-4DB2-BD59-A6C34878D82A}">
                    <a16:rowId xmlns:a16="http://schemas.microsoft.com/office/drawing/2014/main" val="2473371312"/>
                  </a:ext>
                </a:extLst>
              </a:tr>
              <a:tr h="356067">
                <a:tc>
                  <a:txBody>
                    <a:bodyPr/>
                    <a:lstStyle/>
                    <a:p>
                      <a:pPr algn="ctr"/>
                      <a:r>
                        <a:rPr lang="en-US" sz="1200" b="1" dirty="0" smtClean="0">
                          <a:latin typeface="+mj-lt"/>
                        </a:rPr>
                        <a:t>Ridge Regression</a:t>
                      </a:r>
                      <a:endParaRPr lang="en-US" sz="1200" b="1" dirty="0">
                        <a:latin typeface="+mj-lt"/>
                      </a:endParaRPr>
                    </a:p>
                  </a:txBody>
                  <a:tcPr/>
                </a:tc>
                <a:tc>
                  <a:txBody>
                    <a:bodyPr/>
                    <a:lstStyle/>
                    <a:p>
                      <a:pPr algn="ctr"/>
                      <a:r>
                        <a:rPr lang="en-US" sz="1400" b="1" dirty="0" smtClean="0">
                          <a:latin typeface="+mj-lt"/>
                        </a:rPr>
                        <a:t>0.977</a:t>
                      </a:r>
                      <a:endParaRPr lang="en-US" sz="1400" b="1" dirty="0">
                        <a:latin typeface="+mj-lt"/>
                      </a:endParaRPr>
                    </a:p>
                  </a:txBody>
                  <a:tcPr/>
                </a:tc>
                <a:tc>
                  <a:txBody>
                    <a:bodyPr/>
                    <a:lstStyle/>
                    <a:p>
                      <a:pPr algn="ctr"/>
                      <a:r>
                        <a:rPr lang="en-US" sz="1400" b="1" dirty="0" smtClean="0">
                          <a:latin typeface="+mj-lt"/>
                        </a:rPr>
                        <a:t>0.978</a:t>
                      </a:r>
                      <a:endParaRPr lang="en-US" sz="1400" b="1" dirty="0">
                        <a:latin typeface="+mj-lt"/>
                      </a:endParaRPr>
                    </a:p>
                  </a:txBody>
                  <a:tcPr/>
                </a:tc>
                <a:tc>
                  <a:txBody>
                    <a:bodyPr/>
                    <a:lstStyle/>
                    <a:p>
                      <a:pPr algn="ctr"/>
                      <a:r>
                        <a:rPr lang="en-US" sz="1400" b="1" dirty="0" smtClean="0">
                          <a:latin typeface="+mj-lt"/>
                        </a:rPr>
                        <a:t>0.977</a:t>
                      </a:r>
                      <a:endParaRPr lang="en-US" sz="1400" b="1" dirty="0">
                        <a:latin typeface="+mj-lt"/>
                      </a:endParaRPr>
                    </a:p>
                  </a:txBody>
                  <a:tcPr/>
                </a:tc>
                <a:tc>
                  <a:txBody>
                    <a:bodyPr/>
                    <a:lstStyle/>
                    <a:p>
                      <a:pPr algn="ctr"/>
                      <a:r>
                        <a:rPr lang="en-US" sz="1400" b="1" dirty="0" smtClean="0">
                          <a:latin typeface="+mj-lt"/>
                        </a:rPr>
                        <a:t>0.978</a:t>
                      </a:r>
                      <a:endParaRPr lang="en-US" sz="1400" b="1" dirty="0">
                        <a:latin typeface="+mj-lt"/>
                      </a:endParaRPr>
                    </a:p>
                  </a:txBody>
                  <a:tcPr/>
                </a:tc>
                <a:tc>
                  <a:txBody>
                    <a:bodyPr/>
                    <a:lstStyle/>
                    <a:p>
                      <a:pPr algn="ctr"/>
                      <a:r>
                        <a:rPr lang="en-US" sz="1400" b="1" dirty="0" smtClean="0">
                          <a:latin typeface="+mj-lt"/>
                        </a:rPr>
                        <a:t>1775.363</a:t>
                      </a:r>
                      <a:endParaRPr lang="en-US" sz="1400" b="1" dirty="0">
                        <a:latin typeface="+mj-lt"/>
                      </a:endParaRPr>
                    </a:p>
                  </a:txBody>
                  <a:tcPr/>
                </a:tc>
                <a:tc>
                  <a:txBody>
                    <a:bodyPr/>
                    <a:lstStyle/>
                    <a:p>
                      <a:pPr algn="ctr"/>
                      <a:r>
                        <a:rPr lang="en-US" sz="1400" b="1" dirty="0" smtClean="0">
                          <a:latin typeface="+mj-lt"/>
                        </a:rPr>
                        <a:t>1709.145</a:t>
                      </a:r>
                      <a:endParaRPr lang="en-US" sz="1400" b="1" dirty="0">
                        <a:latin typeface="+mj-lt"/>
                      </a:endParaRPr>
                    </a:p>
                  </a:txBody>
                  <a:tcPr/>
                </a:tc>
                <a:tc>
                  <a:txBody>
                    <a:bodyPr/>
                    <a:lstStyle/>
                    <a:p>
                      <a:pPr algn="ctr"/>
                      <a:r>
                        <a:rPr lang="en-US" sz="1400" b="1" dirty="0" smtClean="0">
                          <a:latin typeface="+mj-lt"/>
                        </a:rPr>
                        <a:t>9.046</a:t>
                      </a:r>
                      <a:endParaRPr lang="en-US" sz="1400" b="1" dirty="0">
                        <a:latin typeface="+mj-lt"/>
                      </a:endParaRPr>
                    </a:p>
                  </a:txBody>
                  <a:tcPr/>
                </a:tc>
                <a:tc>
                  <a:txBody>
                    <a:bodyPr/>
                    <a:lstStyle/>
                    <a:p>
                      <a:pPr algn="ctr"/>
                      <a:r>
                        <a:rPr lang="en-US" sz="1400" b="1" dirty="0" smtClean="0">
                          <a:latin typeface="+mj-lt"/>
                        </a:rPr>
                        <a:t>8.801</a:t>
                      </a:r>
                      <a:endParaRPr lang="en-US" sz="1400" b="1" dirty="0">
                        <a:latin typeface="+mj-lt"/>
                      </a:endParaRPr>
                    </a:p>
                  </a:txBody>
                  <a:tcPr/>
                </a:tc>
                <a:extLst>
                  <a:ext uri="{0D108BD9-81ED-4DB2-BD59-A6C34878D82A}">
                    <a16:rowId xmlns:a16="http://schemas.microsoft.com/office/drawing/2014/main" val="63344809"/>
                  </a:ext>
                </a:extLst>
              </a:tr>
              <a:tr h="292782">
                <a:tc>
                  <a:txBody>
                    <a:bodyPr/>
                    <a:lstStyle/>
                    <a:p>
                      <a:pPr algn="ctr"/>
                      <a:r>
                        <a:rPr lang="en-US" sz="1200" b="1" dirty="0" smtClean="0">
                          <a:latin typeface="+mj-lt"/>
                        </a:rPr>
                        <a:t>Lasso</a:t>
                      </a:r>
                      <a:r>
                        <a:rPr lang="en-US" sz="1200" b="1" baseline="0" dirty="0" smtClean="0">
                          <a:latin typeface="+mj-lt"/>
                        </a:rPr>
                        <a:t> Regression</a:t>
                      </a:r>
                      <a:endParaRPr lang="en-US" sz="1200" b="1" dirty="0">
                        <a:latin typeface="+mj-lt"/>
                      </a:endParaRPr>
                    </a:p>
                  </a:txBody>
                  <a:tcPr>
                    <a:solidFill>
                      <a:srgbClr val="FFFF00"/>
                    </a:solidFill>
                  </a:tcPr>
                </a:tc>
                <a:tc>
                  <a:txBody>
                    <a:bodyPr/>
                    <a:lstStyle/>
                    <a:p>
                      <a:pPr algn="ctr"/>
                      <a:r>
                        <a:rPr lang="en-US" sz="1400" b="1" dirty="0" smtClean="0">
                          <a:latin typeface="+mj-lt"/>
                        </a:rPr>
                        <a:t>0.977</a:t>
                      </a:r>
                      <a:endParaRPr lang="en-US" sz="1400" b="1" dirty="0">
                        <a:latin typeface="+mj-lt"/>
                      </a:endParaRPr>
                    </a:p>
                  </a:txBody>
                  <a:tcPr>
                    <a:solidFill>
                      <a:srgbClr val="FFFF00"/>
                    </a:solidFill>
                  </a:tcPr>
                </a:tc>
                <a:tc>
                  <a:txBody>
                    <a:bodyPr/>
                    <a:lstStyle/>
                    <a:p>
                      <a:pPr algn="ctr"/>
                      <a:r>
                        <a:rPr lang="en-US" sz="1400" b="1" dirty="0" smtClean="0">
                          <a:latin typeface="+mj-lt"/>
                        </a:rPr>
                        <a:t>0.977</a:t>
                      </a:r>
                      <a:endParaRPr lang="en-US" sz="1400" b="1" dirty="0">
                        <a:latin typeface="+mj-lt"/>
                      </a:endParaRPr>
                    </a:p>
                  </a:txBody>
                  <a:tcPr>
                    <a:solidFill>
                      <a:srgbClr val="FFFF00"/>
                    </a:solidFill>
                  </a:tcPr>
                </a:tc>
                <a:tc>
                  <a:txBody>
                    <a:bodyPr/>
                    <a:lstStyle/>
                    <a:p>
                      <a:pPr algn="ctr"/>
                      <a:r>
                        <a:rPr lang="en-US" sz="1400" b="1" dirty="0" smtClean="0">
                          <a:latin typeface="+mj-lt"/>
                        </a:rPr>
                        <a:t>0.977</a:t>
                      </a:r>
                      <a:endParaRPr lang="en-US" sz="1400" b="1" dirty="0">
                        <a:latin typeface="+mj-lt"/>
                      </a:endParaRPr>
                    </a:p>
                  </a:txBody>
                  <a:tcPr>
                    <a:solidFill>
                      <a:srgbClr val="FFFF00"/>
                    </a:solidFill>
                  </a:tcPr>
                </a:tc>
                <a:tc>
                  <a:txBody>
                    <a:bodyPr/>
                    <a:lstStyle/>
                    <a:p>
                      <a:pPr algn="ctr"/>
                      <a:r>
                        <a:rPr lang="en-US" sz="1400" b="1" dirty="0" smtClean="0">
                          <a:latin typeface="+mj-lt"/>
                        </a:rPr>
                        <a:t>0.977</a:t>
                      </a:r>
                      <a:endParaRPr lang="en-US" sz="1400" b="1" dirty="0">
                        <a:latin typeface="+mj-lt"/>
                      </a:endParaRPr>
                    </a:p>
                  </a:txBody>
                  <a:tcPr>
                    <a:solidFill>
                      <a:srgbClr val="FFFF00"/>
                    </a:solidFill>
                  </a:tcPr>
                </a:tc>
                <a:tc>
                  <a:txBody>
                    <a:bodyPr/>
                    <a:lstStyle/>
                    <a:p>
                      <a:pPr algn="ctr"/>
                      <a:r>
                        <a:rPr lang="en-US" sz="1400" b="1" dirty="0" smtClean="0">
                          <a:latin typeface="+mj-lt"/>
                        </a:rPr>
                        <a:t>1775.842</a:t>
                      </a:r>
                      <a:endParaRPr lang="en-US" sz="1400" b="1" dirty="0">
                        <a:latin typeface="+mj-lt"/>
                      </a:endParaRPr>
                    </a:p>
                  </a:txBody>
                  <a:tcPr>
                    <a:solidFill>
                      <a:srgbClr val="FFFF00"/>
                    </a:solidFill>
                  </a:tcPr>
                </a:tc>
                <a:tc>
                  <a:txBody>
                    <a:bodyPr/>
                    <a:lstStyle/>
                    <a:p>
                      <a:pPr algn="ctr"/>
                      <a:r>
                        <a:rPr lang="en-US" sz="1400" b="1" dirty="0" smtClean="0">
                          <a:latin typeface="+mj-lt"/>
                        </a:rPr>
                        <a:t>1710.158</a:t>
                      </a:r>
                      <a:endParaRPr lang="en-US" sz="1400" b="1" dirty="0">
                        <a:latin typeface="+mj-lt"/>
                      </a:endParaRPr>
                    </a:p>
                  </a:txBody>
                  <a:tcPr>
                    <a:solidFill>
                      <a:srgbClr val="FFFF00"/>
                    </a:solidFill>
                  </a:tcPr>
                </a:tc>
                <a:tc>
                  <a:txBody>
                    <a:bodyPr/>
                    <a:lstStyle/>
                    <a:p>
                      <a:pPr algn="ctr"/>
                      <a:r>
                        <a:rPr lang="en-US" sz="1400" b="1" dirty="0" smtClean="0">
                          <a:latin typeface="+mj-lt"/>
                        </a:rPr>
                        <a:t>9.037</a:t>
                      </a:r>
                      <a:endParaRPr lang="en-US" sz="1400" b="1" dirty="0">
                        <a:latin typeface="+mj-lt"/>
                      </a:endParaRPr>
                    </a:p>
                  </a:txBody>
                  <a:tcPr>
                    <a:solidFill>
                      <a:srgbClr val="FFFF00"/>
                    </a:solidFill>
                  </a:tcPr>
                </a:tc>
                <a:tc>
                  <a:txBody>
                    <a:bodyPr/>
                    <a:lstStyle/>
                    <a:p>
                      <a:pPr algn="ctr"/>
                      <a:r>
                        <a:rPr lang="en-US" sz="1400" b="1" dirty="0" smtClean="0">
                          <a:latin typeface="+mj-lt"/>
                        </a:rPr>
                        <a:t>8.805</a:t>
                      </a:r>
                      <a:endParaRPr lang="en-US" sz="1400" b="1" dirty="0">
                        <a:latin typeface="+mj-lt"/>
                      </a:endParaRPr>
                    </a:p>
                  </a:txBody>
                  <a:tcPr>
                    <a:solidFill>
                      <a:srgbClr val="FFFF00"/>
                    </a:solidFill>
                  </a:tcPr>
                </a:tc>
                <a:extLst>
                  <a:ext uri="{0D108BD9-81ED-4DB2-BD59-A6C34878D82A}">
                    <a16:rowId xmlns:a16="http://schemas.microsoft.com/office/drawing/2014/main" val="3514925529"/>
                  </a:ext>
                </a:extLst>
              </a:tr>
              <a:tr h="415412">
                <a:tc>
                  <a:txBody>
                    <a:bodyPr/>
                    <a:lstStyle/>
                    <a:p>
                      <a:pPr algn="ctr"/>
                      <a:r>
                        <a:rPr lang="en-US" sz="1200" b="1" dirty="0" smtClean="0">
                          <a:latin typeface="+mj-lt"/>
                        </a:rPr>
                        <a:t>Decision Tree Regression</a:t>
                      </a:r>
                      <a:endParaRPr lang="en-US" sz="1200" b="1" dirty="0">
                        <a:latin typeface="+mj-lt"/>
                      </a:endParaRPr>
                    </a:p>
                  </a:txBody>
                  <a:tcPr/>
                </a:tc>
                <a:tc>
                  <a:txBody>
                    <a:bodyPr/>
                    <a:lstStyle/>
                    <a:p>
                      <a:pPr algn="ctr"/>
                      <a:r>
                        <a:rPr lang="en-US" sz="1400" b="1" dirty="0" smtClean="0">
                          <a:latin typeface="+mj-lt"/>
                        </a:rPr>
                        <a:t>1.0</a:t>
                      </a:r>
                      <a:endParaRPr lang="en-US" sz="1400" b="1" dirty="0">
                        <a:latin typeface="+mj-lt"/>
                      </a:endParaRPr>
                    </a:p>
                  </a:txBody>
                  <a:tcPr/>
                </a:tc>
                <a:tc>
                  <a:txBody>
                    <a:bodyPr/>
                    <a:lstStyle/>
                    <a:p>
                      <a:pPr algn="ctr"/>
                      <a:r>
                        <a:rPr lang="en-US" sz="1400" b="1" dirty="0" smtClean="0">
                          <a:latin typeface="+mj-lt"/>
                        </a:rPr>
                        <a:t>0.988</a:t>
                      </a:r>
                      <a:endParaRPr lang="en-US" sz="1400" b="1" dirty="0">
                        <a:latin typeface="+mj-lt"/>
                      </a:endParaRPr>
                    </a:p>
                  </a:txBody>
                  <a:tcPr/>
                </a:tc>
                <a:tc>
                  <a:txBody>
                    <a:bodyPr/>
                    <a:lstStyle/>
                    <a:p>
                      <a:pPr algn="ctr"/>
                      <a:r>
                        <a:rPr lang="en-US" sz="1400" b="1" dirty="0" smtClean="0">
                          <a:latin typeface="+mj-lt"/>
                        </a:rPr>
                        <a:t>1.0</a:t>
                      </a:r>
                      <a:endParaRPr lang="en-US" sz="1400" b="1" dirty="0">
                        <a:latin typeface="+mj-lt"/>
                      </a:endParaRPr>
                    </a:p>
                  </a:txBody>
                  <a:tcPr/>
                </a:tc>
                <a:tc>
                  <a:txBody>
                    <a:bodyPr/>
                    <a:lstStyle/>
                    <a:p>
                      <a:pPr algn="ctr"/>
                      <a:r>
                        <a:rPr lang="en-US" sz="1400" b="1" dirty="0" smtClean="0">
                          <a:latin typeface="+mj-lt"/>
                        </a:rPr>
                        <a:t>0.988</a:t>
                      </a:r>
                      <a:endParaRPr lang="en-US" sz="1400" b="1" dirty="0">
                        <a:latin typeface="+mj-lt"/>
                      </a:endParaRPr>
                    </a:p>
                  </a:txBody>
                  <a:tcPr/>
                </a:tc>
                <a:tc>
                  <a:txBody>
                    <a:bodyPr/>
                    <a:lstStyle/>
                    <a:p>
                      <a:pPr algn="ctr"/>
                      <a:r>
                        <a:rPr lang="en-US" sz="1400" b="1" dirty="0" smtClean="0">
                          <a:latin typeface="+mj-lt"/>
                        </a:rPr>
                        <a:t>0.0</a:t>
                      </a:r>
                      <a:endParaRPr lang="en-US" sz="1400" b="1" dirty="0">
                        <a:latin typeface="+mj-lt"/>
                      </a:endParaRPr>
                    </a:p>
                  </a:txBody>
                  <a:tcPr/>
                </a:tc>
                <a:tc>
                  <a:txBody>
                    <a:bodyPr/>
                    <a:lstStyle/>
                    <a:p>
                      <a:pPr algn="ctr"/>
                      <a:r>
                        <a:rPr lang="en-US" sz="1400" b="1" dirty="0" smtClean="0">
                          <a:latin typeface="+mj-lt"/>
                        </a:rPr>
                        <a:t>1226.176</a:t>
                      </a:r>
                      <a:endParaRPr lang="en-US" sz="1400" b="1" dirty="0">
                        <a:latin typeface="+mj-lt"/>
                      </a:endParaRPr>
                    </a:p>
                  </a:txBody>
                  <a:tcPr/>
                </a:tc>
                <a:tc>
                  <a:txBody>
                    <a:bodyPr/>
                    <a:lstStyle/>
                    <a:p>
                      <a:pPr algn="ctr"/>
                      <a:r>
                        <a:rPr lang="en-US" sz="1400" b="1" dirty="0" smtClean="0">
                          <a:latin typeface="+mj-lt"/>
                        </a:rPr>
                        <a:t>0.0</a:t>
                      </a:r>
                      <a:endParaRPr lang="en-US" sz="1400" b="1" dirty="0">
                        <a:latin typeface="+mj-lt"/>
                      </a:endParaRPr>
                    </a:p>
                  </a:txBody>
                  <a:tcPr/>
                </a:tc>
                <a:tc>
                  <a:txBody>
                    <a:bodyPr/>
                    <a:lstStyle/>
                    <a:p>
                      <a:pPr algn="ctr"/>
                      <a:r>
                        <a:rPr lang="en-US" sz="1400" b="1" dirty="0" smtClean="0">
                          <a:latin typeface="+mj-lt"/>
                        </a:rPr>
                        <a:t>4.743</a:t>
                      </a:r>
                      <a:endParaRPr lang="en-US" sz="1400" b="1" dirty="0">
                        <a:latin typeface="+mj-lt"/>
                      </a:endParaRPr>
                    </a:p>
                  </a:txBody>
                  <a:tcPr/>
                </a:tc>
                <a:extLst>
                  <a:ext uri="{0D108BD9-81ED-4DB2-BD59-A6C34878D82A}">
                    <a16:rowId xmlns:a16="http://schemas.microsoft.com/office/drawing/2014/main" val="419535462"/>
                  </a:ext>
                </a:extLst>
              </a:tr>
              <a:tr h="470800">
                <a:tc>
                  <a:txBody>
                    <a:bodyPr/>
                    <a:lstStyle/>
                    <a:p>
                      <a:pPr algn="ctr"/>
                      <a:r>
                        <a:rPr lang="en-US" sz="1200" b="1" dirty="0" smtClean="0">
                          <a:latin typeface="+mj-lt"/>
                        </a:rPr>
                        <a:t>Decision</a:t>
                      </a:r>
                      <a:r>
                        <a:rPr lang="en-US" sz="1200" b="1" baseline="0" dirty="0" smtClean="0">
                          <a:latin typeface="+mj-lt"/>
                        </a:rPr>
                        <a:t> Tree Regression Tuned</a:t>
                      </a:r>
                      <a:endParaRPr lang="en-US" sz="1200" b="1" dirty="0">
                        <a:latin typeface="+mj-lt"/>
                      </a:endParaRPr>
                    </a:p>
                  </a:txBody>
                  <a:tcPr/>
                </a:tc>
                <a:tc>
                  <a:txBody>
                    <a:bodyPr/>
                    <a:lstStyle/>
                    <a:p>
                      <a:pPr algn="ctr"/>
                      <a:r>
                        <a:rPr lang="en-US" sz="1400" b="1" dirty="0" smtClean="0">
                          <a:latin typeface="+mj-lt"/>
                        </a:rPr>
                        <a:t>0.949</a:t>
                      </a:r>
                      <a:endParaRPr lang="en-US" sz="1400" b="1" dirty="0">
                        <a:latin typeface="+mj-lt"/>
                      </a:endParaRPr>
                    </a:p>
                  </a:txBody>
                  <a:tcPr/>
                </a:tc>
                <a:tc>
                  <a:txBody>
                    <a:bodyPr/>
                    <a:lstStyle/>
                    <a:p>
                      <a:pPr algn="ctr"/>
                      <a:r>
                        <a:rPr lang="en-US" sz="1400" b="1" dirty="0" smtClean="0">
                          <a:latin typeface="+mj-lt"/>
                        </a:rPr>
                        <a:t>0.948</a:t>
                      </a:r>
                      <a:endParaRPr lang="en-US" sz="1400" b="1" dirty="0">
                        <a:latin typeface="+mj-lt"/>
                      </a:endParaRPr>
                    </a:p>
                  </a:txBody>
                  <a:tcPr/>
                </a:tc>
                <a:tc>
                  <a:txBody>
                    <a:bodyPr/>
                    <a:lstStyle/>
                    <a:p>
                      <a:pPr algn="ctr"/>
                      <a:r>
                        <a:rPr lang="en-US" sz="1400" b="1" dirty="0" smtClean="0">
                          <a:latin typeface="+mj-lt"/>
                        </a:rPr>
                        <a:t>0.949</a:t>
                      </a:r>
                      <a:endParaRPr lang="en-US" sz="1400" b="1" dirty="0">
                        <a:latin typeface="+mj-lt"/>
                      </a:endParaRPr>
                    </a:p>
                  </a:txBody>
                  <a:tcPr/>
                </a:tc>
                <a:tc>
                  <a:txBody>
                    <a:bodyPr/>
                    <a:lstStyle/>
                    <a:p>
                      <a:pPr algn="ctr"/>
                      <a:r>
                        <a:rPr lang="en-US" sz="1400" b="1" dirty="0" smtClean="0">
                          <a:latin typeface="+mj-lt"/>
                        </a:rPr>
                        <a:t>0.948</a:t>
                      </a:r>
                      <a:endParaRPr lang="en-US" sz="1400" b="1" dirty="0">
                        <a:latin typeface="+mj-lt"/>
                      </a:endParaRPr>
                    </a:p>
                  </a:txBody>
                  <a:tcPr/>
                </a:tc>
                <a:tc>
                  <a:txBody>
                    <a:bodyPr/>
                    <a:lstStyle/>
                    <a:p>
                      <a:pPr algn="ctr"/>
                      <a:r>
                        <a:rPr lang="en-US" sz="1400" b="1" dirty="0" smtClean="0">
                          <a:latin typeface="+mj-lt"/>
                        </a:rPr>
                        <a:t>2613.425</a:t>
                      </a:r>
                      <a:endParaRPr lang="en-US" sz="1400" b="1" dirty="0">
                        <a:latin typeface="+mj-lt"/>
                      </a:endParaRPr>
                    </a:p>
                  </a:txBody>
                  <a:tcPr/>
                </a:tc>
                <a:tc>
                  <a:txBody>
                    <a:bodyPr/>
                    <a:lstStyle/>
                    <a:p>
                      <a:pPr algn="ctr"/>
                      <a:r>
                        <a:rPr lang="en-US" sz="1400" b="1" dirty="0" smtClean="0">
                          <a:latin typeface="+mj-lt"/>
                        </a:rPr>
                        <a:t>2615.521</a:t>
                      </a:r>
                      <a:endParaRPr lang="en-US" sz="1400" b="1" dirty="0">
                        <a:latin typeface="+mj-lt"/>
                      </a:endParaRPr>
                    </a:p>
                  </a:txBody>
                  <a:tcPr/>
                </a:tc>
                <a:tc>
                  <a:txBody>
                    <a:bodyPr/>
                    <a:lstStyle/>
                    <a:p>
                      <a:pPr algn="ctr"/>
                      <a:r>
                        <a:rPr lang="en-US" sz="1400" b="1" dirty="0" smtClean="0">
                          <a:latin typeface="+mj-lt"/>
                        </a:rPr>
                        <a:t>10.675</a:t>
                      </a:r>
                      <a:endParaRPr lang="en-US" sz="1400" b="1" dirty="0">
                        <a:latin typeface="+mj-lt"/>
                      </a:endParaRPr>
                    </a:p>
                  </a:txBody>
                  <a:tcPr/>
                </a:tc>
                <a:tc>
                  <a:txBody>
                    <a:bodyPr/>
                    <a:lstStyle/>
                    <a:p>
                      <a:pPr algn="ctr"/>
                      <a:r>
                        <a:rPr lang="en-US" sz="1400" b="1" dirty="0" smtClean="0">
                          <a:latin typeface="+mj-lt"/>
                        </a:rPr>
                        <a:t>10.757</a:t>
                      </a:r>
                      <a:endParaRPr lang="en-US" sz="1400" b="1" dirty="0">
                        <a:latin typeface="+mj-lt"/>
                      </a:endParaRPr>
                    </a:p>
                  </a:txBody>
                  <a:tcPr/>
                </a:tc>
                <a:extLst>
                  <a:ext uri="{0D108BD9-81ED-4DB2-BD59-A6C34878D82A}">
                    <a16:rowId xmlns:a16="http://schemas.microsoft.com/office/drawing/2014/main" val="591165476"/>
                  </a:ext>
                </a:extLst>
              </a:tr>
              <a:tr h="415412">
                <a:tc>
                  <a:txBody>
                    <a:bodyPr/>
                    <a:lstStyle/>
                    <a:p>
                      <a:pPr algn="ctr"/>
                      <a:r>
                        <a:rPr lang="en-US" sz="1200" b="1" dirty="0" smtClean="0">
                          <a:latin typeface="+mj-lt"/>
                        </a:rPr>
                        <a:t>Random Forest Regression</a:t>
                      </a:r>
                      <a:endParaRPr lang="en-US" sz="1200" b="1" dirty="0">
                        <a:latin typeface="+mj-lt"/>
                      </a:endParaRPr>
                    </a:p>
                  </a:txBody>
                  <a:tcPr/>
                </a:tc>
                <a:tc>
                  <a:txBody>
                    <a:bodyPr/>
                    <a:lstStyle/>
                    <a:p>
                      <a:pPr algn="ctr"/>
                      <a:r>
                        <a:rPr lang="en-US" sz="1400" b="1" dirty="0" smtClean="0">
                          <a:latin typeface="+mj-lt"/>
                        </a:rPr>
                        <a:t>0.999</a:t>
                      </a:r>
                      <a:endParaRPr lang="en-US" sz="1400" b="1" dirty="0">
                        <a:latin typeface="+mj-lt"/>
                      </a:endParaRPr>
                    </a:p>
                  </a:txBody>
                  <a:tcPr/>
                </a:tc>
                <a:tc>
                  <a:txBody>
                    <a:bodyPr/>
                    <a:lstStyle/>
                    <a:p>
                      <a:pPr algn="ctr"/>
                      <a:r>
                        <a:rPr lang="en-US" sz="1400" b="1" dirty="0" smtClean="0">
                          <a:latin typeface="+mj-lt"/>
                        </a:rPr>
                        <a:t>0.994</a:t>
                      </a:r>
                      <a:endParaRPr lang="en-US" sz="1400" b="1" dirty="0">
                        <a:latin typeface="+mj-lt"/>
                      </a:endParaRPr>
                    </a:p>
                  </a:txBody>
                  <a:tcPr/>
                </a:tc>
                <a:tc>
                  <a:txBody>
                    <a:bodyPr/>
                    <a:lstStyle/>
                    <a:p>
                      <a:pPr algn="ctr"/>
                      <a:r>
                        <a:rPr lang="en-US" sz="1400" b="1" dirty="0" smtClean="0">
                          <a:latin typeface="+mj-lt"/>
                        </a:rPr>
                        <a:t>0.999</a:t>
                      </a:r>
                      <a:endParaRPr lang="en-US" sz="1400" b="1" dirty="0">
                        <a:latin typeface="+mj-lt"/>
                      </a:endParaRPr>
                    </a:p>
                  </a:txBody>
                  <a:tcPr/>
                </a:tc>
                <a:tc>
                  <a:txBody>
                    <a:bodyPr/>
                    <a:lstStyle/>
                    <a:p>
                      <a:pPr algn="ctr"/>
                      <a:r>
                        <a:rPr lang="en-US" sz="1400" b="1" dirty="0" smtClean="0">
                          <a:latin typeface="+mj-lt"/>
                        </a:rPr>
                        <a:t>0.994</a:t>
                      </a:r>
                      <a:endParaRPr lang="en-US" sz="1400" b="1" dirty="0">
                        <a:latin typeface="+mj-lt"/>
                      </a:endParaRPr>
                    </a:p>
                  </a:txBody>
                  <a:tcPr/>
                </a:tc>
                <a:tc>
                  <a:txBody>
                    <a:bodyPr/>
                    <a:lstStyle/>
                    <a:p>
                      <a:pPr algn="ctr"/>
                      <a:r>
                        <a:rPr lang="en-US" sz="1400" b="1" dirty="0" smtClean="0">
                          <a:latin typeface="+mj-lt"/>
                        </a:rPr>
                        <a:t>348.223</a:t>
                      </a:r>
                      <a:endParaRPr lang="en-US" sz="1400" b="1" dirty="0">
                        <a:latin typeface="+mj-lt"/>
                      </a:endParaRPr>
                    </a:p>
                  </a:txBody>
                  <a:tcPr/>
                </a:tc>
                <a:tc>
                  <a:txBody>
                    <a:bodyPr/>
                    <a:lstStyle/>
                    <a:p>
                      <a:pPr algn="ctr"/>
                      <a:r>
                        <a:rPr lang="en-US" sz="1400" b="1" dirty="0" smtClean="0">
                          <a:latin typeface="+mj-lt"/>
                        </a:rPr>
                        <a:t>881.002</a:t>
                      </a:r>
                      <a:endParaRPr lang="en-US" sz="1400" b="1" dirty="0">
                        <a:latin typeface="+mj-lt"/>
                      </a:endParaRPr>
                    </a:p>
                  </a:txBody>
                  <a:tcPr/>
                </a:tc>
                <a:tc>
                  <a:txBody>
                    <a:bodyPr/>
                    <a:lstStyle/>
                    <a:p>
                      <a:pPr algn="ctr"/>
                      <a:r>
                        <a:rPr lang="en-US" sz="1400" b="1" dirty="0" smtClean="0">
                          <a:latin typeface="+mj-lt"/>
                        </a:rPr>
                        <a:t>1.535</a:t>
                      </a:r>
                      <a:endParaRPr lang="en-US" sz="1400" b="1" dirty="0">
                        <a:latin typeface="+mj-lt"/>
                      </a:endParaRPr>
                    </a:p>
                  </a:txBody>
                  <a:tcPr/>
                </a:tc>
                <a:tc>
                  <a:txBody>
                    <a:bodyPr/>
                    <a:lstStyle/>
                    <a:p>
                      <a:pPr algn="ctr"/>
                      <a:r>
                        <a:rPr lang="en-US" sz="1400" b="1" dirty="0" smtClean="0">
                          <a:latin typeface="+mj-lt"/>
                        </a:rPr>
                        <a:t>3.859</a:t>
                      </a:r>
                      <a:endParaRPr lang="en-US" sz="1400" b="1" dirty="0">
                        <a:latin typeface="+mj-lt"/>
                      </a:endParaRPr>
                    </a:p>
                  </a:txBody>
                  <a:tcPr/>
                </a:tc>
                <a:extLst>
                  <a:ext uri="{0D108BD9-81ED-4DB2-BD59-A6C34878D82A}">
                    <a16:rowId xmlns:a16="http://schemas.microsoft.com/office/drawing/2014/main" val="548078145"/>
                  </a:ext>
                </a:extLst>
              </a:tr>
              <a:tr h="415412">
                <a:tc>
                  <a:txBody>
                    <a:bodyPr/>
                    <a:lstStyle/>
                    <a:p>
                      <a:pPr algn="ctr"/>
                      <a:r>
                        <a:rPr lang="en-US" sz="1200" b="1" dirty="0" smtClean="0">
                          <a:latin typeface="+mj-lt"/>
                        </a:rPr>
                        <a:t>Random Forest Regression</a:t>
                      </a:r>
                      <a:r>
                        <a:rPr lang="en-US" sz="1200" b="1" baseline="0" dirty="0" smtClean="0">
                          <a:latin typeface="+mj-lt"/>
                        </a:rPr>
                        <a:t> Tuned</a:t>
                      </a:r>
                      <a:endParaRPr lang="en-US" sz="1200" b="1" dirty="0">
                        <a:latin typeface="+mj-lt"/>
                      </a:endParaRPr>
                    </a:p>
                  </a:txBody>
                  <a:tcPr/>
                </a:tc>
                <a:tc>
                  <a:txBody>
                    <a:bodyPr/>
                    <a:lstStyle/>
                    <a:p>
                      <a:pPr algn="ctr"/>
                      <a:r>
                        <a:rPr lang="en-US" sz="1400" b="1" dirty="0" smtClean="0">
                          <a:latin typeface="+mj-lt"/>
                        </a:rPr>
                        <a:t>0.996</a:t>
                      </a:r>
                      <a:endParaRPr lang="en-US" sz="1400" b="1" dirty="0">
                        <a:latin typeface="+mj-lt"/>
                      </a:endParaRPr>
                    </a:p>
                  </a:txBody>
                  <a:tcPr/>
                </a:tc>
                <a:tc>
                  <a:txBody>
                    <a:bodyPr/>
                    <a:lstStyle/>
                    <a:p>
                      <a:pPr algn="ctr"/>
                      <a:r>
                        <a:rPr lang="en-US" sz="1400" b="1" dirty="0" smtClean="0">
                          <a:latin typeface="+mj-lt"/>
                        </a:rPr>
                        <a:t>0.993</a:t>
                      </a:r>
                      <a:endParaRPr lang="en-US" sz="1400" b="1" dirty="0">
                        <a:latin typeface="+mj-lt"/>
                      </a:endParaRPr>
                    </a:p>
                  </a:txBody>
                  <a:tcPr/>
                </a:tc>
                <a:tc>
                  <a:txBody>
                    <a:bodyPr/>
                    <a:lstStyle/>
                    <a:p>
                      <a:pPr algn="ctr"/>
                      <a:r>
                        <a:rPr lang="en-US" sz="1400" b="1" dirty="0" smtClean="0">
                          <a:latin typeface="+mj-lt"/>
                        </a:rPr>
                        <a:t>0.996</a:t>
                      </a:r>
                      <a:endParaRPr lang="en-US" sz="1400" b="1" dirty="0">
                        <a:latin typeface="+mj-lt"/>
                      </a:endParaRPr>
                    </a:p>
                  </a:txBody>
                  <a:tcPr/>
                </a:tc>
                <a:tc>
                  <a:txBody>
                    <a:bodyPr/>
                    <a:lstStyle/>
                    <a:p>
                      <a:pPr algn="ctr"/>
                      <a:r>
                        <a:rPr lang="en-US" sz="1400" b="1" dirty="0" smtClean="0">
                          <a:latin typeface="+mj-lt"/>
                        </a:rPr>
                        <a:t>0.993</a:t>
                      </a:r>
                      <a:endParaRPr lang="en-US" sz="1400" b="1" dirty="0">
                        <a:latin typeface="+mj-lt"/>
                      </a:endParaRPr>
                    </a:p>
                  </a:txBody>
                  <a:tcPr/>
                </a:tc>
                <a:tc>
                  <a:txBody>
                    <a:bodyPr/>
                    <a:lstStyle/>
                    <a:p>
                      <a:pPr algn="ctr"/>
                      <a:r>
                        <a:rPr lang="en-US" sz="1400" b="1" dirty="0" smtClean="0">
                          <a:latin typeface="+mj-lt"/>
                        </a:rPr>
                        <a:t>696.394</a:t>
                      </a:r>
                      <a:endParaRPr lang="en-US" sz="1400" b="1" dirty="0">
                        <a:latin typeface="+mj-lt"/>
                      </a:endParaRPr>
                    </a:p>
                  </a:txBody>
                  <a:tcPr/>
                </a:tc>
                <a:tc>
                  <a:txBody>
                    <a:bodyPr/>
                    <a:lstStyle/>
                    <a:p>
                      <a:pPr algn="ctr"/>
                      <a:r>
                        <a:rPr lang="en-US" sz="1400" b="1" dirty="0" smtClean="0">
                          <a:latin typeface="+mj-lt"/>
                        </a:rPr>
                        <a:t>934.256</a:t>
                      </a:r>
                      <a:endParaRPr lang="en-US" sz="1400" b="1" dirty="0">
                        <a:latin typeface="+mj-lt"/>
                      </a:endParaRPr>
                    </a:p>
                  </a:txBody>
                  <a:tcPr/>
                </a:tc>
                <a:tc>
                  <a:txBody>
                    <a:bodyPr/>
                    <a:lstStyle/>
                    <a:p>
                      <a:pPr algn="ctr"/>
                      <a:r>
                        <a:rPr lang="en-US" sz="1400" b="1" dirty="0" smtClean="0">
                          <a:latin typeface="+mj-lt"/>
                        </a:rPr>
                        <a:t>3.09</a:t>
                      </a:r>
                      <a:endParaRPr lang="en-US" sz="1400" b="1" dirty="0">
                        <a:latin typeface="+mj-lt"/>
                      </a:endParaRPr>
                    </a:p>
                  </a:txBody>
                  <a:tcPr/>
                </a:tc>
                <a:tc>
                  <a:txBody>
                    <a:bodyPr/>
                    <a:lstStyle/>
                    <a:p>
                      <a:pPr algn="ctr"/>
                      <a:r>
                        <a:rPr lang="en-US" sz="1400" b="1" dirty="0" smtClean="0">
                          <a:latin typeface="+mj-lt"/>
                        </a:rPr>
                        <a:t>4.214</a:t>
                      </a:r>
                      <a:endParaRPr lang="en-US" sz="1400" b="1" dirty="0">
                        <a:latin typeface="+mj-lt"/>
                      </a:endParaRPr>
                    </a:p>
                  </a:txBody>
                  <a:tcPr/>
                </a:tc>
                <a:extLst>
                  <a:ext uri="{0D108BD9-81ED-4DB2-BD59-A6C34878D82A}">
                    <a16:rowId xmlns:a16="http://schemas.microsoft.com/office/drawing/2014/main" val="551826533"/>
                  </a:ext>
                </a:extLst>
              </a:tr>
              <a:tr h="423087">
                <a:tc>
                  <a:txBody>
                    <a:bodyPr/>
                    <a:lstStyle/>
                    <a:p>
                      <a:pPr algn="ctr"/>
                      <a:r>
                        <a:rPr lang="en-US" sz="1200" b="1" dirty="0" smtClean="0">
                          <a:latin typeface="+mj-lt"/>
                        </a:rPr>
                        <a:t>ANN Regression</a:t>
                      </a:r>
                      <a:endParaRPr lang="en-US" sz="1200" b="1" dirty="0">
                        <a:latin typeface="+mj-lt"/>
                      </a:endParaRPr>
                    </a:p>
                  </a:txBody>
                  <a:tcPr/>
                </a:tc>
                <a:tc>
                  <a:txBody>
                    <a:bodyPr/>
                    <a:lstStyle/>
                    <a:p>
                      <a:pPr algn="ctr"/>
                      <a:r>
                        <a:rPr lang="en-US" sz="1400" b="1" dirty="0" smtClean="0">
                          <a:latin typeface="+mj-lt"/>
                        </a:rPr>
                        <a:t>0.991</a:t>
                      </a:r>
                      <a:endParaRPr lang="en-US" sz="1400" b="1" dirty="0">
                        <a:latin typeface="+mj-lt"/>
                      </a:endParaRPr>
                    </a:p>
                  </a:txBody>
                  <a:tcPr/>
                </a:tc>
                <a:tc>
                  <a:txBody>
                    <a:bodyPr/>
                    <a:lstStyle/>
                    <a:p>
                      <a:pPr algn="ctr"/>
                      <a:r>
                        <a:rPr lang="en-US" sz="1400" b="1" dirty="0" smtClean="0">
                          <a:latin typeface="+mj-lt"/>
                        </a:rPr>
                        <a:t>0.991</a:t>
                      </a:r>
                      <a:endParaRPr lang="en-US" sz="1400" b="1" dirty="0">
                        <a:latin typeface="+mj-lt"/>
                      </a:endParaRPr>
                    </a:p>
                  </a:txBody>
                  <a:tcPr/>
                </a:tc>
                <a:tc>
                  <a:txBody>
                    <a:bodyPr/>
                    <a:lstStyle/>
                    <a:p>
                      <a:pPr algn="ctr"/>
                      <a:r>
                        <a:rPr lang="en-US" sz="1400" b="1" dirty="0" smtClean="0">
                          <a:latin typeface="+mj-lt"/>
                        </a:rPr>
                        <a:t>0.991</a:t>
                      </a:r>
                      <a:endParaRPr lang="en-US" sz="1400" b="1" dirty="0">
                        <a:latin typeface="+mj-lt"/>
                      </a:endParaRPr>
                    </a:p>
                  </a:txBody>
                  <a:tcPr/>
                </a:tc>
                <a:tc>
                  <a:txBody>
                    <a:bodyPr/>
                    <a:lstStyle/>
                    <a:p>
                      <a:pPr algn="ctr"/>
                      <a:r>
                        <a:rPr lang="en-US" sz="1400" b="1" dirty="0" smtClean="0">
                          <a:latin typeface="+mj-lt"/>
                        </a:rPr>
                        <a:t>0.991</a:t>
                      </a:r>
                      <a:endParaRPr lang="en-US" sz="1400" b="1" dirty="0">
                        <a:latin typeface="+mj-lt"/>
                      </a:endParaRPr>
                    </a:p>
                  </a:txBody>
                  <a:tcPr/>
                </a:tc>
                <a:tc>
                  <a:txBody>
                    <a:bodyPr/>
                    <a:lstStyle/>
                    <a:p>
                      <a:pPr algn="ctr"/>
                      <a:r>
                        <a:rPr lang="en-US" sz="1400" b="1" dirty="0" smtClean="0">
                          <a:latin typeface="+mj-lt"/>
                        </a:rPr>
                        <a:t>1060.276</a:t>
                      </a:r>
                      <a:endParaRPr lang="en-US" sz="1400" b="1" dirty="0">
                        <a:latin typeface="+mj-lt"/>
                      </a:endParaRPr>
                    </a:p>
                  </a:txBody>
                  <a:tcPr/>
                </a:tc>
                <a:tc>
                  <a:txBody>
                    <a:bodyPr/>
                    <a:lstStyle/>
                    <a:p>
                      <a:pPr algn="ctr"/>
                      <a:r>
                        <a:rPr lang="en-US" sz="1400" b="1" dirty="0" smtClean="0">
                          <a:latin typeface="+mj-lt"/>
                        </a:rPr>
                        <a:t>1074.701</a:t>
                      </a:r>
                      <a:endParaRPr lang="en-US" sz="1400" b="1" dirty="0">
                        <a:latin typeface="+mj-lt"/>
                      </a:endParaRPr>
                    </a:p>
                  </a:txBody>
                  <a:tcPr/>
                </a:tc>
                <a:tc>
                  <a:txBody>
                    <a:bodyPr/>
                    <a:lstStyle/>
                    <a:p>
                      <a:pPr algn="ctr"/>
                      <a:r>
                        <a:rPr lang="en-US" sz="1400" b="1" dirty="0" smtClean="0">
                          <a:latin typeface="+mj-lt"/>
                        </a:rPr>
                        <a:t>5.226</a:t>
                      </a:r>
                      <a:endParaRPr lang="en-US" sz="1400" b="1" dirty="0">
                        <a:latin typeface="+mj-lt"/>
                      </a:endParaRPr>
                    </a:p>
                  </a:txBody>
                  <a:tcPr/>
                </a:tc>
                <a:tc>
                  <a:txBody>
                    <a:bodyPr/>
                    <a:lstStyle/>
                    <a:p>
                      <a:pPr algn="ctr"/>
                      <a:r>
                        <a:rPr lang="en-US" sz="1400" b="1" dirty="0" smtClean="0">
                          <a:latin typeface="+mj-lt"/>
                        </a:rPr>
                        <a:t>5.434</a:t>
                      </a:r>
                      <a:endParaRPr lang="en-US" sz="1400" b="1" dirty="0">
                        <a:latin typeface="+mj-lt"/>
                      </a:endParaRPr>
                    </a:p>
                  </a:txBody>
                  <a:tcPr/>
                </a:tc>
                <a:extLst>
                  <a:ext uri="{0D108BD9-81ED-4DB2-BD59-A6C34878D82A}">
                    <a16:rowId xmlns:a16="http://schemas.microsoft.com/office/drawing/2014/main" val="391041181"/>
                  </a:ext>
                </a:extLst>
              </a:tr>
              <a:tr h="423087">
                <a:tc>
                  <a:txBody>
                    <a:bodyPr/>
                    <a:lstStyle/>
                    <a:p>
                      <a:pPr algn="ctr"/>
                      <a:r>
                        <a:rPr lang="en-US" sz="1200" b="1" dirty="0" smtClean="0">
                          <a:latin typeface="+mj-lt"/>
                        </a:rPr>
                        <a:t>ANN Regression – Tuned </a:t>
                      </a:r>
                      <a:endParaRPr lang="en-US" sz="1200" b="1" dirty="0">
                        <a:latin typeface="+mj-lt"/>
                      </a:endParaRPr>
                    </a:p>
                  </a:txBody>
                  <a:tcPr/>
                </a:tc>
                <a:tc>
                  <a:txBody>
                    <a:bodyPr/>
                    <a:lstStyle/>
                    <a:p>
                      <a:pPr algn="ctr"/>
                      <a:r>
                        <a:rPr lang="en-US" sz="1400" b="1" dirty="0" smtClean="0">
                          <a:latin typeface="+mj-lt"/>
                        </a:rPr>
                        <a:t>0.992</a:t>
                      </a:r>
                      <a:endParaRPr lang="en-US" sz="1400" b="1" dirty="0">
                        <a:latin typeface="+mj-lt"/>
                      </a:endParaRPr>
                    </a:p>
                  </a:txBody>
                  <a:tcPr/>
                </a:tc>
                <a:tc>
                  <a:txBody>
                    <a:bodyPr/>
                    <a:lstStyle/>
                    <a:p>
                      <a:pPr algn="ctr"/>
                      <a:r>
                        <a:rPr lang="en-US" sz="1400" b="1" dirty="0" smtClean="0">
                          <a:latin typeface="+mj-lt"/>
                        </a:rPr>
                        <a:t>0.991</a:t>
                      </a:r>
                      <a:endParaRPr lang="en-US" sz="1400" b="1" dirty="0">
                        <a:latin typeface="+mj-lt"/>
                      </a:endParaRPr>
                    </a:p>
                  </a:txBody>
                  <a:tcPr/>
                </a:tc>
                <a:tc>
                  <a:txBody>
                    <a:bodyPr/>
                    <a:lstStyle/>
                    <a:p>
                      <a:pPr algn="ctr"/>
                      <a:r>
                        <a:rPr lang="en-US" sz="1400" b="1" dirty="0" smtClean="0">
                          <a:latin typeface="+mj-lt"/>
                        </a:rPr>
                        <a:t>0.992</a:t>
                      </a:r>
                      <a:endParaRPr lang="en-US" sz="1400" b="1" dirty="0">
                        <a:latin typeface="+mj-lt"/>
                      </a:endParaRPr>
                    </a:p>
                  </a:txBody>
                  <a:tcPr/>
                </a:tc>
                <a:tc>
                  <a:txBody>
                    <a:bodyPr/>
                    <a:lstStyle/>
                    <a:p>
                      <a:pPr algn="ctr"/>
                      <a:r>
                        <a:rPr lang="en-US" sz="1400" b="1" dirty="0" smtClean="0">
                          <a:latin typeface="+mj-lt"/>
                        </a:rPr>
                        <a:t>0.991</a:t>
                      </a:r>
                      <a:endParaRPr lang="en-US" sz="1400" b="1" dirty="0">
                        <a:latin typeface="+mj-lt"/>
                      </a:endParaRPr>
                    </a:p>
                  </a:txBody>
                  <a:tcPr/>
                </a:tc>
                <a:tc>
                  <a:txBody>
                    <a:bodyPr/>
                    <a:lstStyle/>
                    <a:p>
                      <a:pPr algn="ctr"/>
                      <a:r>
                        <a:rPr lang="en-US" sz="1400" b="1" dirty="0" smtClean="0">
                          <a:latin typeface="+mj-lt"/>
                        </a:rPr>
                        <a:t>1027.193</a:t>
                      </a:r>
                      <a:endParaRPr lang="en-US" sz="1400" b="1" dirty="0">
                        <a:latin typeface="+mj-lt"/>
                      </a:endParaRPr>
                    </a:p>
                  </a:txBody>
                  <a:tcPr/>
                </a:tc>
                <a:tc>
                  <a:txBody>
                    <a:bodyPr/>
                    <a:lstStyle/>
                    <a:p>
                      <a:pPr algn="ctr"/>
                      <a:r>
                        <a:rPr lang="en-US" sz="1400" b="1" dirty="0" smtClean="0">
                          <a:latin typeface="+mj-lt"/>
                        </a:rPr>
                        <a:t>1046.441</a:t>
                      </a:r>
                      <a:endParaRPr lang="en-US" sz="1400" b="1" dirty="0">
                        <a:latin typeface="+mj-lt"/>
                      </a:endParaRPr>
                    </a:p>
                  </a:txBody>
                  <a:tcPr/>
                </a:tc>
                <a:tc>
                  <a:txBody>
                    <a:bodyPr/>
                    <a:lstStyle/>
                    <a:p>
                      <a:pPr algn="ctr"/>
                      <a:r>
                        <a:rPr lang="en-US" sz="1400" b="1" dirty="0" smtClean="0">
                          <a:latin typeface="+mj-lt"/>
                        </a:rPr>
                        <a:t>5.018</a:t>
                      </a:r>
                      <a:endParaRPr lang="en-US" sz="1400" b="1" dirty="0">
                        <a:latin typeface="+mj-lt"/>
                      </a:endParaRPr>
                    </a:p>
                  </a:txBody>
                  <a:tcPr/>
                </a:tc>
                <a:tc>
                  <a:txBody>
                    <a:bodyPr/>
                    <a:lstStyle/>
                    <a:p>
                      <a:pPr algn="ctr"/>
                      <a:r>
                        <a:rPr lang="en-US" sz="1400" b="1" dirty="0" smtClean="0">
                          <a:latin typeface="+mj-lt"/>
                        </a:rPr>
                        <a:t>5.25</a:t>
                      </a:r>
                      <a:endParaRPr lang="en-US" sz="1400" b="1" dirty="0">
                        <a:latin typeface="+mj-lt"/>
                      </a:endParaRPr>
                    </a:p>
                  </a:txBody>
                  <a:tcPr/>
                </a:tc>
                <a:extLst>
                  <a:ext uri="{0D108BD9-81ED-4DB2-BD59-A6C34878D82A}">
                    <a16:rowId xmlns:a16="http://schemas.microsoft.com/office/drawing/2014/main" val="1982430112"/>
                  </a:ext>
                </a:extLst>
              </a:tr>
            </a:tbl>
          </a:graphicData>
        </a:graphic>
      </p:graphicFrame>
      <p:sp>
        <p:nvSpPr>
          <p:cNvPr id="8" name="TextBox 7"/>
          <p:cNvSpPr txBox="1"/>
          <p:nvPr/>
        </p:nvSpPr>
        <p:spPr>
          <a:xfrm>
            <a:off x="131319" y="6376242"/>
            <a:ext cx="10696338" cy="369332"/>
          </a:xfrm>
          <a:prstGeom prst="rect">
            <a:avLst/>
          </a:prstGeom>
          <a:solidFill>
            <a:srgbClr val="FFFF00"/>
          </a:solidFill>
        </p:spPr>
        <p:txBody>
          <a:bodyPr wrap="square" rtlCol="0">
            <a:spAutoFit/>
          </a:bodyPr>
          <a:lstStyle/>
          <a:p>
            <a:pPr marL="285750" indent="-285750">
              <a:buFont typeface="Wingdings" panose="05000000000000000000" pitchFamily="2" charset="2"/>
              <a:buChar char="q"/>
            </a:pPr>
            <a:r>
              <a:rPr lang="en-US" dirty="0" smtClean="0"/>
              <a:t>The final model on the basis of these parameters will be the – </a:t>
            </a:r>
            <a:r>
              <a:rPr lang="en-US" b="1" u="sng" dirty="0" smtClean="0"/>
              <a:t>Lasso Regression Model</a:t>
            </a:r>
            <a:endParaRPr lang="en-US" dirty="0"/>
          </a:p>
        </p:txBody>
      </p:sp>
      <p:sp>
        <p:nvSpPr>
          <p:cNvPr id="11" name="TextBox 10"/>
          <p:cNvSpPr txBox="1"/>
          <p:nvPr/>
        </p:nvSpPr>
        <p:spPr>
          <a:xfrm>
            <a:off x="6587048" y="569609"/>
            <a:ext cx="4436552" cy="5509200"/>
          </a:xfrm>
          <a:prstGeom prst="rect">
            <a:avLst/>
          </a:prstGeom>
          <a:noFill/>
        </p:spPr>
        <p:txBody>
          <a:bodyPr wrap="square" rtlCol="0">
            <a:spAutoFit/>
          </a:bodyPr>
          <a:lstStyle/>
          <a:p>
            <a:pPr marL="285750" indent="-285750">
              <a:buFont typeface="Wingdings" panose="05000000000000000000" pitchFamily="2" charset="2"/>
              <a:buChar char="q"/>
            </a:pPr>
            <a:r>
              <a:rPr lang="en-US" sz="1600" dirty="0" smtClean="0"/>
              <a:t> </a:t>
            </a:r>
            <a:r>
              <a:rPr lang="en-US" sz="1600" b="1" dirty="0"/>
              <a:t>Multilinear Regression Model </a:t>
            </a:r>
            <a:r>
              <a:rPr lang="en-US" sz="1600" dirty="0"/>
              <a:t>also performs well </a:t>
            </a:r>
            <a:r>
              <a:rPr lang="en-US" sz="1600" dirty="0" smtClean="0"/>
              <a:t>enough- But </a:t>
            </a:r>
            <a:r>
              <a:rPr lang="en-US" sz="1600" b="1" u="sng" dirty="0" smtClean="0"/>
              <a:t>MAPE</a:t>
            </a:r>
            <a:r>
              <a:rPr lang="en-US" sz="1600" dirty="0" smtClean="0"/>
              <a:t> </a:t>
            </a:r>
            <a:r>
              <a:rPr lang="en-US" sz="1600" dirty="0"/>
              <a:t>is </a:t>
            </a:r>
            <a:r>
              <a:rPr lang="en-US" sz="1600" b="1" u="sng" dirty="0" smtClean="0"/>
              <a:t>slight </a:t>
            </a:r>
            <a:r>
              <a:rPr lang="en-US" sz="1600" b="1" u="sng" dirty="0"/>
              <a:t>high </a:t>
            </a:r>
            <a:r>
              <a:rPr lang="en-US" sz="1600" dirty="0" smtClean="0"/>
              <a:t>, </a:t>
            </a:r>
            <a:r>
              <a:rPr lang="en-US" sz="1600" b="1" u="sng" dirty="0" smtClean="0"/>
              <a:t>R Square </a:t>
            </a:r>
            <a:r>
              <a:rPr lang="en-US" sz="1600" dirty="0" smtClean="0"/>
              <a:t>value says this is an </a:t>
            </a:r>
            <a:r>
              <a:rPr lang="en-US" sz="1600" b="1" u="sng" dirty="0" smtClean="0"/>
              <a:t>Overfitting model.</a:t>
            </a:r>
          </a:p>
          <a:p>
            <a:pPr marL="285750" indent="-285750">
              <a:buFont typeface="Wingdings" panose="05000000000000000000" pitchFamily="2" charset="2"/>
              <a:buChar char="q"/>
            </a:pPr>
            <a:endParaRPr lang="en-US" sz="1600" b="1" u="sng" dirty="0" smtClean="0"/>
          </a:p>
          <a:p>
            <a:pPr marL="285750" indent="-285750">
              <a:buFont typeface="Wingdings" panose="05000000000000000000" pitchFamily="2" charset="2"/>
              <a:buChar char="q"/>
            </a:pPr>
            <a:r>
              <a:rPr lang="en-US" sz="1600" b="1" dirty="0" smtClean="0"/>
              <a:t>Ridge </a:t>
            </a:r>
            <a:r>
              <a:rPr lang="en-US" sz="1600" b="1" dirty="0"/>
              <a:t>Regression Model </a:t>
            </a:r>
            <a:r>
              <a:rPr lang="en-US" sz="1600" dirty="0"/>
              <a:t>has </a:t>
            </a:r>
            <a:r>
              <a:rPr lang="en-US" sz="1600" b="1" u="sng" dirty="0"/>
              <a:t>good RMSE value</a:t>
            </a:r>
            <a:r>
              <a:rPr lang="en-US" sz="1600" dirty="0"/>
              <a:t>, also the </a:t>
            </a:r>
            <a:r>
              <a:rPr lang="en-US" sz="1600" b="1" u="sng" dirty="0"/>
              <a:t>MAPE</a:t>
            </a:r>
            <a:r>
              <a:rPr lang="en-US" sz="1600" dirty="0"/>
              <a:t> value is </a:t>
            </a:r>
            <a:r>
              <a:rPr lang="en-US" sz="1600" b="1" u="sng" dirty="0"/>
              <a:t>quite low</a:t>
            </a:r>
            <a:r>
              <a:rPr lang="en-US" sz="1600" dirty="0"/>
              <a:t>, </a:t>
            </a:r>
            <a:r>
              <a:rPr lang="en-US" sz="1600" dirty="0" smtClean="0"/>
              <a:t>but </a:t>
            </a:r>
            <a:r>
              <a:rPr lang="en-US" sz="1600" b="1" u="sng" dirty="0"/>
              <a:t>R Square </a:t>
            </a:r>
            <a:r>
              <a:rPr lang="en-US" sz="1600" dirty="0"/>
              <a:t>value </a:t>
            </a:r>
            <a:r>
              <a:rPr lang="en-US" sz="1600" dirty="0" smtClean="0"/>
              <a:t>refers it as - </a:t>
            </a:r>
            <a:r>
              <a:rPr lang="en-US" sz="1600" b="1" u="sng" dirty="0" smtClean="0"/>
              <a:t>Overfitting </a:t>
            </a:r>
            <a:r>
              <a:rPr lang="en-US" sz="1600" b="1" u="sng" dirty="0"/>
              <a:t>model</a:t>
            </a:r>
            <a:r>
              <a:rPr lang="en-US" sz="1600" dirty="0" smtClean="0"/>
              <a:t>.</a:t>
            </a:r>
          </a:p>
          <a:p>
            <a:pPr marL="285750" indent="-285750">
              <a:buFont typeface="Wingdings" panose="05000000000000000000" pitchFamily="2" charset="2"/>
              <a:buChar char="q"/>
            </a:pPr>
            <a:endParaRPr lang="en-US" sz="1600" dirty="0" smtClean="0"/>
          </a:p>
          <a:p>
            <a:pPr marL="285750" indent="-285750">
              <a:buFont typeface="Wingdings" panose="05000000000000000000" pitchFamily="2" charset="2"/>
              <a:buChar char="q"/>
            </a:pPr>
            <a:r>
              <a:rPr lang="en-US" sz="1600" b="1" dirty="0" smtClean="0"/>
              <a:t>Decision </a:t>
            </a:r>
            <a:r>
              <a:rPr lang="en-US" sz="1600" b="1" dirty="0"/>
              <a:t>Tree model </a:t>
            </a:r>
            <a:r>
              <a:rPr lang="en-US" sz="1600" dirty="0"/>
              <a:t>performs </a:t>
            </a:r>
            <a:r>
              <a:rPr lang="en-US" sz="1600" dirty="0" smtClean="0"/>
              <a:t>well, </a:t>
            </a:r>
            <a:r>
              <a:rPr lang="en-US" sz="1600" dirty="0"/>
              <a:t>but the </a:t>
            </a:r>
            <a:r>
              <a:rPr lang="en-US" sz="1600" b="1" u="sng" dirty="0"/>
              <a:t>MAPE</a:t>
            </a:r>
            <a:r>
              <a:rPr lang="en-US" sz="1600" dirty="0"/>
              <a:t> value for </a:t>
            </a:r>
            <a:r>
              <a:rPr lang="en-US" sz="1600" b="1" u="sng" dirty="0" smtClean="0"/>
              <a:t>test set </a:t>
            </a:r>
            <a:r>
              <a:rPr lang="en-US" sz="1600" b="1" u="sng" dirty="0"/>
              <a:t>is </a:t>
            </a:r>
            <a:r>
              <a:rPr lang="en-US" sz="1600" b="1" u="sng" dirty="0" smtClean="0"/>
              <a:t>too High.</a:t>
            </a:r>
            <a:endParaRPr lang="en-US" sz="1600" dirty="0" smtClean="0"/>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r>
              <a:rPr lang="en-US" sz="1600" b="1" dirty="0"/>
              <a:t>Random Forest Mod</a:t>
            </a:r>
            <a:r>
              <a:rPr lang="en-US" sz="1600" dirty="0"/>
              <a:t>el carries a </a:t>
            </a:r>
            <a:r>
              <a:rPr lang="en-US" sz="1600" b="1" u="sng" dirty="0"/>
              <a:t>good </a:t>
            </a:r>
            <a:r>
              <a:rPr lang="en-US" sz="1600" b="1" u="sng" dirty="0" smtClean="0"/>
              <a:t>MAPE value</a:t>
            </a:r>
            <a:r>
              <a:rPr lang="en-US" sz="1600" dirty="0" smtClean="0"/>
              <a:t>, </a:t>
            </a:r>
            <a:r>
              <a:rPr lang="en-US" sz="1600" b="1" u="sng" dirty="0" smtClean="0"/>
              <a:t>R </a:t>
            </a:r>
            <a:r>
              <a:rPr lang="en-US" sz="1600" b="1" u="sng" dirty="0"/>
              <a:t>square </a:t>
            </a:r>
            <a:r>
              <a:rPr lang="en-US" sz="1600" b="1" u="sng" dirty="0" smtClean="0"/>
              <a:t>value after tuning -Overfitting </a:t>
            </a:r>
            <a:r>
              <a:rPr lang="en-US" sz="1600" dirty="0" smtClean="0"/>
              <a:t>. </a:t>
            </a:r>
            <a:r>
              <a:rPr lang="en-US" sz="1600" b="1" dirty="0" smtClean="0"/>
              <a:t>L</a:t>
            </a:r>
            <a:r>
              <a:rPr lang="en-US" sz="1600" b="1" u="sng" dirty="0" smtClean="0"/>
              <a:t>ow</a:t>
            </a:r>
            <a:r>
              <a:rPr lang="en-US" sz="1600" dirty="0" smtClean="0"/>
              <a:t> </a:t>
            </a:r>
            <a:r>
              <a:rPr lang="en-US" sz="1600" b="1" u="sng" dirty="0" smtClean="0"/>
              <a:t>RMSE</a:t>
            </a:r>
            <a:r>
              <a:rPr lang="en-US" sz="1600" dirty="0" smtClean="0"/>
              <a:t> </a:t>
            </a:r>
            <a:r>
              <a:rPr lang="en-US" sz="1600" dirty="0"/>
              <a:t>value </a:t>
            </a:r>
            <a:r>
              <a:rPr lang="en-US" sz="1600" dirty="0" smtClean="0"/>
              <a:t>compared </a:t>
            </a:r>
            <a:r>
              <a:rPr lang="en-US" sz="1600" dirty="0"/>
              <a:t>to other models</a:t>
            </a:r>
            <a:r>
              <a:rPr lang="en-US" sz="1600" dirty="0" smtClean="0"/>
              <a:t>.</a:t>
            </a:r>
          </a:p>
          <a:p>
            <a:pPr marL="285750" indent="-285750">
              <a:buFont typeface="Wingdings" panose="05000000000000000000" pitchFamily="2" charset="2"/>
              <a:buChar char="q"/>
            </a:pPr>
            <a:endParaRPr lang="en-US" sz="1600" dirty="0" smtClean="0"/>
          </a:p>
          <a:p>
            <a:pPr marL="285750" indent="-285750">
              <a:buFont typeface="Wingdings" panose="05000000000000000000" pitchFamily="2" charset="2"/>
              <a:buChar char="q"/>
            </a:pPr>
            <a:r>
              <a:rPr lang="en-US" sz="1600" b="1" dirty="0" smtClean="0"/>
              <a:t>ANN </a:t>
            </a:r>
            <a:r>
              <a:rPr lang="en-US" sz="1600" b="1" dirty="0"/>
              <a:t>Regression Model </a:t>
            </a:r>
            <a:r>
              <a:rPr lang="en-US" sz="1600" dirty="0"/>
              <a:t>the </a:t>
            </a:r>
            <a:r>
              <a:rPr lang="en-US" sz="1600" b="1" u="sng" dirty="0"/>
              <a:t>MAPE goes down </a:t>
            </a:r>
            <a:r>
              <a:rPr lang="en-US" sz="1600" dirty="0"/>
              <a:t>after tuning, and the </a:t>
            </a:r>
            <a:r>
              <a:rPr lang="en-US" sz="1600" b="1" u="sng" dirty="0"/>
              <a:t>RMSE value </a:t>
            </a:r>
            <a:r>
              <a:rPr lang="en-US" sz="1600" b="1" u="sng" dirty="0" smtClean="0"/>
              <a:t>remains low.</a:t>
            </a:r>
          </a:p>
          <a:p>
            <a:pPr marL="285750" indent="-285750">
              <a:buFont typeface="Wingdings" panose="05000000000000000000" pitchFamily="2" charset="2"/>
              <a:buChar char="q"/>
            </a:pPr>
            <a:endParaRPr lang="en-US" sz="1600" b="1" u="sng" dirty="0" smtClean="0"/>
          </a:p>
          <a:p>
            <a:pPr marL="285750" indent="-285750">
              <a:buFont typeface="Wingdings" panose="05000000000000000000" pitchFamily="2" charset="2"/>
              <a:buChar char="q"/>
            </a:pPr>
            <a:r>
              <a:rPr lang="en-US" sz="1600" b="1" dirty="0" smtClean="0"/>
              <a:t>Lasso </a:t>
            </a:r>
            <a:r>
              <a:rPr lang="en-US" sz="1600" b="1" dirty="0"/>
              <a:t>Regression Model </a:t>
            </a:r>
            <a:r>
              <a:rPr lang="en-US" sz="1600" dirty="0" smtClean="0"/>
              <a:t>- </a:t>
            </a:r>
            <a:r>
              <a:rPr lang="en-US" sz="1600" b="1" u="sng" dirty="0"/>
              <a:t>R square </a:t>
            </a:r>
            <a:r>
              <a:rPr lang="en-US" sz="1600" dirty="0" smtClean="0"/>
              <a:t>and </a:t>
            </a:r>
            <a:r>
              <a:rPr lang="en-US" sz="1600" b="1" u="sng" dirty="0" smtClean="0"/>
              <a:t>Adjusted </a:t>
            </a:r>
            <a:r>
              <a:rPr lang="en-US" sz="1600" b="1" u="sng" dirty="0"/>
              <a:t>R Square </a:t>
            </a:r>
            <a:r>
              <a:rPr lang="en-US" sz="1600" dirty="0"/>
              <a:t>values do </a:t>
            </a:r>
            <a:r>
              <a:rPr lang="en-US" sz="1600" b="1" u="sng" dirty="0"/>
              <a:t>not have much difference </a:t>
            </a:r>
            <a:r>
              <a:rPr lang="en-US" sz="1600" dirty="0"/>
              <a:t>both in Train and Test data, </a:t>
            </a:r>
            <a:r>
              <a:rPr lang="en-US" sz="1600" b="1" u="sng" dirty="0" smtClean="0"/>
              <a:t>RMSE</a:t>
            </a:r>
            <a:r>
              <a:rPr lang="en-US" sz="1600" dirty="0" smtClean="0"/>
              <a:t> is </a:t>
            </a:r>
            <a:r>
              <a:rPr lang="en-US" sz="1600" b="1" u="sng" dirty="0" smtClean="0"/>
              <a:t>quite </a:t>
            </a:r>
            <a:r>
              <a:rPr lang="en-US" sz="1600" b="1" u="sng" dirty="0"/>
              <a:t>high</a:t>
            </a:r>
            <a:r>
              <a:rPr lang="en-US" sz="1600" dirty="0"/>
              <a:t>, </a:t>
            </a:r>
            <a:r>
              <a:rPr lang="en-US" sz="1600" b="1" u="sng" dirty="0" smtClean="0"/>
              <a:t>MAPE</a:t>
            </a:r>
            <a:r>
              <a:rPr lang="en-US" sz="1600" dirty="0" smtClean="0"/>
              <a:t> </a:t>
            </a:r>
            <a:r>
              <a:rPr lang="en-US" sz="1600" dirty="0"/>
              <a:t>is within the </a:t>
            </a:r>
            <a:r>
              <a:rPr lang="en-US" sz="1600" dirty="0" smtClean="0"/>
              <a:t>range</a:t>
            </a:r>
          </a:p>
        </p:txBody>
      </p:sp>
    </p:spTree>
    <p:extLst>
      <p:ext uri="{BB962C8B-B14F-4D97-AF65-F5344CB8AC3E}">
        <p14:creationId xmlns:p14="http://schemas.microsoft.com/office/powerpoint/2010/main" val="292075220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902C64F-B802-E343-B318-70D330A9A3FE}"/>
              </a:ext>
            </a:extLst>
          </p:cNvPr>
          <p:cNvSpPr/>
          <p:nvPr/>
        </p:nvSpPr>
        <p:spPr>
          <a:xfrm>
            <a:off x="0" y="0"/>
            <a:ext cx="12191999" cy="584775"/>
          </a:xfrm>
          <a:prstGeom prst="rect">
            <a:avLst/>
          </a:prstGeom>
        </p:spPr>
        <p:txBody>
          <a:bodyPr wrap="square" anchor="t">
            <a:spAutoFit/>
          </a:bodyPr>
          <a:lstStyle/>
          <a:p>
            <a:pPr algn="ctr"/>
            <a:r>
              <a:rPr lang="en-US" sz="3200" b="1" u="sng" dirty="0" smtClean="0">
                <a:solidFill>
                  <a:srgbClr val="0070C0"/>
                </a:solidFill>
                <a:latin typeface="Arial" panose="020B0604020202020204" pitchFamily="34" charset="0"/>
                <a:cs typeface="Arial" panose="020B0604020202020204" pitchFamily="34" charset="0"/>
              </a:rPr>
              <a:t>Insights</a:t>
            </a:r>
            <a:endParaRPr lang="en-US" sz="3200" b="1" u="sng" dirty="0">
              <a:solidFill>
                <a:srgbClr val="0070C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A84B8933-F44C-374A-B677-D79AD8184284}"/>
              </a:ext>
            </a:extLst>
          </p:cNvPr>
          <p:cNvSpPr txBox="1"/>
          <p:nvPr/>
        </p:nvSpPr>
        <p:spPr>
          <a:xfrm>
            <a:off x="127000" y="819022"/>
            <a:ext cx="5016500" cy="523220"/>
          </a:xfrm>
          <a:prstGeom prst="rect">
            <a:avLst/>
          </a:prstGeom>
          <a:noFill/>
        </p:spPr>
        <p:txBody>
          <a:bodyPr wrap="square" rtlCol="0">
            <a:spAutoFit/>
          </a:bodyPr>
          <a:lstStyle/>
          <a:p>
            <a:pPr marL="285750" indent="-285750">
              <a:buClr>
                <a:srgbClr val="C00000"/>
              </a:buClr>
              <a:buFont typeface="Wingdings" panose="05000000000000000000" pitchFamily="2" charset="2"/>
              <a:buChar char="Ø"/>
            </a:pPr>
            <a:r>
              <a:rPr lang="en-US" sz="2800" b="1" u="sng" dirty="0" smtClean="0"/>
              <a:t> Insights from Model building: </a:t>
            </a:r>
            <a:endParaRPr lang="en-US" sz="2800" b="1" u="sng" dirty="0"/>
          </a:p>
        </p:txBody>
      </p:sp>
      <p:sp>
        <p:nvSpPr>
          <p:cNvPr id="8" name="Round Diagonal Corner Rectangle 7"/>
          <p:cNvSpPr/>
          <p:nvPr/>
        </p:nvSpPr>
        <p:spPr>
          <a:xfrm>
            <a:off x="127000" y="686470"/>
            <a:ext cx="5016500" cy="788325"/>
          </a:xfrm>
          <a:prstGeom prst="round2DiagRect">
            <a:avLst/>
          </a:prstGeom>
          <a:noFill/>
          <a:ln>
            <a:solidFill>
              <a:schemeClr val="accent6">
                <a:lumMod val="75000"/>
              </a:schemeClr>
            </a:solid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888540" y="1474794"/>
            <a:ext cx="10414917" cy="1477328"/>
          </a:xfrm>
          <a:prstGeom prst="rect">
            <a:avLst/>
          </a:prstGeom>
          <a:noFill/>
        </p:spPr>
        <p:txBody>
          <a:bodyPr wrap="square" rtlCol="0">
            <a:spAutoFit/>
          </a:bodyPr>
          <a:lstStyle/>
          <a:p>
            <a:pPr marL="285750" indent="-285750">
              <a:buFont typeface="Arial" panose="020B0604020202020204" pitchFamily="34" charset="0"/>
              <a:buChar char="•"/>
            </a:pPr>
            <a:r>
              <a:rPr lang="en-US" dirty="0" smtClean="0"/>
              <a:t>The best model on basis of performance parameters is the – </a:t>
            </a:r>
            <a:r>
              <a:rPr lang="en-US" b="1" u="sng" dirty="0" smtClean="0"/>
              <a:t>Lasso Model.</a:t>
            </a:r>
          </a:p>
          <a:p>
            <a:pPr marL="285750" indent="-285750">
              <a:buFont typeface="Arial" panose="020B0604020202020204" pitchFamily="34" charset="0"/>
              <a:buChar char="•"/>
            </a:pPr>
            <a:r>
              <a:rPr lang="en-US" dirty="0" smtClean="0"/>
              <a:t>The most significant feature of the model is - </a:t>
            </a:r>
            <a:r>
              <a:rPr lang="en-US" altLang="en-US" b="1" dirty="0" smtClean="0"/>
              <a:t>storage_issue_reported_l3m, temp_reg_mach,</a:t>
            </a:r>
            <a:r>
              <a:rPr lang="en-US" altLang="en-US" dirty="0">
                <a:solidFill>
                  <a:srgbClr val="000000"/>
                </a:solidFill>
                <a:latin typeface="Courier New" panose="02070309020205020404" pitchFamily="49" charset="0"/>
                <a:cs typeface="Courier New" panose="02070309020205020404" pitchFamily="49" charset="0"/>
              </a:rPr>
              <a:t> </a:t>
            </a:r>
            <a:r>
              <a:rPr lang="en-US" altLang="en-US" b="1" dirty="0" smtClean="0"/>
              <a:t>approved_wh_govt_certificate.</a:t>
            </a:r>
          </a:p>
          <a:p>
            <a:pPr marL="285750" indent="-285750">
              <a:buFont typeface="Arial" panose="020B0604020202020204" pitchFamily="34" charset="0"/>
              <a:buChar char="•"/>
            </a:pPr>
            <a:r>
              <a:rPr lang="en-US" dirty="0" smtClean="0"/>
              <a:t>All the Linear Regression Models perform well and the model is stable also.</a:t>
            </a:r>
            <a:endParaRPr lang="en-US" b="1" dirty="0" smtClean="0"/>
          </a:p>
          <a:p>
            <a:pPr marL="285750" indent="-285750">
              <a:buFont typeface="Arial" panose="020B0604020202020204" pitchFamily="34" charset="0"/>
              <a:buChar char="•"/>
            </a:pPr>
            <a:r>
              <a:rPr lang="en-US" b="1" dirty="0" smtClean="0"/>
              <a:t>Statsmodel – </a:t>
            </a:r>
            <a:r>
              <a:rPr lang="en-US" dirty="0" smtClean="0"/>
              <a:t>provides the statistical values with significant attributes.</a:t>
            </a:r>
            <a:endParaRPr lang="en-US" b="1" dirty="0"/>
          </a:p>
        </p:txBody>
      </p:sp>
      <p:sp>
        <p:nvSpPr>
          <p:cNvPr id="11" name="Rectangle 2"/>
          <p:cNvSpPr>
            <a:spLocks noChangeArrowheads="1"/>
          </p:cNvSpPr>
          <p:nvPr/>
        </p:nvSpPr>
        <p:spPr bwMode="auto">
          <a:xfrm>
            <a:off x="152400" y="296361"/>
            <a:ext cx="32060" cy="1692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2" name="Rectangle 3"/>
          <p:cNvSpPr>
            <a:spLocks noChangeArrowheads="1"/>
          </p:cNvSpPr>
          <p:nvPr/>
        </p:nvSpPr>
        <p:spPr bwMode="auto">
          <a:xfrm>
            <a:off x="0" y="143961"/>
            <a:ext cx="32060" cy="1692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3" name="Round Diagonal Corner Rectangle 12"/>
          <p:cNvSpPr/>
          <p:nvPr/>
        </p:nvSpPr>
        <p:spPr>
          <a:xfrm>
            <a:off x="168430" y="2993082"/>
            <a:ext cx="5016500" cy="664281"/>
          </a:xfrm>
          <a:prstGeom prst="round2DiagRect">
            <a:avLst/>
          </a:prstGeom>
          <a:noFill/>
          <a:ln>
            <a:solidFill>
              <a:schemeClr val="accent6">
                <a:lumMod val="75000"/>
              </a:schemeClr>
            </a:solid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152400" y="3052319"/>
            <a:ext cx="3377784" cy="523220"/>
          </a:xfrm>
          <a:prstGeom prst="rect">
            <a:avLst/>
          </a:prstGeom>
        </p:spPr>
        <p:txBody>
          <a:bodyPr wrap="none">
            <a:spAutoFit/>
          </a:bodyPr>
          <a:lstStyle/>
          <a:p>
            <a:pPr marL="285750" indent="-285750">
              <a:buClr>
                <a:srgbClr val="C00000"/>
              </a:buClr>
              <a:buFont typeface="Wingdings" panose="05000000000000000000" pitchFamily="2" charset="2"/>
              <a:buChar char="Ø"/>
            </a:pPr>
            <a:r>
              <a:rPr lang="en-US" sz="2800" b="1" u="sng" dirty="0"/>
              <a:t> Insights from </a:t>
            </a:r>
            <a:r>
              <a:rPr lang="en-US" sz="2800" b="1" u="sng" dirty="0" smtClean="0"/>
              <a:t>EDA: </a:t>
            </a:r>
            <a:endParaRPr lang="en-US" sz="2800" b="1" u="sng" dirty="0"/>
          </a:p>
        </p:txBody>
      </p:sp>
      <p:sp>
        <p:nvSpPr>
          <p:cNvPr id="15" name="TextBox 14"/>
          <p:cNvSpPr txBox="1"/>
          <p:nvPr/>
        </p:nvSpPr>
        <p:spPr>
          <a:xfrm>
            <a:off x="888540" y="3716600"/>
            <a:ext cx="10045700" cy="2585323"/>
          </a:xfrm>
          <a:prstGeom prst="rect">
            <a:avLst/>
          </a:prstGeom>
          <a:noFill/>
        </p:spPr>
        <p:txBody>
          <a:bodyPr wrap="square" rtlCol="0">
            <a:spAutoFit/>
          </a:bodyPr>
          <a:lstStyle/>
          <a:p>
            <a:pPr marL="285750" indent="-285750">
              <a:buFont typeface="Arial" panose="020B0604020202020204" pitchFamily="34" charset="0"/>
              <a:buChar char="•"/>
            </a:pPr>
            <a:r>
              <a:rPr lang="en-US" dirty="0" smtClean="0"/>
              <a:t>Strong </a:t>
            </a:r>
            <a:r>
              <a:rPr lang="en-US" b="1" dirty="0" smtClean="0"/>
              <a:t>+ve Correlation </a:t>
            </a:r>
            <a:r>
              <a:rPr lang="en-US" dirty="0" smtClean="0"/>
              <a:t>in between – </a:t>
            </a:r>
            <a:r>
              <a:rPr lang="en-US" b="1" dirty="0" smtClean="0"/>
              <a:t>Target variable</a:t>
            </a:r>
            <a:r>
              <a:rPr lang="en-US" dirty="0" smtClean="0"/>
              <a:t> &amp; </a:t>
            </a:r>
            <a:r>
              <a:rPr lang="en-US" b="1" dirty="0" smtClean="0"/>
              <a:t>Storage Issue reported in last 3 months</a:t>
            </a:r>
          </a:p>
          <a:p>
            <a:pPr marL="285750" indent="-285750">
              <a:buFont typeface="Arial" panose="020B0604020202020204" pitchFamily="34" charset="0"/>
              <a:buChar char="•"/>
            </a:pPr>
            <a:r>
              <a:rPr lang="en-US" dirty="0" smtClean="0"/>
              <a:t>Strong </a:t>
            </a:r>
            <a:r>
              <a:rPr lang="en-US" b="1" dirty="0" smtClean="0"/>
              <a:t>–ve correlation </a:t>
            </a:r>
            <a:r>
              <a:rPr lang="en-US" dirty="0" smtClean="0"/>
              <a:t>in between – </a:t>
            </a:r>
            <a:r>
              <a:rPr lang="en-US" b="1" dirty="0" smtClean="0"/>
              <a:t>Age of Warehouse </a:t>
            </a:r>
            <a:r>
              <a:rPr lang="en-US" dirty="0" smtClean="0"/>
              <a:t>vs </a:t>
            </a:r>
            <a:r>
              <a:rPr lang="en-US" b="1" dirty="0"/>
              <a:t>Storage Issue reported in last 3 months</a:t>
            </a:r>
          </a:p>
          <a:p>
            <a:pPr marL="285750" indent="-285750">
              <a:buFont typeface="Arial" panose="020B0604020202020204" pitchFamily="34" charset="0"/>
              <a:buChar char="•"/>
            </a:pPr>
            <a:r>
              <a:rPr lang="en-US" dirty="0" smtClean="0"/>
              <a:t>Mean Shipped Product weight is higher in East region, but Overall no product shipped is Lower in East.</a:t>
            </a:r>
          </a:p>
          <a:p>
            <a:pPr marL="285750" indent="-285750">
              <a:buFont typeface="Arial" panose="020B0604020202020204" pitchFamily="34" charset="0"/>
              <a:buChar char="•"/>
            </a:pPr>
            <a:r>
              <a:rPr lang="en-US" b="1" dirty="0" smtClean="0"/>
              <a:t>Most number of distributors &amp; Most no of Retail Shops belong to – North Zone.</a:t>
            </a:r>
          </a:p>
          <a:p>
            <a:pPr marL="285750" indent="-285750">
              <a:buFont typeface="Arial" panose="020B0604020202020204" pitchFamily="34" charset="0"/>
              <a:buChar char="•"/>
            </a:pPr>
            <a:r>
              <a:rPr lang="en-US" dirty="0" smtClean="0"/>
              <a:t>Most Number of Ware Houses are in – Regional Zone 6.</a:t>
            </a:r>
          </a:p>
          <a:p>
            <a:pPr marL="285750" indent="-285750">
              <a:buFont typeface="Arial" panose="020B0604020202020204" pitchFamily="34" charset="0"/>
              <a:buChar char="•"/>
            </a:pPr>
            <a:r>
              <a:rPr lang="en-US" dirty="0" smtClean="0"/>
              <a:t>Company uses – Large &amp; Mid capacity Ware houses the most.</a:t>
            </a:r>
          </a:p>
          <a:p>
            <a:pPr marL="285750" indent="-285750">
              <a:buFont typeface="Arial" panose="020B0604020202020204" pitchFamily="34" charset="0"/>
              <a:buChar char="•"/>
            </a:pPr>
            <a:r>
              <a:rPr lang="en-US" b="1" dirty="0" smtClean="0"/>
              <a:t>Highest Weighted Product has been shipped least number</a:t>
            </a:r>
          </a:p>
          <a:p>
            <a:pPr marL="285750" indent="-285750">
              <a:buFont typeface="Arial" panose="020B0604020202020204" pitchFamily="34" charset="0"/>
              <a:buChar char="•"/>
            </a:pPr>
            <a:r>
              <a:rPr lang="en-US" b="1" dirty="0" smtClean="0"/>
              <a:t>Mid sized Ware houses requested most for refill in last 3 months (3 &amp; 8 times).</a:t>
            </a:r>
          </a:p>
          <a:p>
            <a:pPr marL="285750" indent="-285750">
              <a:buFont typeface="Arial" panose="020B0604020202020204" pitchFamily="34" charset="0"/>
              <a:buChar char="•"/>
            </a:pPr>
            <a:r>
              <a:rPr lang="en-US" dirty="0" smtClean="0"/>
              <a:t>No. of Warehouses in Urban Area much lower than Rural area</a:t>
            </a:r>
          </a:p>
        </p:txBody>
      </p:sp>
    </p:spTree>
    <p:extLst>
      <p:ext uri="{BB962C8B-B14F-4D97-AF65-F5344CB8AC3E}">
        <p14:creationId xmlns:p14="http://schemas.microsoft.com/office/powerpoint/2010/main" val="32423297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902C64F-B802-E343-B318-70D330A9A3FE}"/>
              </a:ext>
            </a:extLst>
          </p:cNvPr>
          <p:cNvSpPr/>
          <p:nvPr/>
        </p:nvSpPr>
        <p:spPr>
          <a:xfrm>
            <a:off x="0" y="0"/>
            <a:ext cx="12191999" cy="584775"/>
          </a:xfrm>
          <a:prstGeom prst="rect">
            <a:avLst/>
          </a:prstGeom>
        </p:spPr>
        <p:txBody>
          <a:bodyPr wrap="square" anchor="t">
            <a:spAutoFit/>
          </a:bodyPr>
          <a:lstStyle/>
          <a:p>
            <a:pPr algn="ctr"/>
            <a:r>
              <a:rPr lang="en-US" sz="3200" b="1" u="sng" dirty="0" smtClean="0">
                <a:solidFill>
                  <a:srgbClr val="0070C0"/>
                </a:solidFill>
                <a:latin typeface="Arial" panose="020B0604020202020204" pitchFamily="34" charset="0"/>
                <a:cs typeface="Arial" panose="020B0604020202020204" pitchFamily="34" charset="0"/>
              </a:rPr>
              <a:t>Recommendations</a:t>
            </a:r>
            <a:endParaRPr lang="en-US" sz="3200" b="1" u="sng" dirty="0">
              <a:solidFill>
                <a:srgbClr val="0070C0"/>
              </a:solidFill>
              <a:latin typeface="Arial" panose="020B0604020202020204" pitchFamily="34" charset="0"/>
              <a:cs typeface="Arial" panose="020B0604020202020204" pitchFamily="34" charset="0"/>
            </a:endParaRPr>
          </a:p>
        </p:txBody>
      </p:sp>
      <p:sp>
        <p:nvSpPr>
          <p:cNvPr id="9" name="Rectangle 8"/>
          <p:cNvSpPr/>
          <p:nvPr/>
        </p:nvSpPr>
        <p:spPr>
          <a:xfrm>
            <a:off x="152400" y="699075"/>
            <a:ext cx="2705100" cy="720725"/>
          </a:xfrm>
          <a:prstGeom prst="rect">
            <a:avLst/>
          </a:prstGeom>
          <a:solidFill>
            <a:schemeClr val="accent4">
              <a:lumMod val="40000"/>
              <a:lumOff val="60000"/>
            </a:schemeClr>
          </a:solidFill>
          <a:effectLst>
            <a:innerShdw blurRad="114300">
              <a:prstClr val="black"/>
            </a:inn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smtClean="0">
                <a:ln w="0"/>
                <a:solidFill>
                  <a:schemeClr val="tx1"/>
                </a:solidFill>
                <a:effectLst>
                  <a:outerShdw blurRad="38100" dist="19050" dir="2700000" algn="tl" rotWithShape="0">
                    <a:schemeClr val="dk1">
                      <a:alpha val="40000"/>
                    </a:schemeClr>
                  </a:outerShdw>
                </a:effectLst>
              </a:rPr>
              <a:t>Recommendation 1</a:t>
            </a:r>
            <a:endParaRPr lang="en-US" sz="2400" dirty="0">
              <a:ln w="0"/>
              <a:solidFill>
                <a:schemeClr val="tx1"/>
              </a:solidFill>
              <a:effectLst>
                <a:outerShdw blurRad="38100" dist="19050" dir="2700000" algn="tl" rotWithShape="0">
                  <a:schemeClr val="dk1">
                    <a:alpha val="40000"/>
                  </a:schemeClr>
                </a:outerShdw>
              </a:effectLst>
            </a:endParaRPr>
          </a:p>
        </p:txBody>
      </p:sp>
      <p:sp>
        <p:nvSpPr>
          <p:cNvPr id="11" name="Chevron 10"/>
          <p:cNvSpPr/>
          <p:nvPr/>
        </p:nvSpPr>
        <p:spPr>
          <a:xfrm>
            <a:off x="2971800" y="930850"/>
            <a:ext cx="381000" cy="488950"/>
          </a:xfrm>
          <a:prstGeom prst="chevron">
            <a:avLst/>
          </a:prstGeom>
          <a:solidFill>
            <a:srgbClr val="6DF3E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Rectangle 11"/>
          <p:cNvSpPr/>
          <p:nvPr/>
        </p:nvSpPr>
        <p:spPr>
          <a:xfrm>
            <a:off x="3352800" y="584775"/>
            <a:ext cx="7848600" cy="952500"/>
          </a:xfrm>
          <a:prstGeom prst="rect">
            <a:avLst/>
          </a:prstGeom>
          <a:solidFill>
            <a:schemeClr val="accent6">
              <a:lumMod val="20000"/>
              <a:lumOff val="80000"/>
            </a:schemeClr>
          </a:solidFill>
          <a:effectLst>
            <a:innerShdw blurRad="114300">
              <a:prstClr val="black"/>
            </a:innerShdw>
          </a:effectLst>
        </p:spPr>
        <p:style>
          <a:lnRef idx="2">
            <a:schemeClr val="accent6"/>
          </a:lnRef>
          <a:fillRef idx="1">
            <a:schemeClr val="lt1"/>
          </a:fillRef>
          <a:effectRef idx="0">
            <a:schemeClr val="accent6"/>
          </a:effectRef>
          <a:fontRef idx="minor">
            <a:schemeClr val="dk1"/>
          </a:fontRef>
        </p:style>
        <p:txBody>
          <a:bodyPr rtlCol="0" anchor="ctr"/>
          <a:lstStyle/>
          <a:p>
            <a:pPr marL="285750" indent="-285750">
              <a:buFont typeface="Arial" panose="020B0604020202020204" pitchFamily="34" charset="0"/>
              <a:buChar char="•"/>
            </a:pPr>
            <a:r>
              <a:rPr lang="en-US" dirty="0"/>
              <a:t>Management needs to look </a:t>
            </a:r>
            <a:r>
              <a:rPr lang="en-US" b="1" dirty="0"/>
              <a:t>into those zones and need to improve the transport system</a:t>
            </a:r>
            <a:r>
              <a:rPr lang="en-US" dirty="0"/>
              <a:t> </a:t>
            </a:r>
            <a:r>
              <a:rPr lang="en-US" dirty="0" smtClean="0"/>
              <a:t>where </a:t>
            </a:r>
            <a:r>
              <a:rPr lang="en-US" b="1" dirty="0"/>
              <a:t>transport issue has been reported 5 times (348 cases ) in last 1 year.</a:t>
            </a:r>
            <a:endParaRPr lang="en-US" dirty="0"/>
          </a:p>
        </p:txBody>
      </p:sp>
      <p:sp>
        <p:nvSpPr>
          <p:cNvPr id="13" name="Rectangle 12"/>
          <p:cNvSpPr/>
          <p:nvPr/>
        </p:nvSpPr>
        <p:spPr>
          <a:xfrm>
            <a:off x="152400" y="1677687"/>
            <a:ext cx="2705100" cy="736025"/>
          </a:xfrm>
          <a:prstGeom prst="rect">
            <a:avLst/>
          </a:prstGeom>
          <a:solidFill>
            <a:schemeClr val="accent5">
              <a:lumMod val="40000"/>
              <a:lumOff val="60000"/>
            </a:schemeClr>
          </a:solidFill>
          <a:effectLst>
            <a:innerShdw blurRad="114300">
              <a:prstClr val="black"/>
            </a:inn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smtClean="0">
                <a:ln w="0"/>
                <a:solidFill>
                  <a:schemeClr val="tx1"/>
                </a:solidFill>
                <a:effectLst>
                  <a:outerShdw blurRad="38100" dist="19050" dir="2700000" algn="tl" rotWithShape="0">
                    <a:schemeClr val="dk1">
                      <a:alpha val="40000"/>
                    </a:schemeClr>
                  </a:outerShdw>
                </a:effectLst>
              </a:rPr>
              <a:t>Recommendation 2</a:t>
            </a:r>
            <a:endParaRPr lang="en-US" sz="2400" dirty="0">
              <a:ln w="0"/>
              <a:solidFill>
                <a:schemeClr val="tx1"/>
              </a:solidFill>
              <a:effectLst>
                <a:outerShdw blurRad="38100" dist="19050" dir="2700000" algn="tl" rotWithShape="0">
                  <a:schemeClr val="dk1">
                    <a:alpha val="40000"/>
                  </a:schemeClr>
                </a:outerShdw>
              </a:effectLst>
            </a:endParaRPr>
          </a:p>
        </p:txBody>
      </p:sp>
      <p:sp>
        <p:nvSpPr>
          <p:cNvPr id="14" name="Chevron 13"/>
          <p:cNvSpPr/>
          <p:nvPr/>
        </p:nvSpPr>
        <p:spPr>
          <a:xfrm>
            <a:off x="2946400" y="1851025"/>
            <a:ext cx="381000" cy="488950"/>
          </a:xfrm>
          <a:prstGeom prst="chevron">
            <a:avLst/>
          </a:prstGeom>
          <a:solidFill>
            <a:srgbClr val="6DF3E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Rectangle 14"/>
          <p:cNvSpPr/>
          <p:nvPr/>
        </p:nvSpPr>
        <p:spPr>
          <a:xfrm>
            <a:off x="3352800" y="1724162"/>
            <a:ext cx="7848600" cy="704275"/>
          </a:xfrm>
          <a:prstGeom prst="rect">
            <a:avLst/>
          </a:prstGeom>
          <a:solidFill>
            <a:schemeClr val="accent6">
              <a:lumMod val="20000"/>
              <a:lumOff val="80000"/>
            </a:schemeClr>
          </a:solidFill>
          <a:effectLst>
            <a:innerShdw blurRad="114300">
              <a:prstClr val="black"/>
            </a:innerShdw>
          </a:effectLst>
        </p:spPr>
        <p:style>
          <a:lnRef idx="2">
            <a:schemeClr val="accent6"/>
          </a:lnRef>
          <a:fillRef idx="1">
            <a:schemeClr val="lt1"/>
          </a:fillRef>
          <a:effectRef idx="0">
            <a:schemeClr val="accent6"/>
          </a:effectRef>
          <a:fontRef idx="minor">
            <a:schemeClr val="dk1"/>
          </a:fontRef>
        </p:style>
        <p:txBody>
          <a:bodyPr rtlCol="0" anchor="ctr"/>
          <a:lstStyle/>
          <a:p>
            <a:pPr marL="285750" indent="-285750">
              <a:buFont typeface="Arial" panose="020B0604020202020204" pitchFamily="34" charset="0"/>
              <a:buChar char="•"/>
            </a:pPr>
            <a:r>
              <a:rPr lang="en-US" dirty="0" smtClean="0"/>
              <a:t>Most warehouses are situated in Rural Area, Management need to </a:t>
            </a:r>
            <a:r>
              <a:rPr lang="en-US" b="1" dirty="0" smtClean="0"/>
              <a:t>build more Warehouses in Urban area </a:t>
            </a:r>
            <a:r>
              <a:rPr lang="en-US" dirty="0" smtClean="0"/>
              <a:t>too to increase demand &amp; to maintain supply .</a:t>
            </a:r>
            <a:endParaRPr lang="en-US" dirty="0"/>
          </a:p>
        </p:txBody>
      </p:sp>
      <p:sp>
        <p:nvSpPr>
          <p:cNvPr id="16" name="Rectangle 15"/>
          <p:cNvSpPr/>
          <p:nvPr/>
        </p:nvSpPr>
        <p:spPr>
          <a:xfrm>
            <a:off x="152400" y="2660650"/>
            <a:ext cx="2705100" cy="720725"/>
          </a:xfrm>
          <a:prstGeom prst="rect">
            <a:avLst/>
          </a:prstGeom>
          <a:solidFill>
            <a:schemeClr val="accent2">
              <a:lumMod val="60000"/>
              <a:lumOff val="40000"/>
            </a:schemeClr>
          </a:solidFill>
          <a:effectLst>
            <a:innerShdw blurRad="114300">
              <a:prstClr val="black"/>
            </a:inn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smtClean="0">
                <a:ln w="0"/>
                <a:solidFill>
                  <a:schemeClr val="tx1"/>
                </a:solidFill>
                <a:effectLst>
                  <a:outerShdw blurRad="38100" dist="19050" dir="2700000" algn="tl" rotWithShape="0">
                    <a:schemeClr val="dk1">
                      <a:alpha val="40000"/>
                    </a:schemeClr>
                  </a:outerShdw>
                </a:effectLst>
              </a:rPr>
              <a:t>Recommendation 3</a:t>
            </a:r>
            <a:endParaRPr lang="en-US" sz="2400" dirty="0">
              <a:ln w="0"/>
              <a:solidFill>
                <a:schemeClr val="tx1"/>
              </a:solidFill>
              <a:effectLst>
                <a:outerShdw blurRad="38100" dist="19050" dir="2700000" algn="tl" rotWithShape="0">
                  <a:schemeClr val="dk1">
                    <a:alpha val="40000"/>
                  </a:schemeClr>
                </a:outerShdw>
              </a:effectLst>
            </a:endParaRPr>
          </a:p>
        </p:txBody>
      </p:sp>
      <p:sp>
        <p:nvSpPr>
          <p:cNvPr id="17" name="Chevron 16"/>
          <p:cNvSpPr/>
          <p:nvPr/>
        </p:nvSpPr>
        <p:spPr>
          <a:xfrm>
            <a:off x="2921000" y="2771200"/>
            <a:ext cx="381000" cy="488950"/>
          </a:xfrm>
          <a:prstGeom prst="chevron">
            <a:avLst/>
          </a:prstGeom>
          <a:solidFill>
            <a:srgbClr val="6DF3E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Rectangle 17"/>
          <p:cNvSpPr/>
          <p:nvPr/>
        </p:nvSpPr>
        <p:spPr>
          <a:xfrm>
            <a:off x="152400" y="3758625"/>
            <a:ext cx="2705100" cy="736025"/>
          </a:xfrm>
          <a:prstGeom prst="rect">
            <a:avLst/>
          </a:prstGeom>
          <a:solidFill>
            <a:srgbClr val="F1BBF2"/>
          </a:solidFill>
          <a:effectLst>
            <a:innerShdw blurRad="114300">
              <a:prstClr val="black"/>
            </a:inn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smtClean="0">
                <a:ln w="0"/>
                <a:solidFill>
                  <a:schemeClr val="tx1"/>
                </a:solidFill>
                <a:effectLst>
                  <a:outerShdw blurRad="38100" dist="19050" dir="2700000" algn="tl" rotWithShape="0">
                    <a:schemeClr val="dk1">
                      <a:alpha val="40000"/>
                    </a:schemeClr>
                  </a:outerShdw>
                </a:effectLst>
              </a:rPr>
              <a:t>Recommendation 4</a:t>
            </a:r>
            <a:endParaRPr lang="en-US" sz="2400" dirty="0">
              <a:ln w="0"/>
              <a:solidFill>
                <a:schemeClr val="tx1"/>
              </a:solidFill>
              <a:effectLst>
                <a:outerShdw blurRad="38100" dist="19050" dir="2700000" algn="tl" rotWithShape="0">
                  <a:schemeClr val="dk1">
                    <a:alpha val="40000"/>
                  </a:schemeClr>
                </a:outerShdw>
              </a:effectLst>
            </a:endParaRPr>
          </a:p>
        </p:txBody>
      </p:sp>
      <p:sp>
        <p:nvSpPr>
          <p:cNvPr id="19" name="Rectangle 18"/>
          <p:cNvSpPr/>
          <p:nvPr/>
        </p:nvSpPr>
        <p:spPr>
          <a:xfrm>
            <a:off x="152400" y="4981575"/>
            <a:ext cx="2705100" cy="682625"/>
          </a:xfrm>
          <a:prstGeom prst="rect">
            <a:avLst/>
          </a:prstGeom>
          <a:solidFill>
            <a:srgbClr val="B2FAD3"/>
          </a:solidFill>
          <a:effectLst>
            <a:innerShdw blurRad="114300">
              <a:prstClr val="black"/>
            </a:inn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smtClean="0">
                <a:ln w="0"/>
                <a:solidFill>
                  <a:schemeClr val="tx1"/>
                </a:solidFill>
                <a:effectLst>
                  <a:outerShdw blurRad="38100" dist="19050" dir="2700000" algn="tl" rotWithShape="0">
                    <a:schemeClr val="dk1">
                      <a:alpha val="40000"/>
                    </a:schemeClr>
                  </a:outerShdw>
                </a:effectLst>
              </a:rPr>
              <a:t>Recommendation 5</a:t>
            </a:r>
            <a:endParaRPr lang="en-US" sz="2400" dirty="0">
              <a:ln w="0"/>
              <a:solidFill>
                <a:schemeClr val="tx1"/>
              </a:solidFill>
              <a:effectLst>
                <a:outerShdw blurRad="38100" dist="19050" dir="2700000" algn="tl" rotWithShape="0">
                  <a:schemeClr val="dk1">
                    <a:alpha val="40000"/>
                  </a:schemeClr>
                </a:outerShdw>
              </a:effectLst>
            </a:endParaRPr>
          </a:p>
        </p:txBody>
      </p:sp>
      <p:sp>
        <p:nvSpPr>
          <p:cNvPr id="20" name="Rectangle 19"/>
          <p:cNvSpPr/>
          <p:nvPr/>
        </p:nvSpPr>
        <p:spPr>
          <a:xfrm>
            <a:off x="152400" y="5846612"/>
            <a:ext cx="2705100" cy="609025"/>
          </a:xfrm>
          <a:prstGeom prst="rect">
            <a:avLst/>
          </a:prstGeom>
          <a:solidFill>
            <a:srgbClr val="2EB870"/>
          </a:solidFill>
          <a:effectLst>
            <a:innerShdw blurRad="114300">
              <a:prstClr val="black"/>
            </a:inn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smtClean="0">
                <a:ln w="0"/>
                <a:solidFill>
                  <a:schemeClr val="tx1"/>
                </a:solidFill>
                <a:effectLst>
                  <a:outerShdw blurRad="38100" dist="19050" dir="2700000" algn="tl" rotWithShape="0">
                    <a:schemeClr val="dk1">
                      <a:alpha val="40000"/>
                    </a:schemeClr>
                  </a:outerShdw>
                </a:effectLst>
              </a:rPr>
              <a:t>Recommendation 6</a:t>
            </a:r>
            <a:endParaRPr lang="en-US" sz="2400" dirty="0">
              <a:ln w="0"/>
              <a:solidFill>
                <a:schemeClr val="tx1"/>
              </a:solidFill>
              <a:effectLst>
                <a:outerShdw blurRad="38100" dist="19050" dir="2700000" algn="tl" rotWithShape="0">
                  <a:schemeClr val="dk1">
                    <a:alpha val="40000"/>
                  </a:schemeClr>
                </a:outerShdw>
              </a:effectLst>
            </a:endParaRPr>
          </a:p>
        </p:txBody>
      </p:sp>
      <p:sp>
        <p:nvSpPr>
          <p:cNvPr id="21" name="Rectangle 20"/>
          <p:cNvSpPr/>
          <p:nvPr/>
        </p:nvSpPr>
        <p:spPr>
          <a:xfrm>
            <a:off x="3352800" y="2657612"/>
            <a:ext cx="7848600" cy="704275"/>
          </a:xfrm>
          <a:prstGeom prst="rect">
            <a:avLst/>
          </a:prstGeom>
          <a:solidFill>
            <a:schemeClr val="accent6">
              <a:lumMod val="20000"/>
              <a:lumOff val="80000"/>
            </a:schemeClr>
          </a:solidFill>
          <a:effectLst>
            <a:innerShdw blurRad="114300">
              <a:prstClr val="black"/>
            </a:innerShdw>
          </a:effectLst>
        </p:spPr>
        <p:style>
          <a:lnRef idx="2">
            <a:schemeClr val="accent6"/>
          </a:lnRef>
          <a:fillRef idx="1">
            <a:schemeClr val="lt1"/>
          </a:fillRef>
          <a:effectRef idx="0">
            <a:schemeClr val="accent6"/>
          </a:effectRef>
          <a:fontRef idx="minor">
            <a:schemeClr val="dk1"/>
          </a:fontRef>
        </p:style>
        <p:txBody>
          <a:bodyPr rtlCol="0" anchor="ctr"/>
          <a:lstStyle/>
          <a:p>
            <a:pPr marL="285750" indent="-285750">
              <a:buFont typeface="Arial" panose="020B0604020202020204" pitchFamily="34" charset="0"/>
              <a:buChar char="•"/>
            </a:pPr>
            <a:r>
              <a:rPr lang="en-US" dirty="0" smtClean="0"/>
              <a:t>Almost </a:t>
            </a:r>
            <a:r>
              <a:rPr lang="en-US" b="1" dirty="0" smtClean="0"/>
              <a:t>50% Warehouses do not have the Electric Supply</a:t>
            </a:r>
            <a:r>
              <a:rPr lang="en-US" dirty="0" smtClean="0"/>
              <a:t>, Management need to provide </a:t>
            </a:r>
            <a:r>
              <a:rPr lang="en-US" b="1" dirty="0" smtClean="0"/>
              <a:t>Electricity to maintain food from being stale, </a:t>
            </a:r>
            <a:r>
              <a:rPr lang="en-US" dirty="0" smtClean="0"/>
              <a:t>that create a loss.</a:t>
            </a:r>
            <a:endParaRPr lang="en-US" b="1" dirty="0"/>
          </a:p>
        </p:txBody>
      </p:sp>
      <p:sp>
        <p:nvSpPr>
          <p:cNvPr id="22" name="Chevron 21"/>
          <p:cNvSpPr/>
          <p:nvPr/>
        </p:nvSpPr>
        <p:spPr>
          <a:xfrm>
            <a:off x="2946400" y="3867581"/>
            <a:ext cx="381000" cy="488950"/>
          </a:xfrm>
          <a:prstGeom prst="chevron">
            <a:avLst/>
          </a:prstGeom>
          <a:solidFill>
            <a:srgbClr val="6DF3E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Rectangle 22"/>
          <p:cNvSpPr/>
          <p:nvPr/>
        </p:nvSpPr>
        <p:spPr>
          <a:xfrm>
            <a:off x="3352800" y="3563212"/>
            <a:ext cx="7848600" cy="1097688"/>
          </a:xfrm>
          <a:prstGeom prst="rect">
            <a:avLst/>
          </a:prstGeom>
          <a:solidFill>
            <a:schemeClr val="accent6">
              <a:lumMod val="20000"/>
              <a:lumOff val="80000"/>
            </a:schemeClr>
          </a:solidFill>
          <a:effectLst>
            <a:innerShdw blurRad="114300">
              <a:prstClr val="black"/>
            </a:innerShdw>
          </a:effectLst>
        </p:spPr>
        <p:style>
          <a:lnRef idx="2">
            <a:schemeClr val="accent6"/>
          </a:lnRef>
          <a:fillRef idx="1">
            <a:schemeClr val="lt1"/>
          </a:fillRef>
          <a:effectRef idx="0">
            <a:schemeClr val="accent6"/>
          </a:effectRef>
          <a:fontRef idx="minor">
            <a:schemeClr val="dk1"/>
          </a:fontRef>
        </p:style>
        <p:txBody>
          <a:bodyPr rtlCol="0" anchor="ctr"/>
          <a:lstStyle/>
          <a:p>
            <a:pPr marL="285750" indent="-285750">
              <a:buFont typeface="Arial" panose="020B0604020202020204" pitchFamily="34" charset="0"/>
              <a:buChar char="•"/>
            </a:pPr>
            <a:r>
              <a:rPr lang="en-US" dirty="0" smtClean="0"/>
              <a:t>There are good no of </a:t>
            </a:r>
            <a:r>
              <a:rPr lang="en-US" b="1" dirty="0" smtClean="0"/>
              <a:t>WH which are Flood Impacted (around 2500</a:t>
            </a:r>
            <a:r>
              <a:rPr lang="en-US" dirty="0" smtClean="0"/>
              <a:t>), Management need </a:t>
            </a:r>
            <a:r>
              <a:rPr lang="en-US" dirty="0"/>
              <a:t>to look upon those </a:t>
            </a:r>
            <a:r>
              <a:rPr lang="en-US" dirty="0" smtClean="0"/>
              <a:t>warehouses </a:t>
            </a:r>
            <a:r>
              <a:rPr lang="en-US" b="1" dirty="0" smtClean="0"/>
              <a:t>to save cost</a:t>
            </a:r>
            <a:r>
              <a:rPr lang="en-US" dirty="0" smtClean="0"/>
              <a:t>, </a:t>
            </a:r>
            <a:r>
              <a:rPr lang="en-US" dirty="0"/>
              <a:t>as </a:t>
            </a:r>
            <a:r>
              <a:rPr lang="en-US" dirty="0" smtClean="0"/>
              <a:t>it </a:t>
            </a:r>
            <a:r>
              <a:rPr lang="en-US" dirty="0"/>
              <a:t>could lead to </a:t>
            </a:r>
            <a:r>
              <a:rPr lang="en-US" b="1" dirty="0"/>
              <a:t>damage of the stored product</a:t>
            </a:r>
            <a:r>
              <a:rPr lang="en-US" dirty="0"/>
              <a:t> which may incur loss in the business</a:t>
            </a:r>
            <a:r>
              <a:rPr lang="en-US" b="1" dirty="0"/>
              <a:t>. </a:t>
            </a:r>
            <a:endParaRPr lang="en-US" dirty="0"/>
          </a:p>
        </p:txBody>
      </p:sp>
      <p:sp>
        <p:nvSpPr>
          <p:cNvPr id="24" name="Chevron 23"/>
          <p:cNvSpPr/>
          <p:nvPr/>
        </p:nvSpPr>
        <p:spPr>
          <a:xfrm>
            <a:off x="2921000" y="5078412"/>
            <a:ext cx="381000" cy="488950"/>
          </a:xfrm>
          <a:prstGeom prst="chevron">
            <a:avLst/>
          </a:prstGeom>
          <a:solidFill>
            <a:srgbClr val="6DF3E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Rectangle 24"/>
          <p:cNvSpPr/>
          <p:nvPr/>
        </p:nvSpPr>
        <p:spPr>
          <a:xfrm>
            <a:off x="3365500" y="4862225"/>
            <a:ext cx="7454900" cy="801975"/>
          </a:xfrm>
          <a:prstGeom prst="rect">
            <a:avLst/>
          </a:prstGeom>
          <a:solidFill>
            <a:schemeClr val="accent6">
              <a:lumMod val="20000"/>
              <a:lumOff val="80000"/>
            </a:schemeClr>
          </a:solidFill>
          <a:effectLst>
            <a:innerShdw blurRad="114300">
              <a:prstClr val="black"/>
            </a:innerShdw>
          </a:effectLst>
        </p:spPr>
        <p:style>
          <a:lnRef idx="2">
            <a:schemeClr val="accent6"/>
          </a:lnRef>
          <a:fillRef idx="1">
            <a:schemeClr val="lt1"/>
          </a:fillRef>
          <a:effectRef idx="0">
            <a:schemeClr val="accent6"/>
          </a:effectRef>
          <a:fontRef idx="minor">
            <a:schemeClr val="dk1"/>
          </a:fontRef>
        </p:style>
        <p:txBody>
          <a:bodyPr rtlCol="0" anchor="ctr"/>
          <a:lstStyle/>
          <a:p>
            <a:pPr marL="285750" indent="-285750">
              <a:buFont typeface="Arial" panose="020B0604020202020204" pitchFamily="34" charset="0"/>
              <a:buChar char="•"/>
            </a:pPr>
            <a:r>
              <a:rPr lang="en-US" dirty="0" smtClean="0"/>
              <a:t>The </a:t>
            </a:r>
            <a:r>
              <a:rPr lang="en-US" b="1" dirty="0" smtClean="0"/>
              <a:t>Average Distance from Hub is much higher</a:t>
            </a:r>
            <a:r>
              <a:rPr lang="en-US" dirty="0" smtClean="0"/>
              <a:t>, Management need to look for nearby Warehouses to </a:t>
            </a:r>
            <a:r>
              <a:rPr lang="en-US" b="1" dirty="0" smtClean="0"/>
              <a:t>minimize the transportation cost</a:t>
            </a:r>
            <a:endParaRPr lang="en-US" b="1" dirty="0"/>
          </a:p>
        </p:txBody>
      </p:sp>
      <p:sp>
        <p:nvSpPr>
          <p:cNvPr id="26" name="Chevron 25"/>
          <p:cNvSpPr/>
          <p:nvPr/>
        </p:nvSpPr>
        <p:spPr>
          <a:xfrm>
            <a:off x="2946400" y="5857012"/>
            <a:ext cx="381000" cy="488950"/>
          </a:xfrm>
          <a:prstGeom prst="chevron">
            <a:avLst/>
          </a:prstGeom>
          <a:solidFill>
            <a:srgbClr val="6DF3E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 name="Rectangle 26"/>
          <p:cNvSpPr/>
          <p:nvPr/>
        </p:nvSpPr>
        <p:spPr>
          <a:xfrm>
            <a:off x="3416300" y="5802312"/>
            <a:ext cx="7404100" cy="801975"/>
          </a:xfrm>
          <a:prstGeom prst="rect">
            <a:avLst/>
          </a:prstGeom>
          <a:solidFill>
            <a:schemeClr val="accent6">
              <a:lumMod val="20000"/>
              <a:lumOff val="80000"/>
            </a:schemeClr>
          </a:solidFill>
          <a:effectLst>
            <a:innerShdw blurRad="114300">
              <a:prstClr val="black"/>
            </a:innerShdw>
          </a:effectLst>
        </p:spPr>
        <p:style>
          <a:lnRef idx="2">
            <a:schemeClr val="accent6"/>
          </a:lnRef>
          <a:fillRef idx="1">
            <a:schemeClr val="lt1"/>
          </a:fillRef>
          <a:effectRef idx="0">
            <a:schemeClr val="accent6"/>
          </a:effectRef>
          <a:fontRef idx="minor">
            <a:schemeClr val="dk1"/>
          </a:fontRef>
        </p:style>
        <p:txBody>
          <a:bodyPr rtlCol="0" anchor="ctr"/>
          <a:lstStyle/>
          <a:p>
            <a:pPr marL="285750" indent="-285750">
              <a:buFont typeface="Arial" panose="020B0604020202020204" pitchFamily="34" charset="0"/>
              <a:buChar char="•"/>
            </a:pPr>
            <a:r>
              <a:rPr lang="en-US" dirty="0" smtClean="0"/>
              <a:t>The </a:t>
            </a:r>
            <a:r>
              <a:rPr lang="en-US" b="1" dirty="0" smtClean="0"/>
              <a:t>Average Distance from Hub is much higher</a:t>
            </a:r>
            <a:r>
              <a:rPr lang="en-US" dirty="0" smtClean="0"/>
              <a:t>, Management need to look for nearby Warehouses to </a:t>
            </a:r>
            <a:r>
              <a:rPr lang="en-US" b="1" dirty="0" smtClean="0"/>
              <a:t>minimize the transportation cost</a:t>
            </a:r>
            <a:endParaRPr lang="en-US" b="1" dirty="0"/>
          </a:p>
        </p:txBody>
      </p:sp>
    </p:spTree>
    <p:extLst>
      <p:ext uri="{BB962C8B-B14F-4D97-AF65-F5344CB8AC3E}">
        <p14:creationId xmlns:p14="http://schemas.microsoft.com/office/powerpoint/2010/main" val="112954358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902C64F-B802-E343-B318-70D330A9A3FE}"/>
              </a:ext>
            </a:extLst>
          </p:cNvPr>
          <p:cNvSpPr/>
          <p:nvPr/>
        </p:nvSpPr>
        <p:spPr>
          <a:xfrm>
            <a:off x="0" y="0"/>
            <a:ext cx="12191999" cy="584775"/>
          </a:xfrm>
          <a:prstGeom prst="rect">
            <a:avLst/>
          </a:prstGeom>
        </p:spPr>
        <p:txBody>
          <a:bodyPr wrap="square" anchor="t">
            <a:spAutoFit/>
          </a:bodyPr>
          <a:lstStyle/>
          <a:p>
            <a:pPr algn="ctr"/>
            <a:r>
              <a:rPr lang="en-US" sz="3200" b="1" u="sng" dirty="0" smtClean="0">
                <a:solidFill>
                  <a:srgbClr val="0070C0"/>
                </a:solidFill>
                <a:latin typeface="Arial" panose="020B0604020202020204" pitchFamily="34" charset="0"/>
                <a:cs typeface="Arial" panose="020B0604020202020204" pitchFamily="34" charset="0"/>
              </a:rPr>
              <a:t>Recommendations</a:t>
            </a:r>
            <a:endParaRPr lang="en-US" sz="3200" b="1" u="sng" dirty="0">
              <a:solidFill>
                <a:srgbClr val="0070C0"/>
              </a:solidFill>
              <a:latin typeface="Arial" panose="020B0604020202020204" pitchFamily="34" charset="0"/>
              <a:cs typeface="Arial" panose="020B0604020202020204" pitchFamily="34" charset="0"/>
            </a:endParaRPr>
          </a:p>
        </p:txBody>
      </p:sp>
      <p:sp>
        <p:nvSpPr>
          <p:cNvPr id="4" name="Rectangle 3"/>
          <p:cNvSpPr/>
          <p:nvPr/>
        </p:nvSpPr>
        <p:spPr>
          <a:xfrm>
            <a:off x="76200" y="930509"/>
            <a:ext cx="2705100" cy="720725"/>
          </a:xfrm>
          <a:prstGeom prst="rect">
            <a:avLst/>
          </a:prstGeom>
          <a:solidFill>
            <a:schemeClr val="accent4">
              <a:lumMod val="40000"/>
              <a:lumOff val="60000"/>
            </a:schemeClr>
          </a:solidFill>
          <a:effectLst>
            <a:innerShdw blurRad="114300">
              <a:prstClr val="black"/>
            </a:inn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smtClean="0">
                <a:ln w="0"/>
                <a:solidFill>
                  <a:schemeClr val="tx1"/>
                </a:solidFill>
                <a:effectLst>
                  <a:outerShdw blurRad="38100" dist="19050" dir="2700000" algn="tl" rotWithShape="0">
                    <a:schemeClr val="dk1">
                      <a:alpha val="40000"/>
                    </a:schemeClr>
                  </a:outerShdw>
                </a:effectLst>
              </a:rPr>
              <a:t>Recommendation 7</a:t>
            </a:r>
            <a:endParaRPr lang="en-US" sz="2400" dirty="0">
              <a:ln w="0"/>
              <a:solidFill>
                <a:schemeClr val="tx1"/>
              </a:solidFill>
              <a:effectLst>
                <a:outerShdw blurRad="38100" dist="19050" dir="2700000" algn="tl" rotWithShape="0">
                  <a:schemeClr val="dk1">
                    <a:alpha val="40000"/>
                  </a:schemeClr>
                </a:outerShdw>
              </a:effectLst>
            </a:endParaRPr>
          </a:p>
        </p:txBody>
      </p:sp>
      <p:sp>
        <p:nvSpPr>
          <p:cNvPr id="5" name="Chevron 4"/>
          <p:cNvSpPr/>
          <p:nvPr/>
        </p:nvSpPr>
        <p:spPr>
          <a:xfrm>
            <a:off x="2876550" y="1020219"/>
            <a:ext cx="381000" cy="488950"/>
          </a:xfrm>
          <a:prstGeom prst="chevron">
            <a:avLst/>
          </a:prstGeom>
          <a:solidFill>
            <a:srgbClr val="6DF3E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Rectangle 7"/>
          <p:cNvSpPr/>
          <p:nvPr/>
        </p:nvSpPr>
        <p:spPr>
          <a:xfrm>
            <a:off x="3352800" y="707886"/>
            <a:ext cx="7708900" cy="1113616"/>
          </a:xfrm>
          <a:prstGeom prst="rect">
            <a:avLst/>
          </a:prstGeom>
          <a:solidFill>
            <a:schemeClr val="accent6">
              <a:lumMod val="20000"/>
              <a:lumOff val="80000"/>
            </a:schemeClr>
          </a:solidFill>
          <a:effectLst>
            <a:innerShdw blurRad="114300">
              <a:prstClr val="black"/>
            </a:innerShdw>
          </a:effectLst>
        </p:spPr>
        <p:style>
          <a:lnRef idx="2">
            <a:schemeClr val="accent6"/>
          </a:lnRef>
          <a:fillRef idx="1">
            <a:schemeClr val="lt1"/>
          </a:fillRef>
          <a:effectRef idx="0">
            <a:schemeClr val="accent6"/>
          </a:effectRef>
          <a:fontRef idx="minor">
            <a:schemeClr val="dk1"/>
          </a:fontRef>
        </p:style>
        <p:txBody>
          <a:bodyPr rtlCol="0" anchor="ctr"/>
          <a:lstStyle/>
          <a:p>
            <a:pPr marL="285750" indent="-285750">
              <a:buFont typeface="Arial" panose="020B0604020202020204" pitchFamily="34" charset="0"/>
              <a:buChar char="•"/>
            </a:pPr>
            <a:r>
              <a:rPr lang="en-US" dirty="0"/>
              <a:t>Management should need to focus on </a:t>
            </a:r>
            <a:r>
              <a:rPr lang="en-US" b="1" dirty="0"/>
              <a:t>advertisement campaign on the East zone of each regional Zones </a:t>
            </a:r>
            <a:r>
              <a:rPr lang="en-US" dirty="0"/>
              <a:t>where the number </a:t>
            </a:r>
            <a:r>
              <a:rPr lang="en-US" b="1" dirty="0"/>
              <a:t>distributer is lower. </a:t>
            </a:r>
            <a:r>
              <a:rPr lang="en-US" dirty="0"/>
              <a:t>Also they need to try to</a:t>
            </a:r>
            <a:r>
              <a:rPr lang="en-US" b="1" dirty="0"/>
              <a:t> increase the distributor </a:t>
            </a:r>
            <a:r>
              <a:rPr lang="en-US" dirty="0"/>
              <a:t>in those areas to increase the growth of the business </a:t>
            </a:r>
            <a:endParaRPr lang="en-US" dirty="0"/>
          </a:p>
        </p:txBody>
      </p:sp>
      <p:sp>
        <p:nvSpPr>
          <p:cNvPr id="9" name="Rectangle 8"/>
          <p:cNvSpPr/>
          <p:nvPr/>
        </p:nvSpPr>
        <p:spPr>
          <a:xfrm>
            <a:off x="76200" y="2133025"/>
            <a:ext cx="2705100" cy="736025"/>
          </a:xfrm>
          <a:prstGeom prst="rect">
            <a:avLst/>
          </a:prstGeom>
          <a:solidFill>
            <a:srgbClr val="F1BBF2"/>
          </a:solidFill>
          <a:effectLst>
            <a:innerShdw blurRad="114300">
              <a:prstClr val="black"/>
            </a:inn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smtClean="0">
                <a:ln w="0"/>
                <a:solidFill>
                  <a:schemeClr val="tx1"/>
                </a:solidFill>
                <a:effectLst>
                  <a:outerShdw blurRad="38100" dist="19050" dir="2700000" algn="tl" rotWithShape="0">
                    <a:schemeClr val="dk1">
                      <a:alpha val="40000"/>
                    </a:schemeClr>
                  </a:outerShdw>
                </a:effectLst>
              </a:rPr>
              <a:t>Recommendation 8</a:t>
            </a:r>
            <a:endParaRPr lang="en-US" sz="2400" dirty="0">
              <a:ln w="0"/>
              <a:solidFill>
                <a:schemeClr val="tx1"/>
              </a:solidFill>
              <a:effectLst>
                <a:outerShdw blurRad="38100" dist="19050" dir="2700000" algn="tl" rotWithShape="0">
                  <a:schemeClr val="dk1">
                    <a:alpha val="40000"/>
                  </a:schemeClr>
                </a:outerShdw>
              </a:effectLst>
            </a:endParaRPr>
          </a:p>
        </p:txBody>
      </p:sp>
      <p:sp>
        <p:nvSpPr>
          <p:cNvPr id="10" name="Chevron 9"/>
          <p:cNvSpPr/>
          <p:nvPr/>
        </p:nvSpPr>
        <p:spPr>
          <a:xfrm>
            <a:off x="2876550" y="2256562"/>
            <a:ext cx="381000" cy="488950"/>
          </a:xfrm>
          <a:prstGeom prst="chevron">
            <a:avLst/>
          </a:prstGeom>
          <a:solidFill>
            <a:srgbClr val="6DF3E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Rectangle 10"/>
          <p:cNvSpPr/>
          <p:nvPr/>
        </p:nvSpPr>
        <p:spPr>
          <a:xfrm>
            <a:off x="3505200" y="3431931"/>
            <a:ext cx="7708900" cy="1113616"/>
          </a:xfrm>
          <a:prstGeom prst="rect">
            <a:avLst/>
          </a:prstGeom>
          <a:solidFill>
            <a:schemeClr val="accent6">
              <a:lumMod val="20000"/>
              <a:lumOff val="80000"/>
            </a:schemeClr>
          </a:solidFill>
          <a:effectLst>
            <a:innerShdw blurRad="114300">
              <a:prstClr val="black"/>
            </a:innerShdw>
          </a:effectLst>
        </p:spPr>
        <p:style>
          <a:lnRef idx="2">
            <a:schemeClr val="accent6"/>
          </a:lnRef>
          <a:fillRef idx="1">
            <a:schemeClr val="lt1"/>
          </a:fillRef>
          <a:effectRef idx="0">
            <a:schemeClr val="accent6"/>
          </a:effectRef>
          <a:fontRef idx="minor">
            <a:schemeClr val="dk1"/>
          </a:fontRef>
        </p:style>
        <p:txBody>
          <a:bodyPr rtlCol="0" anchor="ctr"/>
          <a:lstStyle/>
          <a:p>
            <a:pPr marL="285750" indent="-285750">
              <a:buFont typeface="Arial" panose="020B0604020202020204" pitchFamily="34" charset="0"/>
              <a:buChar char="•"/>
            </a:pPr>
            <a:r>
              <a:rPr lang="en-US" dirty="0"/>
              <a:t>Management need to look into the </a:t>
            </a:r>
            <a:r>
              <a:rPr lang="en-US" b="1" dirty="0"/>
              <a:t>breakdown issue with much priority (</a:t>
            </a:r>
            <a:r>
              <a:rPr lang="en-US" b="1" dirty="0" smtClean="0"/>
              <a:t>The 2 and 3 times Breakdown report is Highest)</a:t>
            </a:r>
            <a:r>
              <a:rPr lang="en-US" dirty="0" smtClean="0"/>
              <a:t>so </a:t>
            </a:r>
            <a:r>
              <a:rPr lang="en-US" dirty="0"/>
              <a:t>that the ware house remains active and </a:t>
            </a:r>
            <a:r>
              <a:rPr lang="en-US" b="1" dirty="0"/>
              <a:t>no supply issue </a:t>
            </a:r>
            <a:r>
              <a:rPr lang="en-US" dirty="0"/>
              <a:t>occurs which may </a:t>
            </a:r>
            <a:r>
              <a:rPr lang="en-US" b="1" dirty="0"/>
              <a:t>impact the whole business</a:t>
            </a:r>
            <a:r>
              <a:rPr lang="en-US" b="1" dirty="0">
                <a:latin typeface="Arial" panose="020B0604020202020204" pitchFamily="34" charset="0"/>
              </a:rPr>
              <a:t>. </a:t>
            </a:r>
            <a:endParaRPr lang="en-US" dirty="0">
              <a:latin typeface="Arial" panose="020B0604020202020204" pitchFamily="34" charset="0"/>
            </a:endParaRPr>
          </a:p>
        </p:txBody>
      </p:sp>
      <p:sp>
        <p:nvSpPr>
          <p:cNvPr id="12" name="Rectangle 11"/>
          <p:cNvSpPr/>
          <p:nvPr/>
        </p:nvSpPr>
        <p:spPr>
          <a:xfrm>
            <a:off x="76200" y="3533775"/>
            <a:ext cx="2705100" cy="682625"/>
          </a:xfrm>
          <a:prstGeom prst="rect">
            <a:avLst/>
          </a:prstGeom>
          <a:solidFill>
            <a:srgbClr val="B2FAD3"/>
          </a:solidFill>
          <a:effectLst>
            <a:innerShdw blurRad="114300">
              <a:prstClr val="black"/>
            </a:inn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smtClean="0">
                <a:ln w="0"/>
                <a:solidFill>
                  <a:schemeClr val="tx1"/>
                </a:solidFill>
                <a:effectLst>
                  <a:outerShdw blurRad="38100" dist="19050" dir="2700000" algn="tl" rotWithShape="0">
                    <a:schemeClr val="dk1">
                      <a:alpha val="40000"/>
                    </a:schemeClr>
                  </a:outerShdw>
                </a:effectLst>
              </a:rPr>
              <a:t>Recommendation 9</a:t>
            </a:r>
            <a:endParaRPr lang="en-US" sz="2400" dirty="0">
              <a:ln w="0"/>
              <a:solidFill>
                <a:schemeClr val="tx1"/>
              </a:solidFill>
              <a:effectLst>
                <a:outerShdw blurRad="38100" dist="19050" dir="2700000" algn="tl" rotWithShape="0">
                  <a:schemeClr val="dk1">
                    <a:alpha val="40000"/>
                  </a:schemeClr>
                </a:outerShdw>
              </a:effectLst>
            </a:endParaRPr>
          </a:p>
        </p:txBody>
      </p:sp>
      <p:sp>
        <p:nvSpPr>
          <p:cNvPr id="13" name="Chevron 12"/>
          <p:cNvSpPr/>
          <p:nvPr/>
        </p:nvSpPr>
        <p:spPr>
          <a:xfrm>
            <a:off x="2876550" y="3630612"/>
            <a:ext cx="381000" cy="488950"/>
          </a:xfrm>
          <a:prstGeom prst="chevron">
            <a:avLst/>
          </a:prstGeom>
          <a:solidFill>
            <a:srgbClr val="6DF3E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Rectangle 13"/>
          <p:cNvSpPr/>
          <p:nvPr/>
        </p:nvSpPr>
        <p:spPr>
          <a:xfrm>
            <a:off x="3505200" y="2126302"/>
            <a:ext cx="7708900" cy="1113616"/>
          </a:xfrm>
          <a:prstGeom prst="rect">
            <a:avLst/>
          </a:prstGeom>
          <a:solidFill>
            <a:schemeClr val="accent6">
              <a:lumMod val="20000"/>
              <a:lumOff val="80000"/>
            </a:schemeClr>
          </a:solidFill>
          <a:effectLst>
            <a:innerShdw blurRad="114300">
              <a:prstClr val="black"/>
            </a:innerShdw>
          </a:effectLst>
        </p:spPr>
        <p:style>
          <a:lnRef idx="2">
            <a:schemeClr val="accent6"/>
          </a:lnRef>
          <a:fillRef idx="1">
            <a:schemeClr val="lt1"/>
          </a:fillRef>
          <a:effectRef idx="0">
            <a:schemeClr val="accent6"/>
          </a:effectRef>
          <a:fontRef idx="minor">
            <a:schemeClr val="dk1"/>
          </a:fontRef>
        </p:style>
        <p:txBody>
          <a:bodyPr rtlCol="0" anchor="ctr"/>
          <a:lstStyle/>
          <a:p>
            <a:pPr marL="285750" indent="-285750">
              <a:buFont typeface="Arial" panose="020B0604020202020204" pitchFamily="34" charset="0"/>
              <a:buChar char="•"/>
            </a:pPr>
            <a:r>
              <a:rPr lang="en-US" dirty="0"/>
              <a:t>Management needs to </a:t>
            </a:r>
            <a:r>
              <a:rPr lang="en-US" b="1" dirty="0"/>
              <a:t>convert Small WH to Mid/Large.</a:t>
            </a:r>
            <a:r>
              <a:rPr lang="en-US" dirty="0"/>
              <a:t>. To maintain the supply of the product as - </a:t>
            </a:r>
            <a:r>
              <a:rPr lang="en-US" b="1" dirty="0"/>
              <a:t>Less product weight indicates less product shipping. </a:t>
            </a:r>
            <a:r>
              <a:rPr lang="en-US" b="1" dirty="0" smtClean="0"/>
              <a:t> </a:t>
            </a:r>
            <a:endParaRPr lang="en-US" b="1" dirty="0"/>
          </a:p>
        </p:txBody>
      </p:sp>
      <p:sp>
        <p:nvSpPr>
          <p:cNvPr id="15" name="Rectangle 14"/>
          <p:cNvSpPr/>
          <p:nvPr/>
        </p:nvSpPr>
        <p:spPr>
          <a:xfrm>
            <a:off x="76200" y="4831612"/>
            <a:ext cx="2705100" cy="1063449"/>
          </a:xfrm>
          <a:prstGeom prst="rect">
            <a:avLst/>
          </a:prstGeom>
          <a:solidFill>
            <a:schemeClr val="accent5">
              <a:lumMod val="40000"/>
              <a:lumOff val="60000"/>
            </a:schemeClr>
          </a:solidFill>
          <a:effectLst>
            <a:innerShdw blurRad="114300">
              <a:prstClr val="black"/>
            </a:inn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smtClean="0">
                <a:ln w="0"/>
                <a:solidFill>
                  <a:schemeClr val="tx1"/>
                </a:solidFill>
                <a:effectLst>
                  <a:outerShdw blurRad="38100" dist="19050" dir="2700000" algn="tl" rotWithShape="0">
                    <a:schemeClr val="dk1">
                      <a:alpha val="40000"/>
                    </a:schemeClr>
                  </a:outerShdw>
                </a:effectLst>
              </a:rPr>
              <a:t>Recommendation 10</a:t>
            </a:r>
            <a:endParaRPr lang="en-US" sz="2400" dirty="0">
              <a:ln w="0"/>
              <a:solidFill>
                <a:schemeClr val="tx1"/>
              </a:solidFill>
              <a:effectLst>
                <a:outerShdw blurRad="38100" dist="19050" dir="2700000" algn="tl" rotWithShape="0">
                  <a:schemeClr val="dk1">
                    <a:alpha val="40000"/>
                  </a:schemeClr>
                </a:outerShdw>
              </a:effectLst>
            </a:endParaRPr>
          </a:p>
        </p:txBody>
      </p:sp>
      <p:sp>
        <p:nvSpPr>
          <p:cNvPr id="16" name="Rectangle 15"/>
          <p:cNvSpPr/>
          <p:nvPr/>
        </p:nvSpPr>
        <p:spPr>
          <a:xfrm>
            <a:off x="3492499" y="4781445"/>
            <a:ext cx="7708900" cy="1113616"/>
          </a:xfrm>
          <a:prstGeom prst="rect">
            <a:avLst/>
          </a:prstGeom>
          <a:solidFill>
            <a:schemeClr val="accent6">
              <a:lumMod val="20000"/>
              <a:lumOff val="80000"/>
            </a:schemeClr>
          </a:solidFill>
          <a:effectLst>
            <a:innerShdw blurRad="114300">
              <a:prstClr val="black"/>
            </a:innerShdw>
          </a:effectLst>
        </p:spPr>
        <p:style>
          <a:lnRef idx="2">
            <a:schemeClr val="accent6"/>
          </a:lnRef>
          <a:fillRef idx="1">
            <a:schemeClr val="lt1"/>
          </a:fillRef>
          <a:effectRef idx="0">
            <a:schemeClr val="accent6"/>
          </a:effectRef>
          <a:fontRef idx="minor">
            <a:schemeClr val="dk1"/>
          </a:fontRef>
        </p:style>
        <p:txBody>
          <a:bodyPr rtlCol="0" anchor="ctr"/>
          <a:lstStyle/>
          <a:p>
            <a:pPr marL="285750" indent="-285750">
              <a:buFont typeface="Arial" panose="020B0604020202020204" pitchFamily="34" charset="0"/>
              <a:buChar char="•"/>
            </a:pPr>
            <a:r>
              <a:rPr lang="en-US" dirty="0" smtClean="0"/>
              <a:t>As </a:t>
            </a:r>
            <a:r>
              <a:rPr lang="en-US" dirty="0"/>
              <a:t>Small WH ships </a:t>
            </a:r>
            <a:r>
              <a:rPr lang="en-US" dirty="0" smtClean="0"/>
              <a:t>least </a:t>
            </a:r>
            <a:r>
              <a:rPr lang="en-US" dirty="0"/>
              <a:t>amount of Weighted </a:t>
            </a:r>
            <a:r>
              <a:rPr lang="en-US" dirty="0" smtClean="0"/>
              <a:t>product,  Management </a:t>
            </a:r>
            <a:r>
              <a:rPr lang="en-US" dirty="0"/>
              <a:t>needs to </a:t>
            </a:r>
            <a:r>
              <a:rPr lang="en-US" b="1" dirty="0"/>
              <a:t>convert Small WH to </a:t>
            </a:r>
            <a:r>
              <a:rPr lang="en-US" b="1" dirty="0" smtClean="0"/>
              <a:t>Mid/Large </a:t>
            </a:r>
            <a:r>
              <a:rPr lang="en-US" dirty="0" smtClean="0"/>
              <a:t>To </a:t>
            </a:r>
            <a:r>
              <a:rPr lang="en-US" dirty="0"/>
              <a:t>maintain the supply of the product as - </a:t>
            </a:r>
            <a:r>
              <a:rPr lang="en-US" b="1" dirty="0"/>
              <a:t>Less product weight indicates less product </a:t>
            </a:r>
            <a:r>
              <a:rPr lang="en-US" b="1" dirty="0" smtClean="0"/>
              <a:t>shipping. </a:t>
            </a:r>
            <a:endParaRPr lang="en-US" dirty="0"/>
          </a:p>
        </p:txBody>
      </p:sp>
      <p:sp>
        <p:nvSpPr>
          <p:cNvPr id="17" name="Chevron 16"/>
          <p:cNvSpPr/>
          <p:nvPr/>
        </p:nvSpPr>
        <p:spPr>
          <a:xfrm>
            <a:off x="2971800" y="4955149"/>
            <a:ext cx="381000" cy="488950"/>
          </a:xfrm>
          <a:prstGeom prst="chevron">
            <a:avLst/>
          </a:prstGeom>
          <a:solidFill>
            <a:srgbClr val="6DF3E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96005589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902C64F-B802-E343-B318-70D330A9A3FE}"/>
              </a:ext>
            </a:extLst>
          </p:cNvPr>
          <p:cNvSpPr/>
          <p:nvPr/>
        </p:nvSpPr>
        <p:spPr>
          <a:xfrm>
            <a:off x="0" y="0"/>
            <a:ext cx="12191999" cy="707886"/>
          </a:xfrm>
          <a:prstGeom prst="rect">
            <a:avLst/>
          </a:prstGeom>
        </p:spPr>
        <p:txBody>
          <a:bodyPr wrap="square" anchor="t">
            <a:spAutoFit/>
          </a:bodyPr>
          <a:lstStyle/>
          <a:p>
            <a:pPr algn="ctr"/>
            <a:r>
              <a:rPr lang="en-US" sz="4000" b="1" u="sng" dirty="0" smtClean="0">
                <a:solidFill>
                  <a:srgbClr val="0070C0"/>
                </a:solidFill>
                <a:latin typeface="Arial" panose="020B0604020202020204" pitchFamily="34" charset="0"/>
                <a:cs typeface="Arial" panose="020B0604020202020204" pitchFamily="34" charset="0"/>
              </a:rPr>
              <a:t>Appendix</a:t>
            </a:r>
            <a:endParaRPr lang="en-US" sz="4000" b="1" u="sng" dirty="0">
              <a:solidFill>
                <a:srgbClr val="0070C0"/>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A84B8933-F44C-374A-B677-D79AD8184284}"/>
              </a:ext>
            </a:extLst>
          </p:cNvPr>
          <p:cNvSpPr txBox="1"/>
          <p:nvPr/>
        </p:nvSpPr>
        <p:spPr>
          <a:xfrm>
            <a:off x="-706880" y="809463"/>
            <a:ext cx="12060680" cy="400110"/>
          </a:xfrm>
          <a:prstGeom prst="rect">
            <a:avLst/>
          </a:prstGeom>
          <a:noFill/>
        </p:spPr>
        <p:txBody>
          <a:bodyPr wrap="square" rtlCol="0">
            <a:spAutoFit/>
          </a:bodyPr>
          <a:lstStyle/>
          <a:p>
            <a:pPr marL="342900" indent="-342900" algn="ctr">
              <a:buClr>
                <a:srgbClr val="C00000"/>
              </a:buClr>
              <a:buFont typeface="Wingdings" panose="05000000000000000000" pitchFamily="2" charset="2"/>
              <a:buChar char="q"/>
            </a:pPr>
            <a:r>
              <a:rPr lang="en-US" sz="2000" dirty="0" smtClean="0"/>
              <a:t> Exploratory data analysis and Model building and Optimization done on -  Python. </a:t>
            </a:r>
            <a:endParaRPr lang="en-US" sz="2000" dirty="0"/>
          </a:p>
        </p:txBody>
      </p:sp>
      <p:sp>
        <p:nvSpPr>
          <p:cNvPr id="5" name="TextBox 4">
            <a:extLst>
              <a:ext uri="{FF2B5EF4-FFF2-40B4-BE49-F238E27FC236}">
                <a16:creationId xmlns:a16="http://schemas.microsoft.com/office/drawing/2014/main" id="{A84B8933-F44C-374A-B677-D79AD8184284}"/>
              </a:ext>
            </a:extLst>
          </p:cNvPr>
          <p:cNvSpPr txBox="1"/>
          <p:nvPr/>
        </p:nvSpPr>
        <p:spPr>
          <a:xfrm>
            <a:off x="-823340" y="1311150"/>
            <a:ext cx="12293601" cy="1015663"/>
          </a:xfrm>
          <a:prstGeom prst="rect">
            <a:avLst/>
          </a:prstGeom>
          <a:noFill/>
        </p:spPr>
        <p:txBody>
          <a:bodyPr wrap="square" rtlCol="0">
            <a:spAutoFit/>
          </a:bodyPr>
          <a:lstStyle/>
          <a:p>
            <a:pPr marL="342900" indent="-342900" algn="ctr">
              <a:buClr>
                <a:srgbClr val="C00000"/>
              </a:buClr>
              <a:buFont typeface="Wingdings" panose="05000000000000000000" pitchFamily="2" charset="2"/>
              <a:buChar char="q"/>
            </a:pPr>
            <a:r>
              <a:rPr lang="en-US" sz="2000" dirty="0" smtClean="0"/>
              <a:t> Exploratory data analysis &amp; Visualization done on – Tableau Public – Click Below</a:t>
            </a:r>
          </a:p>
          <a:p>
            <a:pPr marL="342900" indent="-342900" algn="ctr">
              <a:buClr>
                <a:srgbClr val="C00000"/>
              </a:buClr>
              <a:buFont typeface="Wingdings" panose="05000000000000000000" pitchFamily="2" charset="2"/>
              <a:buChar char="q"/>
            </a:pPr>
            <a:endParaRPr lang="en-US" sz="2000" dirty="0"/>
          </a:p>
          <a:p>
            <a:pPr algn="ctr">
              <a:buClr>
                <a:srgbClr val="C00000"/>
              </a:buClr>
            </a:pPr>
            <a:r>
              <a:rPr lang="en-US" sz="2000" dirty="0" smtClean="0"/>
              <a:t> </a:t>
            </a:r>
            <a:endParaRPr lang="en-US" sz="2000" dirty="0"/>
          </a:p>
        </p:txBody>
      </p:sp>
      <p:sp>
        <p:nvSpPr>
          <p:cNvPr id="8" name="TextBox 7">
            <a:hlinkClick r:id="rId2"/>
            <a:extLst>
              <a:ext uri="{FF2B5EF4-FFF2-40B4-BE49-F238E27FC236}">
                <a16:creationId xmlns:a16="http://schemas.microsoft.com/office/drawing/2014/main" id="{A84B8933-F44C-374A-B677-D79AD8184284}"/>
              </a:ext>
            </a:extLst>
          </p:cNvPr>
          <p:cNvSpPr txBox="1"/>
          <p:nvPr/>
        </p:nvSpPr>
        <p:spPr>
          <a:xfrm>
            <a:off x="990600" y="1800066"/>
            <a:ext cx="5321299" cy="400110"/>
          </a:xfrm>
          <a:prstGeom prst="rect">
            <a:avLst/>
          </a:prstGeom>
          <a:noFill/>
        </p:spPr>
        <p:txBody>
          <a:bodyPr wrap="square" rtlCol="0">
            <a:spAutoFit/>
          </a:bodyPr>
          <a:lstStyle/>
          <a:p>
            <a:pPr algn="ctr">
              <a:buClr>
                <a:srgbClr val="C00000"/>
              </a:buClr>
            </a:pPr>
            <a:r>
              <a:rPr lang="en-US" sz="2000" dirty="0" smtClean="0">
                <a:hlinkClick r:id="rId2"/>
              </a:rPr>
              <a:t>Supply Chain Analysis on Tableau Public Link </a:t>
            </a:r>
            <a:endParaRPr lang="en-US" sz="2000" dirty="0"/>
          </a:p>
        </p:txBody>
      </p:sp>
      <p:graphicFrame>
        <p:nvGraphicFramePr>
          <p:cNvPr id="3" name="Diagram 2"/>
          <p:cNvGraphicFramePr/>
          <p:nvPr>
            <p:extLst>
              <p:ext uri="{D42A27DB-BD31-4B8C-83A1-F6EECF244321}">
                <p14:modId xmlns:p14="http://schemas.microsoft.com/office/powerpoint/2010/main" val="3304266464"/>
              </p:ext>
            </p:extLst>
          </p:nvPr>
        </p:nvGraphicFramePr>
        <p:xfrm>
          <a:off x="4597400" y="1701799"/>
          <a:ext cx="7164962" cy="502920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TextBox 8">
            <a:extLst>
              <a:ext uri="{FF2B5EF4-FFF2-40B4-BE49-F238E27FC236}">
                <a16:creationId xmlns:a16="http://schemas.microsoft.com/office/drawing/2014/main" id="{A84B8933-F44C-374A-B677-D79AD8184284}"/>
              </a:ext>
            </a:extLst>
          </p:cNvPr>
          <p:cNvSpPr txBox="1"/>
          <p:nvPr/>
        </p:nvSpPr>
        <p:spPr>
          <a:xfrm>
            <a:off x="901700" y="2258478"/>
            <a:ext cx="6688580" cy="400110"/>
          </a:xfrm>
          <a:prstGeom prst="rect">
            <a:avLst/>
          </a:prstGeom>
          <a:noFill/>
        </p:spPr>
        <p:txBody>
          <a:bodyPr wrap="square" rtlCol="0">
            <a:spAutoFit/>
          </a:bodyPr>
          <a:lstStyle/>
          <a:p>
            <a:pPr marL="342900" indent="-342900">
              <a:buClr>
                <a:srgbClr val="C00000"/>
              </a:buClr>
              <a:buFont typeface="Wingdings" panose="05000000000000000000" pitchFamily="2" charset="2"/>
              <a:buChar char="Ø"/>
            </a:pPr>
            <a:r>
              <a:rPr lang="en-US" sz="2000" dirty="0" smtClean="0"/>
              <a:t> </a:t>
            </a:r>
            <a:r>
              <a:rPr lang="en-US" sz="2000" b="1" u="sng" dirty="0" smtClean="0"/>
              <a:t>Flow Chart</a:t>
            </a:r>
            <a:endParaRPr lang="en-US" sz="2000" b="1" u="sng" dirty="0"/>
          </a:p>
        </p:txBody>
      </p:sp>
      <p:sp>
        <p:nvSpPr>
          <p:cNvPr id="10" name="TextBox 9"/>
          <p:cNvSpPr txBox="1"/>
          <p:nvPr/>
        </p:nvSpPr>
        <p:spPr>
          <a:xfrm>
            <a:off x="800100" y="3193516"/>
            <a:ext cx="4267199" cy="1754326"/>
          </a:xfrm>
          <a:prstGeom prst="rect">
            <a:avLst/>
          </a:prstGeom>
          <a:noFill/>
        </p:spPr>
        <p:txBody>
          <a:bodyPr wrap="square" rtlCol="0">
            <a:spAutoFit/>
          </a:bodyPr>
          <a:lstStyle/>
          <a:p>
            <a:pPr marL="285750" indent="-285750">
              <a:buFont typeface="Arial" panose="020B0604020202020204" pitchFamily="34" charset="0"/>
              <a:buChar char="•"/>
            </a:pPr>
            <a:r>
              <a:rPr lang="en-US" dirty="0" smtClean="0"/>
              <a:t>All the 6 steps have been performed. </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Once the whole data is opened by the FMCG company we can explore more efficiently.</a:t>
            </a:r>
          </a:p>
          <a:p>
            <a:endParaRPr lang="en-US" dirty="0" smtClean="0"/>
          </a:p>
        </p:txBody>
      </p:sp>
      <p:sp>
        <p:nvSpPr>
          <p:cNvPr id="11" name="Frame 10"/>
          <p:cNvSpPr/>
          <p:nvPr/>
        </p:nvSpPr>
        <p:spPr>
          <a:xfrm>
            <a:off x="507999" y="2796775"/>
            <a:ext cx="4559299" cy="2151067"/>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Curved Up Arrow 13"/>
          <p:cNvSpPr/>
          <p:nvPr/>
        </p:nvSpPr>
        <p:spPr>
          <a:xfrm rot="5042272">
            <a:off x="144535" y="1377309"/>
            <a:ext cx="744732" cy="900317"/>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0390375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902C64F-B802-E343-B318-70D330A9A3FE}"/>
              </a:ext>
            </a:extLst>
          </p:cNvPr>
          <p:cNvSpPr/>
          <p:nvPr/>
        </p:nvSpPr>
        <p:spPr>
          <a:xfrm>
            <a:off x="1301433" y="1"/>
            <a:ext cx="8972868" cy="830997"/>
          </a:xfrm>
          <a:prstGeom prst="rect">
            <a:avLst/>
          </a:prstGeom>
        </p:spPr>
        <p:txBody>
          <a:bodyPr wrap="square" anchor="t">
            <a:spAutoFit/>
          </a:bodyPr>
          <a:lstStyle/>
          <a:p>
            <a:pPr algn="ctr"/>
            <a:r>
              <a:rPr lang="en-US" sz="4800" b="1" u="sng" dirty="0">
                <a:solidFill>
                  <a:srgbClr val="5999D3"/>
                </a:solidFill>
              </a:rPr>
              <a:t>Contents of Discussion</a:t>
            </a:r>
            <a:endParaRPr lang="en-US" sz="4800" b="1" dirty="0">
              <a:solidFill>
                <a:srgbClr val="5999D3"/>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A84B8933-F44C-374A-B677-D79AD8184284}"/>
              </a:ext>
            </a:extLst>
          </p:cNvPr>
          <p:cNvSpPr txBox="1"/>
          <p:nvPr/>
        </p:nvSpPr>
        <p:spPr>
          <a:xfrm>
            <a:off x="0" y="738358"/>
            <a:ext cx="11800114" cy="6124754"/>
          </a:xfrm>
          <a:prstGeom prst="rect">
            <a:avLst/>
          </a:prstGeom>
          <a:noFill/>
        </p:spPr>
        <p:txBody>
          <a:bodyPr wrap="square" rtlCol="0">
            <a:spAutoFit/>
          </a:bodyPr>
          <a:lstStyle/>
          <a:p>
            <a:pPr marL="539750" indent="-514350">
              <a:buFont typeface="Arial" panose="020B0604020202020204" pitchFamily="34" charset="0"/>
              <a:buChar char="•"/>
            </a:pPr>
            <a:r>
              <a:rPr lang="en-IN" sz="2800" b="1" dirty="0" smtClean="0"/>
              <a:t>1. Business Problem Understanding ( Statement &amp; </a:t>
            </a:r>
            <a:r>
              <a:rPr lang="en-IN" sz="2800" b="1" dirty="0"/>
              <a:t>Needs of the project, Business/Social </a:t>
            </a:r>
            <a:r>
              <a:rPr lang="en-IN" sz="2800" b="1" dirty="0" smtClean="0"/>
              <a:t>opportunity )</a:t>
            </a:r>
          </a:p>
          <a:p>
            <a:pPr marL="539750" indent="-514350">
              <a:buFont typeface="Arial" panose="020B0604020202020204" pitchFamily="34" charset="0"/>
              <a:buChar char="•"/>
            </a:pPr>
            <a:endParaRPr lang="en-IN" sz="2800" b="1" dirty="0" smtClean="0"/>
          </a:p>
          <a:p>
            <a:pPr marL="539750" indent="-514350">
              <a:buFont typeface="Arial" panose="020B0604020202020204" pitchFamily="34" charset="0"/>
              <a:buChar char="•"/>
            </a:pPr>
            <a:r>
              <a:rPr lang="en-IN" sz="2800" b="1" dirty="0" smtClean="0"/>
              <a:t>2. </a:t>
            </a:r>
            <a:r>
              <a:rPr lang="en-IN" sz="2800" b="1" dirty="0" smtClean="0"/>
              <a:t>Data description </a:t>
            </a:r>
          </a:p>
          <a:p>
            <a:pPr marL="539750" indent="-514350">
              <a:buFont typeface="Arial" panose="020B0604020202020204" pitchFamily="34" charset="0"/>
              <a:buChar char="•"/>
            </a:pPr>
            <a:endParaRPr lang="en-IN" sz="2800" b="1" dirty="0" smtClean="0"/>
          </a:p>
          <a:p>
            <a:pPr marL="539750" indent="-514350">
              <a:buFont typeface="Arial" panose="020B0604020202020204" pitchFamily="34" charset="0"/>
              <a:buChar char="•"/>
            </a:pPr>
            <a:r>
              <a:rPr lang="en-IN" sz="2800" b="1" dirty="0" smtClean="0"/>
              <a:t>3. Exploratory Data Analysis – Univariate &amp; Bivariate</a:t>
            </a:r>
            <a:endParaRPr lang="en-IN" sz="2800" b="1" dirty="0"/>
          </a:p>
          <a:p>
            <a:pPr marL="539750" indent="-514350">
              <a:buFont typeface="Arial" panose="020B0604020202020204" pitchFamily="34" charset="0"/>
              <a:buChar char="•"/>
            </a:pPr>
            <a:endParaRPr lang="en-IN" sz="2800" b="1" dirty="0" smtClean="0"/>
          </a:p>
          <a:p>
            <a:pPr marL="539750" indent="-514350">
              <a:buFont typeface="Arial" panose="020B0604020202020204" pitchFamily="34" charset="0"/>
              <a:buChar char="•"/>
            </a:pPr>
            <a:r>
              <a:rPr lang="en-IN" sz="2800" b="1" dirty="0" smtClean="0"/>
              <a:t>4. Model Building &amp; Tuning </a:t>
            </a:r>
          </a:p>
          <a:p>
            <a:pPr marL="539750" indent="-514350">
              <a:buFont typeface="Arial" panose="020B0604020202020204" pitchFamily="34" charset="0"/>
              <a:buChar char="•"/>
            </a:pPr>
            <a:endParaRPr lang="en-IN" sz="2800" b="1" dirty="0" smtClean="0"/>
          </a:p>
          <a:p>
            <a:pPr marL="539750" indent="-514350">
              <a:buFont typeface="Arial" panose="020B0604020202020204" pitchFamily="34" charset="0"/>
              <a:buChar char="•"/>
            </a:pPr>
            <a:r>
              <a:rPr lang="en-IN" sz="2800" b="1" dirty="0" smtClean="0"/>
              <a:t>5. Model Performance Evaluation</a:t>
            </a:r>
          </a:p>
          <a:p>
            <a:pPr marL="539750" indent="-514350">
              <a:buFont typeface="Arial" panose="020B0604020202020204" pitchFamily="34" charset="0"/>
              <a:buChar char="•"/>
            </a:pPr>
            <a:endParaRPr lang="en-IN" sz="2800" b="1" dirty="0" smtClean="0"/>
          </a:p>
          <a:p>
            <a:pPr marL="539750" indent="-514350">
              <a:buFont typeface="Arial" panose="020B0604020202020204" pitchFamily="34" charset="0"/>
              <a:buChar char="•"/>
            </a:pPr>
            <a:r>
              <a:rPr lang="en-IN" sz="2800" b="1" dirty="0" smtClean="0"/>
              <a:t>6. Insights and Recommendation </a:t>
            </a:r>
          </a:p>
          <a:p>
            <a:pPr marL="539750" indent="-514350">
              <a:buFont typeface="Arial" panose="020B0604020202020204" pitchFamily="34" charset="0"/>
              <a:buChar char="•"/>
            </a:pPr>
            <a:endParaRPr lang="en-IN" sz="2800" b="1" dirty="0"/>
          </a:p>
          <a:p>
            <a:pPr marL="539750" indent="-514350">
              <a:buFont typeface="Arial" panose="020B0604020202020204" pitchFamily="34" charset="0"/>
              <a:buChar char="•"/>
            </a:pPr>
            <a:r>
              <a:rPr lang="en-IN" sz="2800" b="1" dirty="0" smtClean="0"/>
              <a:t>Appendix</a:t>
            </a:r>
          </a:p>
        </p:txBody>
      </p:sp>
    </p:spTree>
    <p:extLst>
      <p:ext uri="{BB962C8B-B14F-4D97-AF65-F5344CB8AC3E}">
        <p14:creationId xmlns:p14="http://schemas.microsoft.com/office/powerpoint/2010/main" val="95403677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902C64F-B802-E343-B318-70D330A9A3FE}"/>
              </a:ext>
            </a:extLst>
          </p:cNvPr>
          <p:cNvSpPr/>
          <p:nvPr/>
        </p:nvSpPr>
        <p:spPr>
          <a:xfrm>
            <a:off x="-203200" y="2565400"/>
            <a:ext cx="12191999" cy="1323439"/>
          </a:xfrm>
          <a:prstGeom prst="rect">
            <a:avLst/>
          </a:prstGeom>
        </p:spPr>
        <p:txBody>
          <a:bodyPr wrap="square" anchor="t">
            <a:spAutoFit/>
          </a:bodyPr>
          <a:lstStyle/>
          <a:p>
            <a:pPr algn="ctr"/>
            <a:r>
              <a:rPr lang="en-US" sz="4000" b="1" dirty="0" smtClean="0">
                <a:solidFill>
                  <a:srgbClr val="0070C0"/>
                </a:solidFill>
                <a:latin typeface="Arial" panose="020B0604020202020204" pitchFamily="34" charset="0"/>
                <a:cs typeface="Arial" panose="020B0604020202020204" pitchFamily="34" charset="0"/>
              </a:rPr>
              <a:t>Thank You</a:t>
            </a:r>
          </a:p>
          <a:p>
            <a:pPr algn="ctr"/>
            <a:r>
              <a:rPr lang="en-US" sz="4000" b="1" dirty="0" smtClean="0">
                <a:solidFill>
                  <a:srgbClr val="0070C0"/>
                </a:solidFill>
                <a:latin typeface="Arial" panose="020B0604020202020204" pitchFamily="34" charset="0"/>
                <a:cs typeface="Arial" panose="020B0604020202020204" pitchFamily="34" charset="0"/>
              </a:rPr>
              <a:t>----------------------------------------------------------------</a:t>
            </a:r>
            <a:endParaRPr lang="en-US" sz="4000" b="1" dirty="0">
              <a:solidFill>
                <a:srgbClr val="0070C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729279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902C64F-B802-E343-B318-70D330A9A3FE}"/>
              </a:ext>
            </a:extLst>
          </p:cNvPr>
          <p:cNvSpPr/>
          <p:nvPr/>
        </p:nvSpPr>
        <p:spPr>
          <a:xfrm>
            <a:off x="1287519" y="75673"/>
            <a:ext cx="9844938" cy="707886"/>
          </a:xfrm>
          <a:prstGeom prst="rect">
            <a:avLst/>
          </a:prstGeom>
        </p:spPr>
        <p:txBody>
          <a:bodyPr wrap="square" anchor="t">
            <a:spAutoFit/>
          </a:bodyPr>
          <a:lstStyle/>
          <a:p>
            <a:pPr algn="ctr"/>
            <a:r>
              <a:rPr lang="en-US" sz="4000" b="1" u="sng" dirty="0" smtClean="0">
                <a:solidFill>
                  <a:srgbClr val="0070C0"/>
                </a:solidFill>
                <a:latin typeface="Arial" panose="020B0604020202020204" pitchFamily="34" charset="0"/>
                <a:cs typeface="Arial" panose="020B0604020202020204" pitchFamily="34" charset="0"/>
              </a:rPr>
              <a:t>Business Problem Understanding</a:t>
            </a:r>
            <a:endParaRPr lang="en-US" sz="4000" b="1" u="sng" dirty="0">
              <a:solidFill>
                <a:srgbClr val="0070C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A84B8933-F44C-374A-B677-D79AD8184284}"/>
              </a:ext>
            </a:extLst>
          </p:cNvPr>
          <p:cNvSpPr txBox="1"/>
          <p:nvPr/>
        </p:nvSpPr>
        <p:spPr>
          <a:xfrm>
            <a:off x="363726" y="1913755"/>
            <a:ext cx="10768731" cy="3662541"/>
          </a:xfrm>
          <a:prstGeom prst="rect">
            <a:avLst/>
          </a:prstGeom>
          <a:noFill/>
        </p:spPr>
        <p:txBody>
          <a:bodyPr wrap="square" rtlCol="0">
            <a:spAutoFit/>
          </a:bodyPr>
          <a:lstStyle/>
          <a:p>
            <a:r>
              <a:rPr lang="en-IN" sz="3200" b="1" dirty="0" smtClean="0"/>
              <a:t> </a:t>
            </a:r>
            <a:r>
              <a:rPr lang="en-US" sz="2800" b="1" dirty="0" smtClean="0">
                <a:latin typeface="Arial" panose="020B0604020202020204" pitchFamily="34" charset="0"/>
              </a:rPr>
              <a:t>A </a:t>
            </a:r>
            <a:r>
              <a:rPr lang="en-US" sz="2800" b="1" dirty="0">
                <a:latin typeface="Arial" panose="020B0604020202020204" pitchFamily="34" charset="0"/>
              </a:rPr>
              <a:t>FMCG company has entered into the instant noodles business two years back. Their higher management has notices that there is a miss match in the demand and supply. Where the demand is high, supply is pretty low and where the demand is low, supply is pretty high. In both the ways it is an inventory cost loss to the company; hence, the higher management wants to optimize the supply quantity in each and every warehouse in entire country</a:t>
            </a:r>
            <a:r>
              <a:rPr lang="en-US" sz="3200" b="1" dirty="0">
                <a:latin typeface="Arial" panose="020B0604020202020204" pitchFamily="34" charset="0"/>
              </a:rPr>
              <a:t>. </a:t>
            </a:r>
            <a:endParaRPr lang="en-IN" sz="3200" b="1" dirty="0"/>
          </a:p>
        </p:txBody>
      </p:sp>
      <p:sp>
        <p:nvSpPr>
          <p:cNvPr id="3" name="TextBox 2"/>
          <p:cNvSpPr txBox="1"/>
          <p:nvPr/>
        </p:nvSpPr>
        <p:spPr>
          <a:xfrm>
            <a:off x="363726" y="1050902"/>
            <a:ext cx="4470401" cy="584775"/>
          </a:xfrm>
          <a:prstGeom prst="rect">
            <a:avLst/>
          </a:prstGeom>
          <a:noFill/>
        </p:spPr>
        <p:txBody>
          <a:bodyPr wrap="square" rtlCol="0">
            <a:spAutoFit/>
          </a:bodyPr>
          <a:lstStyle/>
          <a:p>
            <a:pPr marL="457200" indent="-457200">
              <a:buClr>
                <a:srgbClr val="C00000"/>
              </a:buClr>
              <a:buFont typeface="Wingdings" panose="05000000000000000000" pitchFamily="2" charset="2"/>
              <a:buChar char="Ø"/>
            </a:pPr>
            <a:r>
              <a:rPr lang="en-US" sz="3200" b="1" u="sng" dirty="0" smtClean="0">
                <a:solidFill>
                  <a:srgbClr val="5999D3"/>
                </a:solidFill>
              </a:rPr>
              <a:t>Problem Statement</a:t>
            </a:r>
            <a:r>
              <a:rPr lang="en-US" sz="2400" b="1" u="sng" dirty="0" smtClean="0"/>
              <a:t>: </a:t>
            </a:r>
            <a:endParaRPr lang="en-US" sz="2400" b="1" u="sng" dirty="0"/>
          </a:p>
        </p:txBody>
      </p:sp>
    </p:spTree>
    <p:extLst>
      <p:ext uri="{BB962C8B-B14F-4D97-AF65-F5344CB8AC3E}">
        <p14:creationId xmlns:p14="http://schemas.microsoft.com/office/powerpoint/2010/main" val="5326951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902C64F-B802-E343-B318-70D330A9A3FE}"/>
              </a:ext>
            </a:extLst>
          </p:cNvPr>
          <p:cNvSpPr/>
          <p:nvPr/>
        </p:nvSpPr>
        <p:spPr>
          <a:xfrm>
            <a:off x="0" y="5788"/>
            <a:ext cx="10676857" cy="707886"/>
          </a:xfrm>
          <a:prstGeom prst="rect">
            <a:avLst/>
          </a:prstGeom>
        </p:spPr>
        <p:txBody>
          <a:bodyPr wrap="square" anchor="t">
            <a:spAutoFit/>
          </a:bodyPr>
          <a:lstStyle/>
          <a:p>
            <a:pPr algn="ctr"/>
            <a:r>
              <a:rPr lang="en-US" sz="4000" b="1" u="sng" dirty="0" smtClean="0">
                <a:solidFill>
                  <a:srgbClr val="0070C0"/>
                </a:solidFill>
                <a:latin typeface="Arial" panose="020B0604020202020204" pitchFamily="34" charset="0"/>
                <a:cs typeface="Arial" panose="020B0604020202020204" pitchFamily="34" charset="0"/>
              </a:rPr>
              <a:t>Business </a:t>
            </a:r>
            <a:r>
              <a:rPr lang="en-US" sz="4000" b="1" u="sng" dirty="0">
                <a:solidFill>
                  <a:srgbClr val="0070C0"/>
                </a:solidFill>
                <a:latin typeface="Arial" panose="020B0604020202020204" pitchFamily="34" charset="0"/>
                <a:cs typeface="Arial" panose="020B0604020202020204" pitchFamily="34" charset="0"/>
              </a:rPr>
              <a:t>Problem Understanding</a:t>
            </a:r>
            <a:endParaRPr lang="en-US" sz="4000" b="1" u="sng" dirty="0">
              <a:solidFill>
                <a:srgbClr val="0070C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A84B8933-F44C-374A-B677-D79AD8184284}"/>
              </a:ext>
            </a:extLst>
          </p:cNvPr>
          <p:cNvSpPr txBox="1"/>
          <p:nvPr/>
        </p:nvSpPr>
        <p:spPr>
          <a:xfrm>
            <a:off x="0" y="1614329"/>
            <a:ext cx="11553371" cy="5139869"/>
          </a:xfrm>
          <a:prstGeom prst="rect">
            <a:avLst/>
          </a:prstGeom>
          <a:noFill/>
        </p:spPr>
        <p:txBody>
          <a:bodyPr wrap="square" rtlCol="0">
            <a:spAutoFit/>
          </a:bodyPr>
          <a:lstStyle/>
          <a:p>
            <a:pPr marL="285750" indent="-285750">
              <a:buFont typeface="Arial" panose="020B0604020202020204" pitchFamily="34" charset="0"/>
              <a:buChar char="•"/>
            </a:pPr>
            <a:r>
              <a:rPr lang="en-US" sz="2400" dirty="0"/>
              <a:t>Management observed mismatch in Supply &amp; Demand –  Where Supply is High, Demand is Low</a:t>
            </a:r>
            <a:r>
              <a:rPr lang="en-US" sz="2400" dirty="0" smtClean="0"/>
              <a:t>.</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Mismatch in Supply &amp; Demands result - </a:t>
            </a:r>
            <a:r>
              <a:rPr lang="en-US" sz="2400" b="1" dirty="0"/>
              <a:t>Inventory Cost Loss </a:t>
            </a:r>
            <a:r>
              <a:rPr lang="en-US" sz="2400" b="1" dirty="0" smtClean="0"/>
              <a:t>of the company</a:t>
            </a:r>
            <a:r>
              <a:rPr lang="en-US" sz="2400" dirty="0" smtClean="0"/>
              <a:t>, low profitability.</a:t>
            </a:r>
          </a:p>
          <a:p>
            <a:pPr marL="285750" indent="-285750">
              <a:buFont typeface="Arial" panose="020B0604020202020204" pitchFamily="34" charset="0"/>
              <a:buChar char="•"/>
            </a:pPr>
            <a:endParaRPr lang="en-US" sz="2400" dirty="0" smtClean="0"/>
          </a:p>
          <a:p>
            <a:pPr marL="285750" indent="-285750">
              <a:buFont typeface="Arial" panose="020B0604020202020204" pitchFamily="34" charset="0"/>
              <a:buChar char="•"/>
            </a:pPr>
            <a:r>
              <a:rPr lang="en-US" sz="2400" dirty="0"/>
              <a:t>Warehouse maintenance Cost – including </a:t>
            </a:r>
            <a:r>
              <a:rPr lang="en-US" sz="2400" dirty="0" smtClean="0"/>
              <a:t>Govt. </a:t>
            </a:r>
            <a:r>
              <a:rPr lang="en-US" sz="2400" dirty="0"/>
              <a:t>Approval &amp; </a:t>
            </a:r>
            <a:r>
              <a:rPr lang="en-US" sz="2400" dirty="0" smtClean="0"/>
              <a:t>Renewal</a:t>
            </a:r>
            <a:r>
              <a:rPr lang="en-US" sz="2400" dirty="0"/>
              <a:t>, breakdown cost, worker strike – leads more Inventory </a:t>
            </a:r>
            <a:r>
              <a:rPr lang="en-US" sz="2400" dirty="0" smtClean="0"/>
              <a:t>cost loss</a:t>
            </a:r>
            <a:r>
              <a:rPr lang="en-US" sz="2400" dirty="0"/>
              <a:t>, low profitability. </a:t>
            </a:r>
          </a:p>
          <a:p>
            <a:pPr marL="285750" indent="-285750">
              <a:buFont typeface="Arial" panose="020B0604020202020204" pitchFamily="34" charset="0"/>
              <a:buChar char="•"/>
            </a:pPr>
            <a:endParaRPr lang="en-US" sz="2400" dirty="0" smtClean="0"/>
          </a:p>
          <a:p>
            <a:pPr marL="285750" indent="-285750">
              <a:buFont typeface="Arial" panose="020B0604020202020204" pitchFamily="34" charset="0"/>
              <a:buChar char="•"/>
            </a:pPr>
            <a:r>
              <a:rPr lang="en-US" sz="2400" dirty="0" smtClean="0"/>
              <a:t>Other Inventory cost - Transportation Cost &amp; Transported Amount of product – </a:t>
            </a:r>
            <a:r>
              <a:rPr lang="en-US" sz="2400" dirty="0"/>
              <a:t>leads to mismatch in Supply &amp; Demand of the product in specific areas/zones =&gt; that leads to obtain a specific/optimum </a:t>
            </a:r>
            <a:r>
              <a:rPr lang="en-US" sz="2400" dirty="0" smtClean="0"/>
              <a:t>transported product </a:t>
            </a:r>
            <a:r>
              <a:rPr lang="en-US" sz="2400" dirty="0"/>
              <a:t>details ( especially – Weight</a:t>
            </a:r>
            <a:r>
              <a:rPr lang="en-US" sz="2400" dirty="0" smtClean="0"/>
              <a:t>)</a:t>
            </a:r>
          </a:p>
          <a:p>
            <a:pPr marL="285750" indent="-285750">
              <a:buFont typeface="Arial" panose="020B0604020202020204" pitchFamily="34" charset="0"/>
              <a:buChar char="•"/>
            </a:pPr>
            <a:endParaRPr lang="en-US" sz="2400" dirty="0"/>
          </a:p>
          <a:p>
            <a:pPr>
              <a:buClr>
                <a:srgbClr val="0070C0"/>
              </a:buClr>
            </a:pPr>
            <a:r>
              <a:rPr lang="en-IN" sz="1600" dirty="0">
                <a:solidFill>
                  <a:srgbClr val="6D6868"/>
                </a:solidFill>
                <a:latin typeface="Arial" panose="020B0604020202020204" pitchFamily="34" charset="0"/>
                <a:cs typeface="Arial" panose="020B0604020202020204" pitchFamily="34" charset="0"/>
              </a:rPr>
              <a:t> </a:t>
            </a:r>
          </a:p>
        </p:txBody>
      </p:sp>
      <p:sp>
        <p:nvSpPr>
          <p:cNvPr id="2" name="Rectangle 1"/>
          <p:cNvSpPr/>
          <p:nvPr/>
        </p:nvSpPr>
        <p:spPr>
          <a:xfrm>
            <a:off x="139787" y="794669"/>
            <a:ext cx="4636654" cy="523220"/>
          </a:xfrm>
          <a:prstGeom prst="rect">
            <a:avLst/>
          </a:prstGeom>
        </p:spPr>
        <p:txBody>
          <a:bodyPr wrap="none">
            <a:spAutoFit/>
          </a:bodyPr>
          <a:lstStyle/>
          <a:p>
            <a:pPr marL="285750" indent="-285750">
              <a:buClr>
                <a:srgbClr val="C00000"/>
              </a:buClr>
              <a:buFont typeface="Wingdings" panose="05000000000000000000" pitchFamily="2" charset="2"/>
              <a:buChar char="Ø"/>
            </a:pPr>
            <a:r>
              <a:rPr lang="en-US" sz="2800" b="1" u="sng" dirty="0"/>
              <a:t>Need of the Project/Study:  </a:t>
            </a:r>
            <a:endParaRPr lang="en-US" sz="2800" b="1" u="sng" dirty="0"/>
          </a:p>
        </p:txBody>
      </p:sp>
    </p:spTree>
    <p:extLst>
      <p:ext uri="{BB962C8B-B14F-4D97-AF65-F5344CB8AC3E}">
        <p14:creationId xmlns:p14="http://schemas.microsoft.com/office/powerpoint/2010/main" val="20732849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902C64F-B802-E343-B318-70D330A9A3FE}"/>
              </a:ext>
            </a:extLst>
          </p:cNvPr>
          <p:cNvSpPr/>
          <p:nvPr/>
        </p:nvSpPr>
        <p:spPr>
          <a:xfrm>
            <a:off x="0" y="0"/>
            <a:ext cx="12191999" cy="646331"/>
          </a:xfrm>
          <a:prstGeom prst="rect">
            <a:avLst/>
          </a:prstGeom>
        </p:spPr>
        <p:txBody>
          <a:bodyPr wrap="square" anchor="t">
            <a:spAutoFit/>
          </a:bodyPr>
          <a:lstStyle/>
          <a:p>
            <a:pPr algn="ctr"/>
            <a:r>
              <a:rPr lang="en-US" sz="3600" b="1" u="sng" dirty="0" smtClean="0">
                <a:solidFill>
                  <a:srgbClr val="0070C0"/>
                </a:solidFill>
                <a:latin typeface="Arial" panose="020B0604020202020204" pitchFamily="34" charset="0"/>
                <a:cs typeface="Arial" panose="020B0604020202020204" pitchFamily="34" charset="0"/>
              </a:rPr>
              <a:t>Business </a:t>
            </a:r>
            <a:r>
              <a:rPr lang="en-US" sz="3600" b="1" u="sng" dirty="0">
                <a:solidFill>
                  <a:srgbClr val="0070C0"/>
                </a:solidFill>
                <a:latin typeface="Arial" panose="020B0604020202020204" pitchFamily="34" charset="0"/>
                <a:cs typeface="Arial" panose="020B0604020202020204" pitchFamily="34" charset="0"/>
              </a:rPr>
              <a:t>Problem Understanding</a:t>
            </a:r>
            <a:endParaRPr lang="en-US" sz="3600" b="1" u="sng" dirty="0">
              <a:solidFill>
                <a:srgbClr val="0070C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A84B8933-F44C-374A-B677-D79AD8184284}"/>
              </a:ext>
            </a:extLst>
          </p:cNvPr>
          <p:cNvSpPr txBox="1"/>
          <p:nvPr/>
        </p:nvSpPr>
        <p:spPr>
          <a:xfrm>
            <a:off x="131319" y="644962"/>
            <a:ext cx="10696338" cy="523220"/>
          </a:xfrm>
          <a:prstGeom prst="rect">
            <a:avLst/>
          </a:prstGeom>
          <a:noFill/>
        </p:spPr>
        <p:txBody>
          <a:bodyPr wrap="square" rtlCol="0">
            <a:spAutoFit/>
          </a:bodyPr>
          <a:lstStyle/>
          <a:p>
            <a:pPr marL="285750" indent="-285750">
              <a:buClr>
                <a:srgbClr val="C00000"/>
              </a:buClr>
              <a:buFont typeface="Wingdings" panose="05000000000000000000" pitchFamily="2" charset="2"/>
              <a:buChar char="Ø"/>
            </a:pPr>
            <a:r>
              <a:rPr lang="en-US" sz="2800" b="1" u="sng" dirty="0" smtClean="0"/>
              <a:t> Business &amp; Social Opportunity:  </a:t>
            </a:r>
            <a:endParaRPr lang="en-US" sz="2800" b="1" u="sng" dirty="0"/>
          </a:p>
        </p:txBody>
      </p:sp>
      <p:sp>
        <p:nvSpPr>
          <p:cNvPr id="2" name="TextBox 1"/>
          <p:cNvSpPr txBox="1"/>
          <p:nvPr/>
        </p:nvSpPr>
        <p:spPr>
          <a:xfrm>
            <a:off x="391886" y="1063423"/>
            <a:ext cx="11635014" cy="5632311"/>
          </a:xfrm>
          <a:prstGeom prst="rect">
            <a:avLst/>
          </a:prstGeom>
          <a:noFill/>
        </p:spPr>
        <p:txBody>
          <a:bodyPr wrap="square" rtlCol="0">
            <a:spAutoFit/>
          </a:bodyPr>
          <a:lstStyle/>
          <a:p>
            <a:pPr marL="285750" indent="-285750">
              <a:buFont typeface="Arial" panose="020B0604020202020204" pitchFamily="34" charset="0"/>
              <a:buChar char="•"/>
            </a:pPr>
            <a:r>
              <a:rPr lang="en-US" sz="2000" dirty="0" smtClean="0"/>
              <a:t>Objective of a business is – </a:t>
            </a:r>
            <a:r>
              <a:rPr lang="en-US" sz="2000" b="1" dirty="0" smtClean="0"/>
              <a:t>Maximizing the profitability, Minimizing the spending/cost</a:t>
            </a:r>
            <a:r>
              <a:rPr lang="en-US" sz="2000" dirty="0" smtClean="0"/>
              <a:t>.</a:t>
            </a:r>
          </a:p>
          <a:p>
            <a:pPr marL="285750" indent="-285750">
              <a:buFont typeface="Arial" panose="020B0604020202020204" pitchFamily="34" charset="0"/>
              <a:buChar char="•"/>
            </a:pPr>
            <a:r>
              <a:rPr lang="en-US" sz="2000" dirty="0" smtClean="0"/>
              <a:t>The same can be achieved through 3 different steps –</a:t>
            </a:r>
          </a:p>
          <a:p>
            <a:pPr marL="800100" lvl="1" indent="-342900">
              <a:buFontTx/>
              <a:buChar char="-"/>
            </a:pPr>
            <a:r>
              <a:rPr lang="en-US" sz="2000" b="1" dirty="0" smtClean="0"/>
              <a:t>Design</a:t>
            </a:r>
            <a:r>
              <a:rPr lang="en-US" sz="2000" dirty="0" smtClean="0"/>
              <a:t> ( Statistical Model Building)</a:t>
            </a:r>
          </a:p>
          <a:p>
            <a:pPr marL="800100" lvl="1" indent="-342900">
              <a:buFontTx/>
              <a:buChar char="-"/>
            </a:pPr>
            <a:r>
              <a:rPr lang="en-US" sz="2000" b="1" dirty="0" smtClean="0"/>
              <a:t>Planning </a:t>
            </a:r>
            <a:r>
              <a:rPr lang="en-US" sz="2000" dirty="0" smtClean="0"/>
              <a:t>( Trend Observation and trend analysis)</a:t>
            </a:r>
          </a:p>
          <a:p>
            <a:pPr marL="800100" lvl="1" indent="-342900">
              <a:buFontTx/>
              <a:buChar char="-"/>
            </a:pPr>
            <a:r>
              <a:rPr lang="en-US" sz="2000" b="1" dirty="0" smtClean="0"/>
              <a:t>Execution</a:t>
            </a:r>
            <a:r>
              <a:rPr lang="en-US" sz="2000" dirty="0" smtClean="0"/>
              <a:t> ( Decision making by finalizing the analysis )</a:t>
            </a:r>
          </a:p>
          <a:p>
            <a:pPr lvl="1"/>
            <a:r>
              <a:rPr lang="en-US" sz="2000" dirty="0" smtClean="0"/>
              <a:t> </a:t>
            </a:r>
          </a:p>
          <a:p>
            <a:pPr marL="285750" indent="-285750">
              <a:buFont typeface="Arial" panose="020B0604020202020204" pitchFamily="34" charset="0"/>
              <a:buChar char="•"/>
            </a:pPr>
            <a:r>
              <a:rPr lang="en-US" sz="2000" dirty="0" smtClean="0"/>
              <a:t>Objective for this problem is to build a statistical model - </a:t>
            </a:r>
          </a:p>
          <a:p>
            <a:pPr marL="800100" lvl="1" indent="-342900">
              <a:buFontTx/>
              <a:buChar char="-"/>
            </a:pPr>
            <a:r>
              <a:rPr lang="en-US" sz="2000" b="1" dirty="0" smtClean="0">
                <a:solidFill>
                  <a:srgbClr val="5999D3"/>
                </a:solidFill>
              </a:rPr>
              <a:t>A. </a:t>
            </a:r>
            <a:r>
              <a:rPr lang="en-US" sz="2000" b="1" dirty="0" smtClean="0"/>
              <a:t>To determine the optimum weight of the product shipped to Warehouse in each time.</a:t>
            </a:r>
          </a:p>
          <a:p>
            <a:pPr marL="800100" lvl="1" indent="-342900">
              <a:buFontTx/>
              <a:buChar char="-"/>
            </a:pPr>
            <a:r>
              <a:rPr lang="en-US" sz="2000" b="1" dirty="0" smtClean="0">
                <a:solidFill>
                  <a:srgbClr val="5999D3"/>
                </a:solidFill>
              </a:rPr>
              <a:t>B. </a:t>
            </a:r>
            <a:r>
              <a:rPr lang="en-US" sz="2000" b="1" dirty="0" smtClean="0"/>
              <a:t>To find the demand pattern in different areas in the country and arrange advertisement program and campaign depending upon the trend to maximize the profit</a:t>
            </a:r>
            <a:r>
              <a:rPr lang="en-US" sz="2000" b="1" u="sng" dirty="0" smtClean="0"/>
              <a:t>. </a:t>
            </a:r>
          </a:p>
          <a:p>
            <a:pPr marL="800100" lvl="1" indent="-342900">
              <a:buFontTx/>
              <a:buChar char="-"/>
            </a:pPr>
            <a:r>
              <a:rPr lang="en-US" sz="2000" b="1" dirty="0">
                <a:solidFill>
                  <a:srgbClr val="5999D3"/>
                </a:solidFill>
              </a:rPr>
              <a:t>C.</a:t>
            </a:r>
            <a:r>
              <a:rPr lang="en-US" sz="2000" b="1" u="sng" dirty="0" smtClean="0"/>
              <a:t> </a:t>
            </a:r>
            <a:r>
              <a:rPr lang="en-US" sz="2000" b="1" dirty="0" smtClean="0"/>
              <a:t>Analyze the variable to find out the most important parameters</a:t>
            </a:r>
          </a:p>
          <a:p>
            <a:pPr marL="800100" lvl="1" indent="-342900">
              <a:buFontTx/>
              <a:buChar char="-"/>
            </a:pPr>
            <a:endParaRPr lang="en-US" sz="2000" b="1" u="sng" dirty="0"/>
          </a:p>
          <a:p>
            <a:pPr marL="285750" lvl="0" indent="-285750">
              <a:buFont typeface="Arial" panose="020B0604020202020204" pitchFamily="34" charset="0"/>
              <a:buChar char="•"/>
            </a:pPr>
            <a:r>
              <a:rPr lang="en-US" sz="2000" b="1" u="sng" dirty="0">
                <a:solidFill>
                  <a:prstClr val="black"/>
                </a:solidFill>
              </a:rPr>
              <a:t> </a:t>
            </a:r>
            <a:r>
              <a:rPr lang="en-US" sz="2000" b="1" u="sng" dirty="0" smtClean="0">
                <a:solidFill>
                  <a:prstClr val="black"/>
                </a:solidFill>
              </a:rPr>
              <a:t>Steps Involved : </a:t>
            </a:r>
            <a:r>
              <a:rPr lang="en-US" sz="2000" dirty="0" smtClean="0">
                <a:solidFill>
                  <a:prstClr val="black"/>
                </a:solidFill>
              </a:rPr>
              <a:t>	</a:t>
            </a:r>
            <a:r>
              <a:rPr lang="en-US" sz="2000" b="1" dirty="0" smtClean="0">
                <a:solidFill>
                  <a:prstClr val="black"/>
                </a:solidFill>
              </a:rPr>
              <a:t>-  1. Business Understanding &amp; Collection of data</a:t>
            </a:r>
          </a:p>
          <a:p>
            <a:pPr lvl="0"/>
            <a:r>
              <a:rPr lang="en-US" sz="2000" b="1" dirty="0">
                <a:solidFill>
                  <a:prstClr val="black"/>
                </a:solidFill>
              </a:rPr>
              <a:t>	</a:t>
            </a:r>
            <a:r>
              <a:rPr lang="en-US" sz="2000" b="1" dirty="0" smtClean="0">
                <a:solidFill>
                  <a:prstClr val="black"/>
                </a:solidFill>
              </a:rPr>
              <a:t>		-  2. Preparing the data for analysis</a:t>
            </a:r>
          </a:p>
          <a:p>
            <a:pPr lvl="0"/>
            <a:r>
              <a:rPr lang="en-US" sz="2000" b="1" dirty="0">
                <a:solidFill>
                  <a:prstClr val="black"/>
                </a:solidFill>
              </a:rPr>
              <a:t>	</a:t>
            </a:r>
            <a:r>
              <a:rPr lang="en-US" sz="2000" b="1" dirty="0" smtClean="0">
                <a:solidFill>
                  <a:prstClr val="black"/>
                </a:solidFill>
              </a:rPr>
              <a:t>		-  3. Analyzing the 2 years old data to reach in a decision</a:t>
            </a:r>
          </a:p>
          <a:p>
            <a:pPr lvl="0"/>
            <a:r>
              <a:rPr lang="en-US" sz="2000" b="1" dirty="0" smtClean="0">
                <a:solidFill>
                  <a:prstClr val="black"/>
                </a:solidFill>
              </a:rPr>
              <a:t>		</a:t>
            </a:r>
            <a:r>
              <a:rPr lang="en-US" sz="2000" b="1" dirty="0">
                <a:solidFill>
                  <a:prstClr val="black"/>
                </a:solidFill>
              </a:rPr>
              <a:t>	</a:t>
            </a:r>
            <a:r>
              <a:rPr lang="en-US" sz="2000" b="1" dirty="0" smtClean="0">
                <a:solidFill>
                  <a:prstClr val="black"/>
                </a:solidFill>
              </a:rPr>
              <a:t>-  4. Building Statistical Model</a:t>
            </a:r>
          </a:p>
          <a:p>
            <a:pPr lvl="0"/>
            <a:r>
              <a:rPr lang="en-US" sz="2000" b="1" dirty="0">
                <a:solidFill>
                  <a:prstClr val="black"/>
                </a:solidFill>
              </a:rPr>
              <a:t>	</a:t>
            </a:r>
            <a:r>
              <a:rPr lang="en-US" sz="2000" b="1" dirty="0" smtClean="0">
                <a:solidFill>
                  <a:prstClr val="black"/>
                </a:solidFill>
              </a:rPr>
              <a:t>		-  5. Getting some insights from the analysis</a:t>
            </a:r>
          </a:p>
          <a:p>
            <a:pPr lvl="0"/>
            <a:r>
              <a:rPr lang="en-US" sz="2000" b="1" dirty="0">
                <a:solidFill>
                  <a:prstClr val="black"/>
                </a:solidFill>
              </a:rPr>
              <a:t>	</a:t>
            </a:r>
            <a:r>
              <a:rPr lang="en-US" sz="2000" b="1" dirty="0" smtClean="0">
                <a:solidFill>
                  <a:prstClr val="black"/>
                </a:solidFill>
              </a:rPr>
              <a:t>		-  6. Implementation of outcomes for better profit.</a:t>
            </a:r>
            <a:endParaRPr lang="en-US" sz="2000" b="1" u="sng" dirty="0" smtClean="0"/>
          </a:p>
        </p:txBody>
      </p:sp>
    </p:spTree>
    <p:extLst>
      <p:ext uri="{BB962C8B-B14F-4D97-AF65-F5344CB8AC3E}">
        <p14:creationId xmlns:p14="http://schemas.microsoft.com/office/powerpoint/2010/main" val="20237341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902C64F-B802-E343-B318-70D330A9A3FE}"/>
              </a:ext>
            </a:extLst>
          </p:cNvPr>
          <p:cNvSpPr/>
          <p:nvPr/>
        </p:nvSpPr>
        <p:spPr>
          <a:xfrm>
            <a:off x="0" y="0"/>
            <a:ext cx="12191999" cy="707886"/>
          </a:xfrm>
          <a:prstGeom prst="rect">
            <a:avLst/>
          </a:prstGeom>
        </p:spPr>
        <p:txBody>
          <a:bodyPr wrap="square" anchor="t">
            <a:spAutoFit/>
          </a:bodyPr>
          <a:lstStyle/>
          <a:p>
            <a:pPr algn="ctr"/>
            <a:r>
              <a:rPr lang="en-US" sz="4000" b="1" u="sng" dirty="0" smtClean="0">
                <a:solidFill>
                  <a:srgbClr val="0070C0"/>
                </a:solidFill>
                <a:latin typeface="Arial" panose="020B0604020202020204" pitchFamily="34" charset="0"/>
                <a:cs typeface="Arial" panose="020B0604020202020204" pitchFamily="34" charset="0"/>
              </a:rPr>
              <a:t>About the Data</a:t>
            </a:r>
            <a:endParaRPr lang="en-US" sz="4000" b="1" u="sng" dirty="0">
              <a:solidFill>
                <a:srgbClr val="0070C0"/>
              </a:solidFill>
              <a:latin typeface="Arial" panose="020B0604020202020204" pitchFamily="34" charset="0"/>
              <a:cs typeface="Arial" panose="020B0604020202020204" pitchFamily="34" charset="0"/>
            </a:endParaRPr>
          </a:p>
        </p:txBody>
      </p:sp>
      <p:pic>
        <p:nvPicPr>
          <p:cNvPr id="9" name="Picture 8"/>
          <p:cNvPicPr>
            <a:picLocks noChangeAspect="1"/>
          </p:cNvPicPr>
          <p:nvPr/>
        </p:nvPicPr>
        <p:blipFill>
          <a:blip r:embed="rId2"/>
          <a:stretch>
            <a:fillRect/>
          </a:stretch>
        </p:blipFill>
        <p:spPr>
          <a:xfrm>
            <a:off x="0" y="269776"/>
            <a:ext cx="1672046" cy="1557522"/>
          </a:xfrm>
          <a:prstGeom prst="rect">
            <a:avLst/>
          </a:prstGeom>
        </p:spPr>
      </p:pic>
      <p:sp>
        <p:nvSpPr>
          <p:cNvPr id="10" name="Right Arrow 9"/>
          <p:cNvSpPr/>
          <p:nvPr/>
        </p:nvSpPr>
        <p:spPr>
          <a:xfrm>
            <a:off x="1628962" y="1059166"/>
            <a:ext cx="483579" cy="2509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2434836" y="936771"/>
            <a:ext cx="2961901" cy="646331"/>
          </a:xfrm>
          <a:prstGeom prst="rect">
            <a:avLst/>
          </a:prstGeom>
          <a:noFill/>
        </p:spPr>
        <p:txBody>
          <a:bodyPr wrap="none" rtlCol="0">
            <a:spAutoFit/>
          </a:bodyPr>
          <a:lstStyle/>
          <a:p>
            <a:r>
              <a:rPr lang="en-US" dirty="0" smtClean="0"/>
              <a:t>Provided from Great Learning</a:t>
            </a:r>
          </a:p>
          <a:p>
            <a:r>
              <a:rPr lang="en-US" b="1" u="sng" dirty="0" smtClean="0"/>
              <a:t>Dataset Name </a:t>
            </a:r>
            <a:r>
              <a:rPr lang="en-US" dirty="0" smtClean="0"/>
              <a:t>: Data.csv </a:t>
            </a:r>
            <a:endParaRPr lang="en-US" dirty="0"/>
          </a:p>
        </p:txBody>
      </p:sp>
      <p:pic>
        <p:nvPicPr>
          <p:cNvPr id="12" name="Picture 11"/>
          <p:cNvPicPr>
            <a:picLocks noChangeAspect="1"/>
          </p:cNvPicPr>
          <p:nvPr/>
        </p:nvPicPr>
        <p:blipFill>
          <a:blip r:embed="rId3"/>
          <a:stretch>
            <a:fillRect/>
          </a:stretch>
        </p:blipFill>
        <p:spPr>
          <a:xfrm>
            <a:off x="24507" y="1755984"/>
            <a:ext cx="2088034" cy="1526823"/>
          </a:xfrm>
          <a:prstGeom prst="rect">
            <a:avLst/>
          </a:prstGeom>
        </p:spPr>
      </p:pic>
      <p:sp>
        <p:nvSpPr>
          <p:cNvPr id="14" name="TextBox 13"/>
          <p:cNvSpPr txBox="1"/>
          <p:nvPr/>
        </p:nvSpPr>
        <p:spPr>
          <a:xfrm>
            <a:off x="6169074" y="1742316"/>
            <a:ext cx="3271921" cy="2031325"/>
          </a:xfrm>
          <a:prstGeom prst="rect">
            <a:avLst/>
          </a:prstGeom>
          <a:noFill/>
        </p:spPr>
        <p:txBody>
          <a:bodyPr wrap="square" rtlCol="0">
            <a:spAutoFit/>
          </a:bodyPr>
          <a:lstStyle/>
          <a:p>
            <a:r>
              <a:rPr lang="en-US" dirty="0" smtClean="0"/>
              <a:t>Data Contains :</a:t>
            </a:r>
          </a:p>
          <a:p>
            <a:pPr marL="285750" indent="-285750">
              <a:buFont typeface="Arial" panose="020B0604020202020204" pitchFamily="34" charset="0"/>
              <a:buChar char="•"/>
            </a:pPr>
            <a:r>
              <a:rPr lang="en-US" b="1" u="sng" dirty="0" smtClean="0"/>
              <a:t>Integer, Float, Categorical</a:t>
            </a:r>
          </a:p>
          <a:p>
            <a:pPr marL="285750" indent="-285750">
              <a:buFont typeface="Arial" panose="020B0604020202020204" pitchFamily="34" charset="0"/>
              <a:buChar char="•"/>
            </a:pPr>
            <a:r>
              <a:rPr lang="en-US" dirty="0" smtClean="0"/>
              <a:t>25000 row, 24 Columns</a:t>
            </a:r>
          </a:p>
          <a:p>
            <a:pPr marL="285750" indent="-285750">
              <a:buFont typeface="Arial" panose="020B0604020202020204" pitchFamily="34" charset="0"/>
              <a:buChar char="•"/>
            </a:pPr>
            <a:r>
              <a:rPr lang="en-US" dirty="0" smtClean="0"/>
              <a:t>15 - Independent – Integer</a:t>
            </a:r>
          </a:p>
          <a:p>
            <a:pPr marL="285750" indent="-285750">
              <a:buFont typeface="Arial" panose="020B0604020202020204" pitchFamily="34" charset="0"/>
              <a:buChar char="•"/>
            </a:pPr>
            <a:r>
              <a:rPr lang="en-US" b="1" u="sng" dirty="0" smtClean="0"/>
              <a:t>1 - Target Column – Integer</a:t>
            </a:r>
          </a:p>
          <a:p>
            <a:pPr marL="285750" indent="-285750">
              <a:buFont typeface="Arial" panose="020B0604020202020204" pitchFamily="34" charset="0"/>
              <a:buChar char="•"/>
            </a:pPr>
            <a:r>
              <a:rPr lang="en-US" dirty="0" smtClean="0"/>
              <a:t>8 – Independent - categorical</a:t>
            </a:r>
          </a:p>
          <a:p>
            <a:pPr marL="285750" indent="-285750">
              <a:buFont typeface="Arial" panose="020B0604020202020204" pitchFamily="34" charset="0"/>
              <a:buChar char="•"/>
            </a:pPr>
            <a:endParaRPr lang="en-US" dirty="0"/>
          </a:p>
        </p:txBody>
      </p:sp>
      <p:pic>
        <p:nvPicPr>
          <p:cNvPr id="15" name="Picture 14"/>
          <p:cNvPicPr>
            <a:picLocks noChangeAspect="1"/>
          </p:cNvPicPr>
          <p:nvPr/>
        </p:nvPicPr>
        <p:blipFill>
          <a:blip r:embed="rId4"/>
          <a:stretch>
            <a:fillRect/>
          </a:stretch>
        </p:blipFill>
        <p:spPr>
          <a:xfrm>
            <a:off x="24507" y="3282807"/>
            <a:ext cx="1974514" cy="1880525"/>
          </a:xfrm>
          <a:prstGeom prst="rect">
            <a:avLst/>
          </a:prstGeom>
        </p:spPr>
      </p:pic>
      <p:sp>
        <p:nvSpPr>
          <p:cNvPr id="16" name="Right Arrow 15"/>
          <p:cNvSpPr/>
          <p:nvPr/>
        </p:nvSpPr>
        <p:spPr>
          <a:xfrm>
            <a:off x="2434836" y="3782248"/>
            <a:ext cx="2878644" cy="3486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6429715" y="3771918"/>
            <a:ext cx="3320589" cy="369332"/>
          </a:xfrm>
          <a:prstGeom prst="rect">
            <a:avLst/>
          </a:prstGeom>
          <a:noFill/>
        </p:spPr>
        <p:txBody>
          <a:bodyPr wrap="none" rtlCol="0">
            <a:spAutoFit/>
          </a:bodyPr>
          <a:lstStyle/>
          <a:p>
            <a:r>
              <a:rPr lang="en-US" dirty="0" smtClean="0"/>
              <a:t>Data Provided : </a:t>
            </a:r>
            <a:r>
              <a:rPr lang="en-US" b="1" u="sng" dirty="0" smtClean="0"/>
              <a:t>Last 2 years data</a:t>
            </a:r>
            <a:r>
              <a:rPr lang="en-US" dirty="0" smtClean="0"/>
              <a:t>.</a:t>
            </a:r>
          </a:p>
        </p:txBody>
      </p:sp>
      <p:pic>
        <p:nvPicPr>
          <p:cNvPr id="18" name="Picture 17"/>
          <p:cNvPicPr>
            <a:picLocks noChangeAspect="1"/>
          </p:cNvPicPr>
          <p:nvPr/>
        </p:nvPicPr>
        <p:blipFill>
          <a:blip r:embed="rId5"/>
          <a:stretch>
            <a:fillRect/>
          </a:stretch>
        </p:blipFill>
        <p:spPr>
          <a:xfrm>
            <a:off x="24507" y="5216279"/>
            <a:ext cx="2226699" cy="1473876"/>
          </a:xfrm>
          <a:prstGeom prst="rect">
            <a:avLst/>
          </a:prstGeom>
        </p:spPr>
      </p:pic>
      <p:sp>
        <p:nvSpPr>
          <p:cNvPr id="19" name="Rectangle 18"/>
          <p:cNvSpPr/>
          <p:nvPr/>
        </p:nvSpPr>
        <p:spPr>
          <a:xfrm>
            <a:off x="6298798" y="4498184"/>
            <a:ext cx="3902544" cy="2585323"/>
          </a:xfrm>
          <a:prstGeom prst="rect">
            <a:avLst/>
          </a:prstGeom>
        </p:spPr>
        <p:txBody>
          <a:bodyPr wrap="square">
            <a:spAutoFit/>
          </a:bodyPr>
          <a:lstStyle/>
          <a:p>
            <a:r>
              <a:rPr lang="en-US" b="1" u="sng" dirty="0"/>
              <a:t>Some data with last 1 year or last 3 months</a:t>
            </a:r>
            <a:r>
              <a:rPr lang="en-US" b="1" u="sng" dirty="0" smtClean="0"/>
              <a:t>.</a:t>
            </a:r>
          </a:p>
          <a:p>
            <a:pPr marL="285750" indent="-285750">
              <a:buFont typeface="Arial" panose="020B0604020202020204" pitchFamily="34" charset="0"/>
              <a:buChar char="•"/>
            </a:pPr>
            <a:r>
              <a:rPr lang="en-US" b="1" u="sng" dirty="0"/>
              <a:t>1 year </a:t>
            </a:r>
            <a:r>
              <a:rPr lang="en-US" b="1" u="sng" dirty="0" smtClean="0"/>
              <a:t>data -  </a:t>
            </a:r>
            <a:r>
              <a:rPr lang="en-US" b="1" dirty="0" smtClean="0"/>
              <a:t>transport issue_l1y </a:t>
            </a:r>
          </a:p>
          <a:p>
            <a:pPr marL="285750" indent="-285750">
              <a:buFont typeface="Arial" panose="020B0604020202020204" pitchFamily="34" charset="0"/>
              <a:buChar char="•"/>
            </a:pPr>
            <a:r>
              <a:rPr lang="en-US" b="1" u="sng" dirty="0" smtClean="0"/>
              <a:t>3 month data - </a:t>
            </a:r>
            <a:r>
              <a:rPr lang="en-US" dirty="0" smtClean="0"/>
              <a:t>num_refill_req_l3m, govt_check_l3m</a:t>
            </a:r>
            <a:endParaRPr lang="en-US" u="sng" dirty="0" smtClean="0"/>
          </a:p>
          <a:p>
            <a:r>
              <a:rPr lang="en-US" dirty="0" smtClean="0"/>
              <a:t>      storage_issue_reported_l3m,</a:t>
            </a:r>
          </a:p>
          <a:p>
            <a:r>
              <a:rPr lang="en-US" dirty="0"/>
              <a:t> </a:t>
            </a:r>
            <a:r>
              <a:rPr lang="en-US" dirty="0" smtClean="0"/>
              <a:t>     wh_breakdown_l3m</a:t>
            </a:r>
          </a:p>
          <a:p>
            <a:pPr marL="285750" indent="-285750">
              <a:buFont typeface="Arial" panose="020B0604020202020204" pitchFamily="34" charset="0"/>
              <a:buChar char="•"/>
            </a:pPr>
            <a:endParaRPr lang="en-US" b="1" dirty="0"/>
          </a:p>
          <a:p>
            <a:endParaRPr lang="en-US" dirty="0"/>
          </a:p>
        </p:txBody>
      </p:sp>
      <p:pic>
        <p:nvPicPr>
          <p:cNvPr id="21" name="Picture 20"/>
          <p:cNvPicPr>
            <a:picLocks noChangeAspect="1"/>
          </p:cNvPicPr>
          <p:nvPr/>
        </p:nvPicPr>
        <p:blipFill>
          <a:blip r:embed="rId6"/>
          <a:stretch>
            <a:fillRect/>
          </a:stretch>
        </p:blipFill>
        <p:spPr>
          <a:xfrm>
            <a:off x="9750304" y="596959"/>
            <a:ext cx="1528219" cy="1445205"/>
          </a:xfrm>
          <a:prstGeom prst="rect">
            <a:avLst/>
          </a:prstGeom>
        </p:spPr>
      </p:pic>
      <p:sp>
        <p:nvSpPr>
          <p:cNvPr id="22" name="Right Arrow 21"/>
          <p:cNvSpPr/>
          <p:nvPr/>
        </p:nvSpPr>
        <p:spPr>
          <a:xfrm rot="10800000">
            <a:off x="9256272" y="1095163"/>
            <a:ext cx="356988" cy="2389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6553859" y="1082926"/>
            <a:ext cx="2072109" cy="369332"/>
          </a:xfrm>
          <a:prstGeom prst="rect">
            <a:avLst/>
          </a:prstGeom>
          <a:noFill/>
        </p:spPr>
        <p:txBody>
          <a:bodyPr wrap="square" rtlCol="0">
            <a:spAutoFit/>
          </a:bodyPr>
          <a:lstStyle/>
          <a:p>
            <a:r>
              <a:rPr lang="en-US" dirty="0" smtClean="0"/>
              <a:t>No Duplicate data </a:t>
            </a:r>
            <a:endParaRPr lang="en-US" dirty="0"/>
          </a:p>
        </p:txBody>
      </p:sp>
      <p:sp>
        <p:nvSpPr>
          <p:cNvPr id="25" name="Rectangle 24"/>
          <p:cNvSpPr/>
          <p:nvPr/>
        </p:nvSpPr>
        <p:spPr>
          <a:xfrm>
            <a:off x="2195712" y="875583"/>
            <a:ext cx="3590799" cy="948723"/>
          </a:xfrm>
          <a:prstGeom prst="rect">
            <a:avLst/>
          </a:prstGeom>
          <a:noFill/>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6070791" y="875583"/>
            <a:ext cx="2912165" cy="880401"/>
          </a:xfrm>
          <a:prstGeom prst="rect">
            <a:avLst/>
          </a:prstGeom>
          <a:noFill/>
          <a:effectLst>
            <a:outerShdw blurRad="50800" dist="38100" dir="16200000" rotWithShape="0">
              <a:prstClr val="black">
                <a:alpha val="40000"/>
              </a:prstClr>
            </a:outerShdw>
          </a:effectLst>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27" name="Rectangle 26"/>
          <p:cNvSpPr/>
          <p:nvPr/>
        </p:nvSpPr>
        <p:spPr>
          <a:xfrm>
            <a:off x="6062169" y="1832423"/>
            <a:ext cx="3619613" cy="1652414"/>
          </a:xfrm>
          <a:prstGeom prst="rect">
            <a:avLst/>
          </a:prstGeom>
          <a:noFill/>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6058462" y="3648853"/>
            <a:ext cx="4339571" cy="557393"/>
          </a:xfrm>
          <a:prstGeom prst="rect">
            <a:avLst/>
          </a:prstGeom>
          <a:noFill/>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6070791" y="4471701"/>
            <a:ext cx="4327242" cy="2165507"/>
          </a:xfrm>
          <a:prstGeom prst="rect">
            <a:avLst/>
          </a:prstGeom>
          <a:noFill/>
          <a:effectLst>
            <a:outerShdw blurRad="50800" dist="38100" dir="8100000" algn="tr" rotWithShape="0">
              <a:prstClr val="black">
                <a:alpha val="40000"/>
              </a:prstClr>
            </a:outerShdw>
          </a:effectLst>
          <a:scene3d>
            <a:camera prst="obliqueBottom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ight Arrow 41"/>
          <p:cNvSpPr/>
          <p:nvPr/>
        </p:nvSpPr>
        <p:spPr>
          <a:xfrm>
            <a:off x="2434835" y="5497482"/>
            <a:ext cx="2878105" cy="3486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ight Arrow 42"/>
          <p:cNvSpPr/>
          <p:nvPr/>
        </p:nvSpPr>
        <p:spPr>
          <a:xfrm>
            <a:off x="2495103" y="2484294"/>
            <a:ext cx="2817837" cy="3503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64240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902C64F-B802-E343-B318-70D330A9A3FE}"/>
              </a:ext>
            </a:extLst>
          </p:cNvPr>
          <p:cNvSpPr/>
          <p:nvPr/>
        </p:nvSpPr>
        <p:spPr>
          <a:xfrm>
            <a:off x="-418012" y="-92297"/>
            <a:ext cx="12191999" cy="707886"/>
          </a:xfrm>
          <a:prstGeom prst="rect">
            <a:avLst/>
          </a:prstGeom>
        </p:spPr>
        <p:txBody>
          <a:bodyPr wrap="square" anchor="t">
            <a:spAutoFit/>
          </a:bodyPr>
          <a:lstStyle/>
          <a:p>
            <a:pPr algn="ctr"/>
            <a:r>
              <a:rPr lang="en-US" sz="4000" b="1" u="sng" dirty="0">
                <a:solidFill>
                  <a:srgbClr val="0070C0"/>
                </a:solidFill>
                <a:latin typeface="Arial" panose="020B0604020202020204" pitchFamily="34" charset="0"/>
                <a:cs typeface="Arial" panose="020B0604020202020204" pitchFamily="34" charset="0"/>
              </a:rPr>
              <a:t>About the Data</a:t>
            </a:r>
            <a:endParaRPr lang="en-US" sz="4000" b="1" u="sng" dirty="0">
              <a:solidFill>
                <a:srgbClr val="0070C0"/>
              </a:solidFill>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stretch>
            <a:fillRect/>
          </a:stretch>
        </p:blipFill>
        <p:spPr>
          <a:xfrm>
            <a:off x="55214" y="3439421"/>
            <a:ext cx="2132444" cy="1442823"/>
          </a:xfrm>
          <a:prstGeom prst="rect">
            <a:avLst/>
          </a:prstGeom>
        </p:spPr>
      </p:pic>
      <p:sp>
        <p:nvSpPr>
          <p:cNvPr id="5" name="Rectangle 4"/>
          <p:cNvSpPr/>
          <p:nvPr/>
        </p:nvSpPr>
        <p:spPr>
          <a:xfrm>
            <a:off x="5677987" y="3286296"/>
            <a:ext cx="3902544" cy="1200329"/>
          </a:xfrm>
          <a:prstGeom prst="rect">
            <a:avLst/>
          </a:prstGeom>
        </p:spPr>
        <p:txBody>
          <a:bodyPr wrap="square">
            <a:spAutoFit/>
          </a:bodyPr>
          <a:lstStyle/>
          <a:p>
            <a:r>
              <a:rPr lang="en-US" b="1" u="sng" dirty="0" smtClean="0"/>
              <a:t>All columns renamed in Lower case</a:t>
            </a:r>
          </a:p>
          <a:p>
            <a:pPr marL="285750" indent="-285750">
              <a:buFont typeface="Arial" panose="020B0604020202020204" pitchFamily="34" charset="0"/>
              <a:buChar char="•"/>
            </a:pPr>
            <a:r>
              <a:rPr lang="en-US" b="1" u="sng" dirty="0"/>
              <a:t>WH</a:t>
            </a:r>
            <a:r>
              <a:rPr lang="en-US" dirty="0"/>
              <a:t>’ to ‘</a:t>
            </a:r>
            <a:r>
              <a:rPr lang="en-US" b="1" u="sng" dirty="0"/>
              <a:t>wh</a:t>
            </a:r>
            <a:r>
              <a:rPr lang="en-US" dirty="0" smtClean="0"/>
              <a:t>’</a:t>
            </a:r>
          </a:p>
          <a:p>
            <a:pPr marL="285750" indent="-285750">
              <a:buFont typeface="Arial" panose="020B0604020202020204" pitchFamily="34" charset="0"/>
              <a:buChar char="•"/>
            </a:pPr>
            <a:r>
              <a:rPr lang="en-US" dirty="0" smtClean="0"/>
              <a:t>‘</a:t>
            </a:r>
            <a:r>
              <a:rPr lang="en-US" b="1" u="sng" dirty="0"/>
              <a:t>L</a:t>
            </a:r>
            <a:r>
              <a:rPr lang="en-US" dirty="0"/>
              <a:t>’ to ‘</a:t>
            </a:r>
            <a:r>
              <a:rPr lang="en-US" b="1" u="sng" dirty="0"/>
              <a:t>l</a:t>
            </a:r>
            <a:r>
              <a:rPr lang="en-US" dirty="0" smtClean="0"/>
              <a:t>’ &amp; </a:t>
            </a:r>
            <a:r>
              <a:rPr lang="en-US" b="1" u="sng" dirty="0" smtClean="0"/>
              <a:t>‘</a:t>
            </a:r>
            <a:r>
              <a:rPr lang="en-US" b="1" u="sng" dirty="0"/>
              <a:t>C</a:t>
            </a:r>
            <a:r>
              <a:rPr lang="en-US" dirty="0"/>
              <a:t>’ to </a:t>
            </a:r>
            <a:r>
              <a:rPr lang="en-US" b="1" dirty="0"/>
              <a:t>‘c</a:t>
            </a:r>
            <a:r>
              <a:rPr lang="en-US" dirty="0" smtClean="0"/>
              <a:t>’</a:t>
            </a:r>
          </a:p>
          <a:p>
            <a:pPr marL="285750" indent="-285750">
              <a:buFont typeface="Arial" panose="020B0604020202020204" pitchFamily="34" charset="0"/>
              <a:buChar char="•"/>
            </a:pPr>
            <a:r>
              <a:rPr lang="en-US" dirty="0" smtClean="0"/>
              <a:t>‘</a:t>
            </a:r>
            <a:r>
              <a:rPr lang="en-US" b="1" u="sng" dirty="0"/>
              <a:t>Ware_house</a:t>
            </a:r>
            <a:r>
              <a:rPr lang="en-US" dirty="0"/>
              <a:t>’ to ‘</a:t>
            </a:r>
            <a:r>
              <a:rPr lang="en-US" b="1" u="sng" dirty="0"/>
              <a:t>wh</a:t>
            </a:r>
            <a:r>
              <a:rPr lang="en-US" dirty="0" smtClean="0"/>
              <a:t>’</a:t>
            </a:r>
            <a:endParaRPr lang="en-US" dirty="0"/>
          </a:p>
        </p:txBody>
      </p:sp>
      <p:sp>
        <p:nvSpPr>
          <p:cNvPr id="8" name="Rectangle 7"/>
          <p:cNvSpPr/>
          <p:nvPr/>
        </p:nvSpPr>
        <p:spPr>
          <a:xfrm>
            <a:off x="5569132" y="4702895"/>
            <a:ext cx="5273037" cy="2012887"/>
          </a:xfrm>
          <a:prstGeom prst="rect">
            <a:avLst/>
          </a:prstGeom>
          <a:noFill/>
          <a:effectLst>
            <a:outerShdw blurRad="50800" dist="38100" dir="8100000" algn="tr" rotWithShape="0">
              <a:prstClr val="black">
                <a:alpha val="40000"/>
              </a:prstClr>
            </a:outerShdw>
          </a:effectLst>
          <a:scene3d>
            <a:camera prst="obliqueBottom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5536844" y="3286297"/>
            <a:ext cx="5273037" cy="1283984"/>
          </a:xfrm>
          <a:prstGeom prst="rect">
            <a:avLst/>
          </a:prstGeom>
          <a:noFill/>
          <a:effectLst>
            <a:outerShdw blurRad="50800" dist="38100" dir="8100000" algn="tr" rotWithShape="0">
              <a:prstClr val="black">
                <a:alpha val="40000"/>
              </a:prstClr>
            </a:outerShdw>
          </a:effectLst>
          <a:scene3d>
            <a:camera prst="obliqueBottom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ight Arrow 2"/>
          <p:cNvSpPr/>
          <p:nvPr/>
        </p:nvSpPr>
        <p:spPr>
          <a:xfrm>
            <a:off x="2477588" y="3949006"/>
            <a:ext cx="2769326" cy="4049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3"/>
          <a:stretch>
            <a:fillRect/>
          </a:stretch>
        </p:blipFill>
        <p:spPr>
          <a:xfrm>
            <a:off x="55214" y="1952700"/>
            <a:ext cx="1851203" cy="1424900"/>
          </a:xfrm>
          <a:prstGeom prst="rect">
            <a:avLst/>
          </a:prstGeom>
        </p:spPr>
      </p:pic>
      <p:sp>
        <p:nvSpPr>
          <p:cNvPr id="11" name="Right Arrow 10"/>
          <p:cNvSpPr/>
          <p:nvPr/>
        </p:nvSpPr>
        <p:spPr>
          <a:xfrm>
            <a:off x="2477588" y="2389643"/>
            <a:ext cx="2769326" cy="4049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5569132" y="2432545"/>
            <a:ext cx="5318653" cy="684413"/>
          </a:xfrm>
          <a:prstGeom prst="rect">
            <a:avLst/>
          </a:prstGeom>
          <a:noFill/>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5703009" y="2391266"/>
            <a:ext cx="2761215" cy="646331"/>
          </a:xfrm>
          <a:prstGeom prst="rect">
            <a:avLst/>
          </a:prstGeom>
          <a:noFill/>
        </p:spPr>
        <p:txBody>
          <a:bodyPr wrap="square" rtlCol="0">
            <a:spAutoFit/>
          </a:bodyPr>
          <a:lstStyle/>
          <a:p>
            <a:r>
              <a:rPr lang="en-US" dirty="0" smtClean="0"/>
              <a:t>Outliers present –</a:t>
            </a:r>
          </a:p>
          <a:p>
            <a:pPr marL="285750" indent="-285750">
              <a:buFont typeface="Arial" panose="020B0604020202020204" pitchFamily="34" charset="0"/>
              <a:buChar char="•"/>
            </a:pPr>
            <a:r>
              <a:rPr lang="en-US" b="1" u="sng" dirty="0" smtClean="0"/>
              <a:t>6 Independent columns</a:t>
            </a:r>
            <a:endParaRPr lang="en-US" b="1" u="sng" dirty="0"/>
          </a:p>
        </p:txBody>
      </p:sp>
      <p:pic>
        <p:nvPicPr>
          <p:cNvPr id="14" name="Picture 13"/>
          <p:cNvPicPr>
            <a:picLocks noChangeAspect="1"/>
          </p:cNvPicPr>
          <p:nvPr/>
        </p:nvPicPr>
        <p:blipFill>
          <a:blip r:embed="rId4"/>
          <a:stretch>
            <a:fillRect/>
          </a:stretch>
        </p:blipFill>
        <p:spPr>
          <a:xfrm>
            <a:off x="159739" y="732410"/>
            <a:ext cx="1995632" cy="734936"/>
          </a:xfrm>
          <a:prstGeom prst="rect">
            <a:avLst/>
          </a:prstGeom>
        </p:spPr>
      </p:pic>
      <p:sp>
        <p:nvSpPr>
          <p:cNvPr id="15" name="TextBox 14"/>
          <p:cNvSpPr txBox="1"/>
          <p:nvPr/>
        </p:nvSpPr>
        <p:spPr>
          <a:xfrm>
            <a:off x="5703009" y="595487"/>
            <a:ext cx="4696132" cy="1754326"/>
          </a:xfrm>
          <a:prstGeom prst="rect">
            <a:avLst/>
          </a:prstGeom>
          <a:noFill/>
        </p:spPr>
        <p:txBody>
          <a:bodyPr wrap="square" rtlCol="0">
            <a:spAutoFit/>
          </a:bodyPr>
          <a:lstStyle/>
          <a:p>
            <a:r>
              <a:rPr lang="en-US" u="sng" dirty="0" smtClean="0"/>
              <a:t>3 </a:t>
            </a:r>
            <a:r>
              <a:rPr lang="en-US" b="1" u="sng" dirty="0" smtClean="0"/>
              <a:t>Columns have Missing Data</a:t>
            </a:r>
          </a:p>
          <a:p>
            <a:pPr marL="285750" indent="-285750">
              <a:buFont typeface="Arial" panose="020B0604020202020204" pitchFamily="34" charset="0"/>
              <a:buChar char="•"/>
            </a:pPr>
            <a:r>
              <a:rPr lang="en-US" dirty="0" smtClean="0"/>
              <a:t>2.3% of Total data</a:t>
            </a:r>
          </a:p>
          <a:p>
            <a:pPr marL="285750" indent="-285750">
              <a:buFont typeface="Arial" panose="020B0604020202020204" pitchFamily="34" charset="0"/>
              <a:buChar char="•"/>
            </a:pPr>
            <a:r>
              <a:rPr lang="en-US" b="1" dirty="0" smtClean="0"/>
              <a:t>workers_num = 990</a:t>
            </a:r>
          </a:p>
          <a:p>
            <a:pPr marL="285750" indent="-285750">
              <a:buFont typeface="Arial" panose="020B0604020202020204" pitchFamily="34" charset="0"/>
              <a:buChar char="•"/>
            </a:pPr>
            <a:r>
              <a:rPr lang="en-US" b="1" dirty="0" smtClean="0"/>
              <a:t>wh_est_year = 11881</a:t>
            </a:r>
          </a:p>
          <a:p>
            <a:pPr marL="285750" indent="-285750">
              <a:buFont typeface="Arial" panose="020B0604020202020204" pitchFamily="34" charset="0"/>
              <a:buChar char="•"/>
            </a:pPr>
            <a:r>
              <a:rPr lang="en-US" b="1" dirty="0" smtClean="0"/>
              <a:t>approved_wh_govt_certificate = 908</a:t>
            </a:r>
            <a:endParaRPr lang="en-US" dirty="0" smtClean="0"/>
          </a:p>
          <a:p>
            <a:pPr marL="285750" indent="-285750">
              <a:buFont typeface="Arial" panose="020B0604020202020204" pitchFamily="34" charset="0"/>
              <a:buChar char="•"/>
            </a:pPr>
            <a:endParaRPr lang="en-US" dirty="0"/>
          </a:p>
        </p:txBody>
      </p:sp>
      <p:sp>
        <p:nvSpPr>
          <p:cNvPr id="16" name="Right Arrow 15"/>
          <p:cNvSpPr/>
          <p:nvPr/>
        </p:nvSpPr>
        <p:spPr>
          <a:xfrm>
            <a:off x="2477588" y="1001172"/>
            <a:ext cx="2769326" cy="4049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5569132" y="606916"/>
            <a:ext cx="5273038" cy="1576930"/>
          </a:xfrm>
          <a:prstGeom prst="rect">
            <a:avLst/>
          </a:prstGeom>
          <a:noFill/>
          <a:effectLst>
            <a:outerShdw blurRad="50800" dist="38100" dir="16200000" rotWithShape="0">
              <a:prstClr val="black">
                <a:alpha val="40000"/>
              </a:prstClr>
            </a:outerShdw>
          </a:effectLst>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pic>
        <p:nvPicPr>
          <p:cNvPr id="18" name="Picture 17"/>
          <p:cNvPicPr>
            <a:picLocks noChangeAspect="1"/>
          </p:cNvPicPr>
          <p:nvPr/>
        </p:nvPicPr>
        <p:blipFill>
          <a:blip r:embed="rId5"/>
          <a:stretch>
            <a:fillRect/>
          </a:stretch>
        </p:blipFill>
        <p:spPr>
          <a:xfrm>
            <a:off x="114875" y="1415272"/>
            <a:ext cx="1949056" cy="329530"/>
          </a:xfrm>
          <a:prstGeom prst="rect">
            <a:avLst/>
          </a:prstGeom>
        </p:spPr>
      </p:pic>
      <p:pic>
        <p:nvPicPr>
          <p:cNvPr id="4" name="Picture 3"/>
          <p:cNvPicPr>
            <a:picLocks noChangeAspect="1"/>
          </p:cNvPicPr>
          <p:nvPr/>
        </p:nvPicPr>
        <p:blipFill>
          <a:blip r:embed="rId6"/>
          <a:stretch>
            <a:fillRect/>
          </a:stretch>
        </p:blipFill>
        <p:spPr>
          <a:xfrm>
            <a:off x="55214" y="5072219"/>
            <a:ext cx="1949056" cy="1285875"/>
          </a:xfrm>
          <a:prstGeom prst="rect">
            <a:avLst/>
          </a:prstGeom>
        </p:spPr>
      </p:pic>
      <p:pic>
        <p:nvPicPr>
          <p:cNvPr id="19" name="Picture 18"/>
          <p:cNvPicPr>
            <a:picLocks noChangeAspect="1"/>
          </p:cNvPicPr>
          <p:nvPr/>
        </p:nvPicPr>
        <p:blipFill>
          <a:blip r:embed="rId7"/>
          <a:stretch>
            <a:fillRect/>
          </a:stretch>
        </p:blipFill>
        <p:spPr>
          <a:xfrm>
            <a:off x="159739" y="6201432"/>
            <a:ext cx="1904192" cy="514350"/>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20" name="Right Arrow 19"/>
          <p:cNvSpPr/>
          <p:nvPr/>
        </p:nvSpPr>
        <p:spPr>
          <a:xfrm>
            <a:off x="2477588" y="5310208"/>
            <a:ext cx="2769326" cy="4049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5677987" y="4620163"/>
            <a:ext cx="5318652" cy="2031325"/>
          </a:xfrm>
          <a:prstGeom prst="rect">
            <a:avLst/>
          </a:prstGeom>
        </p:spPr>
        <p:txBody>
          <a:bodyPr wrap="square">
            <a:spAutoFit/>
          </a:bodyPr>
          <a:lstStyle/>
          <a:p>
            <a:pPr marL="285750" indent="-285750">
              <a:buFont typeface="Arial" panose="020B0604020202020204" pitchFamily="34" charset="0"/>
              <a:buChar char="•"/>
            </a:pPr>
            <a:r>
              <a:rPr lang="en-US" b="1" dirty="0" smtClean="0"/>
              <a:t>approved_wh_govt_certificate – 		NA,C,B,B+,A,A+ : 0,1,2,3,4,5</a:t>
            </a:r>
          </a:p>
          <a:p>
            <a:pPr marL="285750" indent="-285750">
              <a:buFont typeface="Arial" panose="020B0604020202020204" pitchFamily="34" charset="0"/>
              <a:buChar char="•"/>
            </a:pPr>
            <a:r>
              <a:rPr lang="en-US" b="1" dirty="0" smtClean="0"/>
              <a:t>Zone – East, North, South, West :  0,1,2,3</a:t>
            </a:r>
          </a:p>
          <a:p>
            <a:pPr marL="285750" indent="-285750">
              <a:buFont typeface="Arial" panose="020B0604020202020204" pitchFamily="34" charset="0"/>
              <a:buChar char="•"/>
            </a:pPr>
            <a:r>
              <a:rPr lang="en-US" b="1" dirty="0" smtClean="0"/>
              <a:t>wh_owner_type – Company Owned, Rented : 0,1</a:t>
            </a:r>
          </a:p>
          <a:p>
            <a:pPr marL="285750" indent="-285750">
              <a:buFont typeface="Arial" panose="020B0604020202020204" pitchFamily="34" charset="0"/>
              <a:buChar char="•"/>
            </a:pPr>
            <a:r>
              <a:rPr lang="en-US" b="1" dirty="0" smtClean="0"/>
              <a:t>location_type – Rural, Urban : 0,1</a:t>
            </a:r>
          </a:p>
          <a:p>
            <a:pPr marL="285750" indent="-285750">
              <a:buFont typeface="Arial" panose="020B0604020202020204" pitchFamily="34" charset="0"/>
              <a:buChar char="•"/>
            </a:pPr>
            <a:r>
              <a:rPr lang="en-US" b="1" dirty="0" smtClean="0"/>
              <a:t>wh_capacity_size – Small, Mid, Large : 0,1,2</a:t>
            </a:r>
          </a:p>
          <a:p>
            <a:pPr marL="285750" indent="-285750">
              <a:buFont typeface="Arial" panose="020B0604020202020204" pitchFamily="34" charset="0"/>
              <a:buChar char="•"/>
            </a:pPr>
            <a:r>
              <a:rPr lang="en-US" b="1" dirty="0" smtClean="0"/>
              <a:t>wh_regional_zone – Zone1 to Zone 6 : 1,2,3,4,5,6</a:t>
            </a:r>
            <a:endParaRPr lang="en-US" b="1" dirty="0"/>
          </a:p>
        </p:txBody>
      </p:sp>
    </p:spTree>
    <p:extLst>
      <p:ext uri="{BB962C8B-B14F-4D97-AF65-F5344CB8AC3E}">
        <p14:creationId xmlns:p14="http://schemas.microsoft.com/office/powerpoint/2010/main" val="1503661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902C64F-B802-E343-B318-70D330A9A3FE}"/>
              </a:ext>
            </a:extLst>
          </p:cNvPr>
          <p:cNvSpPr/>
          <p:nvPr/>
        </p:nvSpPr>
        <p:spPr>
          <a:xfrm>
            <a:off x="-217714" y="-131425"/>
            <a:ext cx="12191999" cy="584775"/>
          </a:xfrm>
          <a:prstGeom prst="rect">
            <a:avLst/>
          </a:prstGeom>
        </p:spPr>
        <p:txBody>
          <a:bodyPr wrap="square" anchor="t">
            <a:spAutoFit/>
          </a:bodyPr>
          <a:lstStyle/>
          <a:p>
            <a:pPr algn="ctr"/>
            <a:r>
              <a:rPr lang="en-US" sz="3200" b="1" u="sng" dirty="0" smtClean="0">
                <a:solidFill>
                  <a:srgbClr val="0070C0"/>
                </a:solidFill>
                <a:latin typeface="Arial" panose="020B0604020202020204" pitchFamily="34" charset="0"/>
                <a:cs typeface="Arial" panose="020B0604020202020204" pitchFamily="34" charset="0"/>
              </a:rPr>
              <a:t>Univariate Analysis</a:t>
            </a:r>
            <a:endParaRPr lang="en-US" sz="3200" b="1" u="sng" dirty="0">
              <a:solidFill>
                <a:srgbClr val="0070C0"/>
              </a:solidFill>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stretch>
            <a:fillRect/>
          </a:stretch>
        </p:blipFill>
        <p:spPr>
          <a:xfrm>
            <a:off x="159215" y="558317"/>
            <a:ext cx="2946842" cy="3195368"/>
          </a:xfrm>
          <a:prstGeom prst="rect">
            <a:avLst/>
          </a:prstGeom>
        </p:spPr>
      </p:pic>
      <p:sp>
        <p:nvSpPr>
          <p:cNvPr id="8" name="Rectangle 7"/>
          <p:cNvSpPr/>
          <p:nvPr/>
        </p:nvSpPr>
        <p:spPr>
          <a:xfrm>
            <a:off x="142018" y="491890"/>
            <a:ext cx="2964040" cy="3344938"/>
          </a:xfrm>
          <a:prstGeom prst="rect">
            <a:avLst/>
          </a:prstGeom>
          <a:noFill/>
          <a:effectLst>
            <a:outerShdw blurRad="50800" dist="38100" dir="8100000" algn="tr" rotWithShape="0">
              <a:prstClr val="black">
                <a:alpha val="40000"/>
              </a:prstClr>
            </a:outerShdw>
          </a:effectLst>
          <a:scene3d>
            <a:camera prst="obliqueBottom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309268" y="498664"/>
            <a:ext cx="2881176" cy="3278511"/>
          </a:xfrm>
          <a:prstGeom prst="rect">
            <a:avLst/>
          </a:prstGeom>
          <a:noFill/>
          <a:effectLst>
            <a:outerShdw blurRad="50800" dist="38100" dir="8100000" algn="tr" rotWithShape="0">
              <a:prstClr val="black">
                <a:alpha val="40000"/>
              </a:prstClr>
            </a:outerShdw>
          </a:effectLst>
          <a:scene3d>
            <a:camera prst="obliqueBottom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3267075" y="525103"/>
            <a:ext cx="2881176" cy="3278511"/>
          </a:xfrm>
          <a:prstGeom prst="rect">
            <a:avLst/>
          </a:prstGeom>
          <a:noFill/>
          <a:effectLst>
            <a:outerShdw blurRad="50800" dist="38100" dir="8100000" algn="tr" rotWithShape="0">
              <a:prstClr val="black">
                <a:alpha val="40000"/>
              </a:prstClr>
            </a:outerShdw>
          </a:effectLst>
          <a:scene3d>
            <a:camera prst="obliqueBottom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9310824" y="475174"/>
            <a:ext cx="1894205" cy="3278511"/>
          </a:xfrm>
          <a:prstGeom prst="rect">
            <a:avLst/>
          </a:prstGeom>
          <a:noFill/>
          <a:effectLst>
            <a:outerShdw blurRad="50800" dist="38100" dir="8100000" algn="tr" rotWithShape="0">
              <a:prstClr val="black">
                <a:alpha val="40000"/>
              </a:prstClr>
            </a:outerShdw>
          </a:effectLst>
          <a:scene3d>
            <a:camera prst="obliqueBottom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3"/>
          <a:stretch>
            <a:fillRect/>
          </a:stretch>
        </p:blipFill>
        <p:spPr>
          <a:xfrm>
            <a:off x="3307034" y="525103"/>
            <a:ext cx="2841217" cy="3278511"/>
          </a:xfrm>
          <a:prstGeom prst="rect">
            <a:avLst/>
          </a:prstGeom>
        </p:spPr>
      </p:pic>
      <p:pic>
        <p:nvPicPr>
          <p:cNvPr id="5" name="Picture 4"/>
          <p:cNvPicPr>
            <a:picLocks noChangeAspect="1"/>
          </p:cNvPicPr>
          <p:nvPr/>
        </p:nvPicPr>
        <p:blipFill>
          <a:blip r:embed="rId4"/>
          <a:stretch>
            <a:fillRect/>
          </a:stretch>
        </p:blipFill>
        <p:spPr>
          <a:xfrm>
            <a:off x="6361519" y="525104"/>
            <a:ext cx="2828925" cy="3228582"/>
          </a:xfrm>
          <a:prstGeom prst="rect">
            <a:avLst/>
          </a:prstGeom>
        </p:spPr>
      </p:pic>
      <p:sp>
        <p:nvSpPr>
          <p:cNvPr id="14" name="Rectangle 13"/>
          <p:cNvSpPr/>
          <p:nvPr/>
        </p:nvSpPr>
        <p:spPr>
          <a:xfrm>
            <a:off x="142018" y="3903254"/>
            <a:ext cx="3777520" cy="2831375"/>
          </a:xfrm>
          <a:prstGeom prst="rect">
            <a:avLst/>
          </a:prstGeom>
          <a:noFill/>
          <a:effectLst>
            <a:outerShdw blurRad="50800" dist="38100" dir="8100000" algn="tr" rotWithShape="0">
              <a:prstClr val="black">
                <a:alpha val="40000"/>
              </a:prstClr>
            </a:outerShdw>
          </a:effectLst>
          <a:scene3d>
            <a:camera prst="obliqueBottom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p:cNvPicPr>
            <a:picLocks noChangeAspect="1"/>
          </p:cNvPicPr>
          <p:nvPr/>
        </p:nvPicPr>
        <p:blipFill>
          <a:blip r:embed="rId5"/>
          <a:stretch>
            <a:fillRect/>
          </a:stretch>
        </p:blipFill>
        <p:spPr>
          <a:xfrm>
            <a:off x="209748" y="3953183"/>
            <a:ext cx="3709789" cy="2781446"/>
          </a:xfrm>
          <a:prstGeom prst="rect">
            <a:avLst/>
          </a:prstGeom>
        </p:spPr>
      </p:pic>
      <p:sp>
        <p:nvSpPr>
          <p:cNvPr id="17" name="Rectangle 16"/>
          <p:cNvSpPr/>
          <p:nvPr/>
        </p:nvSpPr>
        <p:spPr>
          <a:xfrm>
            <a:off x="4177528" y="3903254"/>
            <a:ext cx="2943634" cy="2831375"/>
          </a:xfrm>
          <a:prstGeom prst="rect">
            <a:avLst/>
          </a:prstGeom>
          <a:noFill/>
          <a:effectLst>
            <a:outerShdw blurRad="50800" dist="38100" dir="8100000" algn="tr" rotWithShape="0">
              <a:prstClr val="black">
                <a:alpha val="40000"/>
              </a:prstClr>
            </a:outerShdw>
          </a:effectLst>
          <a:scene3d>
            <a:camera prst="obliqueBottom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7264400" y="3906085"/>
            <a:ext cx="3940629" cy="2828544"/>
          </a:xfrm>
          <a:prstGeom prst="rect">
            <a:avLst/>
          </a:prstGeom>
          <a:noFill/>
          <a:effectLst>
            <a:outerShdw blurRad="50800" dist="38100" dir="8100000" algn="tr" rotWithShape="0">
              <a:prstClr val="black">
                <a:alpha val="40000"/>
              </a:prstClr>
            </a:outerShdw>
          </a:effectLst>
          <a:scene3d>
            <a:camera prst="obliqueBottom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p:cNvPicPr>
            <a:picLocks noChangeAspect="1"/>
          </p:cNvPicPr>
          <p:nvPr/>
        </p:nvPicPr>
        <p:blipFill>
          <a:blip r:embed="rId6"/>
          <a:stretch>
            <a:fillRect/>
          </a:stretch>
        </p:blipFill>
        <p:spPr>
          <a:xfrm>
            <a:off x="4177526" y="3929693"/>
            <a:ext cx="2943635" cy="2804936"/>
          </a:xfrm>
          <a:prstGeom prst="rect">
            <a:avLst/>
          </a:prstGeom>
        </p:spPr>
      </p:pic>
      <p:pic>
        <p:nvPicPr>
          <p:cNvPr id="20" name="Picture 19"/>
          <p:cNvPicPr>
            <a:picLocks noChangeAspect="1"/>
          </p:cNvPicPr>
          <p:nvPr/>
        </p:nvPicPr>
        <p:blipFill>
          <a:blip r:embed="rId7"/>
          <a:stretch>
            <a:fillRect/>
          </a:stretch>
        </p:blipFill>
        <p:spPr>
          <a:xfrm>
            <a:off x="9310824" y="522036"/>
            <a:ext cx="1894205" cy="3231649"/>
          </a:xfrm>
          <a:prstGeom prst="rect">
            <a:avLst/>
          </a:prstGeom>
        </p:spPr>
      </p:pic>
      <p:pic>
        <p:nvPicPr>
          <p:cNvPr id="21" name="Picture 20"/>
          <p:cNvPicPr>
            <a:picLocks noChangeAspect="1"/>
          </p:cNvPicPr>
          <p:nvPr/>
        </p:nvPicPr>
        <p:blipFill>
          <a:blip r:embed="rId8"/>
          <a:stretch>
            <a:fillRect/>
          </a:stretch>
        </p:blipFill>
        <p:spPr>
          <a:xfrm>
            <a:off x="7321773" y="3929573"/>
            <a:ext cx="3883255" cy="2719773"/>
          </a:xfrm>
          <a:prstGeom prst="rect">
            <a:avLst/>
          </a:prstGeom>
        </p:spPr>
      </p:pic>
    </p:spTree>
    <p:extLst>
      <p:ext uri="{BB962C8B-B14F-4D97-AF65-F5344CB8AC3E}">
        <p14:creationId xmlns:p14="http://schemas.microsoft.com/office/powerpoint/2010/main" val="38240487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902C64F-B802-E343-B318-70D330A9A3FE}"/>
              </a:ext>
            </a:extLst>
          </p:cNvPr>
          <p:cNvSpPr/>
          <p:nvPr/>
        </p:nvSpPr>
        <p:spPr>
          <a:xfrm>
            <a:off x="-217714" y="-131425"/>
            <a:ext cx="12191999" cy="584775"/>
          </a:xfrm>
          <a:prstGeom prst="rect">
            <a:avLst/>
          </a:prstGeom>
        </p:spPr>
        <p:txBody>
          <a:bodyPr wrap="square" anchor="t">
            <a:spAutoFit/>
          </a:bodyPr>
          <a:lstStyle/>
          <a:p>
            <a:pPr algn="ctr"/>
            <a:r>
              <a:rPr lang="en-US" sz="3200" b="1" u="sng" dirty="0">
                <a:solidFill>
                  <a:srgbClr val="0070C0"/>
                </a:solidFill>
                <a:latin typeface="Arial" panose="020B0604020202020204" pitchFamily="34" charset="0"/>
                <a:cs typeface="Arial" panose="020B0604020202020204" pitchFamily="34" charset="0"/>
              </a:rPr>
              <a:t>B</a:t>
            </a:r>
            <a:r>
              <a:rPr lang="en-US" sz="3200" b="1" u="sng" dirty="0" smtClean="0">
                <a:solidFill>
                  <a:srgbClr val="0070C0"/>
                </a:solidFill>
                <a:latin typeface="Arial" panose="020B0604020202020204" pitchFamily="34" charset="0"/>
                <a:cs typeface="Arial" panose="020B0604020202020204" pitchFamily="34" charset="0"/>
              </a:rPr>
              <a:t>ivariate Analysis</a:t>
            </a:r>
            <a:endParaRPr lang="en-US" sz="3200" b="1" u="sng" dirty="0">
              <a:solidFill>
                <a:srgbClr val="0070C0"/>
              </a:solidFill>
              <a:latin typeface="Arial" panose="020B0604020202020204" pitchFamily="34" charset="0"/>
              <a:cs typeface="Arial" panose="020B0604020202020204" pitchFamily="34" charset="0"/>
            </a:endParaRPr>
          </a:p>
        </p:txBody>
      </p:sp>
      <p:sp>
        <p:nvSpPr>
          <p:cNvPr id="8" name="Rectangle 7"/>
          <p:cNvSpPr/>
          <p:nvPr/>
        </p:nvSpPr>
        <p:spPr>
          <a:xfrm>
            <a:off x="142018" y="491890"/>
            <a:ext cx="2964040" cy="3344938"/>
          </a:xfrm>
          <a:prstGeom prst="rect">
            <a:avLst/>
          </a:prstGeom>
          <a:noFill/>
          <a:effectLst>
            <a:outerShdw blurRad="50800" dist="38100" dir="8100000" algn="tr" rotWithShape="0">
              <a:prstClr val="black">
                <a:alpha val="40000"/>
              </a:prstClr>
            </a:outerShdw>
          </a:effectLst>
          <a:scene3d>
            <a:camera prst="obliqueBottom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309268" y="498664"/>
            <a:ext cx="2881176" cy="3278511"/>
          </a:xfrm>
          <a:prstGeom prst="rect">
            <a:avLst/>
          </a:prstGeom>
          <a:noFill/>
          <a:effectLst>
            <a:outerShdw blurRad="50800" dist="38100" dir="8100000" algn="tr" rotWithShape="0">
              <a:prstClr val="black">
                <a:alpha val="40000"/>
              </a:prstClr>
            </a:outerShdw>
          </a:effectLst>
          <a:scene3d>
            <a:camera prst="obliqueBottom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3267075" y="525103"/>
            <a:ext cx="2881176" cy="3278511"/>
          </a:xfrm>
          <a:prstGeom prst="rect">
            <a:avLst/>
          </a:prstGeom>
          <a:noFill/>
          <a:effectLst>
            <a:outerShdw blurRad="50800" dist="38100" dir="8100000" algn="tr" rotWithShape="0">
              <a:prstClr val="black">
                <a:alpha val="40000"/>
              </a:prstClr>
            </a:outerShdw>
          </a:effectLst>
          <a:scene3d>
            <a:camera prst="obliqueBottom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9310824" y="475174"/>
            <a:ext cx="1894205" cy="3278511"/>
          </a:xfrm>
          <a:prstGeom prst="rect">
            <a:avLst/>
          </a:prstGeom>
          <a:noFill/>
          <a:effectLst>
            <a:outerShdw blurRad="50800" dist="38100" dir="8100000" algn="tr" rotWithShape="0">
              <a:prstClr val="black">
                <a:alpha val="40000"/>
              </a:prstClr>
            </a:outerShdw>
          </a:effectLst>
          <a:scene3d>
            <a:camera prst="obliqueBottom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142018" y="3903254"/>
            <a:ext cx="3777520" cy="2831375"/>
          </a:xfrm>
          <a:prstGeom prst="rect">
            <a:avLst/>
          </a:prstGeom>
          <a:noFill/>
          <a:effectLst>
            <a:outerShdw blurRad="50800" dist="38100" dir="8100000" algn="tr" rotWithShape="0">
              <a:prstClr val="black">
                <a:alpha val="40000"/>
              </a:prstClr>
            </a:outerShdw>
          </a:effectLst>
          <a:scene3d>
            <a:camera prst="obliqueBottom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4062776" y="3903254"/>
            <a:ext cx="3058386" cy="2831375"/>
          </a:xfrm>
          <a:prstGeom prst="rect">
            <a:avLst/>
          </a:prstGeom>
          <a:noFill/>
          <a:effectLst>
            <a:outerShdw blurRad="50800" dist="38100" dir="8100000" algn="tr" rotWithShape="0">
              <a:prstClr val="black">
                <a:alpha val="40000"/>
              </a:prstClr>
            </a:outerShdw>
          </a:effectLst>
          <a:scene3d>
            <a:camera prst="obliqueBottom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7264400" y="3906085"/>
            <a:ext cx="3940629" cy="2828544"/>
          </a:xfrm>
          <a:prstGeom prst="rect">
            <a:avLst/>
          </a:prstGeom>
          <a:noFill/>
          <a:effectLst>
            <a:outerShdw blurRad="50800" dist="38100" dir="8100000" algn="tr" rotWithShape="0">
              <a:prstClr val="black">
                <a:alpha val="40000"/>
              </a:prstClr>
            </a:outerShdw>
          </a:effectLst>
          <a:scene3d>
            <a:camera prst="obliqueBottom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2"/>
          <a:stretch>
            <a:fillRect/>
          </a:stretch>
        </p:blipFill>
        <p:spPr>
          <a:xfrm>
            <a:off x="192223" y="525103"/>
            <a:ext cx="2817677" cy="3278511"/>
          </a:xfrm>
          <a:prstGeom prst="rect">
            <a:avLst/>
          </a:prstGeom>
        </p:spPr>
      </p:pic>
      <p:pic>
        <p:nvPicPr>
          <p:cNvPr id="9" name="Picture 8"/>
          <p:cNvPicPr>
            <a:picLocks noChangeAspect="1"/>
          </p:cNvPicPr>
          <p:nvPr/>
        </p:nvPicPr>
        <p:blipFill>
          <a:blip r:embed="rId3"/>
          <a:stretch>
            <a:fillRect/>
          </a:stretch>
        </p:blipFill>
        <p:spPr>
          <a:xfrm>
            <a:off x="142019" y="3972156"/>
            <a:ext cx="3680682" cy="2762473"/>
          </a:xfrm>
          <a:prstGeom prst="rect">
            <a:avLst/>
          </a:prstGeom>
        </p:spPr>
      </p:pic>
      <p:pic>
        <p:nvPicPr>
          <p:cNvPr id="13" name="Picture 12"/>
          <p:cNvPicPr>
            <a:picLocks noChangeAspect="1"/>
          </p:cNvPicPr>
          <p:nvPr/>
        </p:nvPicPr>
        <p:blipFill>
          <a:blip r:embed="rId4"/>
          <a:stretch>
            <a:fillRect/>
          </a:stretch>
        </p:blipFill>
        <p:spPr>
          <a:xfrm>
            <a:off x="3296831" y="579429"/>
            <a:ext cx="2851420" cy="3174256"/>
          </a:xfrm>
          <a:prstGeom prst="rect">
            <a:avLst/>
          </a:prstGeom>
        </p:spPr>
      </p:pic>
      <p:pic>
        <p:nvPicPr>
          <p:cNvPr id="16" name="Picture 15"/>
          <p:cNvPicPr>
            <a:picLocks noChangeAspect="1"/>
          </p:cNvPicPr>
          <p:nvPr/>
        </p:nvPicPr>
        <p:blipFill>
          <a:blip r:embed="rId5"/>
          <a:stretch>
            <a:fillRect/>
          </a:stretch>
        </p:blipFill>
        <p:spPr>
          <a:xfrm>
            <a:off x="6316934" y="498664"/>
            <a:ext cx="2873510" cy="3278511"/>
          </a:xfrm>
          <a:prstGeom prst="rect">
            <a:avLst/>
          </a:prstGeom>
        </p:spPr>
      </p:pic>
      <p:pic>
        <p:nvPicPr>
          <p:cNvPr id="23" name="Picture 22"/>
          <p:cNvPicPr>
            <a:picLocks noChangeAspect="1"/>
          </p:cNvPicPr>
          <p:nvPr/>
        </p:nvPicPr>
        <p:blipFill>
          <a:blip r:embed="rId6"/>
          <a:stretch>
            <a:fillRect/>
          </a:stretch>
        </p:blipFill>
        <p:spPr>
          <a:xfrm>
            <a:off x="9369603" y="498664"/>
            <a:ext cx="1819098" cy="3255021"/>
          </a:xfrm>
          <a:prstGeom prst="rect">
            <a:avLst/>
          </a:prstGeom>
        </p:spPr>
      </p:pic>
      <p:pic>
        <p:nvPicPr>
          <p:cNvPr id="24" name="Picture 23"/>
          <p:cNvPicPr>
            <a:picLocks noChangeAspect="1"/>
          </p:cNvPicPr>
          <p:nvPr/>
        </p:nvPicPr>
        <p:blipFill>
          <a:blip r:embed="rId7"/>
          <a:stretch>
            <a:fillRect/>
          </a:stretch>
        </p:blipFill>
        <p:spPr>
          <a:xfrm>
            <a:off x="7264399" y="3929575"/>
            <a:ext cx="3940629" cy="2805054"/>
          </a:xfrm>
          <a:prstGeom prst="rect">
            <a:avLst/>
          </a:prstGeom>
        </p:spPr>
      </p:pic>
      <p:pic>
        <p:nvPicPr>
          <p:cNvPr id="25" name="Picture 24"/>
          <p:cNvPicPr>
            <a:picLocks noChangeAspect="1"/>
          </p:cNvPicPr>
          <p:nvPr/>
        </p:nvPicPr>
        <p:blipFill>
          <a:blip r:embed="rId8"/>
          <a:stretch>
            <a:fillRect/>
          </a:stretch>
        </p:blipFill>
        <p:spPr>
          <a:xfrm>
            <a:off x="4089400" y="3929575"/>
            <a:ext cx="3031763" cy="2741211"/>
          </a:xfrm>
          <a:prstGeom prst="rect">
            <a:avLst/>
          </a:prstGeom>
        </p:spPr>
      </p:pic>
    </p:spTree>
    <p:extLst>
      <p:ext uri="{BB962C8B-B14F-4D97-AF65-F5344CB8AC3E}">
        <p14:creationId xmlns:p14="http://schemas.microsoft.com/office/powerpoint/2010/main" val="1720679482"/>
      </p:ext>
    </p:extLst>
  </p:cSld>
  <p:clrMapOvr>
    <a:masterClrMapping/>
  </p:clrMapOvr>
  <p:timing>
    <p:tnLst>
      <p:par>
        <p:cT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7869</TotalTime>
  <Words>1930</Words>
  <Application>Microsoft Office PowerPoint</Application>
  <PresentationFormat>Widescreen</PresentationFormat>
  <Paragraphs>321</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Courier New</vt:lpstr>
      <vt:lpstr>Wingdings</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Rashmi P</dc:creator>
  <cp:lastModifiedBy>SONY VAIO</cp:lastModifiedBy>
  <cp:revision>245</cp:revision>
  <dcterms:created xsi:type="dcterms:W3CDTF">2019-12-31T09:37:22Z</dcterms:created>
  <dcterms:modified xsi:type="dcterms:W3CDTF">2023-02-17T02:12:08Z</dcterms:modified>
</cp:coreProperties>
</file>