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8" r:id="rId4"/>
    <p:sldId id="278" r:id="rId5"/>
    <p:sldId id="288" r:id="rId6"/>
    <p:sldId id="286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77" r:id="rId15"/>
    <p:sldId id="281" r:id="rId1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87621" autoAdjust="0"/>
  </p:normalViewPr>
  <p:slideViewPr>
    <p:cSldViewPr>
      <p:cViewPr>
        <p:scale>
          <a:sx n="100" d="100"/>
          <a:sy n="100" d="100"/>
        </p:scale>
        <p:origin x="-32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067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9738115-06AB-4D86-BC71-5FD83484A46E}" type="datetime1">
              <a:rPr lang="en-US" smtClean="0">
                <a:solidFill>
                  <a:srgbClr val="FFFFFF"/>
                </a:solidFill>
              </a:rPr>
              <a:pPr algn="ctr"/>
              <a:t>10/25/2013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Slide - 2 of 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67A288-D5C2-498C-8112-829A0B1D5EC5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C18B1-D090-479C-AFFE-EAA954821633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FA71AA42-CF6C-436C-9358-D97F8CBB1E4C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64866D-6987-4A33-AEB5-8535121F43D1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B5C7B0-7227-4D5F-B100-CDEE9DF18BD2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CC471D-28EC-4904-8590-2670AA43BA01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354002-BF53-43A5-9BEA-6137B82BE9BD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Slide - 2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C71AA612-D4CD-46CA-825B-42B9039DAE23}" type="datetime1">
              <a:rPr lang="en-US" smtClean="0"/>
              <a:pPr/>
              <a:t>10/25/2013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r>
              <a:rPr lang="en-US" smtClean="0"/>
              <a:t>Slide - 2 of 9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70CA5B2F-08D0-444B-BF4A-2FA320EEDA0A}" type="datetime1">
              <a:rPr lang="en-US" smtClean="0"/>
              <a:pPr/>
              <a:t>10/25/2013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Slide - 2 of 9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04800" y="285750"/>
            <a:ext cx="8534400" cy="4095750"/>
          </a:xfrm>
        </p:spPr>
        <p:txBody>
          <a:bodyPr anchor="ctr">
            <a:normAutofit/>
          </a:bodyPr>
          <a:lstStyle>
            <a:extLst/>
          </a:lstStyle>
          <a:p>
            <a:pPr algn="ctr"/>
            <a:r>
              <a:rPr lang="en-US" sz="4000" dirty="0" smtClean="0"/>
              <a:t>  Case study </a:t>
            </a:r>
            <a:br>
              <a:rPr lang="en-US" sz="4000" dirty="0" smtClean="0"/>
            </a:br>
            <a:r>
              <a:rPr lang="en-US" sz="3200" dirty="0" smtClean="0"/>
              <a:t>‘Cloud computing as an innovation: Perception, attitude, and adoption’</a:t>
            </a:r>
            <a:endParaRPr lang="en-US" sz="32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476750"/>
            <a:ext cx="6515100" cy="666750"/>
          </a:xfrm>
        </p:spPr>
        <p:txBody>
          <a:bodyPr>
            <a:noAutofit/>
          </a:bodyPr>
          <a:lstStyle>
            <a:extLst/>
          </a:lstStyle>
          <a:p>
            <a:r>
              <a:rPr lang="en-US" sz="1200" b="1" dirty="0" smtClean="0"/>
              <a:t>By Anirban Roy Choudhury (EEPITM-01-001), </a:t>
            </a:r>
            <a:r>
              <a:rPr lang="en-US" sz="1200" b="1" dirty="0" err="1" smtClean="0"/>
              <a:t>Gaurav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Pratap</a:t>
            </a:r>
            <a:r>
              <a:rPr lang="en-US" sz="1200" b="1" dirty="0" smtClean="0"/>
              <a:t> Singh (EEPITM-01-004), Satyajit Mohanty (EEPITM-01-020), </a:t>
            </a:r>
            <a:r>
              <a:rPr lang="en-US" sz="1200" b="1" dirty="0" err="1" smtClean="0"/>
              <a:t>Siddharth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Verma</a:t>
            </a:r>
            <a:r>
              <a:rPr lang="en-US" sz="1200" b="1" dirty="0" smtClean="0"/>
              <a:t> (EEPITM-01-023),  Anil C </a:t>
            </a:r>
            <a:r>
              <a:rPr lang="en-US" sz="1200" b="1" dirty="0" err="1" smtClean="0"/>
              <a:t>Menon</a:t>
            </a:r>
            <a:r>
              <a:rPr lang="en-US" sz="1200" b="1" dirty="0"/>
              <a:t> (EEPGP-04C-011)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9550"/>
            <a:ext cx="12287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Interviewee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Ex-Colleagues</a:t>
            </a:r>
          </a:p>
          <a:p>
            <a:r>
              <a:rPr lang="en-US" dirty="0" smtClean="0"/>
              <a:t>19 IT professionals – full time</a:t>
            </a:r>
          </a:p>
          <a:p>
            <a:pPr lvl="1"/>
            <a:r>
              <a:rPr lang="en-US" dirty="0" smtClean="0"/>
              <a:t>Management and Engineer</a:t>
            </a:r>
          </a:p>
          <a:p>
            <a:r>
              <a:rPr lang="en-US" dirty="0" smtClean="0"/>
              <a:t>3 years of experience</a:t>
            </a:r>
          </a:p>
          <a:p>
            <a:r>
              <a:rPr lang="en-US" dirty="0" smtClean="0"/>
              <a:t>Questionnaire given prior to interview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929640"/>
          </a:xfrm>
        </p:spPr>
        <p:txBody>
          <a:bodyPr>
            <a:normAutofit/>
          </a:bodyPr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81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Compatibility</a:t>
            </a:r>
          </a:p>
          <a:p>
            <a:pPr lvl="1"/>
            <a:r>
              <a:rPr lang="en-US" sz="1800" dirty="0" smtClean="0"/>
              <a:t>Customer need and customer demand</a:t>
            </a:r>
          </a:p>
          <a:p>
            <a:pPr lvl="1"/>
            <a:r>
              <a:rPr lang="en-US" sz="1800" dirty="0" smtClean="0"/>
              <a:t>Stability and reliability</a:t>
            </a:r>
          </a:p>
          <a:p>
            <a:pPr lvl="1"/>
            <a:r>
              <a:rPr lang="en-US" sz="1800" dirty="0" smtClean="0"/>
              <a:t>Learning cycle, training &amp; recruitment costs</a:t>
            </a:r>
          </a:p>
          <a:p>
            <a:pPr lvl="1"/>
            <a:r>
              <a:rPr lang="en-US" sz="1800" dirty="0" smtClean="0"/>
              <a:t>Existing products – Banking and aerospace - </a:t>
            </a:r>
            <a:r>
              <a:rPr lang="en-US" sz="1800" dirty="0" err="1" smtClean="0"/>
              <a:t>IaaS</a:t>
            </a:r>
            <a:endParaRPr lang="en-US" sz="1800" dirty="0" smtClean="0"/>
          </a:p>
          <a:p>
            <a:pPr lvl="1"/>
            <a:r>
              <a:rPr lang="en-US" sz="1800" dirty="0" smtClean="0"/>
              <a:t>Privacy &amp; Security</a:t>
            </a:r>
          </a:p>
          <a:p>
            <a:pPr lvl="1"/>
            <a:r>
              <a:rPr lang="en-US" sz="1800" dirty="0" smtClean="0"/>
              <a:t>Anti-virus company – Advantage</a:t>
            </a:r>
          </a:p>
          <a:p>
            <a:pPr lvl="1"/>
            <a:r>
              <a:rPr lang="en-US" sz="1800" dirty="0" smtClean="0"/>
              <a:t>Office application on cloud – Non Desktop </a:t>
            </a:r>
            <a:r>
              <a:rPr lang="en-US" sz="1800" dirty="0"/>
              <a:t>package </a:t>
            </a:r>
            <a:r>
              <a:rPr lang="en-US" sz="1800" dirty="0">
                <a:solidFill>
                  <a:srgbClr val="0070C0"/>
                </a:solidFill>
              </a:rPr>
              <a:t>- </a:t>
            </a:r>
            <a:r>
              <a:rPr lang="en-US" sz="1800" dirty="0"/>
              <a:t>The sunk cost of the existing software packages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Contd..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sz="1700" dirty="0" smtClean="0"/>
              <a:t>Relative advantage</a:t>
            </a:r>
          </a:p>
          <a:p>
            <a:pPr lvl="1"/>
            <a:r>
              <a:rPr lang="en-US" sz="1700" dirty="0" smtClean="0"/>
              <a:t>Access the application from any location thru desktops as well as mobile devices over the internet</a:t>
            </a:r>
          </a:p>
          <a:p>
            <a:pPr lvl="1"/>
            <a:r>
              <a:rPr lang="en-US" sz="1700" dirty="0" smtClean="0"/>
              <a:t>Performance and speed, storage</a:t>
            </a:r>
          </a:p>
          <a:p>
            <a:pPr lvl="1"/>
            <a:r>
              <a:rPr lang="en-US" sz="1700" dirty="0" smtClean="0"/>
              <a:t>Sharing document with anyone at anytime – using Google docs, </a:t>
            </a:r>
            <a:r>
              <a:rPr lang="en-US" sz="1700" dirty="0" err="1" smtClean="0"/>
              <a:t>Flickr</a:t>
            </a:r>
            <a:endParaRPr lang="en-US" sz="1700" dirty="0" smtClean="0"/>
          </a:p>
          <a:p>
            <a:pPr lvl="1"/>
            <a:r>
              <a:rPr lang="en-US" sz="1700" dirty="0" smtClean="0"/>
              <a:t>Convenience </a:t>
            </a:r>
            <a:r>
              <a:rPr lang="en-US" sz="1700" dirty="0" smtClean="0">
                <a:solidFill>
                  <a:srgbClr val="0070C0"/>
                </a:solidFill>
              </a:rPr>
              <a:t>– </a:t>
            </a:r>
            <a:r>
              <a:rPr lang="en-US" sz="1700" dirty="0" smtClean="0"/>
              <a:t>No S/W installations &amp; updates</a:t>
            </a:r>
          </a:p>
          <a:p>
            <a:pPr lvl="1"/>
            <a:r>
              <a:rPr lang="en-US" sz="1700" dirty="0" smtClean="0"/>
              <a:t>Ease of maintenance </a:t>
            </a:r>
          </a:p>
          <a:p>
            <a:r>
              <a:rPr lang="en-US" sz="1700" dirty="0" smtClean="0"/>
              <a:t>Complexity</a:t>
            </a:r>
          </a:p>
          <a:p>
            <a:pPr lvl="1"/>
            <a:r>
              <a:rPr lang="en-US" sz="1700" dirty="0" smtClean="0"/>
              <a:t>Development – Multiple layers –  connectivity between layers – Service providers can provide easy to use development tools to aid this.</a:t>
            </a:r>
          </a:p>
          <a:p>
            <a:r>
              <a:rPr lang="en-US" sz="1700" dirty="0" smtClean="0"/>
              <a:t>Trialability</a:t>
            </a:r>
          </a:p>
          <a:p>
            <a:pPr lvl="1"/>
            <a:r>
              <a:rPr lang="en-US" sz="1700" dirty="0" smtClean="0"/>
              <a:t>Use to find the benefit – not many are available</a:t>
            </a:r>
          </a:p>
          <a:p>
            <a:r>
              <a:rPr lang="en-US" sz="1700" dirty="0" smtClean="0"/>
              <a:t>Observability</a:t>
            </a:r>
          </a:p>
          <a:p>
            <a:pPr lvl="1"/>
            <a:r>
              <a:rPr lang="en-US" sz="1700" dirty="0" smtClean="0"/>
              <a:t>Not  many application to see the </a:t>
            </a:r>
            <a:r>
              <a:rPr lang="en-US" sz="1700" dirty="0"/>
              <a:t>results - Provide successful business cases </a:t>
            </a:r>
            <a:r>
              <a:rPr lang="en-US" sz="1700" dirty="0" smtClean="0"/>
              <a:t>to </a:t>
            </a:r>
            <a:r>
              <a:rPr lang="en-US" sz="1700" dirty="0"/>
              <a:t>demonstrate the worth </a:t>
            </a:r>
            <a:r>
              <a:rPr lang="en-US" sz="1700" dirty="0" smtClean="0"/>
              <a:t>of cloud </a:t>
            </a:r>
            <a:r>
              <a:rPr lang="en-US" sz="1700" dirty="0"/>
              <a:t>adoption </a:t>
            </a:r>
            <a:endParaRPr lang="en-US" sz="17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05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Customer need and customer </a:t>
            </a:r>
            <a:r>
              <a:rPr lang="en-US" dirty="0"/>
              <a:t>demand - Do not use the cloud just because it is the cloud</a:t>
            </a:r>
            <a:endParaRPr lang="en-US" dirty="0" smtClean="0"/>
          </a:p>
          <a:p>
            <a:r>
              <a:rPr lang="en-US" dirty="0" smtClean="0"/>
              <a:t>Security &amp; Privacy</a:t>
            </a:r>
          </a:p>
          <a:p>
            <a:r>
              <a:rPr lang="en-US" dirty="0" smtClean="0"/>
              <a:t>Ease of maintenance</a:t>
            </a:r>
          </a:p>
          <a:p>
            <a:r>
              <a:rPr lang="en-US" dirty="0" smtClean="0"/>
              <a:t>Better compatibility</a:t>
            </a:r>
          </a:p>
          <a:p>
            <a:r>
              <a:rPr lang="en-US" dirty="0" smtClean="0"/>
              <a:t>Better observability</a:t>
            </a:r>
          </a:p>
          <a:p>
            <a:r>
              <a:rPr lang="en-US" dirty="0" smtClean="0"/>
              <a:t>Option for </a:t>
            </a:r>
            <a:r>
              <a:rPr lang="en-US" dirty="0" err="1" smtClean="0"/>
              <a:t>trialabiity</a:t>
            </a:r>
            <a:endParaRPr lang="en-US" dirty="0" smtClean="0"/>
          </a:p>
          <a:p>
            <a:r>
              <a:rPr lang="en-US" dirty="0" smtClean="0"/>
              <a:t>Industry standard for cloud computing</a:t>
            </a:r>
          </a:p>
          <a:p>
            <a:r>
              <a:rPr lang="en-US" dirty="0"/>
              <a:t>Sustainable business models and successful cases will encourage cloud adoption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Q&amp;A?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Benefit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Roadblock for adaption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Theoretical framework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Perceived advantage &amp; Disadvantage of cloud computing</a:t>
            </a:r>
          </a:p>
          <a:p>
            <a:r>
              <a:rPr lang="en-US" b="1" smtClean="0">
                <a:solidFill>
                  <a:srgbClr val="0070C0"/>
                </a:solidFill>
              </a:rPr>
              <a:t>Research Methodology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Findings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Conclusion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Q &amp; 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9550"/>
            <a:ext cx="771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6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</a:t>
            </a:fld>
            <a:endParaRPr lang="en-US"/>
          </a:p>
        </p:txBody>
      </p:sp>
      <p:pic>
        <p:nvPicPr>
          <p:cNvPr id="5" name="Content Placeholder 4" descr="happy-rain-cloud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8077200" y="133350"/>
            <a:ext cx="896195" cy="911753"/>
          </a:xfrm>
        </p:spPr>
      </p:pic>
      <p:sp>
        <p:nvSpPr>
          <p:cNvPr id="7" name="TextBox 6"/>
          <p:cNvSpPr txBox="1"/>
          <p:nvPr/>
        </p:nvSpPr>
        <p:spPr>
          <a:xfrm>
            <a:off x="609600" y="135255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Next big thing</a:t>
            </a:r>
          </a:p>
          <a:p>
            <a:r>
              <a:rPr lang="en-US" sz="1400" dirty="0" smtClean="0"/>
              <a:t>Market capital &gt; 8 </a:t>
            </a:r>
            <a:r>
              <a:rPr lang="en-US" sz="1400" dirty="0" err="1" smtClean="0"/>
              <a:t>Bilion</a:t>
            </a:r>
            <a:r>
              <a:rPr lang="en-US" sz="1400" dirty="0" smtClean="0"/>
              <a:t> Dollar by 2013</a:t>
            </a:r>
          </a:p>
          <a:p>
            <a:r>
              <a:rPr lang="en-US" sz="1400" dirty="0" smtClean="0"/>
              <a:t>Lot of interest from commercial as well as educational institution</a:t>
            </a:r>
          </a:p>
          <a:p>
            <a:r>
              <a:rPr lang="en-US" sz="1400" dirty="0" smtClean="0"/>
              <a:t>Lack of understanding as of 2009</a:t>
            </a:r>
          </a:p>
          <a:p>
            <a:r>
              <a:rPr lang="en-US" sz="1400" dirty="0" smtClean="0"/>
              <a:t>How an innovation is perceived - Factors that create interest for early adaption and </a:t>
            </a:r>
            <a:r>
              <a:rPr lang="en-US" sz="1400" dirty="0"/>
              <a:t>prevention - Diffusion of innovation </a:t>
            </a:r>
            <a:r>
              <a:rPr lang="en-US" sz="1400" dirty="0" smtClean="0"/>
              <a:t>theory used to analyze.</a:t>
            </a:r>
          </a:p>
          <a:p>
            <a:r>
              <a:rPr lang="en-US" sz="1400" dirty="0"/>
              <a:t>‘Cloud’ term is metaphorical and points to a large pool of usable resources such as hardware and software.</a:t>
            </a:r>
            <a:endParaRPr lang="en-US" sz="1400" dirty="0" smtClean="0"/>
          </a:p>
          <a:p>
            <a:r>
              <a:rPr lang="en-US" sz="1400" dirty="0" smtClean="0"/>
              <a:t>Cloud computing the next step from </a:t>
            </a:r>
          </a:p>
          <a:p>
            <a:r>
              <a:rPr lang="en-US" sz="1400" dirty="0" smtClean="0"/>
              <a:t>	Grid Computing</a:t>
            </a:r>
          </a:p>
          <a:p>
            <a:r>
              <a:rPr lang="en-US" sz="1400" dirty="0" smtClean="0"/>
              <a:t>	Network of computers</a:t>
            </a:r>
          </a:p>
          <a:p>
            <a:r>
              <a:rPr lang="en-US" sz="1400" dirty="0" smtClean="0"/>
              <a:t>Architecture</a:t>
            </a:r>
          </a:p>
          <a:p>
            <a:r>
              <a:rPr lang="en-US" sz="1400" dirty="0" smtClean="0"/>
              <a:t>	Supply &amp; Demand</a:t>
            </a:r>
          </a:p>
          <a:p>
            <a:r>
              <a:rPr lang="en-US" sz="1400" dirty="0" smtClean="0"/>
              <a:t>	Fee – Pay as use / needed</a:t>
            </a:r>
          </a:p>
          <a:p>
            <a:r>
              <a:rPr lang="en-US" sz="1400" dirty="0" smtClean="0"/>
              <a:t>Services</a:t>
            </a:r>
          </a:p>
          <a:p>
            <a:r>
              <a:rPr lang="en-US" sz="1400" dirty="0" smtClean="0"/>
              <a:t>	SLA based on customer need and expectation</a:t>
            </a:r>
          </a:p>
          <a:p>
            <a:r>
              <a:rPr lang="en-US" sz="1400" dirty="0" smtClean="0"/>
              <a:t>	Delivery Model – </a:t>
            </a:r>
            <a:r>
              <a:rPr lang="en-US" sz="1400" dirty="0" err="1" smtClean="0"/>
              <a:t>PaaS</a:t>
            </a:r>
            <a:r>
              <a:rPr lang="en-US" sz="1400" dirty="0" smtClean="0"/>
              <a:t>, </a:t>
            </a:r>
            <a:r>
              <a:rPr lang="en-US" sz="1400" dirty="0" err="1" smtClean="0"/>
              <a:t>IaaS</a:t>
            </a:r>
            <a:r>
              <a:rPr lang="en-US" sz="1400" dirty="0" smtClean="0"/>
              <a:t>, </a:t>
            </a:r>
            <a:r>
              <a:rPr lang="en-US" sz="1400" dirty="0" err="1" smtClean="0"/>
              <a:t>SaaS</a:t>
            </a:r>
            <a:r>
              <a:rPr lang="en-US" sz="1400" dirty="0" smtClean="0"/>
              <a:t>, Services	 (ASP)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Paas</a:t>
            </a:r>
            <a:r>
              <a:rPr lang="en-US" sz="1400" dirty="0" smtClean="0"/>
              <a:t> – S3 (Amazon), Azure (MSFT)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Benefit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4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582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Reduction in cost</a:t>
            </a:r>
          </a:p>
          <a:p>
            <a:r>
              <a:rPr lang="en-US" dirty="0" smtClean="0"/>
              <a:t>Pay as you go</a:t>
            </a:r>
          </a:p>
          <a:p>
            <a:r>
              <a:rPr lang="en-US" dirty="0" smtClean="0"/>
              <a:t>Uninterrupted services</a:t>
            </a:r>
          </a:p>
          <a:p>
            <a:r>
              <a:rPr lang="en-US" dirty="0" smtClean="0"/>
              <a:t>More manpower for innovation</a:t>
            </a:r>
          </a:p>
          <a:p>
            <a:r>
              <a:rPr lang="en-US" dirty="0" smtClean="0"/>
              <a:t>Thin provisioning</a:t>
            </a:r>
          </a:p>
          <a:p>
            <a:r>
              <a:rPr lang="en-US" dirty="0" smtClean="0"/>
              <a:t>Multi tenancy</a:t>
            </a:r>
          </a:p>
          <a:p>
            <a:endParaRPr lang="en-US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Roadblocks for Adaption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5</a:t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4582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Lack of standardization - portability</a:t>
            </a:r>
          </a:p>
          <a:p>
            <a:r>
              <a:rPr lang="en-US" dirty="0" smtClean="0"/>
              <a:t>Policy &amp; Organizational risk</a:t>
            </a:r>
          </a:p>
          <a:p>
            <a:r>
              <a:rPr lang="en-US" dirty="0" smtClean="0"/>
              <a:t>Technical risk</a:t>
            </a:r>
          </a:p>
          <a:p>
            <a:r>
              <a:rPr lang="en-US" dirty="0" smtClean="0"/>
              <a:t>Legal risk</a:t>
            </a:r>
          </a:p>
          <a:p>
            <a:r>
              <a:rPr lang="en-US" dirty="0" smtClean="0"/>
              <a:t>Network risk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88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110"/>
            <a:ext cx="8534400" cy="1005840"/>
          </a:xfrm>
        </p:spPr>
        <p:txBody>
          <a:bodyPr>
            <a:normAutofit/>
          </a:bodyPr>
          <a:lstStyle/>
          <a:p>
            <a:r>
              <a:rPr lang="en-US" b="1" smtClean="0"/>
              <a:t>Theoretical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6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5800" y="150495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Cloud Computing – Is it innovation  ?</a:t>
            </a:r>
          </a:p>
          <a:p>
            <a:r>
              <a:rPr lang="en-US" dirty="0" smtClean="0">
                <a:latin typeface="Calibri" pitchFamily="34" charset="0"/>
              </a:rPr>
              <a:t>Rate of innovation adaption depend on</a:t>
            </a:r>
          </a:p>
          <a:p>
            <a:r>
              <a:rPr lang="en-US" dirty="0" smtClean="0"/>
              <a:t>	Perceived attributes of innovation</a:t>
            </a:r>
          </a:p>
          <a:p>
            <a:r>
              <a:rPr lang="en-US" dirty="0" smtClean="0"/>
              <a:t>	Type of innovation decision</a:t>
            </a:r>
          </a:p>
          <a:p>
            <a:r>
              <a:rPr lang="en-US" dirty="0" smtClean="0"/>
              <a:t>	Communication channels</a:t>
            </a:r>
          </a:p>
          <a:p>
            <a:r>
              <a:rPr lang="en-US" dirty="0" smtClean="0"/>
              <a:t>	Nature of social system, and change agents’ promotion efforts</a:t>
            </a:r>
          </a:p>
          <a:p>
            <a:r>
              <a:rPr lang="en-US" dirty="0" smtClean="0"/>
              <a:t>Organization will adapt innovation </a:t>
            </a:r>
          </a:p>
          <a:p>
            <a:r>
              <a:rPr lang="en-US" dirty="0" smtClean="0"/>
              <a:t>	Efficiency, effectiveness</a:t>
            </a:r>
          </a:p>
          <a:p>
            <a:r>
              <a:rPr lang="en-US" dirty="0" smtClean="0"/>
              <a:t>	Economy gains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Perceived advantage of 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Advantage of cloud computing</a:t>
            </a:r>
          </a:p>
          <a:p>
            <a:pPr lvl="1"/>
            <a:r>
              <a:rPr lang="en-US" dirty="0" smtClean="0"/>
              <a:t>Capital costs,</a:t>
            </a:r>
          </a:p>
          <a:p>
            <a:pPr lvl="1"/>
            <a:r>
              <a:rPr lang="en-US" dirty="0" smtClean="0"/>
              <a:t>Capacity, agility of implementation, reliability, compatibility, </a:t>
            </a:r>
          </a:p>
          <a:p>
            <a:pPr lvl="1"/>
            <a:r>
              <a:rPr lang="en-US" dirty="0" smtClean="0"/>
              <a:t>Ease of use, and flexibility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Desktop Grid Computing Vs. Cloud computing</a:t>
            </a:r>
          </a:p>
          <a:p>
            <a:pPr lvl="1"/>
            <a:r>
              <a:rPr lang="en-US" dirty="0" smtClean="0"/>
              <a:t>Performance and the resources required for it </a:t>
            </a:r>
          </a:p>
          <a:p>
            <a:pPr lvl="1"/>
            <a:r>
              <a:rPr lang="en-US" dirty="0" smtClean="0"/>
              <a:t>Allow agile distribution of resources (</a:t>
            </a:r>
            <a:r>
              <a:rPr lang="en-US" dirty="0" err="1" smtClean="0"/>
              <a:t>Vouk</a:t>
            </a:r>
            <a:r>
              <a:rPr lang="en-US" dirty="0" smtClean="0"/>
              <a:t>, 2008).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Perceived relative advantage of cloud computing both</a:t>
            </a:r>
          </a:p>
          <a:p>
            <a:pPr lvl="1"/>
            <a:r>
              <a:rPr lang="en-US" dirty="0" smtClean="0"/>
              <a:t>Technically and economically should encourage IT professionals to consider using cloud computing to provide products and services to their customers.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Perceived disadvantage of cloud computing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276350"/>
            <a:ext cx="8382000" cy="3810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Compatibility</a:t>
            </a:r>
          </a:p>
          <a:p>
            <a:pPr lvl="1"/>
            <a:r>
              <a:rPr lang="en-US" sz="1400" dirty="0" smtClean="0"/>
              <a:t>Existing values, experience, business needs, and technological infrastructure is important to IT professionals’ intention of using cloud computing to provide products and services to their customer</a:t>
            </a:r>
          </a:p>
          <a:p>
            <a:r>
              <a:rPr lang="en-US" sz="1400" dirty="0" smtClean="0"/>
              <a:t>Complexity</a:t>
            </a:r>
          </a:p>
          <a:p>
            <a:pPr lvl="1"/>
            <a:r>
              <a:rPr lang="en-US" sz="1400" dirty="0" smtClean="0"/>
              <a:t>Ease of use</a:t>
            </a:r>
          </a:p>
          <a:p>
            <a:pPr lvl="1"/>
            <a:r>
              <a:rPr lang="en-US" sz="1400" dirty="0" smtClean="0"/>
              <a:t>complexity of the underlying infrastructure and middleware</a:t>
            </a:r>
          </a:p>
          <a:p>
            <a:r>
              <a:rPr lang="en-US" sz="1400" dirty="0" smtClean="0"/>
              <a:t>Trialability</a:t>
            </a:r>
          </a:p>
          <a:p>
            <a:pPr lvl="1"/>
            <a:r>
              <a:rPr lang="en-US" sz="1400" dirty="0" smtClean="0"/>
              <a:t>Experience the product/features before adaption</a:t>
            </a:r>
          </a:p>
          <a:p>
            <a:pPr lvl="1"/>
            <a:r>
              <a:rPr lang="en-US" sz="1400" dirty="0" smtClean="0"/>
              <a:t>Cost involved </a:t>
            </a:r>
          </a:p>
          <a:p>
            <a:pPr lvl="1"/>
            <a:r>
              <a:rPr lang="en-US" sz="1400" dirty="0" smtClean="0"/>
              <a:t>Company future IT roadmap</a:t>
            </a:r>
          </a:p>
          <a:p>
            <a:r>
              <a:rPr lang="en-US" sz="1400" dirty="0" smtClean="0"/>
              <a:t>Observability</a:t>
            </a:r>
          </a:p>
          <a:p>
            <a:pPr lvl="1"/>
            <a:r>
              <a:rPr lang="en-US" sz="1400" dirty="0" smtClean="0"/>
              <a:t>The impact of the new innovation on the areas of interest</a:t>
            </a:r>
          </a:p>
          <a:p>
            <a:pPr lvl="1"/>
            <a:r>
              <a:rPr lang="en-US" sz="1400" dirty="0" smtClean="0"/>
              <a:t>The result that can be measurable and can be told to others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methodology - Questionnaire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User perception</a:t>
            </a:r>
          </a:p>
          <a:p>
            <a:pPr lvl="1"/>
            <a:r>
              <a:rPr lang="en-US" dirty="0" smtClean="0"/>
              <a:t>User understanding</a:t>
            </a:r>
          </a:p>
          <a:p>
            <a:pPr lvl="1"/>
            <a:r>
              <a:rPr lang="en-US" dirty="0" smtClean="0"/>
              <a:t>a new concept, many of the features, benefits, and challenges of</a:t>
            </a:r>
          </a:p>
          <a:p>
            <a:r>
              <a:rPr lang="en-US" sz="2300" dirty="0" smtClean="0"/>
              <a:t>Cloud computing are not well understood and it is difficult to generate </a:t>
            </a:r>
            <a:r>
              <a:rPr lang="en-US" dirty="0" smtClean="0"/>
              <a:t>key statements on the basis of common understandings and practices. </a:t>
            </a:r>
          </a:p>
          <a:p>
            <a:r>
              <a:rPr lang="en-US" dirty="0" smtClean="0"/>
              <a:t>It was felt that it is important for respondents to be </a:t>
            </a:r>
            <a:r>
              <a:rPr lang="en-US" sz="2600" dirty="0" smtClean="0"/>
              <a:t>able to interact with the researchers when answering the questions in order to clarify their understandings of cloud computing.</a:t>
            </a:r>
            <a:r>
              <a:rPr lang="en-US" sz="2300" dirty="0" smtClean="0"/>
              <a:t> </a:t>
            </a:r>
          </a:p>
          <a:p>
            <a:r>
              <a:rPr lang="en-US" sz="2300" dirty="0" smtClean="0"/>
              <a:t>Sampling</a:t>
            </a:r>
          </a:p>
          <a:p>
            <a:pPr lvl="1"/>
            <a:r>
              <a:rPr lang="en-US" sz="2000" dirty="0" smtClean="0"/>
              <a:t>Convenience sampling</a:t>
            </a:r>
          </a:p>
          <a:p>
            <a:pPr lvl="1"/>
            <a:r>
              <a:rPr lang="en-US" sz="2000" dirty="0" smtClean="0"/>
              <a:t>Snowball sampling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672</Words>
  <Application>Microsoft Office PowerPoint</Application>
  <PresentationFormat>On-screen Show (16:9)</PresentationFormat>
  <Paragraphs>153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WidescreenPresentation</vt:lpstr>
      <vt:lpstr>  Case study  ‘Cloud computing as an innovation: Perception, attitude, and adoption’</vt:lpstr>
      <vt:lpstr>Agenda</vt:lpstr>
      <vt:lpstr>Introduction</vt:lpstr>
      <vt:lpstr>Benefit</vt:lpstr>
      <vt:lpstr>Roadblocks for Adaption</vt:lpstr>
      <vt:lpstr>Theoretical framework</vt:lpstr>
      <vt:lpstr>Perceived advantage of Cloud computing</vt:lpstr>
      <vt:lpstr>Perceived disadvantage of cloud computing</vt:lpstr>
      <vt:lpstr>Research methodology - Questionnaire</vt:lpstr>
      <vt:lpstr>Interviewee Methodology</vt:lpstr>
      <vt:lpstr>Findings</vt:lpstr>
      <vt:lpstr>Findings – Contd..</vt:lpstr>
      <vt:lpstr>Conclusion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2013-01-17T04:47:06Z</dcterms:created>
  <dcterms:modified xsi:type="dcterms:W3CDTF">2013-10-25T02:10:52Z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