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78" r:id="rId4"/>
    <p:sldId id="297" r:id="rId5"/>
    <p:sldId id="296" r:id="rId6"/>
    <p:sldId id="298" r:id="rId7"/>
    <p:sldId id="303" r:id="rId8"/>
    <p:sldId id="304" r:id="rId9"/>
    <p:sldId id="305" r:id="rId10"/>
    <p:sldId id="306" r:id="rId11"/>
    <p:sldId id="308" r:id="rId12"/>
    <p:sldId id="300" r:id="rId13"/>
    <p:sldId id="302" r:id="rId14"/>
    <p:sldId id="310" r:id="rId15"/>
    <p:sldId id="311" r:id="rId16"/>
    <p:sldId id="295" r:id="rId17"/>
    <p:sldId id="277" r:id="rId1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130" autoAdjust="0"/>
    <p:restoredTop sz="87621" autoAdjust="0"/>
  </p:normalViewPr>
  <p:slideViewPr>
    <p:cSldViewPr>
      <p:cViewPr>
        <p:scale>
          <a:sx n="100" d="100"/>
          <a:sy n="100" d="100"/>
        </p:scale>
        <p:origin x="-1944" y="-89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067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9738115-06AB-4D86-BC71-5FD83484A46E}" type="datetime1">
              <a:rPr lang="en-US" smtClean="0">
                <a:solidFill>
                  <a:srgbClr val="FFFFFF"/>
                </a:solidFill>
              </a:rPr>
              <a:pPr algn="ctr"/>
              <a:t>10/28/2013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Slide - 2 of 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A288-D5C2-498C-8112-829A0B1D5EC5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C18B1-D090-479C-AFFE-EAA954821633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FA71AA42-CF6C-436C-9358-D97F8CBB1E4C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64866D-6987-4A33-AEB5-8535121F43D1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5C7B0-7227-4D5F-B100-CDEE9DF18BD2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C471D-28EC-4904-8590-2670AA43BA01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54002-BF53-43A5-9BEA-6137B82BE9BD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C71AA612-D4CD-46CA-825B-42B9039DAE23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70CA5B2F-08D0-444B-BF4A-2FA320EEDA0A}" type="datetime1">
              <a:rPr lang="en-US" smtClean="0"/>
              <a:pPr/>
              <a:t>10/28/2013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Slide - 2 of 9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behance.vo.llnwd.net/profiles19/421509/projects/3910119/4ae68145bc2f42df1bf9c91e5ba44a59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04800" y="285750"/>
            <a:ext cx="8534400" cy="4095750"/>
          </a:xfrm>
        </p:spPr>
        <p:txBody>
          <a:bodyPr anchor="ctr">
            <a:normAutofit/>
          </a:bodyPr>
          <a:lstStyle>
            <a:extLst/>
          </a:lstStyle>
          <a:p>
            <a:pPr algn="ctr"/>
            <a:r>
              <a:rPr lang="en-US" sz="3200" dirty="0" smtClean="0"/>
              <a:t>  Green Disposal</a:t>
            </a:r>
            <a:br>
              <a:rPr lang="en-US" sz="3200" dirty="0" smtClean="0"/>
            </a:br>
            <a:r>
              <a:rPr lang="en-US" sz="3200" dirty="0" smtClean="0"/>
              <a:t>(Green and Sustainable Computing)</a:t>
            </a:r>
            <a:endParaRPr lang="en-US" sz="24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476750"/>
            <a:ext cx="6515100" cy="666750"/>
          </a:xfrm>
        </p:spPr>
        <p:txBody>
          <a:bodyPr>
            <a:noAutofit/>
          </a:bodyPr>
          <a:lstStyle>
            <a:extLst/>
          </a:lstStyle>
          <a:p>
            <a:r>
              <a:rPr lang="en-US" sz="1200" b="1" dirty="0" smtClean="0"/>
              <a:t>By Anirban Roy Choudhury (EEPITM-01-001), </a:t>
            </a:r>
            <a:r>
              <a:rPr lang="en-US" sz="1200" b="1" dirty="0" err="1" smtClean="0"/>
              <a:t>Gaurav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Pratap</a:t>
            </a:r>
            <a:r>
              <a:rPr lang="en-US" sz="1200" b="1" dirty="0" smtClean="0"/>
              <a:t> Singh (EEPITM-01-004), Satyajit Mohanty (EEPITM-01-020), </a:t>
            </a:r>
            <a:r>
              <a:rPr lang="en-US" sz="1200" b="1" dirty="0" err="1" smtClean="0"/>
              <a:t>Siddharth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Verma</a:t>
            </a:r>
            <a:r>
              <a:rPr lang="en-US" sz="1200" b="1" dirty="0" smtClean="0"/>
              <a:t> (EEPITM-01-023),  </a:t>
            </a:r>
            <a:r>
              <a:rPr lang="en-US" sz="1200" b="1" dirty="0" err="1" smtClean="0"/>
              <a:t>Sirish</a:t>
            </a:r>
            <a:r>
              <a:rPr lang="en-US" sz="1200" b="1" dirty="0" smtClean="0"/>
              <a:t> Kumar (EEPITM-01-024)</a:t>
            </a:r>
            <a:endParaRPr lang="en-US" sz="1200" b="1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9550"/>
            <a:ext cx="12287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05800" cy="1005840"/>
          </a:xfrm>
        </p:spPr>
        <p:txBody>
          <a:bodyPr>
            <a:noAutofit/>
          </a:bodyPr>
          <a:lstStyle/>
          <a:p>
            <a:r>
              <a:rPr lang="en-US" sz="3600" dirty="0" smtClean="0"/>
              <a:t>Popular methods for Extraction , Emission and Harmful effects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1428750"/>
            <a:ext cx="4800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Acid Stripping of PCBs</a:t>
            </a:r>
          </a:p>
          <a:p>
            <a:pPr marL="594360" lvl="2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PCBs are dipped in a acid </a:t>
            </a:r>
            <a:r>
              <a:rPr lang="en-US" dirty="0" smtClean="0"/>
              <a:t>bath</a:t>
            </a:r>
          </a:p>
          <a:p>
            <a:pPr marL="594360" lvl="2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Water </a:t>
            </a:r>
            <a:r>
              <a:rPr lang="en-US" dirty="0" smtClean="0"/>
              <a:t>samples tested around areas of such activities found to contain high level of </a:t>
            </a:r>
            <a:r>
              <a:rPr lang="en-US" dirty="0" smtClean="0"/>
              <a:t>toxics</a:t>
            </a:r>
            <a:endParaRPr lang="en-US" sz="3000" dirty="0" smtClean="0"/>
          </a:p>
          <a:p>
            <a:pPr marL="594360" lvl="2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Water not fit for human consumptions</a:t>
            </a:r>
            <a:endParaRPr lang="en-US" sz="30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1746" name="Picture 2" descr="https://encrypted-tbn3.gstatic.com/images?q=tbn:ANd9GcSM0lUJurC2JC17pW1TUs3F9_vK4bvH3KR9ywwwNe-LnDDTKScb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504950"/>
            <a:ext cx="35814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Non-Green Vs. Green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352550"/>
          <a:ext cx="8382000" cy="3428999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23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Non-Green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Green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4232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CRTs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are broken manually to separate its components – glass, metal and copper. 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The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glass, comprising lead, is sold to bakeries or bangle makers. 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The CRTs are re-sold to non-branded television makers.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Components of the CRTs are separated by heating in a closed chamber, which sucks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out Phosphors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from the components. 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They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are then crushed in shredder machines. 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Glass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containing lead is sold to the companies that manufacture the CRTs.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8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Circuit boards have gold plated brass pins, microchips and condensers which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are Separated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by heating. 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Fumes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released during heating are toxic. 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Gold-plated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brass pins are soaked in acid to recover the gold and brass separately. 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Microchips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and condensers are heated in big containers filled with acid to extract metallic parts.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Circuit boards are crushed in shredder machines.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hey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are sent to approved smelters abroad, where after smelting at 1200°C, the metals in the circuit board collect together. 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Since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smelting is carried out in closed chambers at high temperature, it is not hazardous. 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Times-Roman"/>
                        <a:ea typeface="Times New Roman"/>
                        <a:cs typeface="Times-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The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-Roman"/>
                          <a:ea typeface="Times New Roman"/>
                          <a:cs typeface="Times-Roman"/>
                        </a:rPr>
                        <a:t>metals—lead, copper, nickel, tin, gold, silver, palladium—are then separated by electro-refining.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Disposal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276350"/>
            <a:ext cx="8534400" cy="386715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5600" b="1" dirty="0" smtClean="0"/>
              <a:t>Reuse:</a:t>
            </a:r>
            <a:r>
              <a:rPr lang="en-US" sz="5600" dirty="0" smtClean="0"/>
              <a:t> </a:t>
            </a:r>
          </a:p>
          <a:p>
            <a:pPr lvl="1"/>
            <a:r>
              <a:rPr lang="en-US" sz="4400" dirty="0" smtClean="0"/>
              <a:t>Design for longevity which can be achieved by variety of design changes.</a:t>
            </a:r>
          </a:p>
          <a:p>
            <a:pPr lvl="0"/>
            <a:r>
              <a:rPr lang="en-US" sz="5600" b="1" dirty="0" smtClean="0"/>
              <a:t>Recycle:</a:t>
            </a:r>
            <a:r>
              <a:rPr lang="en-US" sz="5600" dirty="0" smtClean="0"/>
              <a:t> Use Extended Producer Responsibility (EPR) approach in which the manufacturer takes responsibility of maintenance of the product post product life too. </a:t>
            </a:r>
          </a:p>
          <a:p>
            <a:pPr lvl="1"/>
            <a:r>
              <a:rPr lang="en-US" sz="4400" b="1" dirty="0" smtClean="0"/>
              <a:t>Producer Responsibility:</a:t>
            </a:r>
            <a:r>
              <a:rPr lang="en-US" sz="4400" dirty="0" smtClean="0"/>
              <a:t> </a:t>
            </a:r>
            <a:r>
              <a:rPr lang="en-US" sz="4400" dirty="0" smtClean="0"/>
              <a:t> </a:t>
            </a:r>
          </a:p>
          <a:p>
            <a:pPr lvl="2"/>
            <a:r>
              <a:rPr lang="en-US" sz="4400" dirty="0" smtClean="0"/>
              <a:t>A</a:t>
            </a:r>
            <a:r>
              <a:rPr lang="en-US" sz="4400" dirty="0" smtClean="0"/>
              <a:t> </a:t>
            </a:r>
            <a:r>
              <a:rPr lang="en-US" sz="4400" dirty="0" smtClean="0"/>
              <a:t>producer can recycle the product, refurbish the product or can dispose of the product. </a:t>
            </a:r>
            <a:endParaRPr lang="en-US" sz="4400" dirty="0" smtClean="0"/>
          </a:p>
          <a:p>
            <a:pPr lvl="2"/>
            <a:r>
              <a:rPr lang="en-US" sz="4400" dirty="0" smtClean="0"/>
              <a:t>For </a:t>
            </a:r>
            <a:r>
              <a:rPr lang="en-US" sz="4400" dirty="0" smtClean="0"/>
              <a:t>example, Nokia has established almost more than 1400 bins across India to collect disposed mobile phones and accessories </a:t>
            </a:r>
            <a:endParaRPr lang="en-US" sz="4400" dirty="0" smtClean="0"/>
          </a:p>
          <a:p>
            <a:pPr lvl="2"/>
            <a:r>
              <a:rPr lang="en-US" sz="4400" dirty="0" smtClean="0"/>
              <a:t>Globally</a:t>
            </a:r>
            <a:r>
              <a:rPr lang="en-US" sz="4400" dirty="0" smtClean="0"/>
              <a:t>, Nokia has collected more than 1.5 million pieces of phones &amp; accessories weighing over 70 tones.</a:t>
            </a:r>
          </a:p>
          <a:p>
            <a:pPr lvl="1"/>
            <a:r>
              <a:rPr lang="en-US" sz="4400" b="1" dirty="0" smtClean="0"/>
              <a:t>Bulk Consumer Responsibility:</a:t>
            </a:r>
            <a:r>
              <a:rPr lang="en-US" sz="4400" dirty="0" smtClean="0"/>
              <a:t> </a:t>
            </a:r>
            <a:endParaRPr lang="en-US" sz="4400" dirty="0" smtClean="0"/>
          </a:p>
          <a:p>
            <a:pPr lvl="2"/>
            <a:r>
              <a:rPr lang="en-US" sz="4400" dirty="0" smtClean="0"/>
              <a:t>e-waste </a:t>
            </a:r>
            <a:r>
              <a:rPr lang="en-US" sz="4400" dirty="0" smtClean="0"/>
              <a:t>is directed to the authorized e-Waste dealers </a:t>
            </a:r>
            <a:endParaRPr lang="en-US" sz="4400" dirty="0" smtClean="0"/>
          </a:p>
          <a:p>
            <a:pPr lvl="2"/>
            <a:r>
              <a:rPr lang="en-US" sz="4400" dirty="0" smtClean="0"/>
              <a:t>e-Waste </a:t>
            </a:r>
            <a:r>
              <a:rPr lang="en-US" sz="4400" dirty="0" smtClean="0"/>
              <a:t>can also be directed to the re-furbishers, registered dismantlers or recyclers </a:t>
            </a:r>
            <a:endParaRPr lang="en-US" sz="4400" dirty="0" smtClean="0"/>
          </a:p>
          <a:p>
            <a:pPr lvl="2"/>
            <a:r>
              <a:rPr lang="en-US" sz="4400" dirty="0" smtClean="0"/>
              <a:t>Bulk </a:t>
            </a:r>
            <a:r>
              <a:rPr lang="en-US" sz="4400" dirty="0" smtClean="0"/>
              <a:t>consumers are liable to pay a fine if they fail to follow the above process.</a:t>
            </a:r>
          </a:p>
          <a:p>
            <a:pPr lvl="1"/>
            <a:r>
              <a:rPr lang="en-US" sz="4400" b="1" dirty="0" smtClean="0"/>
              <a:t>Individual Consumers:</a:t>
            </a:r>
            <a:r>
              <a:rPr lang="en-US" sz="4400" dirty="0" smtClean="0"/>
              <a:t> </a:t>
            </a:r>
            <a:endParaRPr lang="en-US" sz="4400" dirty="0" smtClean="0"/>
          </a:p>
          <a:p>
            <a:pPr lvl="2"/>
            <a:r>
              <a:rPr lang="en-US" sz="4400" dirty="0" smtClean="0"/>
              <a:t>Submit </a:t>
            </a:r>
            <a:r>
              <a:rPr lang="en-US" sz="4400" dirty="0" smtClean="0"/>
              <a:t>the e-Waste or end-o-life electronic products to the dealer </a:t>
            </a:r>
            <a:endParaRPr lang="en-US" sz="4400" dirty="0" smtClean="0"/>
          </a:p>
          <a:p>
            <a:pPr lvl="2"/>
            <a:r>
              <a:rPr lang="en-US" sz="4400" dirty="0" smtClean="0"/>
              <a:t>D</a:t>
            </a:r>
            <a:r>
              <a:rPr lang="en-US" sz="4400" dirty="0" smtClean="0"/>
              <a:t>rop </a:t>
            </a:r>
            <a:r>
              <a:rPr lang="en-US" sz="4400" dirty="0" smtClean="0"/>
              <a:t>it to the authorized collection centers. </a:t>
            </a:r>
            <a:endParaRPr lang="en-US" sz="4400" dirty="0" smtClean="0"/>
          </a:p>
          <a:p>
            <a:pPr lvl="2"/>
            <a:r>
              <a:rPr lang="en-US" sz="4400" dirty="0" smtClean="0"/>
              <a:t>Producers </a:t>
            </a:r>
            <a:r>
              <a:rPr lang="en-US" sz="4400" dirty="0" smtClean="0"/>
              <a:t>should pay some minimum price on the returned equipments.</a:t>
            </a:r>
          </a:p>
          <a:p>
            <a:pPr lvl="0"/>
            <a:r>
              <a:rPr lang="en-US" sz="5600" b="1" dirty="0" smtClean="0"/>
              <a:t>Reduce :</a:t>
            </a:r>
            <a:r>
              <a:rPr lang="en-US" sz="5600" dirty="0" smtClean="0"/>
              <a:t> Reduce the usage of non-toxic and environmentally friendly raw materials in equipments</a:t>
            </a:r>
            <a:endParaRPr lang="en-US" sz="4300" dirty="0" smtClean="0"/>
          </a:p>
          <a:p>
            <a:endParaRPr lang="en-US" dirty="0"/>
          </a:p>
        </p:txBody>
      </p:sp>
      <p:pic>
        <p:nvPicPr>
          <p:cNvPr id="33794" name="Picture 2" descr="Recycle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0" y="0"/>
            <a:ext cx="12763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and Regulation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3525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400"/>
              </a:spcAft>
            </a:pPr>
            <a:r>
              <a:rPr lang="en-US" b="1" dirty="0" smtClean="0"/>
              <a:t>The Basel Convention </a:t>
            </a:r>
            <a:r>
              <a:rPr lang="en-US" dirty="0" smtClean="0"/>
              <a:t>on the Control of the Trans-boundary movement of Hazardous Waste and Their Disposal is the most comprehensive global environmental agreement on hazardous and other wastes.</a:t>
            </a:r>
            <a:endParaRPr lang="en-US" sz="20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876550"/>
            <a:ext cx="5181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00"/>
              </a:spcAft>
            </a:pPr>
            <a:r>
              <a:rPr lang="en-US" b="1" dirty="0" smtClean="0"/>
              <a:t>Shortcomings:</a:t>
            </a:r>
          </a:p>
          <a:p>
            <a:pPr algn="just">
              <a:spcAft>
                <a:spcPts val="400"/>
              </a:spcAft>
            </a:pPr>
            <a:r>
              <a:rPr lang="en-US" dirty="0" smtClean="0"/>
              <a:t>USA not part of it. </a:t>
            </a:r>
          </a:p>
          <a:p>
            <a:pPr algn="just">
              <a:spcAft>
                <a:spcPts val="400"/>
              </a:spcAft>
            </a:pPr>
            <a:r>
              <a:rPr lang="en-US" dirty="0" smtClean="0"/>
              <a:t>inspections </a:t>
            </a:r>
            <a:r>
              <a:rPr lang="en-US" dirty="0" smtClean="0"/>
              <a:t>of 18 European seaports found as much as 47% of waste destined for export, including e-waste, was </a:t>
            </a:r>
            <a:r>
              <a:rPr lang="en-US" dirty="0" smtClean="0"/>
              <a:t>illegal</a:t>
            </a:r>
          </a:p>
          <a:p>
            <a:pPr algn="just">
              <a:spcAft>
                <a:spcPts val="400"/>
              </a:spcAft>
            </a:pPr>
            <a:r>
              <a:rPr lang="en-US" dirty="0" smtClean="0"/>
              <a:t>Still e-waste </a:t>
            </a:r>
            <a:r>
              <a:rPr lang="en-US" dirty="0" smtClean="0"/>
              <a:t>is transported to the third-world countries like China, India, Pakistan, Bangladesh and Ghana.</a:t>
            </a:r>
            <a:endParaRPr lang="en-US" sz="20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7172" name="AutoShape 4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955675"/>
            <a:ext cx="2828925" cy="1619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0" name="Picture 12" descr="http://www.greencustoms.org/images/home/logos/Basel_conven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504950"/>
            <a:ext cx="2819400" cy="1371600"/>
          </a:xfrm>
          <a:prstGeom prst="rect">
            <a:avLst/>
          </a:prstGeom>
          <a:noFill/>
        </p:spPr>
      </p:pic>
      <p:pic>
        <p:nvPicPr>
          <p:cNvPr id="7184" name="Picture 16" descr="http://www.greenpeace.org/international/Global/international/planet-2/External/image/2008/6/photo-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181350"/>
            <a:ext cx="3048000" cy="1760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and Regulation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504950"/>
            <a:ext cx="487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Waste Electrical and Electronic Equipment (WEEE)</a:t>
            </a:r>
            <a:r>
              <a:rPr lang="en-US" dirty="0" smtClean="0"/>
              <a:t> directives, the producer, re-seller and importer of electronic equipment will have legal obligations with regard to the recycling, reuse and disposal of electronic equipments or components. </a:t>
            </a:r>
            <a:endParaRPr lang="en-US" sz="20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257550"/>
            <a:ext cx="5029200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00"/>
              </a:spcAft>
            </a:pPr>
            <a:r>
              <a:rPr lang="en-US" b="1" dirty="0" smtClean="0"/>
              <a:t>Shortcomings:</a:t>
            </a:r>
          </a:p>
          <a:p>
            <a:pPr algn="just">
              <a:spcAft>
                <a:spcPts val="400"/>
              </a:spcAft>
            </a:pPr>
            <a:r>
              <a:rPr lang="en-US" dirty="0" smtClean="0"/>
              <a:t>Product </a:t>
            </a:r>
            <a:r>
              <a:rPr lang="en-US" dirty="0" smtClean="0"/>
              <a:t>price </a:t>
            </a:r>
            <a:r>
              <a:rPr lang="en-US" dirty="0" smtClean="0"/>
              <a:t>now decided based on recycling but still </a:t>
            </a:r>
            <a:r>
              <a:rPr lang="en-US" dirty="0" smtClean="0"/>
              <a:t>cost of recycling is not recoverable by them. </a:t>
            </a:r>
            <a:endParaRPr lang="en-US" sz="2000" dirty="0" smtClean="0"/>
          </a:p>
          <a:p>
            <a:pPr algn="just">
              <a:spcAft>
                <a:spcPts val="400"/>
              </a:spcAft>
            </a:pPr>
            <a:r>
              <a:rPr lang="en-US" dirty="0" smtClean="0"/>
              <a:t>There is need to give subsidies to the manufacturers who are actively involved in the recycling.</a:t>
            </a:r>
            <a:endParaRPr lang="en-US" sz="20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7172" name="AutoShape 4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955675"/>
            <a:ext cx="2828925" cy="1619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8" name="AutoShape 2" descr="data:image/jpeg;base64,/9j/4AAQSkZJRgABAQAAAQABAAD/2wCEAAkGBwgHBgkIBwgKCgkLDRYPDQwMDRsUFRAWIB0iIiAdHx8kKDQsJCYxJx8fLT0tMTU3Ojo6Iys/RD84QzQ5OjcBCgoKDQwNGg8PGjclHyU3Nzc3Nzc3Nzc3Nzc3Nzc3Nzc3Nzc3Nzc3Nzc3Nzc3Nzc3Nzc3Nzc3Nzc3Nzc3Nzc3N//AABEIAKAAogMBIgACEQEDEQH/xAAcAAACAwADAQAAAAAAAAAAAAAABgQFBwECAwj/xABTEAABAwMCAgYFBggKBQ0AAAABAgMEAAURBhIhMQcTIkFRYRQVMnGBUpGSobHSFjRCU2JyotEIIzU2Y3N0gpTBFyRUsvEmM0NFVVaDk7PD4fDy/8QAGQEAAgMBAAAAAAAAAAAAAAAAAAMBAgQF/8QALBEAAgIBBAEDAgUFAAAAAAAAAAECAxEEEiExURMUQTIzQmGBwfAFIiNxkf/aAAwDAQACEQMRAD8A3GiiigAooooAKKKqr1qG22RCPT5AS65wZjtgredPghA7SvgKALWuq1oQkqWoJSBklRwBSTc75fHoplSnoWlLb+fuCkuST7kZ2JPvKvdSRcdRaULo3w7tquSOT9wdKY+fEIOE/EI+NQ2l2RKSiss0+ZrfTENzqnr3CLv5tpwOKJ8MJzxqP+HNqUNzMO9PJ+U3aJBB+Oys7TrTVAac9TWa22uOhkvK6qKpZDY5qz2Rge412ny+kiPDVOmXl9DCRuV1TEYbEnkSAknHvqrsihL1Fa+TQhreB322/pHibPI+5XLev9MlQTIuXoizyTMZWwf2wKza2TteXCEqbE1MtLKHeq3PmOntYBx2kceBrlesdb21hlVwfgzY7+7YZUVIDoScKwUEcvdUerEj3NeM/sbNCuEK4NddAlsSW/lsOBY+qpGaw5epLK5JCtQ6MXClcjLtLimXU/AbFfDj7jTTYr3IlK/5Kapj3XA3G13gdW+B+isAK+klQ91XTT6HRnGXTNJopbt+roq5abfd471ouCztQzMwEun+jcHZX7hx8qYwc1JY5ooooAKKKKACiiigAooooAK4JFBPPhSFfbwm/JmJE4wNLQSRcLilRSZRBwWWj8nPBShzztFAE646jmXV2RC0u4y0yxkS71IGY8bHMIzwcWPftHee6kKVqyJbH30aNZVcLg4D6Rf5+XVL8dg7x7sIHgahT7jK1lKhWe3s+q9PB1LEaIlO1Kx3Kdx5DIR8+e660zGg2u/Kk2+U+iCyHIUt+WlCOrdIOMJ8OwOfjSpWfCMlmo52w/6KNzt86RHi3y7SlT1SVLSl95e8oUOaccke4Dupk0axaXLHdHr0GEsqcQyXXAd6AQfYIB45wa6S9XQmkOIslqbZQ871xTKSlaGnRw3oRyBI5+FLBL8p1Zwpxa1FatowCTzOBw76zymk8t5OfOxKec7h9TqS0QIMS2TXGp6GYj0RT8dJO0ck+8KTjI7imqibqiC7CeMeHINwkW5EF5xxSQ2EgcSkDJJ588UsuRJDady2VpHiU13YgvyE7mdih39rlVHaVd9j4GDTuqItrsyre+xL7T5dU5HLZzkAYwsEd1dlTrBcGbMmTIlsKgJbbU0pkKQsbwpZyDn/AIVReqZfyUfSrn1RL+Sj6VQrl5IVlmNuOB8uMqFqO6NsLlNzIm12QI8eVuU6UDsowUhTZOeQODg4pbf01BvVygxPQX7NPdZU4GXELUEqByhSVE7kgjPHuIqpRa5zagtvCVA5CkrwQffXu3cLlaXZTrn8Y/Ljlj0hxRWpCTzwrPOrq6LY31m3uksFiq+XiysuWzU7DWpbGraDkhxSQRkbHOSjjiArB8+VNlgvDsOEJ2nZTt9sCCA7DUSqbA8QM9pYHyVdrwJ5VA0/cbY7ZDbIERa2WEttBlxaR6c89wVvSQSAk4O4d3lSzItUrTal3vTl8adlQnkszOqbKUZP5KwThxJ4jPMc60Rs8m2vUNJbnlG22m5w7tBbm2+Qh+O4OC0nv7wR3Ed4PEVNrLNP3kXEv3zTMcMXVrCrxYsgJlf0jfdu8Fd/I+NaLZrrEvFuZnQHOsZcHeMKSRwKVDmCDwINO7NaeeSdRRRQSFFFFABRRVXqS7N2OzyLg4krU2nDbQPF1wnCEDzKiBQBSarmvXOcdN2+SY6erD11mJODFj/JB7lrwQD3DJ8KzW5T06uuUaBbgIWl7cpKGAlB6vaDjrlgd2fZz45PfidrB+TbrczpZLpeu92V6Xenm+aisgJaHkThI/RT516x1JsNtkWibbo8uFwN1diPEuNKKsNjPAApweHEe7vVZLHCMmotx/av1Lh9i06baMVToaaWkuPRHXitbwSoBD7ShwS5wzgeXLHBIvN/uF2AZlSVLYQvclBSlJUe5S9uAVY/zrwuM1x/ZFRKfehRlKTF67G5KCeH2Dh3VBrNOeejmW3OXEeESYEQzJAb4hAGVq8qZGW22UbGkBCfACvC2xfRYwBH8Yriv31KrBZPcy1ccIKrpiPQ30TGUgJ5PJHDI8asa6uJSttSV+wRg1SLwXkuDlJSpIUk5BGQccxXNVlnkpO+LuKurJ6tXinNWdEo7XgiMsoKjzowlRlN8Armk+BqRRUJ4ZLWUKjDz0SW2+yotvsOBaVd6VA0+aUvMe9XBiHMhxkOrkh1ESLH2NurwVKecPHJAHAeJHwWbhbFPyg4zgBft57vOoMtKIL7aIq19ag5W6FYIPgMcq3V2oVCUqn+RdX62S7PPXqHT8jD0Z9fWvpASyHFL4spGQVowdpxyx4jgy2fUEZlv8L7YgtW+SsN36Cnj6K9y68Ae8bjjinCu41Xxbi7dLD6cq3wZ64znVuxlpw1DjgDihvPM+IyfmxVFb71B0zrGTIhr63T0twx5aFcUqaPALwfkkkZ701shPDx5OhTcotLPDN4bWFpCkkFKhkEciK70paOdVaZsnS0l3eIqQ/bXFHJciE4Az3lCuz7tvjTbTzcFFFFAAeFJWoprEnU6RLUBbdPRjcpZPLriD1Q+CQtXv206HgONYtqi4lWiHJSch/VN1U4ePExkcE/AobR9OhvBEmksshaWtk7VM25X51Trcp19DqFJwQhwkbArP5KEAZ5chUnVFxcZjrZTAhR3bqhLz77C1FTqAolJKCMI3HtYBNc6ds7jcmE/Cv7UKQShUmO6VMOpRnJCQRhfDlwxUrTluj6y1FdZl1fddZaAWlKSApxOSE5wPBPdjiay5cv9s5T3TXHbEirGzReuf65Q7DfHj3mr1V06J0ZC5U4EcDlEjh9VNcvTumNNWx+8TpUoWrCFBJKlBG4gAjaNxyVClz09jWERHQ2J8itRV5Y7hoLUVxRbbTLlKluJUpKSl1PIZPFQxXtf1aM0m5Hi3+VJEh1srSUpcVuAOCcIHCs/srDR7WYu1W3qV1TPUoPacHHyFOdtl6FudquF0hPS1w7cndIcKXU7RjPAEZPwqgfvXRTIdLjsycVcvYkfuq8NFNPkpLS2NYQoMOqYdS4g4KTTUw6l9lLqPZUM1Ktj3RfdbjHt8F+auTIcDbSSH05UeXEjFXF3iaK0S2xHvUqYkyStbRO9ZIBGfYGBjIq9mknLopXpLY9lBRU38LOjL/bZn/kv/uq6041o/ViZAsMiUsxinrVELRjOcDtDyNK9lYO9rMUZsgRo6nCeOMJHie6ldRK1FSidx4k+NPl6unRmxOdhXGVNEiK4ptaEpfOFDnxAwagetOib/ap30JH7qdXpJRQmejtk+MCqwllUhsSF9W0VjesDO1OeJp01BZNOQbPJgo7EkbgJElwbnFgBQSBy2LSo4I7x41A1zZrPa7PabzY3HTDuBGxLiicgp3JIzxHDuq10pKQrTsV5q5Q4r6ZRakqmIDi3mk4whGcnASQMAc6YlteGLhU4ScJLkjacvLrmlIl0WSq4aTkdW+e96EoAK/Ywfe3WxoUFpCkkFKhkEciKxXSzrETpGkQzGdj229NOxvR3kFBKeKmzg8uG8D3+VaP0evvK0yzDlq3Src45BeJ7y0raD8U7VfGtMXlHVqnvgmMtFFFWGFJraaq3aRvEtskONw3CgjmFFJA+sisn6QkIh3aw2YJwzbLUjLY8VEJ4eeEGtL6Se1pN5kjKZEmMwoeIW8hJ+2s91C5HkdMUpM5KTGZVGbc3jIKQ0F8R4dqqWfSI1L/AMTXkm3TVFim26YqO3LaluMuobZfaSU7lpQjORn2Up4Z8a8ei8uxNSIOWyxJZU3lKgckdofYaj6ijWCNZFKtsq2yJaupSBGcClpI3dYrHMA8Pmqk0xIei32E+yspDbyVOeG3PHPwrJKUlJNvo5rm43R3Y/QTdaW31Xqy8wCkBDUxzYAc9hR3J/ZUK0rpDvHX9Dem0gndN6hKvMNoJP1pFUnTxb/RdZtS0pGybEQrOOBUgkH6ttLl8ua5WitLQSvIjGXuHh/GAJ+ZJrcdk46Op3q/XVkfJKUqlJaUf18pH1kVfdOk30nXzjIORDiNNkeBOVn6lJpNnsOWeVb3m1KStUaPNQrwJAV9RFWXSNNTN1ve5iVFaFPjafFIQkD6gKkB/wBJQBG6CdQS9uFTEvrz4hPYH+6ayWFFdnTWIjG3rX3Eto3HAyo4Ga+hLjbvVPQa9BKQlTdoysDlvUNyvrJr55jSHYslqTHXseZWFtrwDtUDkHj50AanpHos1TatU2q4zW4QjxZKXHNkjKsDwGKk/wAIr8fsP9TI+1uonRrr7VV51za7ddLuqRDfLvWNlhpO7DS1DilIPMCpf8Iv8esP9TI+1uoAzvSuk7tqyRIYs6WFLjoStzrndgwSQMcPKtr6HtG3jSRuvrlMdPpPV9X1Lu/2d2c8PMVhtg1HeNNvPPWOcqI4+kJcIbQvcBxHtA+JreehjUN21FY50i9TDKeal9WhZbQjCdoOOyB3k1OQMM1x/PS+f25z7atbF0Z6lv1pj3S3twzFkAlsuP7VcCRxGPEGqrXH89L5/bnPtqRbdfarstsbg2y7rYisJPVt9Q0rbkk8ykk8Se+gB/6VYrlo6P8ASFplLbTMjqbQtCVZzsaKVEeIyRx86h9HcoMrlx0elNSZLCQ1KiRuucZ2qBPZweBBxmpXTeFyvwRdWdzq4zylKwMqOGv3ml6xTk2t9EksLkJS2UlpDymSrI5bk8eePmrNa8SRztVLbZFl1rNL1mutru7hualsPtuLkXDaFLCFjO0A5A2lQ4451punR6LrHU8HjtdWxNQO7C0bD+02azbpMFpcsKjb1RC4tSy0pmSp1SmdgIUvJODuyMVoNne362jvEnMzT7Tiv7jnD/1TTK+maNP+JLyOVFFFMNIrdJGRpgKxkInQ1H3CQ2TWfXV8QOmidIdbcUOvjlKUJ3KXmOlAAHfx4Vo/SIwuRoe9Ja9tMVTifentf5VmuvpC4mvYF5jgf61CYkNZ5KUhR4HywpIpdn0iNT9tvwdNRxZQtQlL03CtzJewXmT/ABgwSBkZ4A4PzVFtUTqYxKx/GOjj5Dupmvfpa9Oypd1isQQox9sRrLjiW0qO3eeQHFR8ePdVSDlIKT2T3+Nc7VPHBzpwSnk56Z45uWitP3nAK2F9U6r9dPH9pArGHHV9SEkkpQCUjuGedfQUm2vam6NLpZ4iA5MbcCo6MgZUFJWBkkAZ4isyidFesHZbDcqyLbjqdSHVmSz2UZG48F55Z5V0qZboJnVg8xTJ3THZvVjmm17du61IjrGOG5v/APf1UlWmM5db7AhqUpS5ctpolXE9pQHH4VvfTRpe56ltVtFlhmVKjyiVIC0IIbKDk5UQOYT89JfRv0d6kt+srfcL1a1RosYqcKy80rtbSAMJUT30wuaZ0ivNq0JqSO2Mejwyk+WUggfNivmqzei+uIPp+z0T0lvr9/s9XuG7Plit5UX9TWDpAYto9IkvzFx2WkrAyUtIQBknAztzWVf6L9bd1hc/xLH36gDXtPyejFm8xVWBVpRcivYwWEnflQKcD3gkUpfwi/x6wf1Mj7W6ptGdHmrrbq60Tp1mWzGjykrdc9IZO1I78BZNOXTXpS+6klWhyx29UtMdt5LuHUI2lRRj2lDPI0AZ30WnSibhcDrIQuo6lHo/pQJG7Jzj4YrdNEyNJLZksaOXD6lCgt9EUEAKIwCfgPqrBf8ARfrf/sBz/EsffrTuhTS9800q7+vIConX9V1WXUL3Y3Z9lR8RQBjmuP56Xz+3OfbWi6GX0aDSkAaiFp9abVekdeCV53qxn4Yqj1X0davn6nusyHZVux35TjjaxIZG5JPA4K81Vjov1vn+QV/4pj79AD70wNNSmdLXaA+0u34W0yEA8QtKVJIPhhFVGnoxb1PB6kOYXlY6rq93snPt9n5/hxqw6R4r9t6PNGQJiOplMLabcb3AlKkskEcDg8a6ae6kOLkSIyJHUQlbUOMF5G5SkgEgA8OCqyXfdRh1MczRM6Xi+3YUbmIiIx3lK0kF0q2HgrAAx7s012RBGsbYkji1ptKVeRLiPun5qzrpCNquEeJHsUeK05LecZxH4DtOBCMjuzz7q1CzIDuvb86gDq4kOJDB8D23CPmcTT4fLHUcuT/nQ10UUUw0HnJZRJjusOgKbdQUKB7wRg1iGqozy9E6elujdItEl20y1Y44BKEqPvKEH+/W5Gs+vtn9Iu9/0+4djGoYhlxFkcG5LYCVf+2r6VQ1lYKzjui4sg6djybnYVPOXPUK46mihaB1S0rVjBQgEKJHMZOKVrcpyO69b5KVoejrKdq+YHgf/iq+xagl223utMsobm9YUKdc7SmCOCwkcgrIPaqG3IdTJElS1Le3bipRyVHvznxrBclKOPk41tiWF8oa/SZsXc5bpTsZ0jBLZ5+8d9VL141sCVJ1HKCAM+yj7tWbDqXmkOI5KHzeVQ7kouqbhte07xX+imstds4cIarpQXAuRL5qyG4+qLqCcOuWVr3LC9yvHtA45DlXd7VOtX2ltOahm7FjB27UnHvAyKYvVULl1ZOOR3Gj1VD/ADZ+kf30/wB5jgPWv8ilYXrtYetXarg/FcdH8YW1e37weB99T1as1vu7OoZWO7so+7V96qh/mz9M/vrwnW6K1DdcQ2QpIyO0TQtXyVVt0eclP+FmuDwOoZf0Ufdrzh6h1nGbDEbUE/BUSAtSVnJOeagTzrjFW1jiBSzIWOCeCPf3mmS1EorJWOqtk8ZIszUmuYy0oVqKXkpB9lH3ahSdSaylNht/UM7aFBQ2kI4jlxSAaapEGPIWFuoJUBjmRXl6ph/mz9M/vpa1jxyMd92eGVMTUutH1FH4SSwrmOyjj+zUr1zrj/vHK+ij7tSzaIR/6I/SNceqIX5s/SNQ9W/JKvuKC6N3S4S2pmoLo/McbGGwsg7R3hIHAd2fhTdo24RbS4JFxZuLUmWoCI82lZZUnkAUpIK+OfGqS5MxoSAhhodase0TkgVM01qubZVhtbrr0NKFbI5wUpXjskZ5AHjwpldm57mL9duxbmToRf1L0pW9L62nRGUX3FtMFobWhwylXEHesDjx4VoPR/8A63b595P/AFrOdkIPi0DsbPxSgH41nWkGpEfTV3vTZzcb2+LZbVHmrJO5fu3Faj5I91bLbITNtt8aDFTtYjNJabHkBgVtgsROpRFxhz2yVRRRVxoUu61tj822ty7agKultdEyGM43qSDuR7lpKk/Hypirg0AYNrqLHMyLqe2gm13sAr4f8xJHAhXgTggj5ST40v8A/wBzWsagtUW3S5dvuIP4OX9zBVn8QmHkoHuSs4IPIL/WrLblbptjub1ougHpDPFDgGEvt9y0/wCY7jwrNdD8SOZraH9yJNssvqlqYWeyrik+BFTrUkuIXLXxcePPwHhS+Dg1e2N4KilonihR4eR45/yrBbHCyjFXLLSZZUUUVmNAVGuX8nv/AKtSajXL+T3/ANWpj2iJdMXGGlPvIbb4qUcZ8KaWW0stIaQMBIwKV4zyoz6HUDJSeXjTS2tLraXEHKVDINOvzwJpwdqKKKQPCuri0ttqWs4SkZJrtVPfJWT6Mg8BxX+6rQjueCs5bVkrJT5kvrdVwyeA8B4V1h2+TebjGs8A4kzFbd+M9UgcVLPkB9eBXi64lpsrXnwAHEqPcAO8mn3Ttom2KG3EYARq6/N8OG71ZFHNSvd581EDurp015f5E6Sj1Jbn0hp05BYnX9BhoCbNp1swoQ59ZIxhxfntGEZ8Sv4O9QbNbI1mtsa3wUbGI7YQnJyT5k95J4mp1bDshRRRQAUUUUARblb41zgvwp7SXoz6ChxtQ4EGs2vljEpDGmtRyS3JbUfUN8WMlf8AQufp4ABBPbAyOIrU6hXe2Q7vAchXBhL8dz2kK+og8wQeII4igGs8M+dpkSbarg5bLtH9Gmt/k5yhxPykHvSf+PGiM+5HdDjasKH11pWo7SmLBFu1gl6fZm/xS+I/GIPgHSMk93b5H8od9IuoNNXTTzfpL2LhaVJ3N3KMMp2/ppGdvv5edZbKfBy79G4vdWSWLwypI65Cm1d+BkV7etYf5xX0TS2haHEBbakqSeSknINc1idMcmP1JLhjH61h/nFfRNeE24xXYjrbayVKGB2TVHRQqYoh2t8BVvY5WCYyzz4o/dVRXZC1IWlSDhQOQfCmSipLBSMtryM8iZHjKCXnNqiMjsk15+s4f539k1TXOQmS406ngS32h5gnIqGPnpMaU1yNdrzwMTt1jIQS2orVjgAk86XJL4SVOvKOVK4gDJUo9wHeT4V626LNu8z0KyxVzpPJWw4Q35rXyTTtYrHFsNy6mK23qHVqcEpHCLbAfylH8n/eOOAFaqdN8mirTWXYc+ERNOWJVhMW9XuIZN7kfyNZAe0FfnHPDAIJJHZHnwGm6XsTttQ/OuT4k3iaQuXIAwB4NoHchPEAd/E8zRp7Twtzr0+4SDPvEkYflrTjA+Q2PyEDwHvOTV9W5JJYR1YxUVhBRRRUlgooooAKKKKACiiigDqtIUCFAEEYIPfSq9pR+1uuSdIykQOsO5y3vArhunvOwcWyfFPDxBpsooAxu+2LT63d16gStHzlHHpMcByC6fEkDYM57wg1UzNC6kjtB+3IiXuKeT0F4JVj9VRx8xPureFISpJSobkngQeRpbk6FsS3VSILD1rkq4l62vKjknzCeyr4g1Vwi+xVlFdn1IwuYmRbyRc4MyEU+0X46wkf3sY+uoqbjCV7Mtg+XWCt79R6jipxA1Sp8Dkm5Q0O/OUbDUV606ndUfSouk5v6S4biD9ZVSnREyvQVvpsxAzoYGTKYHvcFcsS2ZLnVxOslOc9kZtTp/ZBrakWO/IUCzZtHsn5QjrOPmAqa1bNWu4S7fLXEb8INtIP7a1fZR6EQj/T4LtmS2/SWqbmpPolkdZQePXTVpZQPPHFXzCrVjSthhSQxfby7d5/MWqzIJz+sRkgeZKRWi/gTGl8b5dbrdgebcmRsaP/AIbYSk/HNX9ttkG1RxHtsRiKyOSGWwgfVTI1xXwaK9NVDpCla7DdpcVMRLLOmLKOUK3kekrH6bg4Iz37cn9LNNVptMGzRExbZFbjsg5IQOKj3lR5k+Zqdyoq48KKKKACiiigAooooA//2Q=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AutoShape 4" descr="data:image/jpeg;base64,/9j/4AAQSkZJRgABAQAAAQABAAD/2wCEAAkGBwgHBgkIBwgKCgkLDRYPDQwMDRsUFRAWIB0iIiAdHx8kKDQsJCYxJx8fLT0tMTU3Ojo6Iys/RD84QzQ5OjcBCgoKDQwNGg8PGjclHyU3Nzc3Nzc3Nzc3Nzc3Nzc3Nzc3Nzc3Nzc3Nzc3Nzc3Nzc3Nzc3Nzc3Nzc3Nzc3Nzc3N//AABEIAKAAogMBIgACEQEDEQH/xAAcAAACAwADAQAAAAAAAAAAAAAABgQFBwECAwj/xABTEAABAwMCAgYFBggKBQ0AAAABAgMEAAURBhIhMQcTIkFRYRQVMnGBUpGSobHSFjRCU2JyotEIIzU2Y3N0gpTBFyRUsvEmM0NFVVaDk7PD4fDy/8QAGQEAAgMBAAAAAAAAAAAAAAAAAAMBAgQF/8QALBEAAgIBBAEDAgUFAAAAAAAAAAECAxEEEiExURMUQTIzQmGBwfAFIiNxkf/aAAwDAQACEQMRAD8A3GiiigAooooAKKKqr1qG22RCPT5AS65wZjtgredPghA7SvgKALWuq1oQkqWoJSBklRwBSTc75fHoplSnoWlLb+fuCkuST7kZ2JPvKvdSRcdRaULo3w7tquSOT9wdKY+fEIOE/EI+NQ2l2RKSiss0+ZrfTENzqnr3CLv5tpwOKJ8MJzxqP+HNqUNzMO9PJ+U3aJBB+Oys7TrTVAac9TWa22uOhkvK6qKpZDY5qz2Rge412ny+kiPDVOmXl9DCRuV1TEYbEnkSAknHvqrsihL1Fa+TQhreB322/pHibPI+5XLev9MlQTIuXoizyTMZWwf2wKza2TteXCEqbE1MtLKHeq3PmOntYBx2kceBrlesdb21hlVwfgzY7+7YZUVIDoScKwUEcvdUerEj3NeM/sbNCuEK4NddAlsSW/lsOBY+qpGaw5epLK5JCtQ6MXClcjLtLimXU/AbFfDj7jTTYr3IlK/5Kapj3XA3G13gdW+B+isAK+klQ91XTT6HRnGXTNJopbt+roq5abfd471ouCztQzMwEun+jcHZX7hx8qYwc1JY5ooooAKKKKACiiigAooooAK4JFBPPhSFfbwm/JmJE4wNLQSRcLilRSZRBwWWj8nPBShzztFAE646jmXV2RC0u4y0yxkS71IGY8bHMIzwcWPftHee6kKVqyJbH30aNZVcLg4D6Rf5+XVL8dg7x7sIHgahT7jK1lKhWe3s+q9PB1LEaIlO1Kx3Kdx5DIR8+e660zGg2u/Kk2+U+iCyHIUt+WlCOrdIOMJ8OwOfjSpWfCMlmo52w/6KNzt86RHi3y7SlT1SVLSl95e8oUOaccke4Dupk0axaXLHdHr0GEsqcQyXXAd6AQfYIB45wa6S9XQmkOIslqbZQ871xTKSlaGnRw3oRyBI5+FLBL8p1Zwpxa1FatowCTzOBw76zymk8t5OfOxKec7h9TqS0QIMS2TXGp6GYj0RT8dJO0ck+8KTjI7imqibqiC7CeMeHINwkW5EF5xxSQ2EgcSkDJJ588UsuRJDady2VpHiU13YgvyE7mdih39rlVHaVd9j4GDTuqItrsyre+xL7T5dU5HLZzkAYwsEd1dlTrBcGbMmTIlsKgJbbU0pkKQsbwpZyDn/AIVReqZfyUfSrn1RL+Sj6VQrl5IVlmNuOB8uMqFqO6NsLlNzIm12QI8eVuU6UDsowUhTZOeQODg4pbf01BvVygxPQX7NPdZU4GXELUEqByhSVE7kgjPHuIqpRa5zagtvCVA5CkrwQffXu3cLlaXZTrn8Y/Ljlj0hxRWpCTzwrPOrq6LY31m3uksFiq+XiysuWzU7DWpbGraDkhxSQRkbHOSjjiArB8+VNlgvDsOEJ2nZTt9sCCA7DUSqbA8QM9pYHyVdrwJ5VA0/cbY7ZDbIERa2WEttBlxaR6c89wVvSQSAk4O4d3lSzItUrTal3vTl8adlQnkszOqbKUZP5KwThxJ4jPMc60Rs8m2vUNJbnlG22m5w7tBbm2+Qh+O4OC0nv7wR3Ed4PEVNrLNP3kXEv3zTMcMXVrCrxYsgJlf0jfdu8Fd/I+NaLZrrEvFuZnQHOsZcHeMKSRwKVDmCDwINO7NaeeSdRRRQSFFFFABRRVXqS7N2OzyLg4krU2nDbQPF1wnCEDzKiBQBSarmvXOcdN2+SY6erD11mJODFj/JB7lrwQD3DJ8KzW5T06uuUaBbgIWl7cpKGAlB6vaDjrlgd2fZz45PfidrB+TbrczpZLpeu92V6Xenm+aisgJaHkThI/RT516x1JsNtkWibbo8uFwN1diPEuNKKsNjPAApweHEe7vVZLHCMmotx/av1Lh9i06baMVToaaWkuPRHXitbwSoBD7ShwS5wzgeXLHBIvN/uF2AZlSVLYQvclBSlJUe5S9uAVY/zrwuM1x/ZFRKfehRlKTF67G5KCeH2Dh3VBrNOeejmW3OXEeESYEQzJAb4hAGVq8qZGW22UbGkBCfACvC2xfRYwBH8Yriv31KrBZPcy1ccIKrpiPQ30TGUgJ5PJHDI8asa6uJSttSV+wRg1SLwXkuDlJSpIUk5BGQccxXNVlnkpO+LuKurJ6tXinNWdEo7XgiMsoKjzowlRlN8Armk+BqRRUJ4ZLWUKjDz0SW2+yotvsOBaVd6VA0+aUvMe9XBiHMhxkOrkh1ESLH2NurwVKecPHJAHAeJHwWbhbFPyg4zgBft57vOoMtKIL7aIq19ag5W6FYIPgMcq3V2oVCUqn+RdX62S7PPXqHT8jD0Z9fWvpASyHFL4spGQVowdpxyx4jgy2fUEZlv8L7YgtW+SsN36Cnj6K9y68Ae8bjjinCu41Xxbi7dLD6cq3wZ64znVuxlpw1DjgDihvPM+IyfmxVFb71B0zrGTIhr63T0twx5aFcUqaPALwfkkkZ701shPDx5OhTcotLPDN4bWFpCkkFKhkEciK70paOdVaZsnS0l3eIqQ/bXFHJciE4Az3lCuz7tvjTbTzcFFFFAAeFJWoprEnU6RLUBbdPRjcpZPLriD1Q+CQtXv206HgONYtqi4lWiHJSch/VN1U4ePExkcE/AobR9OhvBEmksshaWtk7VM25X51Trcp19DqFJwQhwkbArP5KEAZ5chUnVFxcZjrZTAhR3bqhLz77C1FTqAolJKCMI3HtYBNc6ds7jcmE/Cv7UKQShUmO6VMOpRnJCQRhfDlwxUrTluj6y1FdZl1fddZaAWlKSApxOSE5wPBPdjiay5cv9s5T3TXHbEirGzReuf65Q7DfHj3mr1V06J0ZC5U4EcDlEjh9VNcvTumNNWx+8TpUoWrCFBJKlBG4gAjaNxyVClz09jWERHQ2J8itRV5Y7hoLUVxRbbTLlKluJUpKSl1PIZPFQxXtf1aM0m5Hi3+VJEh1srSUpcVuAOCcIHCs/srDR7WYu1W3qV1TPUoPacHHyFOdtl6FudquF0hPS1w7cndIcKXU7RjPAEZPwqgfvXRTIdLjsycVcvYkfuq8NFNPkpLS2NYQoMOqYdS4g4KTTUw6l9lLqPZUM1Ktj3RfdbjHt8F+auTIcDbSSH05UeXEjFXF3iaK0S2xHvUqYkyStbRO9ZIBGfYGBjIq9mknLopXpLY9lBRU38LOjL/bZn/kv/uq6041o/ViZAsMiUsxinrVELRjOcDtDyNK9lYO9rMUZsgRo6nCeOMJHie6ldRK1FSidx4k+NPl6unRmxOdhXGVNEiK4ptaEpfOFDnxAwagetOib/ap30JH7qdXpJRQmejtk+MCqwllUhsSF9W0VjesDO1OeJp01BZNOQbPJgo7EkbgJElwbnFgBQSBy2LSo4I7x41A1zZrPa7PabzY3HTDuBGxLiicgp3JIzxHDuq10pKQrTsV5q5Q4r6ZRakqmIDi3mk4whGcnASQMAc6YlteGLhU4ScJLkjacvLrmlIl0WSq4aTkdW+e96EoAK/Ywfe3WxoUFpCkkFKhkEciKxXSzrETpGkQzGdj229NOxvR3kFBKeKmzg8uG8D3+VaP0evvK0yzDlq3Src45BeJ7y0raD8U7VfGtMXlHVqnvgmMtFFFWGFJraaq3aRvEtskONw3CgjmFFJA+sisn6QkIh3aw2YJwzbLUjLY8VEJ4eeEGtL6Se1pN5kjKZEmMwoeIW8hJ+2s91C5HkdMUpM5KTGZVGbc3jIKQ0F8R4dqqWfSI1L/AMTXkm3TVFim26YqO3LaluMuobZfaSU7lpQjORn2Up4Z8a8ei8uxNSIOWyxJZU3lKgckdofYaj6ijWCNZFKtsq2yJaupSBGcClpI3dYrHMA8Pmqk0xIei32E+yspDbyVOeG3PHPwrJKUlJNvo5rm43R3Y/QTdaW31Xqy8wCkBDUxzYAc9hR3J/ZUK0rpDvHX9Dem0gndN6hKvMNoJP1pFUnTxb/RdZtS0pGybEQrOOBUgkH6ttLl8ua5WitLQSvIjGXuHh/GAJ+ZJrcdk46Op3q/XVkfJKUqlJaUf18pH1kVfdOk30nXzjIORDiNNkeBOVn6lJpNnsOWeVb3m1KStUaPNQrwJAV9RFWXSNNTN1ve5iVFaFPjafFIQkD6gKkB/wBJQBG6CdQS9uFTEvrz4hPYH+6ayWFFdnTWIjG3rX3Eto3HAyo4Ga+hLjbvVPQa9BKQlTdoysDlvUNyvrJr55jSHYslqTHXseZWFtrwDtUDkHj50AanpHos1TatU2q4zW4QjxZKXHNkjKsDwGKk/wAIr8fsP9TI+1uonRrr7VV51za7ddLuqRDfLvWNlhpO7DS1DilIPMCpf8Iv8esP9TI+1uoAzvSuk7tqyRIYs6WFLjoStzrndgwSQMcPKtr6HtG3jSRuvrlMdPpPV9X1Lu/2d2c8PMVhtg1HeNNvPPWOcqI4+kJcIbQvcBxHtA+JreehjUN21FY50i9TDKeal9WhZbQjCdoOOyB3k1OQMM1x/PS+f25z7atbF0Z6lv1pj3S3twzFkAlsuP7VcCRxGPEGqrXH89L5/bnPtqRbdfarstsbg2y7rYisJPVt9Q0rbkk8ykk8Se+gB/6VYrlo6P8ASFplLbTMjqbQtCVZzsaKVEeIyRx86h9HcoMrlx0elNSZLCQ1KiRuucZ2qBPZweBBxmpXTeFyvwRdWdzq4zylKwMqOGv3ml6xTk2t9EksLkJS2UlpDymSrI5bk8eePmrNa8SRztVLbZFl1rNL1mutru7hualsPtuLkXDaFLCFjO0A5A2lQ4451punR6LrHU8HjtdWxNQO7C0bD+02azbpMFpcsKjb1RC4tSy0pmSp1SmdgIUvJODuyMVoNne362jvEnMzT7Tiv7jnD/1TTK+maNP+JLyOVFFFMNIrdJGRpgKxkInQ1H3CQ2TWfXV8QOmidIdbcUOvjlKUJ3KXmOlAAHfx4Vo/SIwuRoe9Ja9tMVTifentf5VmuvpC4mvYF5jgf61CYkNZ5KUhR4HywpIpdn0iNT9tvwdNRxZQtQlL03CtzJewXmT/ABgwSBkZ4A4PzVFtUTqYxKx/GOjj5Dupmvfpa9Oypd1isQQox9sRrLjiW0qO3eeQHFR8ePdVSDlIKT2T3+Nc7VPHBzpwSnk56Z45uWitP3nAK2F9U6r9dPH9pArGHHV9SEkkpQCUjuGedfQUm2vam6NLpZ4iA5MbcCo6MgZUFJWBkkAZ4isyidFesHZbDcqyLbjqdSHVmSz2UZG48F55Z5V0qZboJnVg8xTJ3THZvVjmm17du61IjrGOG5v/APf1UlWmM5db7AhqUpS5ctpolXE9pQHH4VvfTRpe56ltVtFlhmVKjyiVIC0IIbKDk5UQOYT89JfRv0d6kt+srfcL1a1RosYqcKy80rtbSAMJUT30wuaZ0ivNq0JqSO2Mejwyk+WUggfNivmqzei+uIPp+z0T0lvr9/s9XuG7Plit5UX9TWDpAYto9IkvzFx2WkrAyUtIQBknAztzWVf6L9bd1hc/xLH36gDXtPyejFm8xVWBVpRcivYwWEnflQKcD3gkUpfwi/x6wf1Mj7W6ptGdHmrrbq60Tp1mWzGjykrdc9IZO1I78BZNOXTXpS+6klWhyx29UtMdt5LuHUI2lRRj2lDPI0AZ30WnSibhcDrIQuo6lHo/pQJG7Jzj4YrdNEyNJLZksaOXD6lCgt9EUEAKIwCfgPqrBf8ARfrf/sBz/EsffrTuhTS9800q7+vIConX9V1WXUL3Y3Z9lR8RQBjmuP56Xz+3OfbWi6GX0aDSkAaiFp9abVekdeCV53qxn4Yqj1X0davn6nusyHZVux35TjjaxIZG5JPA4K81Vjov1vn+QV/4pj79AD70wNNSmdLXaA+0u34W0yEA8QtKVJIPhhFVGnoxb1PB6kOYXlY6rq93snPt9n5/hxqw6R4r9t6PNGQJiOplMLabcb3AlKkskEcDg8a6ae6kOLkSIyJHUQlbUOMF5G5SkgEgA8OCqyXfdRh1MczRM6Xi+3YUbmIiIx3lK0kF0q2HgrAAx7s012RBGsbYkji1ptKVeRLiPun5qzrpCNquEeJHsUeK05LecZxH4DtOBCMjuzz7q1CzIDuvb86gDq4kOJDB8D23CPmcTT4fLHUcuT/nQ10UUUw0HnJZRJjusOgKbdQUKB7wRg1iGqozy9E6elujdItEl20y1Y44BKEqPvKEH+/W5Gs+vtn9Iu9/0+4djGoYhlxFkcG5LYCVf+2r6VQ1lYKzjui4sg6djybnYVPOXPUK46mihaB1S0rVjBQgEKJHMZOKVrcpyO69b5KVoejrKdq+YHgf/iq+xagl223utMsobm9YUKdc7SmCOCwkcgrIPaqG3IdTJElS1Le3bipRyVHvznxrBclKOPk41tiWF8oa/SZsXc5bpTsZ0jBLZ5+8d9VL141sCVJ1HKCAM+yj7tWbDqXmkOI5KHzeVQ7kouqbhte07xX+imstds4cIarpQXAuRL5qyG4+qLqCcOuWVr3LC9yvHtA45DlXd7VOtX2ltOahm7FjB27UnHvAyKYvVULl1ZOOR3Gj1VD/ADZ+kf30/wB5jgPWv8ilYXrtYetXarg/FcdH8YW1e37weB99T1as1vu7OoZWO7so+7V96qh/mz9M/vrwnW6K1DdcQ2QpIyO0TQtXyVVt0eclP+FmuDwOoZf0Ufdrzh6h1nGbDEbUE/BUSAtSVnJOeagTzrjFW1jiBSzIWOCeCPf3mmS1EorJWOqtk8ZIszUmuYy0oVqKXkpB9lH3ahSdSaylNht/UM7aFBQ2kI4jlxSAaapEGPIWFuoJUBjmRXl6ph/mz9M/vpa1jxyMd92eGVMTUutH1FH4SSwrmOyjj+zUr1zrj/vHK+ij7tSzaIR/6I/SNceqIX5s/SNQ9W/JKvuKC6N3S4S2pmoLo/McbGGwsg7R3hIHAd2fhTdo24RbS4JFxZuLUmWoCI82lZZUnkAUpIK+OfGqS5MxoSAhhodase0TkgVM01qubZVhtbrr0NKFbI5wUpXjskZ5AHjwpldm57mL9duxbmToRf1L0pW9L62nRGUX3FtMFobWhwylXEHesDjx4VoPR/8A63b595P/AFrOdkIPi0DsbPxSgH41nWkGpEfTV3vTZzcb2+LZbVHmrJO5fu3Faj5I91bLbITNtt8aDFTtYjNJabHkBgVtgsROpRFxhz2yVRRRVxoUu61tj822ty7agKultdEyGM43qSDuR7lpKk/Hypirg0AYNrqLHMyLqe2gm13sAr4f8xJHAhXgTggj5ST40v8A/wBzWsagtUW3S5dvuIP4OX9zBVn8QmHkoHuSs4IPIL/WrLblbptjub1ougHpDPFDgGEvt9y0/wCY7jwrNdD8SOZraH9yJNssvqlqYWeyrik+BFTrUkuIXLXxcePPwHhS+Dg1e2N4KilonihR4eR45/yrBbHCyjFXLLSZZUUUVmNAVGuX8nv/AKtSajXL+T3/ANWpj2iJdMXGGlPvIbb4qUcZ8KaWW0stIaQMBIwKV4zyoz6HUDJSeXjTS2tLraXEHKVDINOvzwJpwdqKKKQPCuri0ttqWs4SkZJrtVPfJWT6Mg8BxX+6rQjueCs5bVkrJT5kvrdVwyeA8B4V1h2+TebjGs8A4kzFbd+M9UgcVLPkB9eBXi64lpsrXnwAHEqPcAO8mn3Ttom2KG3EYARq6/N8OG71ZFHNSvd581EDurp015f5E6Sj1Jbn0hp05BYnX9BhoCbNp1swoQ59ZIxhxfntGEZ8Sv4O9QbNbI1mtsa3wUbGI7YQnJyT5k95J4mp1bDshRRRQAUUUUARblb41zgvwp7SXoz6ChxtQ4EGs2vljEpDGmtRyS3JbUfUN8WMlf8AQufp4ABBPbAyOIrU6hXe2Q7vAchXBhL8dz2kK+og8wQeII4igGs8M+dpkSbarg5bLtH9Gmt/k5yhxPykHvSf+PGiM+5HdDjasKH11pWo7SmLBFu1gl6fZm/xS+I/GIPgHSMk93b5H8od9IuoNNXTTzfpL2LhaVJ3N3KMMp2/ppGdvv5edZbKfBy79G4vdWSWLwypI65Cm1d+BkV7etYf5xX0TS2haHEBbakqSeSknINc1idMcmP1JLhjH61h/nFfRNeE24xXYjrbayVKGB2TVHRQqYoh2t8BVvY5WCYyzz4o/dVRXZC1IWlSDhQOQfCmSipLBSMtryM8iZHjKCXnNqiMjsk15+s4f539k1TXOQmS406ngS32h5gnIqGPnpMaU1yNdrzwMTt1jIQS2orVjgAk86XJL4SVOvKOVK4gDJUo9wHeT4V626LNu8z0KyxVzpPJWw4Q35rXyTTtYrHFsNy6mK23qHVqcEpHCLbAfylH8n/eOOAFaqdN8mirTWXYc+ERNOWJVhMW9XuIZN7kfyNZAe0FfnHPDAIJJHZHnwGm6XsTttQ/OuT4k3iaQuXIAwB4NoHchPEAd/E8zRp7Twtzr0+4SDPvEkYflrTjA+Q2PyEDwHvOTV9W5JJYR1YxUVhBRRRUlgooooAKKKKACiiigDqtIUCFAEEYIPfSq9pR+1uuSdIykQOsO5y3vArhunvOwcWyfFPDxBpsooAxu+2LT63d16gStHzlHHpMcByC6fEkDYM57wg1UzNC6kjtB+3IiXuKeT0F4JVj9VRx8xPureFISpJSobkngQeRpbk6FsS3VSILD1rkq4l62vKjknzCeyr4g1Vwi+xVlFdn1IwuYmRbyRc4MyEU+0X46wkf3sY+uoqbjCV7Mtg+XWCt79R6jipxA1Sp8Dkm5Q0O/OUbDUV606ndUfSouk5v6S4biD9ZVSnREyvQVvpsxAzoYGTKYHvcFcsS2ZLnVxOslOc9kZtTp/ZBrakWO/IUCzZtHsn5QjrOPmAqa1bNWu4S7fLXEb8INtIP7a1fZR6EQj/T4LtmS2/SWqbmpPolkdZQePXTVpZQPPHFXzCrVjSthhSQxfby7d5/MWqzIJz+sRkgeZKRWi/gTGl8b5dbrdgebcmRsaP/AIbYSk/HNX9ttkG1RxHtsRiKyOSGWwgfVTI1xXwaK9NVDpCla7DdpcVMRLLOmLKOUK3kekrH6bg4Iz37cn9LNNVptMGzRExbZFbjsg5IQOKj3lR5k+Zqdyoq48KKKKACiiigAooooA//2Q=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22" name="Picture 6" descr="http://thethirstalternative.co.uk/wp-content/uploads/2012/08/environment-WEEE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65735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and Regulation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352550"/>
            <a:ext cx="5105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00"/>
              </a:spcAft>
            </a:pPr>
            <a:r>
              <a:rPr lang="en-US" b="1" dirty="0" smtClean="0"/>
              <a:t>In India, The Ministry of Environment and Forests (</a:t>
            </a:r>
            <a:r>
              <a:rPr lang="en-US" b="1" dirty="0" err="1" smtClean="0"/>
              <a:t>MoEF</a:t>
            </a:r>
            <a:r>
              <a:rPr lang="en-US" b="1" dirty="0" smtClean="0"/>
              <a:t>) has </a:t>
            </a:r>
            <a:r>
              <a:rPr lang="en-US" dirty="0" smtClean="0"/>
              <a:t>issued the Guidelines for Environmentally Sound Management of E-Waste. </a:t>
            </a:r>
            <a:endParaRPr lang="en-US" dirty="0" smtClean="0"/>
          </a:p>
          <a:p>
            <a:pPr algn="just">
              <a:spcAft>
                <a:spcPts val="400"/>
              </a:spcAft>
              <a:buFont typeface="Arial" pitchFamily="34" charset="0"/>
              <a:buChar char="•"/>
            </a:pPr>
            <a:r>
              <a:rPr lang="en-US" dirty="0" smtClean="0"/>
              <a:t>Extended </a:t>
            </a:r>
            <a:r>
              <a:rPr lang="en-US" dirty="0" smtClean="0"/>
              <a:t>Producer Responsibility (EPR) </a:t>
            </a:r>
            <a:endParaRPr lang="en-US" dirty="0" smtClean="0"/>
          </a:p>
          <a:p>
            <a:pPr algn="just">
              <a:spcAft>
                <a:spcPts val="400"/>
              </a:spcAft>
              <a:buFont typeface="Arial" pitchFamily="34" charset="0"/>
              <a:buChar char="•"/>
            </a:pPr>
            <a:r>
              <a:rPr lang="en-US" dirty="0" smtClean="0"/>
              <a:t>Restriction </a:t>
            </a:r>
            <a:r>
              <a:rPr lang="en-US" dirty="0" smtClean="0"/>
              <a:t>of Hazardous Substances (RoHS) </a:t>
            </a:r>
            <a:endParaRPr lang="en-US" dirty="0" smtClean="0"/>
          </a:p>
          <a:p>
            <a:pPr algn="just">
              <a:spcAft>
                <a:spcPts val="400"/>
              </a:spcAft>
              <a:buFont typeface="Arial" pitchFamily="34" charset="0"/>
              <a:buChar char="•"/>
            </a:pPr>
            <a:r>
              <a:rPr lang="en-US" dirty="0" smtClean="0"/>
              <a:t>Import </a:t>
            </a:r>
            <a:r>
              <a:rPr lang="en-US" dirty="0" smtClean="0"/>
              <a:t>of used EEE will be </a:t>
            </a:r>
            <a:r>
              <a:rPr lang="en-US" dirty="0" smtClean="0"/>
              <a:t>prohibited if </a:t>
            </a:r>
            <a:r>
              <a:rPr lang="en-US" dirty="0" smtClean="0"/>
              <a:t>it is designated for further usage.</a:t>
            </a:r>
          </a:p>
        </p:txBody>
      </p:sp>
      <p:sp>
        <p:nvSpPr>
          <p:cNvPr id="7172" name="AutoShape 4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955675"/>
            <a:ext cx="2828925" cy="1619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data:image/jpeg;base64,/9j/4AAQSkZJRgABAQAAAQABAAD/2wCEAAkGBxQPEhUUExQWFRQXGBoWFxUYGBcWHhgcFhgWGB4XGxkYHCggHhslIBUWIjEiJSssLi4uFyAzODMsNykwLisBCgoKDg0OGhAQGywmHyUsLDUsNTI3LC8vLiwsLCwsLSwsLCwsLDQsLCwsLDQsNCwsNy8vLCwsLCw0LCwsLDQsLP/AABEIAKoBKQMBIgACEQEDEQH/xAAcAAEAAwADAQEAAAAAAAAAAAAABQYHAwQIAgH/xABSEAABAwIDBQQEBwsHCwUAAAABAAIDBBEFEiEGBzFBURMiYXEUMoGhI0JSYnKCkRUWM1SSk6KxssHSFyRDU7PC0yU0NlVjc3SDw9HiNXWk4/D/xAAaAQEAAgMBAAAAAAAAAAAAAAAABAUBAgMG/8QAMREAAgICAQIEAwYHAQAAAAAAAAECAwQRMRIhEyJBUTJhsQUUQoGRwTNScaHR4fAj/9oADAMBAAIRAxEAPwDcUREAREQBERAEREAREQBERAEREAREQBERAEX45wAJJsBqSeSom0m9Glprtg/nMg+SbRjzk5/VB8wt4Vym9RRpOcYLcmXxQeNbXUdHcTTsDh8Rvff7WsuR7ViWN7c11ecpkLGnhFDdoPgbd53kTbwXTodj66b1KWW3VzezH2yWClxw0u9ktEWWW32rjs0XE98UbdKene/50jgwedm5ifcqxXb1a+T1DFEPmMuftkLh7l8Uu6zEHjVsUfg+QH9gOXNU7pq9jS4GB5HxGvdc+AzsA+0rtGONH2OMpZMvchKjbjEJONXL9XKz9gBdQbT1v45U/npP4lFyRlpLXAhwJBB0IINiCOq+VKUIeiREdk/VsueCbzK2ncO0eKiPmyQAG3g8C4PnfyW07OY7FiEDZoT3To5p4scOLXDqLjzBB5rzGr7ucxd0Nb2F+5O0i3zmAvDvsDx7QouTjxcXKK00SsbIl1KMntM3NERVZaBERAEREAREQBERAEREAREQBERAEREAREQBERAEREARRmM7QU9GLzStaeTeLj5NGvt4Ki4jvIlmcI6OGxcbNLxncb9GN0B8yVjZHtyqqu0n39vU0t7w0EkgAcSdAPauGomdkzRNEjj6ozBrTfgS6xs3xAPkVXMA2ZkJE1fIZ5vWbGTeOI+DR3S7xAsOXVWtZR0hKUltrX1KNiux1XiR/nlYGRfi9O0hvte83cfFzfIBdnDd2mHwWvEZSOcri79EWb7lO49j0FBH2k7w0fFHFzj0a0ak/q52WTYttxW4vMKajaYWPNgGnvuHNz3j1WgakN8dXKVX4s12el+iOVjqg+62/wBWalRVdJDL6NTtjEgF3RwsaOzHWQt0by0Op5AqaUHshs1HhkAiZ3nnvSSWsXu6+DRwA5DxJJnFHnrfY7x3ruF0cbxaOihfNKbMYL+LjyaOpJ0C+sWxSKkidLM8MY3iTz6ADiSegWAbcbXyYpLfVkDD8HF7s7rcXn3DQcye1FDsfyOV96rXzIGvqjPLJK7R0j3SEDq9xcf1rgRFcFM3sK6bo8OdNiLHgd2FrnuP0mljR5kuv9UqsYNhMtZK2GFuZ7vsaObnHk0df3r0LsdszHhkAjZ3nu70knAvd+5o4AfvJJjZVyhBx9WSsWlykpeiJ5ERVBbBERAEREAREQBERAEREAREQBERAEREAREQBF+OcACSbAaknks82r3jBl46OzncDMdWj6APrHxOnmmzjdfCmO5suWN47BRNzTPDb8G8XO8mjU+fBZntBvGnnu2nHYM+Vxefbwb7NfFU+qqXzPL5HOe88XONyV+0NG+eRscbS57jZrR/+0HO/Ja7KS/7QttfTDsv7n3SUstVKGMDpJXnrck8ySfeStl2O2Rjw9mY2fO4d6Tp81l+A8eJ+wDk2P2WZh8fJ0zh35P7rejR7+J5AWFZSLDCwlX55/F9P9hUjbneFFh94orS1Pyfix+LyOfzRr1tooHeFvIy5qeidrwknHLq2M9fncuWuoyVxvqdSdSevirDHxN+aZvkZfT5YcndxCvnrps8rnSyvIaOZ1OjGtHAXOgHVbnu72ObhsOZ4BqZAO0dxyjiI2noOZ5nwAtXd0ex2RorZ295w+AafitP9IfEjh4a89NRWuVfv/zjwZxadeeXLCr+1+1sOGR5pO9I4fBxA953ifkt6u+y50XT2821jwxmVtn1Dh3I+TR8t9uDfDibeZGCYliElTI6WZ5fI43Lj+oDgAOQGgWuPjOfmlx9TbIyVX5Y8nf2l2lnxGTPO7QepGNGsHgOvidSodFPbPbH1dfYwxEM/rX9xnsJ1d9UFWflhH2RWeayXuyBVl2T2JqcSILG9nDzmeDb6o4vPlp1IWnbM7rqams+f+cydHC0Y8mfG+tceAV8a0AWGgGgChW5q4gTasL1mQ2y+zMGGx5IW6n15Dq55HU9OgGgU0iKvcnJ7ZYJJLSCIiwZCIiAIiIAiIgCIiAIiIAiIgCIiAIiIAuviFdHTxuklcGMaLkn9XifALkqJ2xtc95DWtBLnHQADiViW2m1DsQl0u2Bh+DZ1+e75x9w063w2RcvKVEd+voc+2G2clcSxl44OTOb/F9v2eHnxVVRFqeastlZLqk+59xRl7g1oJc4gADiSTYAeK2vYnZRtBHmdZ07x33cco45G+HU8yPICsbqdn8xNXIOF2RA9eDn/wB0fWWmrKRc/Z2Kox8WXL4Cx7eVvB7XNS0jvg9WyzNPr9WMPyOrufLTj2N6e3XrUdM7q2eQH7Ymn9o+zqsoVni4345fkdsrJ/BH8wrbu32W+6NT3x8BFZ0nzvkx+2xv4A8LhVIC+g1PIDmvSGw2ADD6OOIgdoe/Ker3WuPZo0eDV3yrfDh25Zwxauue3wifaLaDQdFVtvdsWYZFYWdUPHwcfTlnd80e86dSLUvOm0uGYhPUSyz01QXOcbkRvc0AcGtc0EFoFgLKvxqozl5uET8iyUI+Vd2QNbWPnkdJK4vkebuceJP/AG5AcABZcC+pYyw5XAtd0IIP2FfKuEU73vubfsJsPQsjZKTHVSkBxdcPY0mxs1nDTq7Xy4LQALLyixxaQQbEcCNCPIqwYXtvX03qVMjh8mQ9qPLv3IHkQoNuJOT31bJ9WXCK106PR6LJMG3wuFhVQA9Xwmx/Ief7y0LAdqaWvHwEzXO4mM914+o7W3iNFCnROHKJkLoT4ZMoiLkdQiIgCIiAIiIAiIgCIiAIiIAiIgCIiAIig9s8Y9CpHyA989yP6TufsALvqoazmoRcnwiibzdp+2eaWI/BsPwhHxnj4vk39fkqEv0m/Ffi0PKX3Stm5sLkp4TI9rG6uc4NaPFxsPeVxqb2KjDq6mB4doD7WguHvAQ1rj1TUfdm34ZRNp4o4meqxoaPGw4+Z4+1Uvejtn6FH6PA7+cSDVw/omHTN9M626anpe4Y5ijKOnlnf6sbS63U8A0eJJA9q8zYnXvqZXzSm75HFzj58h4AWAHQBTsSnrfU+EejybfDj0x5/Y6yIitiqLnuowL0uta9wvHBaV3i6/cH2gu+ot9VM3TYP6NQMeR35z2p+idGDyygH6xVzVNk2ddj+Rc41fRWvmERFHJBw1VKyVuWRjXt+S5ocPsKquL7taCouREYXfKiOX9A3Z7lcEW0Zyj8LNZQjLlGGbS7ramlBfARURjUhoyyAfQ1zew38FQl6wWR749lWstWxNtdwbM0cLu4SeZOh6ktPVWGPlOT6ZkDIxVFdUDK1+seWkEEgg3BBsQRzBHAr8RTyvNN2J3oPjLYa4l8fAT8XN+nb1h48fPlsEUge0OaQ5pAIcDcEHUEEcQvKS1Hc3tQ4P8AQpDdrgXQ3+KRdzmeRF3DoQeqr8rGWuuP5lhjZLb6JGvoiKuLEIiIAiIgCIiAIiIAiIgCIiAIiIAs33x1BtTR8iZHnzGQD9py0hZjvijOemdyyyD2gsP7/csPgh/aDf3eX5fUzlERanmQu1hdYaeaOUamN7X265SCR7Rp7V1UQym09o0TfFjbZKKmbE67J39pcc2xjgfrPbpyLVj6kcVlcWsaSS1pcQL6Auy3IHjlH2KOV1h/wkWc7/G84XbwihNTPFCOMj2suOWYgE+wXPsXUVz3RUfa4lGT/RsfJ7sg98g+xd7JdMGzNUeqaRvUMQY0NaLNaAAOgAsAvtEVCXoRF8veGi5IA6nRAfSKBxLbGjp/Wna4/Jj+EPl3bge2yrrNvpqyVsNFB3nfHlN8o5uLWHQD6R6W642cJ5NUXrff2Xc0BVneSGnDKnNwyD7Q9pb77KxwtIaA52YgAF1gLnrYaBZ3vqxgR0zKYHvzODnDoyM397stvoldqIuVkUvc2uklW2/YxZERXhRhTuwmb7o0uXj2zfs+N+jdQS0PcxghmqnVLh3IAQ09ZHgj3NLvymrldJRrbZ1oi5WJI21ERUZeBERAEREAREQBERAEREAREQBERAFBbZYF6fTOjFhI054yflC+h8CCR7b8lOohrOCnFxlwzzfUQujcWPaWuabOadCCORXGtx2p2QhxAZj8HMBYSNHHwcPjD3+Ky/GtjaukJJjMjPlx3ePaBqPaLLTR5zIwbKntLa/7kryIiEI4ayLM3xGoUSpxdOqo76t49Oqn4eQoeSXB3psS7Mj1ObI41LRSukhLQ4sym4DtC5p5+QUI5pBsdCuehkyu89FOyF1VS17ElyaW48mhfyjVvyo/yB/3XDNvAr3cJQ3yjj/e0qroqIjPKuf42TNRtVWSetUy/Vdk/YsouoqXyG73ueernF361LYVsnV1VskLg35b+43z72p9gKvWB7s4o7OqX9qfkNu1vtPrO9yaO1ePkX++vmZ/gGATVz8sTdB6zzo1vmevgNVs2zGzkWHx5Wd559eQjVx/c0ch+s6qUpaZkTQyNrWNHBrQAB7Aojafaqnw5l5n98juxN1e7yHIeJsFvGDb0uS3xsOvHXU339zu43i8VFC6aZ1mNHtceTWjm4rzjtHjclfUPnk0LtGt4hjRwYPL3kk812trdqpsTkzyHKxv4OIHusH73dXfqGiglb42P4a2+SNk5HiPS4CIu3hOGS1crYoWF73cAOQ5uJ5NHUqS3ruyMk29I/cIwySrmZDC3M95sOg6uJ5NA1JXpDZrBGUFOyCPUNF3O5vcfWcfM/YLDkozYfY6PC4+T53j4SX+43owfaeJ5AWdVOTkeI9Lgtsajw1t8hERRSUEREAREQBERAEREAREQBERAEREAREQBERAR+IYHT1GssMbz8otF/yuKgqjd1Qu4Mez6Mjj+3dW1E0cp01z+KKZRn7r6U8JJx9aM/8ATXGd1tP/AF036H8KvqLGkcvuVH8qM/fuppncZpT+R/CoTG9z5AvSz5vmTaX8nsHuLfatbRda7p1/CzP3SlLSiYfhVI3DjlxSglc0HSoYXuaB84MdkI9t/ArQsDx3CAA6CSljPU5YnfpgOVuUPiGytHUEmSmhcTxdkDXH6zbH3rZyrk9ta/p/gQx1X8CX6fuj6l2nometV04/50f6sygsU3nUEAOWR0zvkxtJ/SdZv2Er5qN12HO4RvZ9GR5/bJXSfuhojwkqB5Pj/fGt4qj1bMyd/okVHHt69VPdsDW07fleu/8AKIsPYL+KoU8zpHF73Oe52pc4lxJ6knUram7oKP8Arak/Wi/w12Yt1FA3j2zvOT+EBSoZFEF5URZ498/iZhK+o2FxDWgucdAALk+AA4r0FTbuMOj19HzH50krvcXW9ysGH4VBTC0MMcQ55GNbfzsNUlnR9EI4MvVmJ7N7squqIdMPR4urx3yPCPiPrW9q2DZvZunw6PJAyxPrPOr3kc3O/cLAX0CmEUO3InZzwTKqIV8chERcDsEREAREQBERAEREAREQBERAEREAREQBERAEREAREQBERAEREAREQBERAEREAREQBERAEREAREQBERAEREAREQBERAZfhW8+sq2F9PhEkrA7KXNnuAQAbfguNiPtU5szvBZVVPodRTy0dURmbHJqH2BNmusCTYE8LHKbHRZ/us24iw2kfE+nqpS6Zz80MQe0AsjFiS4d7u8PEKWwnEm47jUE7QKdlGw/BSuaJpDZ39GCbNGcX4/paDJryoVJvMjkxM0PZWZ2joW1Oe4dIxoJbkyad67fWOuXqp7bzHxhtDPUXGZrcsd+b391vsBNz4ArN8X2MfTYBDK24q6d4rnOPrZnWL7nmWNDCevYhDBs6oOK7xHuqJKbDqN9bJEbSuDhHGwgkEZyCCQQRrbUG17K17M4w2vpYahnCRgcRxyu4Ob5tcHD2LLMJrarZmapZNRyT0s0plbURakDlfSwNrXDi2xBsSCgLJh+8WWOpjpsSoX0bpiGxSdoJWEk2AJAAGpaLgusXC4A1Urt7tk7CvRwyn9IdO8xtaJOzNxlsB3HXJLgOS6GHbY4Rjbo43ZXSB2aOOdliHfMdq0u8GuJUTvtqBFJhkjr5Y6ntDYXNmOicbDmbBAd/wC/rEv9Rzfnx/hKzSY9JHhz6yWnMcjIXzOpy/UGNrnZC/Lzy8bc+Crf8r1F/VVf5n/yUztXXNqcGqpmBwbJRSvaHCxAdC4i45HVASOyWN/dCkiqcnZ9oCcmbPaznN9awv6vTmpdVHdN/wCk0v0X/wBrIrcgCz6u3jSzTvgwyifWmI2klziKMG9rNcQQeB1JF7G1xqrHt5Wup8Oq5GGz2wvynoS0gH2Xv7FFboMPZBhVPlABkDpXHqXuNr+TQ1vk0IDrYHvDc6qZSV9I+ink/B3cJGPJ4AOAGpOgtcX0uCQFP7X7VQYXEJJsznOOWOJgu+R3Ro+y5PUcyAe7ieCU9U6N00TJHROzRucLlhu03aeRu1v2BZ/XAVW08TJNWU1P2jGnhmtfN53kafONvRAdv79cWt2n3Ef2XH8O3Pb6GTNfwy3Vn2P2sgxWIyQ5muYcskTxZ8bujh00NiOh5ggTyy6lApdqHsj0bVU2d7RwLrE5rdfgSfN7uqAkdrN5zcNrhSyU5dGBG58wktka82LuzyG+X6Wqv0bw4Agggi4I1BB5grLMSwiOu2gqqeUXZJhuU9Qe1hIcPnNIBHiFIbqcWkhM2FVR/nFIbRn+sh0sW+Au23zXsHEFAT2ze1bq51cxsAa6kmfA0GS/alheAb5BkuW/OtfmuTYPaoYtTdt2fZPa90b4i7OWObY2Jyji1zTwHG3JVzdR/nOMf8fL/aSrh2aH3Nx2rpOEVY30qIcs/ec4DxJ7b2MagLptdj7cNpJal4zCMCzL5cznODWtvY2uXDWxsLlV/aLb2SipKOd1Jmkqi1vYdrYsL25gM3ZnMeAtYalR28z+f12H4YNWuf6TUD/Zx5rA+DgJRrzyrg35SiNmHvPqsq2uIHGzGlxsOtghk7v39Yl/qOb8+P8ACVpw/GJX0RqZqd0EgZI91O51yOzL7Auyj1g0HhpmVY/leov6qr/M/wDkrLV4i2rw6SdgcGSU8jmhwsQDG7iORQwQO77eOzF5HxOh9Hla0PY3tO07RvAkHI3Vptpbn52nNuNovuXRSVXZ9r2ZYMmbJfO9rPWym1s1+HJZJQ4RJHg9BitL/nFJ2pePlwiomuHeDQXX+a9/QK3bz8YjrtnpKiI3ZIIXAc2nt4wWH5zSCD4hDJYtotpaqnbA6moH1YlYXOyyZOz0YQD3De+Y9PVVYl3o1bZ20zsIkE7252xGfvOb3u8B2XDuP/JK0XCfwEX+7Z+yFnmOf6U0X/CH9Vchgsey20tZVzGOow2SkYGFwldJnBcHNAZbINSHON7/ABVybAbW/deCSXsex7OYxZc/aXsyN+a+VtvXtbwVnWV7jp+zw6sfxy1MjrfRggP7kBPbRbf9jUGkoqZ9bVN9drDlZH4PfY2Oo8NbEg6KOfvFqqMtOJYZJTQuIb20cjZw0nQZg0aD236AnRfG4envQy1Du9NPO90jzxOW394vd5vKvuN0DKmnlhkF2SRuYR5gi/mOIPggOVtY10XasIewsztcDo4EZgQehCpG77eazFpTC6D0d+TtIx2naCQC+YA5G2I001v3uhXT3L1zpsGc1xv2TpYx5FrZLeQ7QjyAVMwPApHYHR4hS6VVG+V4sL54xM8uaQONtTbmC8fGQGz7W439z6SWpydp2YByZsma7mt9axt63Tksx/l0P4h/8j/6VY9sMdjxHZ+aoj4PjZdvEscJWBzD4ggjx48157QybRuW2ipKShkZUVMMLzO5wbJIxhIMcQzWceFwdfBfG1uLw4hjOGfc97ZZY33llj1HZ54yQXjRwDBNfXTPbiVJ/ezR/ilN+Zj/AIVcNkcJgp4rwwRRF3rGONjC63UtAuhgpG8ON2MYnT4ZE/IyFrqid4GbI7LZul+IDmj/AJ46KTl3f1r2lrsZqXNcCHNMYsQRYg9/grJgtFG2qqZGxsEjjZzw1oc6xPrOAueA49FPIDLt0NQ6inrMKlN3QPMkR4ZmOtcgcgQ6J9v9qeikNht4fpLp4MQdBTVUUhZkuY2uAABt2jjdwcHc+BafFWKWhi+6DJezZ2uS3aZW5rZX6ZrXsqRv0w+LsBL2UfamwMmRucgEaZrXsgI7fHUUlWaaKiMcuIOmADoS0uDcrtHvZzzmNwvqLE6C6lt8kgjlwpz3ABtU1znHQANfCS4nkAASu7ubw2FtKJRFGJSADIGNDyDyzWvZT+2mHQ1AiE0UcoBcQHsa+17cMwNkBzffvh34/S/n4/4lwbX10dRhFZJDIySN1LUZXscHNNo3tNiNDYgj2KsfezRfilN+Zj/hVvoaGJuHmJsbBF2cg7MNaG2cX3GUC1jc38ygKvu12qoqfDKaOWrp45GtdmY+VjXC8jzqCbjQg+1XfCsap6sONPPFMG2DjG9r8t72vlJtwP2Kg/ezRfilN+Zj/hVo2Lw6GnEohijiBLbhjGsvbNxygXQEntLhnplJPT3sZYnsB6FzSAfYbFUPdPtZDFTeg1b209TTOcwslIZcZi4WLjYkXIsOTQeBC05ZVv2oIvR2y9kztSQ0yZG57AjTNa9tTogJ/EN4MZrqejo2Nq3yH4V7JO7C0EXcS1rg4gZiRcWsBxcFB7dl2FYtTYoWuNM9no85aL5L5gHG3W7D49mRxIVh3WYfFFRMeyKNj3gZ3tY1rnWA9YgXPHmrbPC2RpY9oc1ws5rgHAg8iDoQgIj776Ds+19Mp+ztfN2rPste9/DiqRsO44ri9RibWuFNGz0eBzhbOdAXC/Tvk9O0A4ghUh2Fw/drsuxj7K/4PI3J+Tay9C08DY2hjGtYxos1rQGgAcgBoAgM+o/9KJv/AG//AKkKb1MJkhMWK0o+HpD8IOHaQ63DvAZnX+a9x4gK1xUkYr3y5GdoYspkyjMW3acua17aDRTEjA4EEAgggg6gg8iEBme5erE8mJzNvllq3StB4gSF7wD42cuxvhp3QNpMSjHfo525rc45CAW+0hrfKQqxbF4dFTtkEMUcQJaSGMay5sdTlAupbHKdstPIx7WvaWkFrgHA+YOhQFG3b/5Qrq7FDfI53o1PcWtHHlJI8HWjPgcy4N97w0Yc4kANrGOJOgAAuST0ACvWzNIyGmYyJjY2DNZrGhoF3OJ0Gi6O2eHxVDIxNFHKA4kB7GvANuIDgdUB9/fvh34/S/n4/wCJc2JV8VTQzyQyMljMMtnscHNNmuBsRpoQR7FS/vZovxSm/Mx/wq44NRRx0RjZGxseWQZGtDW6l1xlAtrc/agIXc60OwamBAIImBB1BBnm0Ky7bunfg8VbhtiaWpyVFKb3yFksbns9gbb6rD8Yrc9maZkNNGyNjWMGazWNDQLvcTYDQakn2rpbZ4bDURsE0UcuV2mdjX2uDe2YG3AICWwn8BF/u2fshZ5jn+lNF/wh/VXLSaZoDGgaANFh7FD1dDE6vilMbDK2Mhsha0uaLS6B1rgd52niUBOrL9w0YdQVTTwNU8HyMMAWoKC2QoY4IntijZG0yFxDGtYCS1ouQ0cdBr4IChbtcXjwaSfC614hcyUvgkk7rJGOAaLOOgvlDhfm4ji0hWfbbb2lo6aTs5o5Z3NLYoo3CRxc7RpIaTZoJvfnawuSAuzvHw+Kaje6SKN7mAljnsa4tuOLSRp7FQtxGHQvzyOijdIwnI8saXN4eq4i44nh1QFx3c7Pvw7CRHIMsj2vle08Wl40afENDAfEFdbcYP8AI0H0pf7V6vkwu11+h/UovZalZDTtZGxsbAXWaxoaBdxJsBogMb20pnYIa2jaD6FXNEsFuEcjHsLmeQAt5dn0KzReqNscPiqIWiaKOUB4ID2NeAcrtQHA6qofezRfilN+Zj/hQzs//9k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8" name="AutoShape 2" descr="data:image/jpeg;base64,/9j/4AAQSkZJRgABAQAAAQABAAD/2wCEAAkGBwgHBgkIBwgKCgkLDRYPDQwMDRsUFRAWIB0iIiAdHx8kKDQsJCYxJx8fLT0tMTU3Ojo6Iys/RD84QzQ5OjcBCgoKDQwNGg8PGjclHyU3Nzc3Nzc3Nzc3Nzc3Nzc3Nzc3Nzc3Nzc3Nzc3Nzc3Nzc3Nzc3Nzc3Nzc3Nzc3Nzc3N//AABEIAKAAogMBIgACEQEDEQH/xAAcAAACAwADAQAAAAAAAAAAAAAABgQFBwECAwj/xABTEAABAwMCAgYFBggKBQ0AAAABAgMEAAURBhIhMQcTIkFRYRQVMnGBUpGSobHSFjRCU2JyotEIIzU2Y3N0gpTBFyRUsvEmM0NFVVaDk7PD4fDy/8QAGQEAAgMBAAAAAAAAAAAAAAAAAAMBAgQF/8QALBEAAgIBBAEDAgUFAAAAAAAAAAECAxEEEiExURMUQTIzQmGBwfAFIiNxkf/aAAwDAQACEQMRAD8A3GiiigAooooAKKKqr1qG22RCPT5AS65wZjtgredPghA7SvgKALWuq1oQkqWoJSBklRwBSTc75fHoplSnoWlLb+fuCkuST7kZ2JPvKvdSRcdRaULo3w7tquSOT9wdKY+fEIOE/EI+NQ2l2RKSiss0+ZrfTENzqnr3CLv5tpwOKJ8MJzxqP+HNqUNzMO9PJ+U3aJBB+Oys7TrTVAac9TWa22uOhkvK6qKpZDY5qz2Rge412ny+kiPDVOmXl9DCRuV1TEYbEnkSAknHvqrsihL1Fa+TQhreB322/pHibPI+5XLev9MlQTIuXoizyTMZWwf2wKza2TteXCEqbE1MtLKHeq3PmOntYBx2kceBrlesdb21hlVwfgzY7+7YZUVIDoScKwUEcvdUerEj3NeM/sbNCuEK4NddAlsSW/lsOBY+qpGaw5epLK5JCtQ6MXClcjLtLimXU/AbFfDj7jTTYr3IlK/5Kapj3XA3G13gdW+B+isAK+klQ91XTT6HRnGXTNJopbt+roq5abfd471ouCztQzMwEun+jcHZX7hx8qYwc1JY5ooooAKKKKACiiigAooooAK4JFBPPhSFfbwm/JmJE4wNLQSRcLilRSZRBwWWj8nPBShzztFAE646jmXV2RC0u4y0yxkS71IGY8bHMIzwcWPftHee6kKVqyJbH30aNZVcLg4D6Rf5+XVL8dg7x7sIHgahT7jK1lKhWe3s+q9PB1LEaIlO1Kx3Kdx5DIR8+e660zGg2u/Kk2+U+iCyHIUt+WlCOrdIOMJ8OwOfjSpWfCMlmo52w/6KNzt86RHi3y7SlT1SVLSl95e8oUOaccke4Dupk0axaXLHdHr0GEsqcQyXXAd6AQfYIB45wa6S9XQmkOIslqbZQ871xTKSlaGnRw3oRyBI5+FLBL8p1Zwpxa1FatowCTzOBw76zymk8t5OfOxKec7h9TqS0QIMS2TXGp6GYj0RT8dJO0ck+8KTjI7imqibqiC7CeMeHINwkW5EF5xxSQ2EgcSkDJJ588UsuRJDady2VpHiU13YgvyE7mdih39rlVHaVd9j4GDTuqItrsyre+xL7T5dU5HLZzkAYwsEd1dlTrBcGbMmTIlsKgJbbU0pkKQsbwpZyDn/AIVReqZfyUfSrn1RL+Sj6VQrl5IVlmNuOB8uMqFqO6NsLlNzIm12QI8eVuU6UDsowUhTZOeQODg4pbf01BvVygxPQX7NPdZU4GXELUEqByhSVE7kgjPHuIqpRa5zagtvCVA5CkrwQffXu3cLlaXZTrn8Y/Ljlj0hxRWpCTzwrPOrq6LY31m3uksFiq+XiysuWzU7DWpbGraDkhxSQRkbHOSjjiArB8+VNlgvDsOEJ2nZTt9sCCA7DUSqbA8QM9pYHyVdrwJ5VA0/cbY7ZDbIERa2WEttBlxaR6c89wVvSQSAk4O4d3lSzItUrTal3vTl8adlQnkszOqbKUZP5KwThxJ4jPMc60Rs8m2vUNJbnlG22m5w7tBbm2+Qh+O4OC0nv7wR3Ed4PEVNrLNP3kXEv3zTMcMXVrCrxYsgJlf0jfdu8Fd/I+NaLZrrEvFuZnQHOsZcHeMKSRwKVDmCDwINO7NaeeSdRRRQSFFFFABRRVXqS7N2OzyLg4krU2nDbQPF1wnCEDzKiBQBSarmvXOcdN2+SY6erD11mJODFj/JB7lrwQD3DJ8KzW5T06uuUaBbgIWl7cpKGAlB6vaDjrlgd2fZz45PfidrB+TbrczpZLpeu92V6Xenm+aisgJaHkThI/RT516x1JsNtkWibbo8uFwN1diPEuNKKsNjPAApweHEe7vVZLHCMmotx/av1Lh9i06baMVToaaWkuPRHXitbwSoBD7ShwS5wzgeXLHBIvN/uF2AZlSVLYQvclBSlJUe5S9uAVY/zrwuM1x/ZFRKfehRlKTF67G5KCeH2Dh3VBrNOeejmW3OXEeESYEQzJAb4hAGVq8qZGW22UbGkBCfACvC2xfRYwBH8Yriv31KrBZPcy1ccIKrpiPQ30TGUgJ5PJHDI8asa6uJSttSV+wRg1SLwXkuDlJSpIUk5BGQccxXNVlnkpO+LuKurJ6tXinNWdEo7XgiMsoKjzowlRlN8Armk+BqRRUJ4ZLWUKjDz0SW2+yotvsOBaVd6VA0+aUvMe9XBiHMhxkOrkh1ESLH2NurwVKecPHJAHAeJHwWbhbFPyg4zgBft57vOoMtKIL7aIq19ag5W6FYIPgMcq3V2oVCUqn+RdX62S7PPXqHT8jD0Z9fWvpASyHFL4spGQVowdpxyx4jgy2fUEZlv8L7YgtW+SsN36Cnj6K9y68Ae8bjjinCu41Xxbi7dLD6cq3wZ64znVuxlpw1DjgDihvPM+IyfmxVFb71B0zrGTIhr63T0twx5aFcUqaPALwfkkkZ701shPDx5OhTcotLPDN4bWFpCkkFKhkEciK70paOdVaZsnS0l3eIqQ/bXFHJciE4Az3lCuz7tvjTbTzcFFFFAAeFJWoprEnU6RLUBbdPRjcpZPLriD1Q+CQtXv206HgONYtqi4lWiHJSch/VN1U4ePExkcE/AobR9OhvBEmksshaWtk7VM25X51Trcp19DqFJwQhwkbArP5KEAZ5chUnVFxcZjrZTAhR3bqhLz77C1FTqAolJKCMI3HtYBNc6ds7jcmE/Cv7UKQShUmO6VMOpRnJCQRhfDlwxUrTluj6y1FdZl1fddZaAWlKSApxOSE5wPBPdjiay5cv9s5T3TXHbEirGzReuf65Q7DfHj3mr1V06J0ZC5U4EcDlEjh9VNcvTumNNWx+8TpUoWrCFBJKlBG4gAjaNxyVClz09jWERHQ2J8itRV5Y7hoLUVxRbbTLlKluJUpKSl1PIZPFQxXtf1aM0m5Hi3+VJEh1srSUpcVuAOCcIHCs/srDR7WYu1W3qV1TPUoPacHHyFOdtl6FudquF0hPS1w7cndIcKXU7RjPAEZPwqgfvXRTIdLjsycVcvYkfuq8NFNPkpLS2NYQoMOqYdS4g4KTTUw6l9lLqPZUM1Ktj3RfdbjHt8F+auTIcDbSSH05UeXEjFXF3iaK0S2xHvUqYkyStbRO9ZIBGfYGBjIq9mknLopXpLY9lBRU38LOjL/bZn/kv/uq6041o/ViZAsMiUsxinrVELRjOcDtDyNK9lYO9rMUZsgRo6nCeOMJHie6ldRK1FSidx4k+NPl6unRmxOdhXGVNEiK4ptaEpfOFDnxAwagetOib/ap30JH7qdXpJRQmejtk+MCqwllUhsSF9W0VjesDO1OeJp01BZNOQbPJgo7EkbgJElwbnFgBQSBy2LSo4I7x41A1zZrPa7PabzY3HTDuBGxLiicgp3JIzxHDuq10pKQrTsV5q5Q4r6ZRakqmIDi3mk4whGcnASQMAc6YlteGLhU4ScJLkjacvLrmlIl0WSq4aTkdW+e96EoAK/Ywfe3WxoUFpCkkFKhkEciKxXSzrETpGkQzGdj229NOxvR3kFBKeKmzg8uG8D3+VaP0evvK0yzDlq3Src45BeJ7y0raD8U7VfGtMXlHVqnvgmMtFFFWGFJraaq3aRvEtskONw3CgjmFFJA+sisn6QkIh3aw2YJwzbLUjLY8VEJ4eeEGtL6Se1pN5kjKZEmMwoeIW8hJ+2s91C5HkdMUpM5KTGZVGbc3jIKQ0F8R4dqqWfSI1L/AMTXkm3TVFim26YqO3LaluMuobZfaSU7lpQjORn2Up4Z8a8ei8uxNSIOWyxJZU3lKgckdofYaj6ijWCNZFKtsq2yJaupSBGcClpI3dYrHMA8Pmqk0xIei32E+yspDbyVOeG3PHPwrJKUlJNvo5rm43R3Y/QTdaW31Xqy8wCkBDUxzYAc9hR3J/ZUK0rpDvHX9Dem0gndN6hKvMNoJP1pFUnTxb/RdZtS0pGybEQrOOBUgkH6ttLl8ua5WitLQSvIjGXuHh/GAJ+ZJrcdk46Op3q/XVkfJKUqlJaUf18pH1kVfdOk30nXzjIORDiNNkeBOVn6lJpNnsOWeVb3m1KStUaPNQrwJAV9RFWXSNNTN1ve5iVFaFPjafFIQkD6gKkB/wBJQBG6CdQS9uFTEvrz4hPYH+6ayWFFdnTWIjG3rX3Eto3HAyo4Ga+hLjbvVPQa9BKQlTdoysDlvUNyvrJr55jSHYslqTHXseZWFtrwDtUDkHj50AanpHos1TatU2q4zW4QjxZKXHNkjKsDwGKk/wAIr8fsP9TI+1uonRrr7VV51za7ddLuqRDfLvWNlhpO7DS1DilIPMCpf8Iv8esP9TI+1uoAzvSuk7tqyRIYs6WFLjoStzrndgwSQMcPKtr6HtG3jSRuvrlMdPpPV9X1Lu/2d2c8PMVhtg1HeNNvPPWOcqI4+kJcIbQvcBxHtA+JreehjUN21FY50i9TDKeal9WhZbQjCdoOOyB3k1OQMM1x/PS+f25z7atbF0Z6lv1pj3S3twzFkAlsuP7VcCRxGPEGqrXH89L5/bnPtqRbdfarstsbg2y7rYisJPVt9Q0rbkk8ykk8Se+gB/6VYrlo6P8ASFplLbTMjqbQtCVZzsaKVEeIyRx86h9HcoMrlx0elNSZLCQ1KiRuucZ2qBPZweBBxmpXTeFyvwRdWdzq4zylKwMqOGv3ml6xTk2t9EksLkJS2UlpDymSrI5bk8eePmrNa8SRztVLbZFl1rNL1mutru7hualsPtuLkXDaFLCFjO0A5A2lQ4451punR6LrHU8HjtdWxNQO7C0bD+02azbpMFpcsKjb1RC4tSy0pmSp1SmdgIUvJODuyMVoNne362jvEnMzT7Tiv7jnD/1TTK+maNP+JLyOVFFFMNIrdJGRpgKxkInQ1H3CQ2TWfXV8QOmidIdbcUOvjlKUJ3KXmOlAAHfx4Vo/SIwuRoe9Ja9tMVTifentf5VmuvpC4mvYF5jgf61CYkNZ5KUhR4HywpIpdn0iNT9tvwdNRxZQtQlL03CtzJewXmT/ABgwSBkZ4A4PzVFtUTqYxKx/GOjj5Dupmvfpa9Oypd1isQQox9sRrLjiW0qO3eeQHFR8ePdVSDlIKT2T3+Nc7VPHBzpwSnk56Z45uWitP3nAK2F9U6r9dPH9pArGHHV9SEkkpQCUjuGedfQUm2vam6NLpZ4iA5MbcCo6MgZUFJWBkkAZ4isyidFesHZbDcqyLbjqdSHVmSz2UZG48F55Z5V0qZboJnVg8xTJ3THZvVjmm17du61IjrGOG5v/APf1UlWmM5db7AhqUpS5ctpolXE9pQHH4VvfTRpe56ltVtFlhmVKjyiVIC0IIbKDk5UQOYT89JfRv0d6kt+srfcL1a1RosYqcKy80rtbSAMJUT30wuaZ0ivNq0JqSO2Mejwyk+WUggfNivmqzei+uIPp+z0T0lvr9/s9XuG7Plit5UX9TWDpAYto9IkvzFx2WkrAyUtIQBknAztzWVf6L9bd1hc/xLH36gDXtPyejFm8xVWBVpRcivYwWEnflQKcD3gkUpfwi/x6wf1Mj7W6ptGdHmrrbq60Tp1mWzGjykrdc9IZO1I78BZNOXTXpS+6klWhyx29UtMdt5LuHUI2lRRj2lDPI0AZ30WnSibhcDrIQuo6lHo/pQJG7Jzj4YrdNEyNJLZksaOXD6lCgt9EUEAKIwCfgPqrBf8ARfrf/sBz/EsffrTuhTS9800q7+vIConX9V1WXUL3Y3Z9lR8RQBjmuP56Xz+3OfbWi6GX0aDSkAaiFp9abVekdeCV53qxn4Yqj1X0davn6nusyHZVux35TjjaxIZG5JPA4K81Vjov1vn+QV/4pj79AD70wNNSmdLXaA+0u34W0yEA8QtKVJIPhhFVGnoxb1PB6kOYXlY6rq93snPt9n5/hxqw6R4r9t6PNGQJiOplMLabcb3AlKkskEcDg8a6ae6kOLkSIyJHUQlbUOMF5G5SkgEgA8OCqyXfdRh1MczRM6Xi+3YUbmIiIx3lK0kF0q2HgrAAx7s012RBGsbYkji1ptKVeRLiPun5qzrpCNquEeJHsUeK05LecZxH4DtOBCMjuzz7q1CzIDuvb86gDq4kOJDB8D23CPmcTT4fLHUcuT/nQ10UUUw0HnJZRJjusOgKbdQUKB7wRg1iGqozy9E6elujdItEl20y1Y44BKEqPvKEH+/W5Gs+vtn9Iu9/0+4djGoYhlxFkcG5LYCVf+2r6VQ1lYKzjui4sg6djybnYVPOXPUK46mihaB1S0rVjBQgEKJHMZOKVrcpyO69b5KVoejrKdq+YHgf/iq+xagl223utMsobm9YUKdc7SmCOCwkcgrIPaqG3IdTJElS1Le3bipRyVHvznxrBclKOPk41tiWF8oa/SZsXc5bpTsZ0jBLZ5+8d9VL141sCVJ1HKCAM+yj7tWbDqXmkOI5KHzeVQ7kouqbhte07xX+imstds4cIarpQXAuRL5qyG4+qLqCcOuWVr3LC9yvHtA45DlXd7VOtX2ltOahm7FjB27UnHvAyKYvVULl1ZOOR3Gj1VD/ADZ+kf30/wB5jgPWv8ilYXrtYetXarg/FcdH8YW1e37weB99T1as1vu7OoZWO7so+7V96qh/mz9M/vrwnW6K1DdcQ2QpIyO0TQtXyVVt0eclP+FmuDwOoZf0Ufdrzh6h1nGbDEbUE/BUSAtSVnJOeagTzrjFW1jiBSzIWOCeCPf3mmS1EorJWOqtk8ZIszUmuYy0oVqKXkpB9lH3ahSdSaylNht/UM7aFBQ2kI4jlxSAaapEGPIWFuoJUBjmRXl6ph/mz9M/vpa1jxyMd92eGVMTUutH1FH4SSwrmOyjj+zUr1zrj/vHK+ij7tSzaIR/6I/SNceqIX5s/SNQ9W/JKvuKC6N3S4S2pmoLo/McbGGwsg7R3hIHAd2fhTdo24RbS4JFxZuLUmWoCI82lZZUnkAUpIK+OfGqS5MxoSAhhodase0TkgVM01qubZVhtbrr0NKFbI5wUpXjskZ5AHjwpldm57mL9duxbmToRf1L0pW9L62nRGUX3FtMFobWhwylXEHesDjx4VoPR/8A63b595P/AFrOdkIPi0DsbPxSgH41nWkGpEfTV3vTZzcb2+LZbVHmrJO5fu3Faj5I91bLbITNtt8aDFTtYjNJabHkBgVtgsROpRFxhz2yVRRRVxoUu61tj822ty7agKultdEyGM43qSDuR7lpKk/Hypirg0AYNrqLHMyLqe2gm13sAr4f8xJHAhXgTggj5ST40v8A/wBzWsagtUW3S5dvuIP4OX9zBVn8QmHkoHuSs4IPIL/WrLblbptjub1ougHpDPFDgGEvt9y0/wCY7jwrNdD8SOZraH9yJNssvqlqYWeyrik+BFTrUkuIXLXxcePPwHhS+Dg1e2N4KilonihR4eR45/yrBbHCyjFXLLSZZUUUVmNAVGuX8nv/AKtSajXL+T3/ANWpj2iJdMXGGlPvIbb4qUcZ8KaWW0stIaQMBIwKV4zyoz6HUDJSeXjTS2tLraXEHKVDINOvzwJpwdqKKKQPCuri0ttqWs4SkZJrtVPfJWT6Mg8BxX+6rQjueCs5bVkrJT5kvrdVwyeA8B4V1h2+TebjGs8A4kzFbd+M9UgcVLPkB9eBXi64lpsrXnwAHEqPcAO8mn3Ttom2KG3EYARq6/N8OG71ZFHNSvd581EDurp015f5E6Sj1Jbn0hp05BYnX9BhoCbNp1swoQ59ZIxhxfntGEZ8Sv4O9QbNbI1mtsa3wUbGI7YQnJyT5k95J4mp1bDshRRRQAUUUUARblb41zgvwp7SXoz6ChxtQ4EGs2vljEpDGmtRyS3JbUfUN8WMlf8AQufp4ABBPbAyOIrU6hXe2Q7vAchXBhL8dz2kK+og8wQeII4igGs8M+dpkSbarg5bLtH9Gmt/k5yhxPykHvSf+PGiM+5HdDjasKH11pWo7SmLBFu1gl6fZm/xS+I/GIPgHSMk93b5H8od9IuoNNXTTzfpL2LhaVJ3N3KMMp2/ppGdvv5edZbKfBy79G4vdWSWLwypI65Cm1d+BkV7etYf5xX0TS2haHEBbakqSeSknINc1idMcmP1JLhjH61h/nFfRNeE24xXYjrbayVKGB2TVHRQqYoh2t8BVvY5WCYyzz4o/dVRXZC1IWlSDhQOQfCmSipLBSMtryM8iZHjKCXnNqiMjsk15+s4f539k1TXOQmS406ngS32h5gnIqGPnpMaU1yNdrzwMTt1jIQS2orVjgAk86XJL4SVOvKOVK4gDJUo9wHeT4V626LNu8z0KyxVzpPJWw4Q35rXyTTtYrHFsNy6mK23qHVqcEpHCLbAfylH8n/eOOAFaqdN8mirTWXYc+ERNOWJVhMW9XuIZN7kfyNZAe0FfnHPDAIJJHZHnwGm6XsTttQ/OuT4k3iaQuXIAwB4NoHchPEAd/E8zRp7Twtzr0+4SDPvEkYflrTjA+Q2PyEDwHvOTV9W5JJYR1YxUVhBRRRUlgooooAKKKKACiiigDqtIUCFAEEYIPfSq9pR+1uuSdIykQOsO5y3vArhunvOwcWyfFPDxBpsooAxu+2LT63d16gStHzlHHpMcByC6fEkDYM57wg1UzNC6kjtB+3IiXuKeT0F4JVj9VRx8xPureFISpJSobkngQeRpbk6FsS3VSILD1rkq4l62vKjknzCeyr4g1Vwi+xVlFdn1IwuYmRbyRc4MyEU+0X46wkf3sY+uoqbjCV7Mtg+XWCt79R6jipxA1Sp8Dkm5Q0O/OUbDUV606ndUfSouk5v6S4biD9ZVSnREyvQVvpsxAzoYGTKYHvcFcsS2ZLnVxOslOc9kZtTp/ZBrakWO/IUCzZtHsn5QjrOPmAqa1bNWu4S7fLXEb8INtIP7a1fZR6EQj/T4LtmS2/SWqbmpPolkdZQePXTVpZQPPHFXzCrVjSthhSQxfby7d5/MWqzIJz+sRkgeZKRWi/gTGl8b5dbrdgebcmRsaP/AIbYSk/HNX9ttkG1RxHtsRiKyOSGWwgfVTI1xXwaK9NVDpCla7DdpcVMRLLOmLKOUK3kekrH6bg4Iz37cn9LNNVptMGzRExbZFbjsg5IQOKj3lR5k+Zqdyoq48KKKKACiiigAooooA//2Q=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AutoShape 4" descr="data:image/jpeg;base64,/9j/4AAQSkZJRgABAQAAAQABAAD/2wCEAAkGBwgHBgkIBwgKCgkLDRYPDQwMDRsUFRAWIB0iIiAdHx8kKDQsJCYxJx8fLT0tMTU3Ojo6Iys/RD84QzQ5OjcBCgoKDQwNGg8PGjclHyU3Nzc3Nzc3Nzc3Nzc3Nzc3Nzc3Nzc3Nzc3Nzc3Nzc3Nzc3Nzc3Nzc3Nzc3Nzc3Nzc3N//AABEIAKAAogMBIgACEQEDEQH/xAAcAAACAwADAQAAAAAAAAAAAAAABgQFBwECAwj/xABTEAABAwMCAgYFBggKBQ0AAAABAgMEAAURBhIhMQcTIkFRYRQVMnGBUpGSobHSFjRCU2JyotEIIzU2Y3N0gpTBFyRUsvEmM0NFVVaDk7PD4fDy/8QAGQEAAgMBAAAAAAAAAAAAAAAAAAMBAgQF/8QALBEAAgIBBAEDAgUFAAAAAAAAAAECAxEEEiExURMUQTIzQmGBwfAFIiNxkf/aAAwDAQACEQMRAD8A3GiiigAooooAKKKqr1qG22RCPT5AS65wZjtgredPghA7SvgKALWuq1oQkqWoJSBklRwBSTc75fHoplSnoWlLb+fuCkuST7kZ2JPvKvdSRcdRaULo3w7tquSOT9wdKY+fEIOE/EI+NQ2l2RKSiss0+ZrfTENzqnr3CLv5tpwOKJ8MJzxqP+HNqUNzMO9PJ+U3aJBB+Oys7TrTVAac9TWa22uOhkvK6qKpZDY5qz2Rge412ny+kiPDVOmXl9DCRuV1TEYbEnkSAknHvqrsihL1Fa+TQhreB322/pHibPI+5XLev9MlQTIuXoizyTMZWwf2wKza2TteXCEqbE1MtLKHeq3PmOntYBx2kceBrlesdb21hlVwfgzY7+7YZUVIDoScKwUEcvdUerEj3NeM/sbNCuEK4NddAlsSW/lsOBY+qpGaw5epLK5JCtQ6MXClcjLtLimXU/AbFfDj7jTTYr3IlK/5Kapj3XA3G13gdW+B+isAK+klQ91XTT6HRnGXTNJopbt+roq5abfd471ouCztQzMwEun+jcHZX7hx8qYwc1JY5ooooAKKKKACiiigAooooAK4JFBPPhSFfbwm/JmJE4wNLQSRcLilRSZRBwWWj8nPBShzztFAE646jmXV2RC0u4y0yxkS71IGY8bHMIzwcWPftHee6kKVqyJbH30aNZVcLg4D6Rf5+XVL8dg7x7sIHgahT7jK1lKhWe3s+q9PB1LEaIlO1Kx3Kdx5DIR8+e660zGg2u/Kk2+U+iCyHIUt+WlCOrdIOMJ8OwOfjSpWfCMlmo52w/6KNzt86RHi3y7SlT1SVLSl95e8oUOaccke4Dupk0axaXLHdHr0GEsqcQyXXAd6AQfYIB45wa6S9XQmkOIslqbZQ871xTKSlaGnRw3oRyBI5+FLBL8p1Zwpxa1FatowCTzOBw76zymk8t5OfOxKec7h9TqS0QIMS2TXGp6GYj0RT8dJO0ck+8KTjI7imqibqiC7CeMeHINwkW5EF5xxSQ2EgcSkDJJ588UsuRJDady2VpHiU13YgvyE7mdih39rlVHaVd9j4GDTuqItrsyre+xL7T5dU5HLZzkAYwsEd1dlTrBcGbMmTIlsKgJbbU0pkKQsbwpZyDn/AIVReqZfyUfSrn1RL+Sj6VQrl5IVlmNuOB8uMqFqO6NsLlNzIm12QI8eVuU6UDsowUhTZOeQODg4pbf01BvVygxPQX7NPdZU4GXELUEqByhSVE7kgjPHuIqpRa5zagtvCVA5CkrwQffXu3cLlaXZTrn8Y/Ljlj0hxRWpCTzwrPOrq6LY31m3uksFiq+XiysuWzU7DWpbGraDkhxSQRkbHOSjjiArB8+VNlgvDsOEJ2nZTt9sCCA7DUSqbA8QM9pYHyVdrwJ5VA0/cbY7ZDbIERa2WEttBlxaR6c89wVvSQSAk4O4d3lSzItUrTal3vTl8adlQnkszOqbKUZP5KwThxJ4jPMc60Rs8m2vUNJbnlG22m5w7tBbm2+Qh+O4OC0nv7wR3Ed4PEVNrLNP3kXEv3zTMcMXVrCrxYsgJlf0jfdu8Fd/I+NaLZrrEvFuZnQHOsZcHeMKSRwKVDmCDwINO7NaeeSdRRRQSFFFFABRRVXqS7N2OzyLg4krU2nDbQPF1wnCEDzKiBQBSarmvXOcdN2+SY6erD11mJODFj/JB7lrwQD3DJ8KzW5T06uuUaBbgIWl7cpKGAlB6vaDjrlgd2fZz45PfidrB+TbrczpZLpeu92V6Xenm+aisgJaHkThI/RT516x1JsNtkWibbo8uFwN1diPEuNKKsNjPAApweHEe7vVZLHCMmotx/av1Lh9i06baMVToaaWkuPRHXitbwSoBD7ShwS5wzgeXLHBIvN/uF2AZlSVLYQvclBSlJUe5S9uAVY/zrwuM1x/ZFRKfehRlKTF67G5KCeH2Dh3VBrNOeejmW3OXEeESYEQzJAb4hAGVq8qZGW22UbGkBCfACvC2xfRYwBH8Yriv31KrBZPcy1ccIKrpiPQ30TGUgJ5PJHDI8asa6uJSttSV+wRg1SLwXkuDlJSpIUk5BGQccxXNVlnkpO+LuKurJ6tXinNWdEo7XgiMsoKjzowlRlN8Armk+BqRRUJ4ZLWUKjDz0SW2+yotvsOBaVd6VA0+aUvMe9XBiHMhxkOrkh1ESLH2NurwVKecPHJAHAeJHwWbhbFPyg4zgBft57vOoMtKIL7aIq19ag5W6FYIPgMcq3V2oVCUqn+RdX62S7PPXqHT8jD0Z9fWvpASyHFL4spGQVowdpxyx4jgy2fUEZlv8L7YgtW+SsN36Cnj6K9y68Ae8bjjinCu41Xxbi7dLD6cq3wZ64znVuxlpw1DjgDihvPM+IyfmxVFb71B0zrGTIhr63T0twx5aFcUqaPALwfkkkZ701shPDx5OhTcotLPDN4bWFpCkkFKhkEciK70paOdVaZsnS0l3eIqQ/bXFHJciE4Az3lCuz7tvjTbTzcFFFFAAeFJWoprEnU6RLUBbdPRjcpZPLriD1Q+CQtXv206HgONYtqi4lWiHJSch/VN1U4ePExkcE/AobR9OhvBEmksshaWtk7VM25X51Trcp19DqFJwQhwkbArP5KEAZ5chUnVFxcZjrZTAhR3bqhLz77C1FTqAolJKCMI3HtYBNc6ds7jcmE/Cv7UKQShUmO6VMOpRnJCQRhfDlwxUrTluj6y1FdZl1fddZaAWlKSApxOSE5wPBPdjiay5cv9s5T3TXHbEirGzReuf65Q7DfHj3mr1V06J0ZC5U4EcDlEjh9VNcvTumNNWx+8TpUoWrCFBJKlBG4gAjaNxyVClz09jWERHQ2J8itRV5Y7hoLUVxRbbTLlKluJUpKSl1PIZPFQxXtf1aM0m5Hi3+VJEh1srSUpcVuAOCcIHCs/srDR7WYu1W3qV1TPUoPacHHyFOdtl6FudquF0hPS1w7cndIcKXU7RjPAEZPwqgfvXRTIdLjsycVcvYkfuq8NFNPkpLS2NYQoMOqYdS4g4KTTUw6l9lLqPZUM1Ktj3RfdbjHt8F+auTIcDbSSH05UeXEjFXF3iaK0S2xHvUqYkyStbRO9ZIBGfYGBjIq9mknLopXpLY9lBRU38LOjL/bZn/kv/uq6041o/ViZAsMiUsxinrVELRjOcDtDyNK9lYO9rMUZsgRo6nCeOMJHie6ldRK1FSidx4k+NPl6unRmxOdhXGVNEiK4ptaEpfOFDnxAwagetOib/ap30JH7qdXpJRQmejtk+MCqwllUhsSF9W0VjesDO1OeJp01BZNOQbPJgo7EkbgJElwbnFgBQSBy2LSo4I7x41A1zZrPa7PabzY3HTDuBGxLiicgp3JIzxHDuq10pKQrTsV5q5Q4r6ZRakqmIDi3mk4whGcnASQMAc6YlteGLhU4ScJLkjacvLrmlIl0WSq4aTkdW+e96EoAK/Ywfe3WxoUFpCkkFKhkEciKxXSzrETpGkQzGdj229NOxvR3kFBKeKmzg8uG8D3+VaP0evvK0yzDlq3Src45BeJ7y0raD8U7VfGtMXlHVqnvgmMtFFFWGFJraaq3aRvEtskONw3CgjmFFJA+sisn6QkIh3aw2YJwzbLUjLY8VEJ4eeEGtL6Se1pN5kjKZEmMwoeIW8hJ+2s91C5HkdMUpM5KTGZVGbc3jIKQ0F8R4dqqWfSI1L/AMTXkm3TVFim26YqO3LaluMuobZfaSU7lpQjORn2Up4Z8a8ei8uxNSIOWyxJZU3lKgckdofYaj6ijWCNZFKtsq2yJaupSBGcClpI3dYrHMA8Pmqk0xIei32E+yspDbyVOeG3PHPwrJKUlJNvo5rm43R3Y/QTdaW31Xqy8wCkBDUxzYAc9hR3J/ZUK0rpDvHX9Dem0gndN6hKvMNoJP1pFUnTxb/RdZtS0pGybEQrOOBUgkH6ttLl8ua5WitLQSvIjGXuHh/GAJ+ZJrcdk46Op3q/XVkfJKUqlJaUf18pH1kVfdOk30nXzjIORDiNNkeBOVn6lJpNnsOWeVb3m1KStUaPNQrwJAV9RFWXSNNTN1ve5iVFaFPjafFIQkD6gKkB/wBJQBG6CdQS9uFTEvrz4hPYH+6ayWFFdnTWIjG3rX3Eto3HAyo4Ga+hLjbvVPQa9BKQlTdoysDlvUNyvrJr55jSHYslqTHXseZWFtrwDtUDkHj50AanpHos1TatU2q4zW4QjxZKXHNkjKsDwGKk/wAIr8fsP9TI+1uonRrr7VV51za7ddLuqRDfLvWNlhpO7DS1DilIPMCpf8Iv8esP9TI+1uoAzvSuk7tqyRIYs6WFLjoStzrndgwSQMcPKtr6HtG3jSRuvrlMdPpPV9X1Lu/2d2c8PMVhtg1HeNNvPPWOcqI4+kJcIbQvcBxHtA+JreehjUN21FY50i9TDKeal9WhZbQjCdoOOyB3k1OQMM1x/PS+f25z7atbF0Z6lv1pj3S3twzFkAlsuP7VcCRxGPEGqrXH89L5/bnPtqRbdfarstsbg2y7rYisJPVt9Q0rbkk8ykk8Se+gB/6VYrlo6P8ASFplLbTMjqbQtCVZzsaKVEeIyRx86h9HcoMrlx0elNSZLCQ1KiRuucZ2qBPZweBBxmpXTeFyvwRdWdzq4zylKwMqOGv3ml6xTk2t9EksLkJS2UlpDymSrI5bk8eePmrNa8SRztVLbZFl1rNL1mutru7hualsPtuLkXDaFLCFjO0A5A2lQ4451punR6LrHU8HjtdWxNQO7C0bD+02azbpMFpcsKjb1RC4tSy0pmSp1SmdgIUvJODuyMVoNne362jvEnMzT7Tiv7jnD/1TTK+maNP+JLyOVFFFMNIrdJGRpgKxkInQ1H3CQ2TWfXV8QOmidIdbcUOvjlKUJ3KXmOlAAHfx4Vo/SIwuRoe9Ja9tMVTifentf5VmuvpC4mvYF5jgf61CYkNZ5KUhR4HywpIpdn0iNT9tvwdNRxZQtQlL03CtzJewXmT/ABgwSBkZ4A4PzVFtUTqYxKx/GOjj5Dupmvfpa9Oypd1isQQox9sRrLjiW0qO3eeQHFR8ePdVSDlIKT2T3+Nc7VPHBzpwSnk56Z45uWitP3nAK2F9U6r9dPH9pArGHHV9SEkkpQCUjuGedfQUm2vam6NLpZ4iA5MbcCo6MgZUFJWBkkAZ4isyidFesHZbDcqyLbjqdSHVmSz2UZG48F55Z5V0qZboJnVg8xTJ3THZvVjmm17du61IjrGOG5v/APf1UlWmM5db7AhqUpS5ctpolXE9pQHH4VvfTRpe56ltVtFlhmVKjyiVIC0IIbKDk5UQOYT89JfRv0d6kt+srfcL1a1RosYqcKy80rtbSAMJUT30wuaZ0ivNq0JqSO2Mejwyk+WUggfNivmqzei+uIPp+z0T0lvr9/s9XuG7Plit5UX9TWDpAYto9IkvzFx2WkrAyUtIQBknAztzWVf6L9bd1hc/xLH36gDXtPyejFm8xVWBVpRcivYwWEnflQKcD3gkUpfwi/x6wf1Mj7W6ptGdHmrrbq60Tp1mWzGjykrdc9IZO1I78BZNOXTXpS+6klWhyx29UtMdt5LuHUI2lRRj2lDPI0AZ30WnSibhcDrIQuo6lHo/pQJG7Jzj4YrdNEyNJLZksaOXD6lCgt9EUEAKIwCfgPqrBf8ARfrf/sBz/EsffrTuhTS9800q7+vIConX9V1WXUL3Y3Z9lR8RQBjmuP56Xz+3OfbWi6GX0aDSkAaiFp9abVekdeCV53qxn4Yqj1X0davn6nusyHZVux35TjjaxIZG5JPA4K81Vjov1vn+QV/4pj79AD70wNNSmdLXaA+0u34W0yEA8QtKVJIPhhFVGnoxb1PB6kOYXlY6rq93snPt9n5/hxqw6R4r9t6PNGQJiOplMLabcb3AlKkskEcDg8a6ae6kOLkSIyJHUQlbUOMF5G5SkgEgA8OCqyXfdRh1MczRM6Xi+3YUbmIiIx3lK0kF0q2HgrAAx7s012RBGsbYkji1ptKVeRLiPun5qzrpCNquEeJHsUeK05LecZxH4DtOBCMjuzz7q1CzIDuvb86gDq4kOJDB8D23CPmcTT4fLHUcuT/nQ10UUUw0HnJZRJjusOgKbdQUKB7wRg1iGqozy9E6elujdItEl20y1Y44BKEqPvKEH+/W5Gs+vtn9Iu9/0+4djGoYhlxFkcG5LYCVf+2r6VQ1lYKzjui4sg6djybnYVPOXPUK46mihaB1S0rVjBQgEKJHMZOKVrcpyO69b5KVoejrKdq+YHgf/iq+xagl223utMsobm9YUKdc7SmCOCwkcgrIPaqG3IdTJElS1Le3bipRyVHvznxrBclKOPk41tiWF8oa/SZsXc5bpTsZ0jBLZ5+8d9VL141sCVJ1HKCAM+yj7tWbDqXmkOI5KHzeVQ7kouqbhte07xX+imstds4cIarpQXAuRL5qyG4+qLqCcOuWVr3LC9yvHtA45DlXd7VOtX2ltOahm7FjB27UnHvAyKYvVULl1ZOOR3Gj1VD/ADZ+kf30/wB5jgPWv8ilYXrtYetXarg/FcdH8YW1e37weB99T1as1vu7OoZWO7so+7V96qh/mz9M/vrwnW6K1DdcQ2QpIyO0TQtXyVVt0eclP+FmuDwOoZf0Ufdrzh6h1nGbDEbUE/BUSAtSVnJOeagTzrjFW1jiBSzIWOCeCPf3mmS1EorJWOqtk8ZIszUmuYy0oVqKXkpB9lH3ahSdSaylNht/UM7aFBQ2kI4jlxSAaapEGPIWFuoJUBjmRXl6ph/mz9M/vpa1jxyMd92eGVMTUutH1FH4SSwrmOyjj+zUr1zrj/vHK+ij7tSzaIR/6I/SNceqIX5s/SNQ9W/JKvuKC6N3S4S2pmoLo/McbGGwsg7R3hIHAd2fhTdo24RbS4JFxZuLUmWoCI82lZZUnkAUpIK+OfGqS5MxoSAhhodase0TkgVM01qubZVhtbrr0NKFbI5wUpXjskZ5AHjwpldm57mL9duxbmToRf1L0pW9L62nRGUX3FtMFobWhwylXEHesDjx4VoPR/8A63b595P/AFrOdkIPi0DsbPxSgH41nWkGpEfTV3vTZzcb2+LZbVHmrJO5fu3Faj5I91bLbITNtt8aDFTtYjNJabHkBgVtgsROpRFxhz2yVRRRVxoUu61tj822ty7agKultdEyGM43qSDuR7lpKk/Hypirg0AYNrqLHMyLqe2gm13sAr4f8xJHAhXgTggj5ST40v8A/wBzWsagtUW3S5dvuIP4OX9zBVn8QmHkoHuSs4IPIL/WrLblbptjub1ougHpDPFDgGEvt9y0/wCY7jwrNdD8SOZraH9yJNssvqlqYWeyrik+BFTrUkuIXLXxcePPwHhS+Dg1e2N4KilonihR4eR45/yrBbHCyjFXLLSZZUUUVmNAVGuX8nv/AKtSajXL+T3/ANWpj2iJdMXGGlPvIbb4qUcZ8KaWW0stIaQMBIwKV4zyoz6HUDJSeXjTS2tLraXEHKVDINOvzwJpwdqKKKQPCuri0ttqWs4SkZJrtVPfJWT6Mg8BxX+6rQjueCs5bVkrJT5kvrdVwyeA8B4V1h2+TebjGs8A4kzFbd+M9UgcVLPkB9eBXi64lpsrXnwAHEqPcAO8mn3Ttom2KG3EYARq6/N8OG71ZFHNSvd581EDurp015f5E6Sj1Jbn0hp05BYnX9BhoCbNp1swoQ59ZIxhxfntGEZ8Sv4O9QbNbI1mtsa3wUbGI7YQnJyT5k95J4mp1bDshRRRQAUUUUARblb41zgvwp7SXoz6ChxtQ4EGs2vljEpDGmtRyS3JbUfUN8WMlf8AQufp4ABBPbAyOIrU6hXe2Q7vAchXBhL8dz2kK+og8wQeII4igGs8M+dpkSbarg5bLtH9Gmt/k5yhxPykHvSf+PGiM+5HdDjasKH11pWo7SmLBFu1gl6fZm/xS+I/GIPgHSMk93b5H8od9IuoNNXTTzfpL2LhaVJ3N3KMMp2/ppGdvv5edZbKfBy79G4vdWSWLwypI65Cm1d+BkV7etYf5xX0TS2haHEBbakqSeSknINc1idMcmP1JLhjH61h/nFfRNeE24xXYjrbayVKGB2TVHRQqYoh2t8BVvY5WCYyzz4o/dVRXZC1IWlSDhQOQfCmSipLBSMtryM8iZHjKCXnNqiMjsk15+s4f539k1TXOQmS406ngS32h5gnIqGPnpMaU1yNdrzwMTt1jIQS2orVjgAk86XJL4SVOvKOVK4gDJUo9wHeT4V626LNu8z0KyxVzpPJWw4Q35rXyTTtYrHFsNy6mK23qHVqcEpHCLbAfylH8n/eOOAFaqdN8mirTWXYc+ERNOWJVhMW9XuIZN7kfyNZAe0FfnHPDAIJJHZHnwGm6XsTttQ/OuT4k3iaQuXIAwB4NoHchPEAd/E8zRp7Twtzr0+4SDPvEkYflrTjA+Q2PyEDwHvOTV9W5JJYR1YxUVhBRRRUlgooooAKKKKACiiigDqtIUCFAEEYIPfSq9pR+1uuSdIykQOsO5y3vArhunvOwcWyfFPDxBpsooAxu+2LT63d16gStHzlHHpMcByC6fEkDYM57wg1UzNC6kjtB+3IiXuKeT0F4JVj9VRx8xPureFISpJSobkngQeRpbk6FsS3VSILD1rkq4l62vKjknzCeyr4g1Vwi+xVlFdn1IwuYmRbyRc4MyEU+0X46wkf3sY+uoqbjCV7Mtg+XWCt79R6jipxA1Sp8Dkm5Q0O/OUbDUV606ndUfSouk5v6S4biD9ZVSnREyvQVvpsxAzoYGTKYHvcFcsS2ZLnVxOslOc9kZtTp/ZBrakWO/IUCzZtHsn5QjrOPmAqa1bNWu4S7fLXEb8INtIP7a1fZR6EQj/T4LtmS2/SWqbmpPolkdZQePXTVpZQPPHFXzCrVjSthhSQxfby7d5/MWqzIJz+sRkgeZKRWi/gTGl8b5dbrdgebcmRsaP/AIbYSk/HNX9ttkG1RxHtsRiKyOSGWwgfVTI1xXwaK9NVDpCla7DdpcVMRLLOmLKOUK3kekrH6bg4Iz37cn9LNNVptMGzRExbZFbjsg5IQOKj3lR5k+Zqdyoq48KKKKACiiigAooooA//2Q=="/>
          <p:cNvSpPr>
            <a:spLocks noChangeAspect="1" noChangeArrowheads="1"/>
          </p:cNvSpPr>
          <p:nvPr/>
        </p:nvSpPr>
        <p:spPr bwMode="auto">
          <a:xfrm>
            <a:off x="0" y="-3238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42" name="Picture 2" descr="http://topnews.in/files/moef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352550"/>
            <a:ext cx="3333750" cy="19812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28600" y="3389174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Shortcomings:</a:t>
            </a:r>
          </a:p>
          <a:p>
            <a:r>
              <a:rPr lang="en-US" dirty="0" smtClean="0"/>
              <a:t>Lax </a:t>
            </a:r>
            <a:r>
              <a:rPr lang="en-US" dirty="0" smtClean="0"/>
              <a:t>law enforcement tons of e-waste enters India under the guise of donation</a:t>
            </a:r>
          </a:p>
          <a:p>
            <a:r>
              <a:rPr lang="en-US" dirty="0" smtClean="0"/>
              <a:t>These practices are not caught due to lack of manpower, scanning equipments in ports and also partially due to corruption.</a:t>
            </a:r>
          </a:p>
          <a:p>
            <a:r>
              <a:rPr lang="en-US" dirty="0" smtClean="0"/>
              <a:t>Free Trade Agreements (FTAs) or “Economic Partnership Agreements” (EPAs) are often used to disguise e-waste and developed nation ship the e-Waste to the developing economies.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46482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Avoid/Minimize</a:t>
            </a:r>
            <a:endParaRPr lang="en-US" dirty="0" smtClean="0"/>
          </a:p>
          <a:p>
            <a:r>
              <a:rPr lang="en-US" dirty="0" smtClean="0"/>
              <a:t>3-R</a:t>
            </a:r>
          </a:p>
          <a:p>
            <a:r>
              <a:rPr lang="en-US" dirty="0" smtClean="0"/>
              <a:t>Green Disposal</a:t>
            </a:r>
            <a:endParaRPr lang="en-US" dirty="0" smtClean="0"/>
          </a:p>
          <a:p>
            <a:r>
              <a:rPr lang="en-US" dirty="0" smtClean="0"/>
              <a:t>Understanding responsibilities towards society</a:t>
            </a:r>
          </a:p>
          <a:p>
            <a:r>
              <a:rPr lang="en-US" dirty="0" smtClean="0"/>
              <a:t>Reduce greediness</a:t>
            </a:r>
          </a:p>
          <a:p>
            <a:r>
              <a:rPr lang="en-US" dirty="0" smtClean="0"/>
              <a:t>Strengthen Laws and its Enforcements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2" name="Picture 6" descr="http://harmonyfdn.ca/wp-content/uploads/2012/06/ewaste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352550"/>
            <a:ext cx="3571875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Disposal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2057400" cy="32766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Q&amp;A</a:t>
            </a:r>
            <a:endParaRPr lang="en-US" sz="6000" dirty="0"/>
          </a:p>
        </p:txBody>
      </p:sp>
      <p:pic>
        <p:nvPicPr>
          <p:cNvPr id="3074" name="Picture 2" descr="http://s1.ibtimes.com/sites/www.ibtimes.com/files/styles/picture_this/public/2013/04/10/kai-loeffelbeinlaif-e-waste-ghana-01-201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657350"/>
            <a:ext cx="5715000" cy="3188617"/>
          </a:xfrm>
          <a:prstGeom prst="rect">
            <a:avLst/>
          </a:prstGeom>
          <a:noFill/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4629150"/>
            <a:ext cx="2209800" cy="15240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62000" y="1504950"/>
            <a:ext cx="2057400" cy="3276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352550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With the advancement of newer technology , the life of any new product related to technology like TV, Computer, mobile phone etc. is shortening fast. </a:t>
            </a:r>
            <a:r>
              <a:rPr lang="en-US" sz="1600" dirty="0" smtClean="0"/>
              <a:t> People are buying and dumping the e-gadgets more frequently.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This leads to an over accumulation of e-Waste and that requires a proper disposal. Discarded PCs, Laptops, Mobile Phones, Digital Cameras etc. are some of the commonly accumulated e-Waste.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3314" name="Picture 2" descr="http://1.bp.blogspot.com/-d5L3nFyYEF8/UMzYGyUyYOI/AAAAAAAAAYo/GrC1U3rN7CI/s1600/2012-12-01+15.21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428750"/>
            <a:ext cx="3048000" cy="34671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Popular disposal method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54864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5 steps to achieve the proper disposal of electronic waste like TV, Computer, Mobile</a:t>
            </a:r>
          </a:p>
          <a:p>
            <a:pPr lvl="1"/>
            <a:r>
              <a:rPr lang="en-US" sz="3200" dirty="0" smtClean="0"/>
              <a:t> </a:t>
            </a:r>
            <a:r>
              <a:rPr lang="en-US" dirty="0" smtClean="0"/>
              <a:t>Avoid</a:t>
            </a:r>
            <a:endParaRPr lang="en-US" sz="3200" dirty="0" smtClean="0"/>
          </a:p>
          <a:p>
            <a:pPr lvl="1"/>
            <a:r>
              <a:rPr lang="en-US" sz="3200" dirty="0" smtClean="0"/>
              <a:t> </a:t>
            </a:r>
            <a:r>
              <a:rPr lang="en-US" dirty="0" smtClean="0"/>
              <a:t>3-R</a:t>
            </a:r>
            <a:endParaRPr lang="en-US" sz="3200" dirty="0" smtClean="0"/>
          </a:p>
          <a:p>
            <a:pPr lvl="2"/>
            <a:r>
              <a:rPr lang="en-US" sz="2400" dirty="0" smtClean="0"/>
              <a:t>Reduce</a:t>
            </a:r>
          </a:p>
          <a:p>
            <a:pPr lvl="2"/>
            <a:r>
              <a:rPr lang="en-US" sz="2400" dirty="0" smtClean="0"/>
              <a:t>Reuse</a:t>
            </a:r>
          </a:p>
          <a:p>
            <a:pPr lvl="2"/>
            <a:r>
              <a:rPr lang="en-US" sz="2400" dirty="0" smtClean="0"/>
              <a:t>Recycle</a:t>
            </a:r>
          </a:p>
          <a:p>
            <a:pPr lvl="1"/>
            <a:r>
              <a:rPr lang="en-US" dirty="0" smtClean="0"/>
              <a:t>Disposal</a:t>
            </a:r>
          </a:p>
          <a:p>
            <a:pPr lvl="1"/>
            <a:endParaRPr lang="en-US" sz="2700" dirty="0" smtClean="0"/>
          </a:p>
          <a:p>
            <a:pPr lvl="2"/>
            <a:endParaRPr lang="en-US" sz="1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http://behance.vo.llnwd.net/profiles19/421509/projects/3910119/4ae68145bc2f42df1bf9c91e5ba44a59.png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3429000" y="2038350"/>
            <a:ext cx="52863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routes to E-Waste disposal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 smtClean="0"/>
              <a:t>The right route is to process e-Waste through a service that recycles as much of the materials as possible. </a:t>
            </a:r>
          </a:p>
          <a:p>
            <a:pPr lvl="0"/>
            <a:r>
              <a:rPr lang="en-US" sz="1800" dirty="0" smtClean="0"/>
              <a:t>Local landfill</a:t>
            </a:r>
          </a:p>
          <a:p>
            <a:pPr lvl="0"/>
            <a:r>
              <a:rPr lang="en-US" sz="1800" dirty="0" smtClean="0"/>
              <a:t>The worst route is to transfer the equipment to a recycler who ships the stuff to a third-world country. </a:t>
            </a:r>
          </a:p>
          <a:p>
            <a:pPr lvl="1"/>
            <a:r>
              <a:rPr lang="en-US" sz="1600" dirty="0" smtClean="0"/>
              <a:t>$20 to recycle in Developed country</a:t>
            </a:r>
          </a:p>
          <a:p>
            <a:pPr lvl="1"/>
            <a:r>
              <a:rPr lang="en-US" sz="1600" dirty="0" smtClean="0"/>
              <a:t>$2 to recycle in Developing /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world countries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Vs. Developed Country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52400" y="1352550"/>
            <a:ext cx="3886200" cy="3657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Land Refill – Developing country</a:t>
            </a:r>
          </a:p>
          <a:p>
            <a:r>
              <a:rPr lang="en-US" sz="1900" dirty="0" smtClean="0"/>
              <a:t>Risks and Hazards</a:t>
            </a:r>
          </a:p>
          <a:p>
            <a:pPr lvl="1"/>
            <a:r>
              <a:rPr lang="en-US" sz="1500" b="1" dirty="0" smtClean="0"/>
              <a:t>Heavy metals:</a:t>
            </a:r>
            <a:r>
              <a:rPr lang="en-US" sz="1500" dirty="0" smtClean="0"/>
              <a:t> Lead, Cadmium, Mercury, Barium, Arsenic, Selenium</a:t>
            </a:r>
          </a:p>
          <a:p>
            <a:pPr lvl="1"/>
            <a:r>
              <a:rPr lang="en-US" sz="1500" b="1" dirty="0" smtClean="0"/>
              <a:t>Precious metals:</a:t>
            </a:r>
            <a:r>
              <a:rPr lang="en-US" sz="1500" dirty="0" smtClean="0"/>
              <a:t> Gold, Silver, Platinum</a:t>
            </a:r>
          </a:p>
          <a:p>
            <a:pPr lvl="1"/>
            <a:r>
              <a:rPr lang="en-US" sz="1500" b="1" dirty="0" smtClean="0"/>
              <a:t>Other metals:</a:t>
            </a:r>
            <a:r>
              <a:rPr lang="en-US" sz="1500" dirty="0" smtClean="0"/>
              <a:t> Copper, Aluminum</a:t>
            </a:r>
          </a:p>
          <a:p>
            <a:pPr lvl="1"/>
            <a:r>
              <a:rPr lang="en-US" sz="1500" b="1" dirty="0" smtClean="0"/>
              <a:t>Chlorinated compounds:</a:t>
            </a:r>
            <a:r>
              <a:rPr lang="en-US" sz="1500" dirty="0" smtClean="0"/>
              <a:t> Poly Vinyl Chloride (PVC)</a:t>
            </a:r>
          </a:p>
          <a:p>
            <a:pPr lvl="1"/>
            <a:r>
              <a:rPr lang="en-US" sz="1500" b="1" dirty="0" smtClean="0"/>
              <a:t>Plastics:</a:t>
            </a:r>
            <a:r>
              <a:rPr lang="en-US" sz="1500" dirty="0" smtClean="0"/>
              <a:t> Poly Chlorinated Biphenyls (PCB), Poly Chlorinated </a:t>
            </a:r>
            <a:r>
              <a:rPr lang="en-US" sz="1500" dirty="0" err="1" smtClean="0"/>
              <a:t>Diphenyl</a:t>
            </a:r>
            <a:r>
              <a:rPr lang="en-US" sz="1500" dirty="0" smtClean="0"/>
              <a:t> Ether (PCDE)</a:t>
            </a:r>
          </a:p>
          <a:p>
            <a:pPr lvl="2"/>
            <a:endParaRPr lang="en-US" dirty="0"/>
          </a:p>
        </p:txBody>
      </p:sp>
      <p:pic>
        <p:nvPicPr>
          <p:cNvPr id="2050" name="Picture 2" descr="who gets the tr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352549"/>
            <a:ext cx="4953000" cy="358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Developed Country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3505200" cy="3505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Importer/Manufacturer</a:t>
            </a:r>
          </a:p>
          <a:p>
            <a:r>
              <a:rPr lang="en-US" dirty="0" smtClean="0"/>
              <a:t>Distributor/Reseller</a:t>
            </a:r>
          </a:p>
          <a:p>
            <a:r>
              <a:rPr lang="en-US" dirty="0" smtClean="0"/>
              <a:t>Relative/Friends</a:t>
            </a:r>
          </a:p>
          <a:p>
            <a:r>
              <a:rPr lang="en-US" dirty="0" smtClean="0"/>
              <a:t>Industrial Customer</a:t>
            </a:r>
          </a:p>
          <a:p>
            <a:r>
              <a:rPr lang="en-US" dirty="0" smtClean="0"/>
              <a:t>Personal Use</a:t>
            </a:r>
          </a:p>
          <a:p>
            <a:r>
              <a:rPr lang="en-US" dirty="0" smtClean="0"/>
              <a:t>Donate</a:t>
            </a:r>
          </a:p>
          <a:p>
            <a:r>
              <a:rPr lang="en-US" dirty="0" smtClean="0"/>
              <a:t>Exchange with Vendor</a:t>
            </a:r>
          </a:p>
          <a:p>
            <a:r>
              <a:rPr lang="en-US" dirty="0" smtClean="0"/>
              <a:t>Dispose off to the local scrap dealer</a:t>
            </a:r>
          </a:p>
          <a:p>
            <a:r>
              <a:rPr lang="en-US" dirty="0" smtClean="0"/>
              <a:t>Refurbishes/Replaces the Components</a:t>
            </a:r>
          </a:p>
          <a:p>
            <a:r>
              <a:rPr lang="en-US" dirty="0" smtClean="0"/>
              <a:t>Dismantlers</a:t>
            </a:r>
          </a:p>
          <a:p>
            <a:r>
              <a:rPr lang="en-US" dirty="0" smtClean="0"/>
              <a:t>E-Waste recyclers</a:t>
            </a:r>
          </a:p>
          <a:p>
            <a:r>
              <a:rPr lang="en-US" dirty="0" smtClean="0"/>
              <a:t>Extract precious metals</a:t>
            </a:r>
          </a:p>
          <a:p>
            <a:endParaRPr lang="en-US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886200" y="1501155"/>
            <a:ext cx="5029200" cy="3356595"/>
            <a:chOff x="1748" y="3820"/>
            <a:chExt cx="8662" cy="10854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4849" y="3820"/>
              <a:ext cx="2674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Importer/Manufacturer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4792" y="4976"/>
              <a:ext cx="2674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Distributor/Reseller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29" name="AutoShape 5"/>
            <p:cNvCxnSpPr>
              <a:cxnSpLocks noChangeShapeType="1"/>
            </p:cNvCxnSpPr>
            <p:nvPr/>
          </p:nvCxnSpPr>
          <p:spPr bwMode="auto">
            <a:xfrm>
              <a:off x="6000" y="4335"/>
              <a:ext cx="0" cy="6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2950" y="7664"/>
              <a:ext cx="2674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Relative/Friends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6632" y="6516"/>
              <a:ext cx="2674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Industrial Customer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2942" y="6508"/>
              <a:ext cx="2674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Personal Use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4224" y="8778"/>
              <a:ext cx="2674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Donate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6640" y="9813"/>
              <a:ext cx="2674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Exchange with Vendor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5025" y="5491"/>
              <a:ext cx="0" cy="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7215" y="5491"/>
              <a:ext cx="0" cy="10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4065" y="7032"/>
              <a:ext cx="0" cy="7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6750" y="7040"/>
              <a:ext cx="30" cy="17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5426" y="8179"/>
              <a:ext cx="0" cy="5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7707" y="7023"/>
              <a:ext cx="0" cy="27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2958" y="10961"/>
              <a:ext cx="2674" cy="10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Dispose off to the local scrap dealer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>
              <a:off x="5250" y="9284"/>
              <a:ext cx="15" cy="16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>
              <a:off x="7320" y="10328"/>
              <a:ext cx="15" cy="5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6558" y="10867"/>
              <a:ext cx="2674" cy="10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Refurbishes/Replaces the Components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>
              <a:off x="10410" y="4053"/>
              <a:ext cx="0" cy="7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>
              <a:off x="9232" y="11313"/>
              <a:ext cx="11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7" name="AutoShape 23"/>
            <p:cNvCxnSpPr>
              <a:cxnSpLocks noChangeShapeType="1"/>
            </p:cNvCxnSpPr>
            <p:nvPr/>
          </p:nvCxnSpPr>
          <p:spPr bwMode="auto">
            <a:xfrm flipH="1">
              <a:off x="7466" y="4053"/>
              <a:ext cx="294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8" name="AutoShape 24"/>
            <p:cNvCxnSpPr>
              <a:cxnSpLocks noChangeShapeType="1"/>
            </p:cNvCxnSpPr>
            <p:nvPr/>
          </p:nvCxnSpPr>
          <p:spPr bwMode="auto">
            <a:xfrm flipH="1">
              <a:off x="5632" y="10172"/>
              <a:ext cx="9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9" name="AutoShape 25"/>
            <p:cNvCxnSpPr>
              <a:cxnSpLocks noChangeShapeType="1"/>
            </p:cNvCxnSpPr>
            <p:nvPr/>
          </p:nvCxnSpPr>
          <p:spPr bwMode="auto">
            <a:xfrm flipH="1">
              <a:off x="5616" y="10172"/>
              <a:ext cx="16" cy="7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50" name="AutoShape 26"/>
            <p:cNvCxnSpPr>
              <a:cxnSpLocks noChangeShapeType="1"/>
            </p:cNvCxnSpPr>
            <p:nvPr/>
          </p:nvCxnSpPr>
          <p:spPr bwMode="auto">
            <a:xfrm>
              <a:off x="4215" y="11752"/>
              <a:ext cx="0" cy="9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2966" y="12731"/>
              <a:ext cx="2674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Dismantlers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5034" y="14001"/>
              <a:ext cx="2674" cy="5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E-Waste recyclers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1748" y="13993"/>
              <a:ext cx="2674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Extract precious metals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54" name="AutoShape 30"/>
            <p:cNvCxnSpPr>
              <a:cxnSpLocks noChangeShapeType="1"/>
            </p:cNvCxnSpPr>
            <p:nvPr/>
          </p:nvCxnSpPr>
          <p:spPr bwMode="auto">
            <a:xfrm>
              <a:off x="3360" y="13246"/>
              <a:ext cx="15" cy="7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55" name="AutoShape 31"/>
            <p:cNvCxnSpPr>
              <a:cxnSpLocks noChangeShapeType="1"/>
            </p:cNvCxnSpPr>
            <p:nvPr/>
          </p:nvCxnSpPr>
          <p:spPr bwMode="auto">
            <a:xfrm>
              <a:off x="5265" y="13246"/>
              <a:ext cx="0" cy="7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56" name="AutoShape 32"/>
            <p:cNvCxnSpPr>
              <a:cxnSpLocks noChangeShapeType="1"/>
            </p:cNvCxnSpPr>
            <p:nvPr/>
          </p:nvCxnSpPr>
          <p:spPr bwMode="auto">
            <a:xfrm flipV="1">
              <a:off x="5624" y="7908"/>
              <a:ext cx="1516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7" name="AutoShape 33"/>
            <p:cNvCxnSpPr>
              <a:cxnSpLocks noChangeShapeType="1"/>
            </p:cNvCxnSpPr>
            <p:nvPr/>
          </p:nvCxnSpPr>
          <p:spPr bwMode="auto">
            <a:xfrm>
              <a:off x="7140" y="7923"/>
              <a:ext cx="1" cy="18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05800" cy="1005840"/>
          </a:xfrm>
        </p:spPr>
        <p:txBody>
          <a:bodyPr>
            <a:noAutofit/>
          </a:bodyPr>
          <a:lstStyle/>
          <a:p>
            <a:r>
              <a:rPr lang="en-US" sz="3600" dirty="0" smtClean="0"/>
              <a:t>Popular methods for Extraction , Emission and Harmful effects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800600" cy="3276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burning</a:t>
            </a:r>
          </a:p>
          <a:p>
            <a:pPr lvl="1"/>
            <a:r>
              <a:rPr lang="en-US" dirty="0" smtClean="0"/>
              <a:t>Copper is recovered after burning </a:t>
            </a:r>
            <a:r>
              <a:rPr lang="en-US" dirty="0" smtClean="0"/>
              <a:t>PVC/PCBs/PWBs</a:t>
            </a:r>
          </a:p>
          <a:p>
            <a:pPr lvl="1"/>
            <a:r>
              <a:rPr lang="en-US" dirty="0" smtClean="0"/>
              <a:t>PCDDs and PCDFs </a:t>
            </a:r>
            <a:r>
              <a:rPr lang="en-US" dirty="0" smtClean="0"/>
              <a:t>emitted are </a:t>
            </a:r>
            <a:r>
              <a:rPr lang="en-US" dirty="0" smtClean="0"/>
              <a:t>carcinogens </a:t>
            </a:r>
            <a:r>
              <a:rPr lang="en-US" dirty="0" smtClean="0"/>
              <a:t>which can </a:t>
            </a:r>
            <a:r>
              <a:rPr lang="en-US" dirty="0" smtClean="0"/>
              <a:t>modify the DNA and cause genetic defects to future </a:t>
            </a:r>
            <a:r>
              <a:rPr lang="en-US" dirty="0" smtClean="0"/>
              <a:t>generations</a:t>
            </a:r>
            <a:endParaRPr lang="en-US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greenpeace.org/international/Global/international/planet-2/image/2008/5/ewasteworkerin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333860"/>
            <a:ext cx="2971800" cy="3371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05800" cy="1005840"/>
          </a:xfrm>
        </p:spPr>
        <p:txBody>
          <a:bodyPr>
            <a:noAutofit/>
          </a:bodyPr>
          <a:lstStyle/>
          <a:p>
            <a:r>
              <a:rPr lang="en-US" sz="3600" dirty="0" smtClean="0"/>
              <a:t>Popular methods for Extraction , Emission and Harmful effects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1428750"/>
            <a:ext cx="4800600" cy="3276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Land filing and Open dumping</a:t>
            </a:r>
          </a:p>
          <a:p>
            <a:pPr marL="594360" lvl="2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A landfill does not help in controlling toxins and its harmful effects</a:t>
            </a:r>
          </a:p>
          <a:p>
            <a:pPr marL="594360" lvl="2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Heavy metals can cause damage to the nervous system, the brain, and the kidneys and can cause birth defects and cancer.</a:t>
            </a:r>
          </a:p>
          <a:p>
            <a:pPr marL="594360" lvl="2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Toxic water can destroy Flora and Fauna in the rivers and oceans.</a:t>
            </a:r>
            <a:endParaRPr lang="en-US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9698" name="Picture 2" descr="http://static.guim.co.uk/sys-images/Guardian/Pix/pictures/2011/11/10/1320938034020/Electronic-waste-in-Accra-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333750"/>
            <a:ext cx="4267200" cy="1645920"/>
          </a:xfrm>
          <a:prstGeom prst="rect">
            <a:avLst/>
          </a:prstGeom>
          <a:noFill/>
        </p:spPr>
      </p:pic>
      <p:pic>
        <p:nvPicPr>
          <p:cNvPr id="29700" name="Picture 4" descr="e-waste dumped in In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352551"/>
            <a:ext cx="42672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305800" cy="1005840"/>
          </a:xfrm>
        </p:spPr>
        <p:txBody>
          <a:bodyPr>
            <a:noAutofit/>
          </a:bodyPr>
          <a:lstStyle/>
          <a:p>
            <a:r>
              <a:rPr lang="en-US" sz="3600" dirty="0" smtClean="0"/>
              <a:t>Popular methods for Extraction , Emission and Harmful effects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1428750"/>
            <a:ext cx="4800600" cy="3276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Toner sweeping by hand</a:t>
            </a:r>
          </a:p>
          <a:p>
            <a:pPr marL="594360" lvl="2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Manually sweeping the toner out </a:t>
            </a:r>
            <a:r>
              <a:rPr lang="en-US" dirty="0" smtClean="0"/>
              <a:t>of printer </a:t>
            </a:r>
            <a:r>
              <a:rPr lang="en-US" dirty="0" smtClean="0"/>
              <a:t>cartridge without respiratory protection and many times without hand </a:t>
            </a:r>
            <a:r>
              <a:rPr lang="en-US" dirty="0" smtClean="0"/>
              <a:t>gloves</a:t>
            </a:r>
          </a:p>
          <a:p>
            <a:pPr marL="594360" lvl="2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Toner </a:t>
            </a:r>
            <a:r>
              <a:rPr lang="en-US" dirty="0" smtClean="0"/>
              <a:t>contains Class-A2 carcinogenic carbon </a:t>
            </a:r>
            <a:r>
              <a:rPr lang="en-US" dirty="0" smtClean="0"/>
              <a:t>black </a:t>
            </a:r>
            <a:endParaRPr lang="en-US" sz="3000" dirty="0" smtClean="0"/>
          </a:p>
          <a:p>
            <a:pPr marL="594360" lvl="2"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Chances </a:t>
            </a:r>
            <a:r>
              <a:rPr lang="en-US" dirty="0" smtClean="0"/>
              <a:t>of cancer and respiratory </a:t>
            </a:r>
            <a:r>
              <a:rPr lang="en-US" dirty="0" smtClean="0"/>
              <a:t>diseases</a:t>
            </a:r>
            <a:endParaRPr lang="en-US" sz="30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22" name="Picture 2" descr="http://sometimesinteresting.files.wordpress.com/2011/07/guiyu-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52550"/>
            <a:ext cx="4131324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1222</Words>
  <Application>Microsoft Office PowerPoint</Application>
  <PresentationFormat>On-screen Show (16:9)</PresentationFormat>
  <Paragraphs>168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WidescreenPresentation</vt:lpstr>
      <vt:lpstr>  Green Disposal (Green and Sustainable Computing)</vt:lpstr>
      <vt:lpstr>Introduction</vt:lpstr>
      <vt:lpstr>Popular disposal method</vt:lpstr>
      <vt:lpstr>Three routes to E-Waste disposal</vt:lpstr>
      <vt:lpstr>Developing Vs. Developed Country</vt:lpstr>
      <vt:lpstr>Developed Country</vt:lpstr>
      <vt:lpstr>Popular methods for Extraction , Emission and Harmful effects</vt:lpstr>
      <vt:lpstr>Popular methods for Extraction , Emission and Harmful effects</vt:lpstr>
      <vt:lpstr>Popular methods for Extraction , Emission and Harmful effects</vt:lpstr>
      <vt:lpstr>Popular methods for Extraction , Emission and Harmful effects</vt:lpstr>
      <vt:lpstr>Non-Green Vs. Green</vt:lpstr>
      <vt:lpstr>Green Disposal Methods</vt:lpstr>
      <vt:lpstr>Laws and Regulation</vt:lpstr>
      <vt:lpstr>Laws and Regulation</vt:lpstr>
      <vt:lpstr>Laws and Regulation</vt:lpstr>
      <vt:lpstr>Conclusion</vt:lpstr>
      <vt:lpstr>Green Disposal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2013-01-17T04:47:06Z</dcterms:created>
  <dcterms:modified xsi:type="dcterms:W3CDTF">2013-10-28T10:50:24Z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