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67" r:id="rId6"/>
    <p:sldId id="268" r:id="rId7"/>
    <p:sldId id="269" r:id="rId8"/>
    <p:sldId id="270" r:id="rId9"/>
    <p:sldId id="279" r:id="rId10"/>
    <p:sldId id="278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87621" autoAdjust="0"/>
  </p:normalViewPr>
  <p:slideViewPr>
    <p:cSldViewPr>
      <p:cViewPr>
        <p:scale>
          <a:sx n="100" d="100"/>
          <a:sy n="100" d="100"/>
        </p:scale>
        <p:origin x="-594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067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66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9738115-06AB-4D86-BC71-5FD83484A46E}" type="datetime1">
              <a:rPr lang="en-US" smtClean="0">
                <a:solidFill>
                  <a:srgbClr val="FFFFFF"/>
                </a:solidFill>
              </a:rPr>
              <a:pPr algn="ctr"/>
              <a:t>5/22/2013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Slide - 2 of 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A288-D5C2-498C-8112-829A0B1D5EC5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C18B1-D090-479C-AFFE-EAA954821633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FA71AA42-CF6C-436C-9358-D97F8CBB1E4C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64866D-6987-4A33-AEB5-8535121F43D1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5C7B0-7227-4D5F-B100-CDEE9DF18BD2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C471D-28EC-4904-8590-2670AA43BA01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54002-BF53-43A5-9BEA-6137B82BE9BD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C71AA612-D4CD-46CA-825B-42B9039DAE23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70CA5B2F-08D0-444B-BF4A-2FA320EEDA0A}" type="datetime1">
              <a:rPr lang="en-US" smtClean="0"/>
              <a:pPr/>
              <a:t>5/22/2013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Slide - 2 of 9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629400" cy="4095750"/>
          </a:xfrm>
        </p:spPr>
        <p:txBody>
          <a:bodyPr>
            <a:normAutofit/>
          </a:bodyPr>
          <a:lstStyle>
            <a:extLst/>
          </a:lstStyle>
          <a:p>
            <a:r>
              <a:rPr lang="en-US" sz="4000" dirty="0" smtClean="0"/>
              <a:t>IIM-K: Case study – ‘</a:t>
            </a:r>
            <a:r>
              <a:rPr lang="en-US" sz="4000" i="1" dirty="0" smtClean="0"/>
              <a:t>McAfee &amp; Xerox - Extending endpoint protection to intelligent devices.</a:t>
            </a:r>
            <a:r>
              <a:rPr lang="en-US" sz="4000" dirty="0" smtClean="0"/>
              <a:t>’.</a:t>
            </a:r>
            <a:endParaRPr lang="en-US" sz="40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476750"/>
            <a:ext cx="6515100" cy="666750"/>
          </a:xfrm>
        </p:spPr>
        <p:txBody>
          <a:bodyPr>
            <a:noAutofit/>
          </a:bodyPr>
          <a:lstStyle>
            <a:extLst/>
          </a:lstStyle>
          <a:p>
            <a:r>
              <a:rPr lang="en-US" sz="1200" b="1" dirty="0" smtClean="0"/>
              <a:t>By Anirban Roy Choudhury (EEPITM-01-001), Gaurav Pratap Singh (EEPITM-01-004), Satyajit Mohanty (EEPITM-01-020), Aravinda A Hegde (EPGP-04B-014), Saurav Sarkar (EPGP-04B-104)</a:t>
            </a:r>
            <a:endParaRPr lang="en-US" sz="1200" b="1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239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76200" y="1352550"/>
            <a:ext cx="8991600" cy="3790950"/>
          </a:xfrm>
        </p:spPr>
        <p:txBody>
          <a:bodyPr>
            <a:noAutofit/>
          </a:bodyPr>
          <a:lstStyle/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Mobile technology to our networks is future.</a:t>
            </a:r>
            <a:br>
              <a:rPr lang="en-US" sz="1700" dirty="0" smtClean="0">
                <a:latin typeface="Calibri" pitchFamily="34" charset="0"/>
                <a:cs typeface="Calibri" pitchFamily="34" charset="0"/>
              </a:rPr>
            </a:br>
            <a:r>
              <a:rPr lang="en-US" sz="1700" dirty="0" smtClean="0">
                <a:latin typeface="Calibri" pitchFamily="34" charset="0"/>
                <a:cs typeface="Calibri" pitchFamily="34" charset="0"/>
              </a:rPr>
              <a:t>- How fast &amp; effectively we can manage this in the context of security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Some devices such as smart-phone, note-book etc. and MFP equipments make resources productive.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Risk to end points can be managed via security policies.</a:t>
            </a:r>
            <a:br>
              <a:rPr lang="en-US" sz="1700" dirty="0" smtClean="0">
                <a:latin typeface="Calibri" pitchFamily="34" charset="0"/>
                <a:cs typeface="Calibri" pitchFamily="34" charset="0"/>
              </a:rPr>
            </a:br>
            <a:r>
              <a:rPr lang="en-US" sz="1700" dirty="0" smtClean="0">
                <a:latin typeface="Calibri" pitchFamily="34" charset="0"/>
                <a:cs typeface="Calibri" pitchFamily="34" charset="0"/>
              </a:rPr>
              <a:t>- But means for policy enforcement is mandatory.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NAC solutions can be considered to address diverse range of devices.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Finally, printers are endpoint devices on the network, these things are vulnerable to attack.</a:t>
            </a: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10</a:t>
            </a:fld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10</a:t>
            </a:fld>
            <a:r>
              <a:rPr lang="en-US" dirty="0" smtClean="0"/>
              <a:t> of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Introduction</a:t>
            </a:r>
          </a:p>
          <a:p>
            <a:pPr lvl="1"/>
            <a:r>
              <a:rPr lang="en-US" b="1" dirty="0" smtClean="0"/>
              <a:t>Understanding the case problem</a:t>
            </a:r>
          </a:p>
          <a:p>
            <a:r>
              <a:rPr lang="en-US" b="1" dirty="0" smtClean="0"/>
              <a:t>The solution</a:t>
            </a:r>
          </a:p>
          <a:p>
            <a:r>
              <a:rPr lang="en-US" b="1" dirty="0" smtClean="0"/>
              <a:t>The impact</a:t>
            </a:r>
          </a:p>
          <a:p>
            <a:r>
              <a:rPr lang="en-US" b="1" dirty="0" smtClean="0"/>
              <a:t>The benefit</a:t>
            </a:r>
          </a:p>
          <a:p>
            <a:r>
              <a:rPr lang="en-US" b="1" dirty="0" smtClean="0"/>
              <a:t>Recommendations</a:t>
            </a:r>
          </a:p>
          <a:p>
            <a:r>
              <a:rPr lang="en-US" b="1" dirty="0" smtClean="0"/>
              <a:t>Conclusion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2</a:t>
            </a:fld>
            <a:r>
              <a:rPr lang="en-US" dirty="0" smtClean="0"/>
              <a:t>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46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18110"/>
            <a:ext cx="9144000" cy="1005840"/>
          </a:xfrm>
        </p:spPr>
        <p:txBody>
          <a:bodyPr/>
          <a:lstStyle>
            <a:extLst/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51"/>
            <a:ext cx="9067800" cy="3505199"/>
          </a:xfrm>
        </p:spPr>
        <p:txBody>
          <a:bodyPr>
            <a:norm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The proliferation of intelligent, connected devices – case problem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Features such as mobile access and email-based (and driverless) printing comes with </a:t>
            </a:r>
            <a:r>
              <a:rPr lang="en-US" altLang="x-none" sz="1400" smtClean="0">
                <a:latin typeface="Calibri" pitchFamily="34" charset="0"/>
                <a:cs typeface="Calibri" pitchFamily="34" charset="0"/>
              </a:rPr>
              <a:t>risks </a:t>
            </a:r>
            <a:r>
              <a:rPr lang="en-US" altLang="x-none" sz="1400" smtClean="0">
                <a:latin typeface="Calibri" pitchFamily="34" charset="0"/>
                <a:cs typeface="Calibri" pitchFamily="34" charset="0"/>
              </a:rPr>
              <a:t>along with </a:t>
            </a: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benefits.</a:t>
            </a:r>
            <a:br>
              <a:rPr lang="en-US" altLang="x-none" sz="1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- Connected devices enter the enterprise with each receiving, storing, and/or communicating potentially sensitive corporate, customer, or personal data.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63% of businesses surveyed admit to experiencing one or more print-related data breaches.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According to Gartner, enterprises are only aware of 80 percent of the devices on their network.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Gartner predicts that by 2013, 80 percent of organizations with BYOD (Bring your own device) policies will see </a:t>
            </a:r>
            <a:r>
              <a:rPr lang="en-US" altLang="x-none" sz="1400" dirty="0" err="1" smtClean="0">
                <a:latin typeface="Calibri" pitchFamily="34" charset="0"/>
                <a:cs typeface="Calibri" pitchFamily="34" charset="0"/>
              </a:rPr>
              <a:t>botnet</a:t>
            </a: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 compromises increase by 100% inside their networks.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Hackers able to identify and exploit the vulnerabilities in devices.</a:t>
            </a:r>
            <a:br>
              <a:rPr lang="en-US" altLang="x-none" sz="1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- Peripheral devices and office equipment devices serves as corporate n/w access point for hackers.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1400" b="1" dirty="0" smtClean="0">
                <a:latin typeface="Calibri" pitchFamily="34" charset="0"/>
                <a:cs typeface="Calibri" pitchFamily="34" charset="0"/>
              </a:rPr>
              <a:t>Reasons for device vulnerabilities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– case problem</a:t>
            </a:r>
            <a:endParaRPr lang="en-US" altLang="x-none" sz="1400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Increasing connectivity requirements of their devices but OEMs does not focus on security.</a:t>
            </a: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In many cases this may be due to benign neglect or a perceived lack of risk.</a:t>
            </a: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endParaRPr lang="en-US" altLang="x-none" sz="13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endParaRPr lang="en-US" altLang="x-none" sz="13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altLang="x-none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</a:t>
            </a:fld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0" y="4812506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3</a:t>
            </a:fld>
            <a:r>
              <a:rPr lang="en-US" dirty="0" smtClean="0"/>
              <a:t> of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18110"/>
            <a:ext cx="9144000" cy="1005840"/>
          </a:xfrm>
        </p:spPr>
        <p:txBody>
          <a:bodyPr/>
          <a:lstStyle>
            <a:extLst/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Introduction (Contnd.)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276350"/>
            <a:ext cx="9144000" cy="3867150"/>
          </a:xfrm>
        </p:spPr>
        <p:txBody>
          <a:bodyPr anchor="ctr">
            <a:normAutofit/>
          </a:bodyPr>
          <a:lstStyle>
            <a:extLst/>
          </a:lstStyle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Level of security and system management capabilities for office equipments are not similar to traditional m/</a:t>
            </a:r>
            <a:r>
              <a:rPr lang="en-US" altLang="x-none" sz="1400" dirty="0" err="1" smtClean="0">
                <a:latin typeface="Calibri" pitchFamily="34" charset="0"/>
                <a:cs typeface="Calibri" pitchFamily="34" charset="0"/>
              </a:rPr>
              <a:t>c’s</a:t>
            </a:r>
            <a:r>
              <a:rPr lang="en-US" altLang="x-none" sz="1400" dirty="0" smtClean="0">
                <a:latin typeface="Calibri" pitchFamily="34" charset="0"/>
                <a:cs typeface="Calibri" pitchFamily="34" charset="0"/>
              </a:rPr>
              <a:t> .</a:t>
            </a: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No single security technology across many disparate types and brands of devices.</a:t>
            </a: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No integration with broader enterprise security tools for devices such as printers, copiers, fax machines, and multi-function printers (MFPs) </a:t>
            </a: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Malicious attacker can use these devices to launch an attack to entire corporate n/w.</a:t>
            </a:r>
            <a:br>
              <a:rPr lang="en-US" sz="1400" dirty="0" smtClean="0">
                <a:latin typeface="Calibri" pitchFamily="34" charset="0"/>
                <a:cs typeface="Calibri" pitchFamily="34" charset="0"/>
              </a:rPr>
            </a:b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Examples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400" dirty="0" smtClean="0">
                <a:latin typeface="Calibri" pitchFamily="34" charset="0"/>
                <a:cs typeface="Calibri" pitchFamily="34" charset="0"/>
              </a:rPr>
            </a:br>
            <a:r>
              <a:rPr lang="en-US" sz="1400" dirty="0" smtClean="0">
                <a:latin typeface="Calibri" pitchFamily="34" charset="0"/>
                <a:cs typeface="Calibri" pitchFamily="34" charset="0"/>
              </a:rPr>
              <a:t>- Attacks can be as simple as someone picking up confidential docs to malicious worms pulling out n/w data.</a:t>
            </a:r>
            <a:br>
              <a:rPr lang="en-US" sz="1400" dirty="0" smtClean="0">
                <a:latin typeface="Calibri" pitchFamily="34" charset="0"/>
                <a:cs typeface="Calibri" pitchFamily="34" charset="0"/>
              </a:rPr>
            </a:br>
            <a:r>
              <a:rPr lang="en-US" sz="1400" dirty="0" smtClean="0">
                <a:latin typeface="Calibri" pitchFamily="34" charset="0"/>
                <a:cs typeface="Calibri" pitchFamily="34" charset="0"/>
              </a:rPr>
              <a:t>- Malware app that infects the mobile device, opportunistically attaches itself to a cloud print job, gets </a:t>
            </a:r>
            <a:br>
              <a:rPr lang="en-US" sz="1400" dirty="0" smtClean="0">
                <a:latin typeface="Calibri" pitchFamily="34" charset="0"/>
                <a:cs typeface="Calibri" pitchFamily="34" charset="0"/>
              </a:rPr>
            </a:br>
            <a:r>
              <a:rPr lang="en-US" sz="1400" dirty="0" smtClean="0">
                <a:latin typeface="Calibri" pitchFamily="34" charset="0"/>
                <a:cs typeface="Calibri" pitchFamily="34" charset="0"/>
              </a:rPr>
              <a:t>  downloaded to a networked MFP, and then infects the entire n/w.</a:t>
            </a: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Hard drive of decommissioned Enterprise MFPs carries information - Buffalo, N.Y. police department case – made way to CBS </a:t>
            </a:r>
            <a:r>
              <a:rPr lang="en-US" sz="1400" smtClean="0">
                <a:latin typeface="Calibri" pitchFamily="34" charset="0"/>
                <a:cs typeface="Calibri" pitchFamily="34" charset="0"/>
              </a:rPr>
              <a:t>news in 2010.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Connectivity with enterprise networks, and limited security capabilities for devices such as Smartphone, notebook etc.</a:t>
            </a:r>
          </a:p>
          <a:p>
            <a:pPr lvl="1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A week end point may lead to an attack to sensitive data stored in n/w which can be extremely costly.</a:t>
            </a:r>
          </a:p>
          <a:p>
            <a:pPr marL="274320" lvl="1"/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4</a:t>
            </a:fld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4</a:t>
            </a:fld>
            <a:r>
              <a:rPr lang="en-US" dirty="0" smtClean="0"/>
              <a:t> of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8110"/>
            <a:ext cx="8763000" cy="100584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Solution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077200" cy="3657600"/>
          </a:xfrm>
        </p:spPr>
        <p:txBody>
          <a:bodyPr>
            <a:normAutofit lnSpcReduction="10000"/>
          </a:bodyPr>
          <a:lstStyle/>
          <a:p>
            <a:pPr marL="274320" lvl="1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Combine security technology with devices, office equipments – McAfee &amp; Xerox</a:t>
            </a: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Xerox  &amp; McAfee partnership to address mounting threats to devices &amp; office equipments.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McAfee to device a security model to address vulnerabilities in Xerox MFP’s.</a:t>
            </a: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Redefined security model for office equipment protection, specifically around MFPs.</a:t>
            </a: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Challenge to establish a new paradigm for MFP security.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One that doesn’t rely solely on PC/server security controls.</a:t>
            </a: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Design of Xerox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ConnectKey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™-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ConnectKey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MFPs are protected with an innovative white listing defense against viruses.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Allowing only “known good” files to be executed for an IT environment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Prevents general attacks such as unauthorized read/write of protected files/directories.</a:t>
            </a: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McAfee Embedded Control – Attempts to read/write file prevented, creates Device Audit Log event &amp; Email alert sent.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548640" lvl="2"/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 marL="548640" lvl="2"/>
            <a:endParaRPr lang="en-US" sz="1700" dirty="0">
              <a:latin typeface="Calibri" pitchFamily="34" charset="0"/>
              <a:cs typeface="Calibri" pitchFamily="34" charset="0"/>
            </a:endParaRPr>
          </a:p>
          <a:p>
            <a:pPr marL="0" lvl="1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5</a:t>
            </a:fld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5</a:t>
            </a:fld>
            <a:r>
              <a:rPr lang="en-US" dirty="0" smtClean="0"/>
              <a:t>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0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8110"/>
            <a:ext cx="8763000" cy="100584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Solution (Contnd.)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58200" cy="3581400"/>
          </a:xfrm>
        </p:spPr>
        <p:txBody>
          <a:bodyPr>
            <a:normAutofit fontScale="92500" lnSpcReduction="20000"/>
          </a:bodyPr>
          <a:lstStyle/>
          <a:p>
            <a:pPr marL="548640" lvl="2"/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White list defines list of files that are permitted to implement software changes and blocks everything else.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Botnet attack not possible - “only allow” designated users, specific IP addresses, or predefined types of services to pass through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Xerox predefines a finite list of trusted applications and only those are allowed to run. The same technology is displayed on ATMs.</a:t>
            </a: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Solution deployment, management &amp; maintenance cost should be kept to minimum.</a:t>
            </a: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Integration of McAfee ePolicy Orchestrator (ePO) security management software within Xerox devices.</a:t>
            </a: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Usage of ePO to ease the integration of products with enterprise customer infrastructure.</a:t>
            </a:r>
          </a:p>
          <a:p>
            <a:pPr marL="548640"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Twofold results :-</a:t>
            </a:r>
          </a:p>
          <a:p>
            <a:pPr marL="548640" lvl="2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1. Devices are more securely connected to back-end networks</a:t>
            </a:r>
          </a:p>
          <a:p>
            <a:pPr marL="548640" lvl="2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2. Implementation of more consistent, integrated, enterprise-wide security policies.</a:t>
            </a:r>
          </a:p>
          <a:p>
            <a:pPr marL="548640" lvl="2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3. Easier monitoring of end point device activity via ePO.</a:t>
            </a:r>
          </a:p>
          <a:p>
            <a:pPr marL="548640" lvl="2"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6</a:t>
            </a:fld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6</a:t>
            </a:fld>
            <a:r>
              <a:rPr lang="en-US" dirty="0" smtClean="0"/>
              <a:t>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8110"/>
            <a:ext cx="8534400" cy="10058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impact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82000" cy="3268624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Big impact by Xerox - clear demonstration of commitment &amp; importance for office equipment security.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In future, this commitment will be industry standard but for now this is a competitive differentiator.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First-mover advantage to Xerox, both from a security policy and vulnerability protection perspective.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New opportunity to increase revenue using this technology in new lines of devices.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Threats rising from  office equipments and BYOD are addressed via enterprise solution by McAfee &amp; Solidcore technology.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Custom solution to manage and monitor device security (end point).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	- Enterprise level security policy enforcement via ePO.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7</a:t>
            </a:fld>
            <a:r>
              <a:rPr lang="en-US" dirty="0" smtClean="0"/>
              <a:t>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90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110"/>
            <a:ext cx="8991600" cy="92964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Recommendations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505199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Security NOT limited to PC, servers etc. 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Security Policy &amp; Intrusion Protection Must Include All Network Endpoints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Network access control mechanism to check all device connection to corporate network.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McAfee/Xerox Model Should be Embraced Across All Embedded Verticals. 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Tailored solution to address heterogeneity in embedded device industry. 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Consumer electronics, medical devices, and military/aerospace applications present the best near-term opportunities.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OEMs Must Carefully Evaluate Their Specific Device Security Needs. 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Not only other technology but Security should be addressed within the device stack itself.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-Evaluate all critical security area to target security solution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OEMs Should Focus on Security Scalability.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Product should be scalable when implementing security technology at different stages of product development.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8</a:t>
            </a:fld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8</a:t>
            </a:fld>
            <a:r>
              <a:rPr lang="en-US" dirty="0" smtClean="0"/>
              <a:t> of 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47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110"/>
            <a:ext cx="8991600" cy="92964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Benefits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Benefits expected when it comes to threat defense: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Elimination of emergency patching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Reduction of the number and frequency of patching cycles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Decrease in the security risk from zero-day, polymorphic attacks via malware such as worms, viruses, Trojans etc.</a:t>
            </a:r>
            <a:br>
              <a:rPr lang="en-US" sz="16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code injections like buffer overflow, heap overflow, and stack overflow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Confidence in the integrity of authorized files ensuring the system is in a known and verified state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Reduction in the cost of operations related to unplanned recovery downtime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Increase in system availability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9</a:t>
            </a:fld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9</a:t>
            </a:fld>
            <a:r>
              <a:rPr lang="en-US" dirty="0" smtClean="0"/>
              <a:t> of 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47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393</Words>
  <Application>Microsoft Office PowerPoint</Application>
  <PresentationFormat>On-screen Show (16:9)</PresentationFormat>
  <Paragraphs>99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</vt:lpstr>
      <vt:lpstr>IIM-K: Case study – ‘McAfee &amp; Xerox - Extending endpoint protection to intelligent devices.’.</vt:lpstr>
      <vt:lpstr>Agenda</vt:lpstr>
      <vt:lpstr>Introduction</vt:lpstr>
      <vt:lpstr>Introduction (Contnd.)</vt:lpstr>
      <vt:lpstr>Solution</vt:lpstr>
      <vt:lpstr>Solution (Contnd.)</vt:lpstr>
      <vt:lpstr>The impact</vt:lpstr>
      <vt:lpstr>Recommendations</vt:lpstr>
      <vt:lpstr>Benefits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2013-01-17T04:47:06Z</dcterms:created>
  <dcterms:modified xsi:type="dcterms:W3CDTF">2013-05-22T15:24:40Z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