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From Dataset to Insight: Building Powerful R Shiny Apps with minimal coding background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Anirban Shaw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Shiny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app.R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(shiny)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=== Module UI ===</a:t>
            </a:r>
            <a:br/>
            <a:r>
              <a:rPr>
                <a:latin typeface="Courier"/>
              </a:rPr>
              <a:t>mod_plot_ui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(id) {</a:t>
            </a:r>
            <a:br/>
            <a:r>
              <a:rPr>
                <a:latin typeface="Courier"/>
              </a:rPr>
              <a:t>  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NS</a:t>
            </a:r>
            <a:r>
              <a:rPr>
                <a:latin typeface="Courier"/>
              </a:rPr>
              <a:t>(id)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tagList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selectInput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ns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"var"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4070A0"/>
                </a:solidFill>
                <a:latin typeface="Courier"/>
              </a:rPr>
              <a:t>"Select variable:"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choices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(mtcars)),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plotOutput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ns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"plot"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=== Module Server ===</a:t>
            </a:r>
            <a:br/>
            <a:r>
              <a:rPr>
                <a:latin typeface="Courier"/>
              </a:rPr>
              <a:t>mod_plot_server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(id) 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moduleServer</a:t>
            </a:r>
            <a:r>
              <a:rPr>
                <a:latin typeface="Courier"/>
              </a:rPr>
              <a:t>(id,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(input, output, session) {</a:t>
            </a:r>
            <a:br/>
            <a:r>
              <a:rPr>
                <a:latin typeface="Courier"/>
              </a:rPr>
              <a:t>    output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plot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renderPlot</a:t>
            </a:r>
            <a:r>
              <a:rPr>
                <a:latin typeface="Courier"/>
              </a:rPr>
              <a:t>({</a:t>
            </a:r>
            <a:br/>
            <a:r>
              <a:rPr>
                <a:latin typeface="Courier"/>
              </a:rPr>
              <a:t>      var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input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var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hist</a:t>
            </a:r>
            <a:r>
              <a:rPr>
                <a:latin typeface="Courier"/>
              </a:rPr>
              <a:t>(mtcars[[var]], </a:t>
            </a:r>
            <a:r>
              <a:rPr>
                <a:solidFill>
                  <a:srgbClr val="7D9029"/>
                </a:solidFill>
                <a:latin typeface="Courier"/>
              </a:rPr>
              <a:t>main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"Histogram of"</a:t>
            </a:r>
            <a:r>
              <a:rPr>
                <a:latin typeface="Courier"/>
              </a:rPr>
              <a:t>, var), </a:t>
            </a:r>
            <a:r>
              <a:rPr>
                <a:solidFill>
                  <a:srgbClr val="7D9029"/>
                </a:solidFill>
                <a:latin typeface="Courier"/>
              </a:rPr>
              <a:t>col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"steelblue"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border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"white"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})</a:t>
            </a:r>
            <a:br/>
            <a:r>
              <a:rPr>
                <a:latin typeface="Courier"/>
              </a:rPr>
              <a:t>  })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=== App UI ===</a:t>
            </a:r>
            <a:br/>
            <a:r>
              <a:rPr>
                <a:latin typeface="Courier"/>
              </a:rPr>
              <a:t>ui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fluidPage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titlePanel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"Single-File Modular Shiny App"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sidebarLayout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sidebarPanel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h4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"Choose variable to plot"</a:t>
            </a:r>
            <a:r>
              <a:rPr>
                <a:latin typeface="Courier"/>
              </a:rPr>
              <a:t>)),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mainPanel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mod_plot_ui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"plot1"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)</a:t>
            </a:r>
            <a:br/>
            <a:r>
              <a:rPr>
                <a:latin typeface="Courier"/>
              </a:rPr>
              <a:t>  )</a:t>
            </a:r>
            <a:br/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=== App Server ===</a:t>
            </a:r>
            <a:br/>
            <a:r>
              <a:rPr>
                <a:latin typeface="Courier"/>
              </a:rPr>
              <a:t>server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(input, output, session) 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mod_plot_server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"plot1"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=== Run App ===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shinyApp</a:t>
            </a:r>
            <a:r>
              <a:rPr>
                <a:latin typeface="Courier"/>
              </a:rPr>
              <a:t>(ui, server)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Shiny Modules +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app.R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(shiny)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Define module UI</a:t>
            </a:r>
            <a:br/>
            <a:r>
              <a:rPr>
                <a:latin typeface="Courier"/>
              </a:rPr>
              <a:t>mod_plot_ui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(id) {</a:t>
            </a:r>
            <a:br/>
            <a:r>
              <a:rPr>
                <a:latin typeface="Courier"/>
              </a:rPr>
              <a:t>  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NS</a:t>
            </a:r>
            <a:r>
              <a:rPr>
                <a:latin typeface="Courier"/>
              </a:rPr>
              <a:t>(id)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tagList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tags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solidFill>
                  <a:srgbClr val="06287E"/>
                </a:solidFill>
                <a:latin typeface="Courier"/>
              </a:rPr>
              <a:t>style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HTML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 h1 {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   color: darkblue;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   font-size: 2em;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 }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 .btn {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   background-color: #4CAF50;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   color: white;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 }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"</a:t>
            </a:r>
            <a:r>
              <a:rPr>
                <a:latin typeface="Courier"/>
              </a:rPr>
              <a:t>)),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h1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"Modular Plot App with Inline CSS"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selectInput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ns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"var"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4070A0"/>
                </a:solidFill>
                <a:latin typeface="Courier"/>
              </a:rPr>
              <a:t>"Select variable:"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choices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(mtcars)),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actionButton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ns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"go"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4070A0"/>
                </a:solidFill>
                <a:latin typeface="Courier"/>
              </a:rPr>
              <a:t>"Plot"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class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"btn"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plotOutput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ns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"plot"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Define module server</a:t>
            </a:r>
            <a:br/>
            <a:r>
              <a:rPr>
                <a:latin typeface="Courier"/>
              </a:rPr>
              <a:t>mod_plot_server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(id) 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moduleServer</a:t>
            </a:r>
            <a:r>
              <a:rPr>
                <a:latin typeface="Courier"/>
              </a:rPr>
              <a:t>(id,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(input, output, session)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observeEvent</a:t>
            </a:r>
            <a:r>
              <a:rPr>
                <a:latin typeface="Courier"/>
              </a:rPr>
              <a:t>(input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go, {</a:t>
            </a:r>
            <a:br/>
            <a:r>
              <a:rPr>
                <a:latin typeface="Courier"/>
              </a:rPr>
              <a:t>      output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plot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renderPlot</a:t>
            </a:r>
            <a:r>
              <a:rPr>
                <a:latin typeface="Courier"/>
              </a:rPr>
              <a:t>({</a:t>
            </a:r>
            <a:br/>
            <a:r>
              <a:rPr>
                <a:latin typeface="Courier"/>
              </a:rPr>
              <a:t>        var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input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var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hist</a:t>
            </a:r>
            <a:r>
              <a:rPr>
                <a:latin typeface="Courier"/>
              </a:rPr>
              <a:t>(mtcars[[var]],</a:t>
            </a:r>
            <a:br/>
            <a:r>
              <a:rPr>
                <a:latin typeface="Courier"/>
              </a:rPr>
              <a:t>             </a:t>
            </a:r>
            <a:r>
              <a:rPr>
                <a:solidFill>
                  <a:srgbClr val="7D9029"/>
                </a:solidFill>
                <a:latin typeface="Courier"/>
              </a:rPr>
              <a:t>main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"Histogram of"</a:t>
            </a:r>
            <a:r>
              <a:rPr>
                <a:latin typeface="Courier"/>
              </a:rPr>
              <a:t>, var),</a:t>
            </a:r>
            <a:br/>
            <a:r>
              <a:rPr>
                <a:latin typeface="Courier"/>
              </a:rPr>
              <a:t>             </a:t>
            </a:r>
            <a:r>
              <a:rPr>
                <a:solidFill>
                  <a:srgbClr val="7D9029"/>
                </a:solidFill>
                <a:latin typeface="Courier"/>
              </a:rPr>
              <a:t>col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"steelblue"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</a:t>
            </a:r>
            <a:r>
              <a:rPr>
                <a:solidFill>
                  <a:srgbClr val="7D9029"/>
                </a:solidFill>
                <a:latin typeface="Courier"/>
              </a:rPr>
              <a:t>border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"white"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})</a:t>
            </a:r>
            <a:br/>
            <a:r>
              <a:rPr>
                <a:latin typeface="Courier"/>
              </a:rPr>
              <a:t>    })</a:t>
            </a:r>
            <a:br/>
            <a:r>
              <a:rPr>
                <a:latin typeface="Courier"/>
              </a:rPr>
              <a:t>  })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Main app UI</a:t>
            </a:r>
            <a:br/>
            <a:r>
              <a:rPr>
                <a:latin typeface="Courier"/>
              </a:rPr>
              <a:t>ui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fluidPage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mod_plot_ui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"main"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Main app server</a:t>
            </a:r>
            <a:br/>
            <a:r>
              <a:rPr>
                <a:latin typeface="Courier"/>
              </a:rPr>
              <a:t>server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(input, output, session) 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mod_plot_server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"main"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shinyApp</a:t>
            </a:r>
            <a:r>
              <a:rPr>
                <a:latin typeface="Courier"/>
              </a:rPr>
              <a:t>(ui, server)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Shiny Modules + CSS + 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app.R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(shiny)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Module UI</a:t>
            </a:r>
            <a:br/>
            <a:r>
              <a:rPr>
                <a:latin typeface="Courier"/>
              </a:rPr>
              <a:t>mod_plot_ui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(id) {</a:t>
            </a:r>
            <a:br/>
            <a:r>
              <a:rPr>
                <a:latin typeface="Courier"/>
              </a:rPr>
              <a:t>  ns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NS</a:t>
            </a:r>
            <a:r>
              <a:rPr>
                <a:latin typeface="Courier"/>
              </a:rPr>
              <a:t>(id)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tagList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Inline CSS</a:t>
            </a:r>
            <a:br/>
            <a:r>
              <a:rPr>
                <a:latin typeface="Courier"/>
              </a:rPr>
              <a:t>    tags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solidFill>
                  <a:srgbClr val="06287E"/>
                </a:solidFill>
                <a:latin typeface="Courier"/>
              </a:rPr>
              <a:t>style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HTML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 h1 {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   color: darkblue;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   font-size: 2em;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 }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 .btn {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   background-color: #4CAF50;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   color: white;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 }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"</a:t>
            </a:r>
            <a:r>
              <a:rPr>
                <a:latin typeface="Courier"/>
              </a:rPr>
              <a:t>)),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Inline JS using a &lt;script&gt; tag</a:t>
            </a:r>
            <a:br/>
            <a:r>
              <a:rPr>
                <a:latin typeface="Courier"/>
              </a:rPr>
              <a:t>    tags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solidFill>
                  <a:srgbClr val="06287E"/>
                </a:solidFill>
                <a:latin typeface="Courier"/>
              </a:rPr>
              <a:t>script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HTML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 Shiny.addCustomMessageHandler('greet', function(message) {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   alert('Hello, ' + message + '!');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  });</a:t>
            </a:r>
            <a:br/>
            <a:r>
              <a:rPr>
                <a:solidFill>
                  <a:srgbClr val="4070A0"/>
                </a:solidFill>
                <a:latin typeface="Courier"/>
              </a:rPr>
              <a:t>    "</a:t>
            </a:r>
            <a:r>
              <a:rPr>
                <a:latin typeface="Courier"/>
              </a:rPr>
              <a:t>)),</a:t>
            </a:r>
            <a:br/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h1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"Modular Plot App with CSS + JS"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selectInput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ns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"var"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4070A0"/>
                </a:solidFill>
                <a:latin typeface="Courier"/>
              </a:rPr>
              <a:t>"Select variable:"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choices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(mtcars)),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actionButton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ns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"go"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4070A0"/>
                </a:solidFill>
                <a:latin typeface="Courier"/>
              </a:rPr>
              <a:t>"Plot"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class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"btn"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plotOutput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ns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"plot"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Module Server</a:t>
            </a:r>
            <a:br/>
            <a:r>
              <a:rPr>
                <a:latin typeface="Courier"/>
              </a:rPr>
              <a:t>mod_plot_server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(id) 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moduleServer</a:t>
            </a:r>
            <a:r>
              <a:rPr>
                <a:latin typeface="Courier"/>
              </a:rPr>
              <a:t>(id,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(input, output, session)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observeEvent</a:t>
            </a:r>
            <a:r>
              <a:rPr>
                <a:latin typeface="Courier"/>
              </a:rPr>
              <a:t>(input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go, {</a:t>
            </a:r>
            <a:br/>
            <a:r>
              <a:rPr>
                <a:latin typeface="Courier"/>
              </a:rPr>
              <a:t>      output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plot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renderPlot</a:t>
            </a:r>
            <a:r>
              <a:rPr>
                <a:latin typeface="Courier"/>
              </a:rPr>
              <a:t>({</a:t>
            </a:r>
            <a:br/>
            <a:r>
              <a:rPr>
                <a:latin typeface="Courier"/>
              </a:rPr>
              <a:t>        var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input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var</a:t>
            </a:r>
            <a:br/>
            <a:r>
              <a:rPr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hist</a:t>
            </a:r>
            <a:r>
              <a:rPr>
                <a:latin typeface="Courier"/>
              </a:rPr>
              <a:t>(mtcars[[var]],</a:t>
            </a:r>
            <a:br/>
            <a:r>
              <a:rPr>
                <a:latin typeface="Courier"/>
              </a:rPr>
              <a:t>             </a:t>
            </a:r>
            <a:r>
              <a:rPr>
                <a:solidFill>
                  <a:srgbClr val="7D9029"/>
                </a:solidFill>
                <a:latin typeface="Courier"/>
              </a:rPr>
              <a:t>main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"Histogram of"</a:t>
            </a:r>
            <a:r>
              <a:rPr>
                <a:latin typeface="Courier"/>
              </a:rPr>
              <a:t>, var),</a:t>
            </a:r>
            <a:br/>
            <a:r>
              <a:rPr>
                <a:latin typeface="Courier"/>
              </a:rPr>
              <a:t>             </a:t>
            </a:r>
            <a:r>
              <a:rPr>
                <a:solidFill>
                  <a:srgbClr val="7D9029"/>
                </a:solidFill>
                <a:latin typeface="Courier"/>
              </a:rPr>
              <a:t>col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"steelblue"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</a:t>
            </a:r>
            <a:r>
              <a:rPr>
                <a:solidFill>
                  <a:srgbClr val="7D9029"/>
                </a:solidFill>
                <a:latin typeface="Courier"/>
              </a:rPr>
              <a:t>border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"white"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})</a:t>
            </a:r>
            <a:br/>
            <a:r>
              <a:rPr>
                <a:latin typeface="Courier"/>
              </a:rPr>
              <a:t>      </a:t>
            </a:r>
            <a:r>
              <a:rPr i="1">
                <a:solidFill>
                  <a:srgbClr val="60A0B0"/>
                </a:solidFill>
                <a:latin typeface="Courier"/>
              </a:rPr>
              <a:t># Send JS message</a:t>
            </a:r>
            <a:br/>
            <a:r>
              <a:rPr>
                <a:latin typeface="Courier"/>
              </a:rPr>
              <a:t>      session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solidFill>
                  <a:srgbClr val="06287E"/>
                </a:solidFill>
                <a:latin typeface="Courier"/>
              </a:rPr>
              <a:t>sendCustomMessage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"greet"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"Anirban"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})</a:t>
            </a:r>
            <a:br/>
            <a:r>
              <a:rPr>
                <a:latin typeface="Courier"/>
              </a:rPr>
              <a:t>  })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App UI</a:t>
            </a:r>
            <a:br/>
            <a:r>
              <a:rPr>
                <a:latin typeface="Courier"/>
              </a:rPr>
              <a:t>ui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fluidPage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mod_plot_ui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"main"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App Server</a:t>
            </a:r>
            <a:br/>
            <a:r>
              <a:rPr>
                <a:latin typeface="Courier"/>
              </a:rPr>
              <a:t>server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(input, output, session) 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mod_plot_server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"main"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shinyApp</a:t>
            </a:r>
            <a:r>
              <a:rPr>
                <a:latin typeface="Courier"/>
              </a:rPr>
              <a:t>(ui, server)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have a dataset, how do I build R Shiny App to explore/analyse the data</a:t>
            </a:r>
          </a:p>
          <a:p>
            <a:pPr lvl="0" indent="0" marL="1270000">
              <a:buNone/>
            </a:pPr>
            <a:r>
              <a:rPr sz="2000"/>
              <a:t>Using a combination of ChatGPT prompting and R Studio, you can build an app without any knowledge of R programming.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Useful links: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https://www.appsilon.com/post/functional-programming-in-r-part-1</a:t>
            </a:r>
          </a:p>
          <a:p>
            <a:pPr lvl="0" indent="-342900" marL="342900">
              <a:buAutoNum type="arabicPeriod"/>
            </a:pPr>
            <a:r>
              <a:rPr/>
              <a:t>https://www.appsilon.com/post/functional-programming-in-r-part-2</a:t>
            </a:r>
          </a:p>
          <a:p>
            <a:pPr lvl="0" indent="-342900" marL="342900">
              <a:buAutoNum type="arabicPeriod"/>
            </a:pPr>
            <a:r>
              <a:rPr/>
              <a:t>https://mastering-shiny.org/</a:t>
            </a:r>
          </a:p>
          <a:p>
            <a:pPr lvl="0" indent="-342900" marL="342900">
              <a:buAutoNum type="arabicPeriod"/>
            </a:pPr>
            <a:r>
              <a:rPr/>
              <a:t>https://r-pkgs.org/</a:t>
            </a:r>
          </a:p>
          <a:p>
            <a:pPr lvl="0" indent="-342900" marL="342900">
              <a:buAutoNum type="arabicPeriod"/>
            </a:pPr>
            <a:r>
              <a:rPr/>
              <a:t>https://shiny.posit.co/r/articles/improve/modules/</a:t>
            </a:r>
          </a:p>
          <a:p>
            <a:pPr lvl="0" indent="0" marL="0">
              <a:buNone/>
            </a:pPr>
            <a:r>
              <a:rPr/>
              <a:t>These are some examples. You will find more info if you google or ask ChatGPT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Welcome &amp;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About Me</a:t>
            </a:r>
          </a:p>
          <a:p>
            <a:pPr lvl="1"/>
            <a:r>
              <a:rPr/>
              <a:t>Data Science professional with a strong AI &amp; R Shiny foundation</a:t>
            </a:r>
            <a:br/>
          </a:p>
          <a:p>
            <a:pPr lvl="1"/>
            <a:r>
              <a:rPr/>
              <a:t>From Kolkata → Worked in Chennai, Bangalore, Pune, Hyderabad</a:t>
            </a:r>
            <a:br/>
          </a:p>
          <a:p>
            <a:pPr lvl="1"/>
            <a:r>
              <a:rPr/>
              <a:t>Experienced in:</a:t>
            </a:r>
          </a:p>
          <a:p>
            <a:pPr lvl="2"/>
            <a:r>
              <a:rPr/>
              <a:t>AI model training &amp; deployment</a:t>
            </a:r>
            <a:br/>
          </a:p>
          <a:p>
            <a:pPr lvl="2"/>
            <a:r>
              <a:rPr/>
              <a:t>Interactive analytics in R, Python, Shiny</a:t>
            </a:r>
            <a:br/>
          </a:p>
          <a:p>
            <a:pPr lvl="2"/>
            <a:r>
              <a:rPr/>
              <a:t>Fortune 500 scalable R Shiny apps</a:t>
            </a:r>
            <a:br/>
          </a:p>
          <a:p>
            <a:pPr lvl="1"/>
            <a:r>
              <a:rPr/>
              <a:t>At Bristol Myers Squibb:</a:t>
            </a:r>
          </a:p>
          <a:p>
            <a:pPr lvl="2"/>
            <a:r>
              <a:rPr/>
              <a:t>Clinical trial visualization, CDISC-aligned tools</a:t>
            </a:r>
            <a:br/>
          </a:p>
          <a:p>
            <a:pPr lvl="1"/>
            <a:r>
              <a:rPr/>
              <a:t>Passionate about statistics, engineering, and design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Scope of Today’s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You’ll Learn:</a:t>
            </a:r>
          </a:p>
          <a:p>
            <a:pPr lvl="1"/>
            <a:r>
              <a:rPr/>
              <a:t>Journey from dataset → insights in R</a:t>
            </a:r>
            <a:br/>
          </a:p>
          <a:p>
            <a:pPr lvl="1"/>
            <a:r>
              <a:rPr/>
              <a:t>R vs Python – different strengths</a:t>
            </a:r>
            <a:br/>
          </a:p>
          <a:p>
            <a:pPr lvl="1"/>
            <a:r>
              <a:rPr/>
              <a:t>Hands-on: Build a full-featured Shiny app</a:t>
            </a:r>
            <a:br/>
          </a:p>
          <a:p>
            <a:pPr lvl="0"/>
            <a:r>
              <a:rPr/>
              <a:t>Key Concepts:</a:t>
            </a:r>
          </a:p>
          <a:p>
            <a:pPr lvl="1"/>
            <a:r>
              <a:rPr/>
              <a:t>Data wrangling</a:t>
            </a:r>
            <a:br/>
          </a:p>
          <a:p>
            <a:pPr lvl="1"/>
            <a:r>
              <a:rPr/>
              <a:t>Functional programming</a:t>
            </a:r>
            <a:br/>
          </a:p>
          <a:p>
            <a:pPr lvl="1"/>
            <a:r>
              <a:rPr/>
              <a:t>Reactive architecture</a:t>
            </a:r>
            <a:br/>
          </a:p>
          <a:p>
            <a:pPr lvl="1"/>
            <a:r>
              <a:rPr/>
              <a:t>UX for data dashboards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Purpose-built for </a:t>
            </a:r>
            <a:r>
              <a:rPr b="1"/>
              <a:t>data analysis</a:t>
            </a:r>
            <a:r>
              <a:rPr/>
              <a:t>, </a:t>
            </a:r>
            <a:r>
              <a:rPr b="1"/>
              <a:t>statistics</a:t>
            </a:r>
            <a:r>
              <a:rPr/>
              <a:t>, and </a:t>
            </a:r>
            <a:r>
              <a:rPr b="1"/>
              <a:t>visualization</a:t>
            </a:r>
          </a:p>
          <a:p>
            <a:pPr lvl="0"/>
            <a:r>
              <a:rPr/>
              <a:t>Core paradigm: </a:t>
            </a:r>
            <a:r>
              <a:rPr b="1"/>
              <a:t>functional programming</a:t>
            </a:r>
          </a:p>
          <a:p>
            <a:pPr lvl="0"/>
            <a:r>
              <a:rPr/>
              <a:t>Rich ecosystem:</a:t>
            </a:r>
          </a:p>
          <a:p>
            <a:pPr lvl="1"/>
            <a:r>
              <a:rPr/>
              <a:t>Data manipulation: </a:t>
            </a:r>
            <a:r>
              <a:rPr>
                <a:latin typeface="Courier"/>
              </a:rPr>
              <a:t>dplyr</a:t>
            </a:r>
            <a:r>
              <a:rPr/>
              <a:t>, </a:t>
            </a:r>
            <a:r>
              <a:rPr>
                <a:latin typeface="Courier"/>
              </a:rPr>
              <a:t>data.table</a:t>
            </a:r>
          </a:p>
          <a:p>
            <a:pPr lvl="1"/>
            <a:r>
              <a:rPr/>
              <a:t>Visualization: </a:t>
            </a:r>
            <a:r>
              <a:rPr>
                <a:latin typeface="Courier"/>
              </a:rPr>
              <a:t>ggplot2</a:t>
            </a:r>
            <a:r>
              <a:rPr/>
              <a:t>, </a:t>
            </a:r>
            <a:r>
              <a:rPr>
                <a:latin typeface="Courier"/>
              </a:rPr>
              <a:t>plotly</a:t>
            </a:r>
            <a:r>
              <a:rPr/>
              <a:t>, </a:t>
            </a:r>
            <a:r>
              <a:rPr>
                <a:latin typeface="Courier"/>
              </a:rPr>
              <a:t>shiny</a:t>
            </a:r>
          </a:p>
          <a:p>
            <a:pPr lvl="1"/>
            <a:r>
              <a:rPr/>
              <a:t>Modeling: </a:t>
            </a:r>
            <a:r>
              <a:rPr>
                <a:latin typeface="Courier"/>
              </a:rPr>
              <a:t>caret</a:t>
            </a:r>
            <a:r>
              <a:rPr/>
              <a:t>, </a:t>
            </a:r>
            <a:r>
              <a:rPr>
                <a:latin typeface="Courier"/>
              </a:rPr>
              <a:t>tidymodels</a:t>
            </a:r>
            <a:r>
              <a:rPr/>
              <a:t>, </a:t>
            </a:r>
            <a:r>
              <a:rPr>
                <a:latin typeface="Courier"/>
              </a:rPr>
              <a:t>lme4</a:t>
            </a:r>
          </a:p>
          <a:p>
            <a:pPr lvl="0"/>
            <a:r>
              <a:rPr/>
              <a:t>Deep integration with academia, surveys, and social sciences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Python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General-purpose language with strong data science libraries</a:t>
            </a:r>
          </a:p>
          <a:p>
            <a:pPr lvl="0"/>
            <a:r>
              <a:rPr/>
              <a:t>Core paradigm: </a:t>
            </a:r>
            <a:r>
              <a:rPr b="1"/>
              <a:t>object-oriented</a:t>
            </a:r>
            <a:r>
              <a:rPr/>
              <a:t>, also supports functional</a:t>
            </a:r>
          </a:p>
          <a:p>
            <a:pPr lvl="0"/>
            <a:r>
              <a:rPr/>
              <a:t>Rich ecosystem:</a:t>
            </a:r>
          </a:p>
          <a:p>
            <a:pPr lvl="1"/>
            <a:r>
              <a:rPr/>
              <a:t>Data manipulation: </a:t>
            </a:r>
            <a:r>
              <a:rPr>
                <a:latin typeface="Courier"/>
              </a:rPr>
              <a:t>pandas</a:t>
            </a:r>
            <a:r>
              <a:rPr/>
              <a:t>, </a:t>
            </a:r>
            <a:r>
              <a:rPr>
                <a:latin typeface="Courier"/>
              </a:rPr>
              <a:t>numpy</a:t>
            </a:r>
          </a:p>
          <a:p>
            <a:pPr lvl="1"/>
            <a:r>
              <a:rPr/>
              <a:t>Visualization: </a:t>
            </a:r>
            <a:r>
              <a:rPr>
                <a:latin typeface="Courier"/>
              </a:rPr>
              <a:t>matplotlib</a:t>
            </a:r>
            <a:r>
              <a:rPr/>
              <a:t>, </a:t>
            </a:r>
            <a:r>
              <a:rPr>
                <a:latin typeface="Courier"/>
              </a:rPr>
              <a:t>seaborn</a:t>
            </a:r>
            <a:r>
              <a:rPr/>
              <a:t>, </a:t>
            </a:r>
            <a:r>
              <a:rPr>
                <a:latin typeface="Courier"/>
              </a:rPr>
              <a:t>plotly</a:t>
            </a:r>
            <a:r>
              <a:rPr/>
              <a:t>, </a:t>
            </a:r>
            <a:r>
              <a:rPr>
                <a:latin typeface="Courier"/>
              </a:rPr>
              <a:t>altair</a:t>
            </a:r>
          </a:p>
          <a:p>
            <a:pPr lvl="1"/>
            <a:r>
              <a:rPr/>
              <a:t>Modeling: </a:t>
            </a:r>
            <a:r>
              <a:rPr>
                <a:latin typeface="Courier"/>
              </a:rPr>
              <a:t>scikit-learn</a:t>
            </a:r>
            <a:r>
              <a:rPr/>
              <a:t>, </a:t>
            </a:r>
            <a:r>
              <a:rPr>
                <a:latin typeface="Courier"/>
              </a:rPr>
              <a:t>statsmodels</a:t>
            </a:r>
            <a:r>
              <a:rPr/>
              <a:t>, </a:t>
            </a:r>
            <a:r>
              <a:rPr>
                <a:latin typeface="Courier"/>
              </a:rPr>
              <a:t>xgboost</a:t>
            </a:r>
          </a:p>
          <a:p>
            <a:pPr lvl="0"/>
            <a:r>
              <a:rPr/>
              <a:t>Widely used in ML/AI, production pipelines, engineering teams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Summary: R vs Python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3200400"/>
                <a:gridCol w="2971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Python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Primary Use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Statistics, Visualization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ML/AI, Engineering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Syntax Style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Functional (pipe-based)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Object-oriented (class-based)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Community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Academic, Government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Industry, Tech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Shiny Framework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Yes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Streamlit / Plotly Dash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Functional Programming</a:t>
            </a:r>
          </a:p>
        </p:txBody>
      </p:sp>
      <p:pic>
        <p:nvPicPr>
          <p:cNvPr descr="images/clipboard-25723430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0" y="1193800"/>
            <a:ext cx="6858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Basics: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Vectors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30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(x)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Summary statistics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(x)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median</a:t>
            </a:r>
            <a:r>
              <a:rPr>
                <a:latin typeface="Courier"/>
              </a:rPr>
              <a:t>(x)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sd</a:t>
            </a:r>
            <a:r>
              <a:rPr>
                <a:latin typeface="Courier"/>
              </a:rPr>
              <a:t>(x)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Data frames</a:t>
            </a:r>
            <a:br/>
            <a:r>
              <a:rPr>
                <a:latin typeface="Courier"/>
              </a:rPr>
              <a:t>df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name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age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(df)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Piping</a:t>
            </a:r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(dplyr)</a:t>
            </a:r>
            <a:br/>
            <a:r>
              <a:rPr>
                <a:latin typeface="Courier"/>
              </a:rPr>
              <a:t>df </a:t>
            </a:r>
            <a:r>
              <a:rPr>
                <a:solidFill>
                  <a:srgbClr val="4070A0"/>
                </a:solidFill>
                <a:latin typeface="Courier"/>
              </a:rPr>
              <a:t>%&gt;%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(age </a:t>
            </a:r>
            <a:r>
              <a:rPr>
                <a:solidFill>
                  <a:srgbClr val="4070A0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30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Functions</a:t>
            </a:r>
            <a:br/>
            <a:r>
              <a:rPr>
                <a:latin typeface="Courier"/>
              </a:rPr>
              <a:t>square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(x) x</a:t>
            </a:r>
            <a:r>
              <a:rPr>
                <a:solidFill>
                  <a:srgbClr val="4070A0"/>
                </a:solidFill>
                <a:latin typeface="Courier"/>
              </a:rPr>
              <a:t>^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square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Shiny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app.R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(shiny)</a:t>
            </a:r>
            <a:br/>
            <a:br/>
            <a:r>
              <a:rPr>
                <a:latin typeface="Courier"/>
              </a:rPr>
              <a:t>ui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fluidPage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titlePanel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"Single-File Shiny App (No Modules)"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sidebarLayout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sidebarPanel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h4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"Choose variable to plot"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selectInput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"var"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"Select variable:"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choices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(mtcars))</a:t>
            </a:r>
            <a:br/>
            <a:r>
              <a:rPr>
                <a:latin typeface="Courier"/>
              </a:rPr>
              <a:t>    ),</a:t>
            </a:r>
            <a:br/>
            <a:r>
              <a:rPr>
                <a:latin typeface="Courier"/>
              </a:rPr>
              <a:t>   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mainPanel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plotOutput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"plot"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)</a:t>
            </a:r>
            <a:br/>
            <a:r>
              <a:rPr>
                <a:latin typeface="Courier"/>
              </a:rPr>
              <a:t>  )</a:t>
            </a:r>
            <a:br/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server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(input, output, session) {</a:t>
            </a:r>
            <a:br/>
            <a:r>
              <a:rPr>
                <a:latin typeface="Courier"/>
              </a:rPr>
              <a:t>  output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plot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renderPlot</a:t>
            </a:r>
            <a:r>
              <a:rPr>
                <a:latin typeface="Courier"/>
              </a:rPr>
              <a:t>({</a:t>
            </a:r>
            <a:br/>
            <a:r>
              <a:rPr>
                <a:latin typeface="Courier"/>
              </a:rPr>
              <a:t>    var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input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var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hist</a:t>
            </a:r>
            <a:r>
              <a:rPr>
                <a:latin typeface="Courier"/>
              </a:rPr>
              <a:t>(mtcars[[var]], </a:t>
            </a:r>
            <a:r>
              <a:rPr>
                <a:solidFill>
                  <a:srgbClr val="7D9029"/>
                </a:solidFill>
                <a:latin typeface="Courier"/>
              </a:rPr>
              <a:t>main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"Histogram of"</a:t>
            </a:r>
            <a:r>
              <a:rPr>
                <a:latin typeface="Courier"/>
              </a:rPr>
              <a:t>, var), </a:t>
            </a:r>
            <a:r>
              <a:rPr>
                <a:solidFill>
                  <a:srgbClr val="7D9029"/>
                </a:solidFill>
                <a:latin typeface="Courier"/>
              </a:rPr>
              <a:t>col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"steelblue"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border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"white"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})</a:t>
            </a:r>
            <a:br/>
            <a:r>
              <a:rPr>
                <a:latin typeface="Courier"/>
              </a:rPr>
              <a:t>}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shinyApp</a:t>
            </a:r>
            <a:r>
              <a:rPr>
                <a:latin typeface="Courier"/>
              </a:rPr>
              <a:t>(ui, server)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Dataset to Insight: Building Powerful R Shiny Apps with minimal coding background</dc:title>
  <dc:creator>Anirban Shaw</dc:creator>
  <cp:keywords/>
  <dcterms:created xsi:type="dcterms:W3CDTF">2025-07-21T10:45:11Z</dcterms:created>
  <dcterms:modified xsi:type="dcterms:W3CDTF">2025-07-21T10:45:11Z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