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D3EA4-9FC6-441A-BCDE-BDFA5BBEBAA6}">
          <p14:sldIdLst>
            <p14:sldId id="256"/>
            <p14:sldId id="257"/>
            <p14:sldId id="258"/>
            <p14:sldId id="259"/>
            <p14:sldId id="260"/>
            <p14:sldId id="261"/>
            <p14:sldId id="262"/>
            <p14:sldId id="263"/>
            <p14:sldId id="264"/>
            <p14:sldId id="265"/>
            <p14:sldId id="266"/>
          </p14:sldIdLst>
        </p14:section>
        <p14:section name="Untitled Section" id="{C7BA4443-1C3F-4C12-8703-7E45A1110E25}">
          <p14:sldIdLst/>
        </p14:section>
        <p14:section name="Untitled Section" id="{351E8EE2-39E1-4C4A-9707-1C9ED81D2CBE}">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58" d="100"/>
          <a:sy n="58" d="100"/>
        </p:scale>
        <p:origin x="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vanan D" userId="975046976e371e84" providerId="LiveId" clId="{6373610D-47D4-48DE-B512-BF43EB20E667}"/>
    <pc:docChg chg="modSld">
      <pc:chgData name="Saravanan D" userId="975046976e371e84" providerId="LiveId" clId="{6373610D-47D4-48DE-B512-BF43EB20E667}" dt="2024-04-19T09:50:51.862" v="3" actId="20577"/>
      <pc:docMkLst>
        <pc:docMk/>
      </pc:docMkLst>
      <pc:sldChg chg="modSp mod">
        <pc:chgData name="Saravanan D" userId="975046976e371e84" providerId="LiveId" clId="{6373610D-47D4-48DE-B512-BF43EB20E667}" dt="2024-04-19T09:50:51.862" v="3" actId="20577"/>
        <pc:sldMkLst>
          <pc:docMk/>
          <pc:sldMk cId="1373535463" sldId="256"/>
        </pc:sldMkLst>
        <pc:spChg chg="mod">
          <ac:chgData name="Saravanan D" userId="975046976e371e84" providerId="LiveId" clId="{6373610D-47D4-48DE-B512-BF43EB20E667}" dt="2024-04-19T09:50:51.862" v="3" actId="20577"/>
          <ac:spMkLst>
            <pc:docMk/>
            <pc:sldMk cId="1373535463" sldId="256"/>
            <ac:spMk id="3" creationId="{CE55FD09-2488-085B-7175-F24A999575A0}"/>
          </ac:spMkLst>
        </pc:spChg>
      </pc:sldChg>
    </pc:docChg>
  </pc:docChgLst>
  <pc:docChgLst>
    <pc:chgData name="rathin M" userId="668a05a5389217e1" providerId="LiveId" clId="{08A81DDD-BF0A-40CC-A993-AB33E9EFB697}"/>
    <pc:docChg chg="custSel modSld">
      <pc:chgData name="rathin M" userId="668a05a5389217e1" providerId="LiveId" clId="{08A81DDD-BF0A-40CC-A993-AB33E9EFB697}" dt="2024-04-19T13:06:06.210" v="136" actId="20577"/>
      <pc:docMkLst>
        <pc:docMk/>
      </pc:docMkLst>
      <pc:sldChg chg="modSp mod">
        <pc:chgData name="rathin M" userId="668a05a5389217e1" providerId="LiveId" clId="{08A81DDD-BF0A-40CC-A993-AB33E9EFB697}" dt="2024-04-19T13:06:06.210" v="136" actId="20577"/>
        <pc:sldMkLst>
          <pc:docMk/>
          <pc:sldMk cId="1373535463" sldId="256"/>
        </pc:sldMkLst>
        <pc:spChg chg="mod">
          <ac:chgData name="rathin M" userId="668a05a5389217e1" providerId="LiveId" clId="{08A81DDD-BF0A-40CC-A993-AB33E9EFB697}" dt="2024-04-19T13:06:06.210" v="136" actId="20577"/>
          <ac:spMkLst>
            <pc:docMk/>
            <pc:sldMk cId="1373535463" sldId="256"/>
            <ac:spMk id="3" creationId="{CE55FD09-2488-085B-7175-F24A999575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7665-19CF-4EF7-BB0A-140DD3DB0C65}"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4CB4-7918-4D49-A6EC-0B414F21BF72}" type="slidenum">
              <a:rPr lang="en-IN" smtClean="0"/>
              <a:t>‹#›</a:t>
            </a:fld>
            <a:endParaRPr lang="en-IN"/>
          </a:p>
        </p:txBody>
      </p:sp>
    </p:spTree>
    <p:extLst>
      <p:ext uri="{BB962C8B-B14F-4D97-AF65-F5344CB8AC3E}">
        <p14:creationId xmlns:p14="http://schemas.microsoft.com/office/powerpoint/2010/main" val="47180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6966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21164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36979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229660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76615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06C2C-8366-4723-9CB7-4C3513C181E9}"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13874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06C2C-8366-4723-9CB7-4C3513C181E9}" type="datetimeFigureOut">
              <a:rPr lang="en-IN" smtClean="0"/>
              <a:t>19-04-2024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46135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324784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422552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400232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58730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9604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06C2C-8366-4723-9CB7-4C3513C181E9}"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51604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06C2C-8366-4723-9CB7-4C3513C181E9}"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60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06C2C-8366-4723-9CB7-4C3513C181E9}"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203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2174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9509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106C2C-8366-4723-9CB7-4C3513C181E9}" type="datetimeFigureOut">
              <a:rPr lang="en-IN" smtClean="0"/>
              <a:t>19-04-2024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6376A9-B4E8-48EE-9614-D11F24CAB84C}" type="slidenum">
              <a:rPr lang="en-IN" smtClean="0"/>
              <a:t>‹#›</a:t>
            </a:fld>
            <a:endParaRPr lang="en-IN"/>
          </a:p>
        </p:txBody>
      </p:sp>
    </p:spTree>
    <p:extLst>
      <p:ext uri="{BB962C8B-B14F-4D97-AF65-F5344CB8AC3E}">
        <p14:creationId xmlns:p14="http://schemas.microsoft.com/office/powerpoint/2010/main" val="1976982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1.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C22F-0BB6-F4DB-1215-FA51C11354FF}"/>
              </a:ext>
            </a:extLst>
          </p:cNvPr>
          <p:cNvSpPr>
            <a:spLocks noGrp="1"/>
          </p:cNvSpPr>
          <p:nvPr>
            <p:ph type="ctrTitle"/>
          </p:nvPr>
        </p:nvSpPr>
        <p:spPr/>
        <p:txBody>
          <a:bodyPr anchor="t">
            <a:normAutofit/>
          </a:bodyPr>
          <a:lstStyle/>
          <a:p>
            <a:r>
              <a:rPr lang="en-IN" sz="4000" dirty="0">
                <a:solidFill>
                  <a:schemeClr val="accent1"/>
                </a:solidFill>
              </a:rPr>
              <a:t>HANDWRITTEN DIGIT RECOGNITION USING GAN</a:t>
            </a:r>
          </a:p>
        </p:txBody>
      </p:sp>
      <p:sp>
        <p:nvSpPr>
          <p:cNvPr id="3" name="Subtitle 2">
            <a:extLst>
              <a:ext uri="{FF2B5EF4-FFF2-40B4-BE49-F238E27FC236}">
                <a16:creationId xmlns:a16="http://schemas.microsoft.com/office/drawing/2014/main" id="{CE55FD09-2488-085B-7175-F24A999575A0}"/>
              </a:ext>
            </a:extLst>
          </p:cNvPr>
          <p:cNvSpPr>
            <a:spLocks noGrp="1"/>
          </p:cNvSpPr>
          <p:nvPr>
            <p:ph type="subTitle" idx="1"/>
          </p:nvPr>
        </p:nvSpPr>
        <p:spPr>
          <a:xfrm>
            <a:off x="1524000" y="3602038"/>
            <a:ext cx="12663948" cy="1655762"/>
          </a:xfrm>
        </p:spPr>
        <p:txBody>
          <a:bodyPr anchor="b">
            <a:normAutofit/>
          </a:bodyPr>
          <a:lstStyle/>
          <a:p>
            <a:r>
              <a:rPr lang="en-IN" dirty="0">
                <a:solidFill>
                  <a:srgbClr val="7030A0"/>
                </a:solidFill>
              </a:rPr>
              <a:t>Presented by</a:t>
            </a:r>
            <a:r>
              <a:rPr lang="en-IN" dirty="0">
                <a:solidFill>
                  <a:srgbClr val="0070C0"/>
                </a:solidFill>
              </a:rPr>
              <a:t>: V.ani Ronisha,</a:t>
            </a:r>
          </a:p>
          <a:p>
            <a:r>
              <a:rPr lang="en-IN" dirty="0">
                <a:solidFill>
                  <a:srgbClr val="0070C0"/>
                </a:solidFill>
              </a:rPr>
              <a:t>                                    au960521104007</a:t>
            </a:r>
          </a:p>
          <a:p>
            <a:r>
              <a:rPr lang="en-IN" dirty="0">
                <a:solidFill>
                  <a:srgbClr val="C00000"/>
                </a:solidFill>
              </a:rPr>
              <a:t>  </a:t>
            </a:r>
            <a:r>
              <a:rPr lang="en-IN" dirty="0"/>
              <a:t>                                                                                                                                                                                                              </a:t>
            </a:r>
          </a:p>
        </p:txBody>
      </p:sp>
    </p:spTree>
    <p:extLst>
      <p:ext uri="{BB962C8B-B14F-4D97-AF65-F5344CB8AC3E}">
        <p14:creationId xmlns:p14="http://schemas.microsoft.com/office/powerpoint/2010/main" val="137353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138E-D3C7-277A-0151-CFFD10B8587F}"/>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CEEE13B-EAAB-D4EC-6BD8-206C175A8717}"/>
              </a:ext>
            </a:extLst>
          </p:cNvPr>
          <p:cNvSpPr>
            <a:spLocks noGrp="1"/>
          </p:cNvSpPr>
          <p:nvPr>
            <p:ph type="body" sz="half" idx="2"/>
          </p:nvPr>
        </p:nvSpPr>
        <p:spPr/>
        <p:txBody>
          <a:bodyPr/>
          <a:lstStyle/>
          <a:p>
            <a:r>
              <a:rPr lang="en-US" dirty="0"/>
              <a:t>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dirty="0"/>
          </a:p>
        </p:txBody>
      </p:sp>
    </p:spTree>
    <p:extLst>
      <p:ext uri="{BB962C8B-B14F-4D97-AF65-F5344CB8AC3E}">
        <p14:creationId xmlns:p14="http://schemas.microsoft.com/office/powerpoint/2010/main" val="241030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16A6-9A72-68B1-AC8D-0FE255B42EFC}"/>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C1699376-DA4A-B1EE-B50F-86F32BCE9BCA}"/>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IN" dirty="0">
                <a:solidFill>
                  <a:srgbClr val="0070C0"/>
                </a:solidFill>
                <a:hlinkClick r:id="rId2">
                  <a:extLst>
                    <a:ext uri="{A12FA001-AC4F-418D-AE19-62706E023703}">
                      <ahyp:hlinkClr xmlns:ahyp="http://schemas.microsoft.com/office/drawing/2018/hyperlinkcolor" val="tx"/>
                    </a:ext>
                  </a:extLst>
                </a:hlinkClick>
              </a:rPr>
              <a:t>https://www.tensorflow.org/</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3">
                  <a:extLst>
                    <a:ext uri="{A12FA001-AC4F-418D-AE19-62706E023703}">
                      <ahyp:hlinkClr xmlns:ahyp="http://schemas.microsoft.com/office/drawing/2018/hyperlinkcolor" val="tx"/>
                    </a:ext>
                  </a:extLst>
                </a:hlinkClick>
              </a:rPr>
              <a:t>https://keras.io/</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4">
                  <a:extLst>
                    <a:ext uri="{A12FA001-AC4F-418D-AE19-62706E023703}">
                      <ahyp:hlinkClr xmlns:ahyp="http://schemas.microsoft.com/office/drawing/2018/hyperlinkcolor" val="tx"/>
                    </a:ext>
                  </a:extLst>
                </a:hlinkClick>
              </a:rPr>
              <a:t>https://numpy.org/</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5">
                  <a:extLst>
                    <a:ext uri="{A12FA001-AC4F-418D-AE19-62706E023703}">
                      <ahyp:hlinkClr xmlns:ahyp="http://schemas.microsoft.com/office/drawing/2018/hyperlinkcolor" val="tx"/>
                    </a:ext>
                  </a:extLst>
                </a:hlinkClick>
              </a:rPr>
              <a:t>https://matplotlib.org/</a:t>
            </a:r>
            <a:endParaRPr lang="en-IN" dirty="0">
              <a:solidFill>
                <a:srgbClr val="0070C0"/>
              </a:solidFill>
            </a:endParaRPr>
          </a:p>
          <a:p>
            <a:pPr marL="285750" indent="-285750">
              <a:buFont typeface="Arial" panose="020B0604020202020204" pitchFamily="34" charset="0"/>
              <a:buChar char="•"/>
            </a:pPr>
            <a:r>
              <a:rPr lang="en-IN" dirty="0">
                <a:solidFill>
                  <a:schemeClr val="tx1">
                    <a:lumMod val="95000"/>
                    <a:lumOff val="5000"/>
                  </a:schemeClr>
                </a:solidFill>
              </a:rPr>
              <a:t>scikit-learn: machine learning in Python-scikit-learn 1.4.1 documentation</a:t>
            </a:r>
          </a:p>
          <a:p>
            <a:pPr marL="285750" indent="-285750">
              <a:buFont typeface="Arial" panose="020B0604020202020204" pitchFamily="34" charset="0"/>
              <a:buChar char="•"/>
            </a:pPr>
            <a:r>
              <a:rPr lang="en-IN" dirty="0">
                <a:solidFill>
                  <a:schemeClr val="tx1">
                    <a:lumMod val="95000"/>
                    <a:lumOff val="5000"/>
                  </a:schemeClr>
                </a:solidFill>
              </a:rPr>
              <a:t>MNIST handwritten digit database, Yann LeCun, Corinna Cortes and Chris Burges</a:t>
            </a:r>
          </a:p>
        </p:txBody>
      </p:sp>
    </p:spTree>
    <p:extLst>
      <p:ext uri="{BB962C8B-B14F-4D97-AF65-F5344CB8AC3E}">
        <p14:creationId xmlns:p14="http://schemas.microsoft.com/office/powerpoint/2010/main" val="234508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115B-E5BF-0590-56FB-5319D342E32A}"/>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06DDD83A-984E-69C7-2A25-F0B2684CDD10}"/>
              </a:ext>
            </a:extLst>
          </p:cNvPr>
          <p:cNvSpPr>
            <a:spLocks noGrp="1"/>
          </p:cNvSpPr>
          <p:nvPr>
            <p:ph idx="1"/>
          </p:nvPr>
        </p:nvSpPr>
        <p:spPr/>
        <p:txBody>
          <a:bodyPr/>
          <a:lstStyle/>
          <a:p>
            <a:r>
              <a:rPr lang="en-IN" dirty="0"/>
              <a:t>Problem statement</a:t>
            </a:r>
          </a:p>
          <a:p>
            <a:r>
              <a:rPr lang="en-IN" dirty="0"/>
              <a:t>Proposed System/solution</a:t>
            </a:r>
          </a:p>
          <a:p>
            <a:r>
              <a:rPr lang="en-IN" dirty="0"/>
              <a:t>System development approach</a:t>
            </a:r>
          </a:p>
          <a:p>
            <a:r>
              <a:rPr lang="en-IN" dirty="0"/>
              <a:t>Algorithm &amp; Deployment</a:t>
            </a:r>
          </a:p>
          <a:p>
            <a:r>
              <a:rPr lang="en-IN" dirty="0"/>
              <a:t>Result</a:t>
            </a:r>
          </a:p>
          <a:p>
            <a:r>
              <a:rPr lang="en-IN" dirty="0" err="1"/>
              <a:t>Conclution</a:t>
            </a:r>
            <a:endParaRPr lang="en-IN" dirty="0"/>
          </a:p>
          <a:p>
            <a:r>
              <a:rPr lang="en-IN" dirty="0"/>
              <a:t>References</a:t>
            </a:r>
          </a:p>
          <a:p>
            <a:endParaRPr lang="en-IN" dirty="0"/>
          </a:p>
        </p:txBody>
      </p:sp>
    </p:spTree>
    <p:extLst>
      <p:ext uri="{BB962C8B-B14F-4D97-AF65-F5344CB8AC3E}">
        <p14:creationId xmlns:p14="http://schemas.microsoft.com/office/powerpoint/2010/main" val="238083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4B36-3444-2FA4-D57D-80CEAA5C03B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E3136139-C39F-00AC-0E3B-2169B7A56864}"/>
              </a:ext>
            </a:extLst>
          </p:cNvPr>
          <p:cNvSpPr>
            <a:spLocks noGrp="1"/>
          </p:cNvSpPr>
          <p:nvPr>
            <p:ph type="body" sz="half" idx="2"/>
          </p:nvPr>
        </p:nvSpPr>
        <p:spPr/>
        <p:txBody>
          <a:bodyPr/>
          <a:lstStyle/>
          <a:p>
            <a:r>
              <a:rPr lang="en-IN" dirty="0"/>
              <a:t>The project aims to develop a Generative </a:t>
            </a:r>
            <a:r>
              <a:rPr lang="en-IN" dirty="0" err="1"/>
              <a:t>Adversial</a:t>
            </a:r>
            <a:r>
              <a:rPr lang="en-IN" dirty="0"/>
              <a:t> Network(GAN) capable of generating realistic handwritten digits resembling those from the MINST </a:t>
            </a:r>
            <a:r>
              <a:rPr lang="en-IN" dirty="0" err="1"/>
              <a:t>dataset.The</a:t>
            </a:r>
            <a:r>
              <a:rPr lang="en-IN" dirty="0"/>
              <a:t> MINST dataset consists of 28*28 grayscale images of handwritten digits (0-9),and the objective is to create a GAN that can produce synthetic images resembling these digits.</a:t>
            </a:r>
          </a:p>
        </p:txBody>
      </p:sp>
    </p:spTree>
    <p:extLst>
      <p:ext uri="{BB962C8B-B14F-4D97-AF65-F5344CB8AC3E}">
        <p14:creationId xmlns:p14="http://schemas.microsoft.com/office/powerpoint/2010/main" val="1744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BD87-0D23-1CBB-A946-F5115FF4F7FD}"/>
              </a:ext>
            </a:extLst>
          </p:cNvPr>
          <p:cNvSpPr>
            <a:spLocks noGrp="1"/>
          </p:cNvSpPr>
          <p:nvPr>
            <p:ph type="title"/>
          </p:nvPr>
        </p:nvSpPr>
        <p:spPr/>
        <p:txBody>
          <a:bodyPr/>
          <a:lstStyle/>
          <a:p>
            <a:r>
              <a:rPr lang="en-IN" dirty="0"/>
              <a:t>Proposed solution</a:t>
            </a:r>
            <a:br>
              <a:rPr lang="en-IN" dirty="0"/>
            </a:br>
            <a:endParaRPr lang="en-IN" dirty="0"/>
          </a:p>
        </p:txBody>
      </p:sp>
      <p:sp>
        <p:nvSpPr>
          <p:cNvPr id="3" name="Text Placeholder 2">
            <a:extLst>
              <a:ext uri="{FF2B5EF4-FFF2-40B4-BE49-F238E27FC236}">
                <a16:creationId xmlns:a16="http://schemas.microsoft.com/office/drawing/2014/main" id="{B161933C-D8B2-5D67-9200-0C4CFAC63812}"/>
              </a:ext>
            </a:extLst>
          </p:cNvPr>
          <p:cNvSpPr>
            <a:spLocks noGrp="1"/>
          </p:cNvSpPr>
          <p:nvPr>
            <p:ph type="body" sz="half" idx="2"/>
          </p:nvPr>
        </p:nvSpPr>
        <p:spPr/>
        <p:txBody>
          <a:bodyPr>
            <a:normAutofit fontScale="62500" lnSpcReduction="20000"/>
          </a:bodyPr>
          <a:lstStyle/>
          <a:p>
            <a:r>
              <a:rPr lang="en-IN" sz="2600" b="1" dirty="0"/>
              <a:t>GAN Architecture Design:</a:t>
            </a:r>
          </a:p>
          <a:p>
            <a:r>
              <a:rPr lang="en-IN" dirty="0"/>
              <a:t>  D</a:t>
            </a:r>
            <a:r>
              <a:rPr lang="en-US" dirty="0" err="1"/>
              <a:t>esign</a:t>
            </a:r>
            <a:r>
              <a:rPr lang="en-US" dirty="0"/>
              <a:t> a GAN architecture consisting of a generator and a discriminator network using TensorFlow/</a:t>
            </a:r>
            <a:r>
              <a:rPr lang="en-US" dirty="0" err="1"/>
              <a:t>Keras</a:t>
            </a:r>
            <a:r>
              <a:rPr lang="en-US" dirty="0"/>
              <a:t>.</a:t>
            </a:r>
          </a:p>
          <a:p>
            <a:r>
              <a:rPr lang="en-US" sz="2600" b="1" dirty="0"/>
              <a:t>Generator:</a:t>
            </a:r>
          </a:p>
          <a:p>
            <a:pPr marL="285750" indent="-285750">
              <a:buFont typeface="Wingdings" panose="05000000000000000000" pitchFamily="2" charset="2"/>
              <a:buChar char="Ø"/>
            </a:pPr>
            <a:r>
              <a:rPr lang="en-US" dirty="0"/>
              <a:t>Implement a neural network with multiple layers of fully connected (Dense) and activation layers (e.g., </a:t>
            </a:r>
            <a:r>
              <a:rPr lang="en-US" dirty="0" err="1"/>
              <a:t>ReLU</a:t>
            </a:r>
            <a:r>
              <a:rPr lang="en-US" dirty="0"/>
              <a:t>, Tanh).</a:t>
            </a:r>
          </a:p>
          <a:p>
            <a:pPr marL="285750" indent="-285750">
              <a:buFont typeface="Wingdings" panose="05000000000000000000" pitchFamily="2" charset="2"/>
              <a:buChar char="Ø"/>
            </a:pPr>
            <a:r>
              <a:rPr lang="en-US" dirty="0"/>
              <a:t>Experiment with variations in network depth, layer sizes, and normalization techniques (e.g., Batch Normalization).</a:t>
            </a:r>
          </a:p>
          <a:p>
            <a:r>
              <a:rPr lang="en-US" sz="2600" b="1" dirty="0"/>
              <a:t>Discriminator:</a:t>
            </a:r>
          </a:p>
          <a:p>
            <a:pPr marL="285750" indent="-285750">
              <a:buFont typeface="Wingdings" panose="05000000000000000000" pitchFamily="2" charset="2"/>
              <a:buChar char="Ø"/>
            </a:pPr>
            <a:r>
              <a:rPr lang="en-US" dirty="0"/>
              <a:t>Design a neural network with similar architectural choices as the generator but with a binary classification output.</a:t>
            </a:r>
          </a:p>
          <a:p>
            <a:pPr marL="285750" indent="-285750">
              <a:buFont typeface="Wingdings" panose="05000000000000000000" pitchFamily="2" charset="2"/>
              <a:buChar char="Ø"/>
            </a:pPr>
            <a:r>
              <a:rPr lang="en-US" dirty="0"/>
              <a:t>Utilize activation functions such as Leaky </a:t>
            </a:r>
            <a:r>
              <a:rPr lang="en-US" dirty="0" err="1"/>
              <a:t>ReLU</a:t>
            </a:r>
            <a:r>
              <a:rPr lang="en-US" dirty="0"/>
              <a:t> and Sigmoid to introduce non-linearity and produce probability scores.</a:t>
            </a:r>
            <a:endParaRPr lang="en-IN" dirty="0"/>
          </a:p>
        </p:txBody>
      </p:sp>
    </p:spTree>
    <p:extLst>
      <p:ext uri="{BB962C8B-B14F-4D97-AF65-F5344CB8AC3E}">
        <p14:creationId xmlns:p14="http://schemas.microsoft.com/office/powerpoint/2010/main" val="211837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849D-7D31-F33D-1634-5FE8A72C615A}"/>
              </a:ext>
            </a:extLst>
          </p:cNvPr>
          <p:cNvSpPr>
            <a:spLocks noGrp="1"/>
          </p:cNvSpPr>
          <p:nvPr>
            <p:ph type="title"/>
          </p:nvPr>
        </p:nvSpPr>
        <p:spPr/>
        <p:txBody>
          <a:bodyPr/>
          <a:lstStyle/>
          <a:p>
            <a:r>
              <a:rPr lang="en-IN" dirty="0"/>
              <a:t>System approach</a:t>
            </a:r>
          </a:p>
        </p:txBody>
      </p:sp>
      <p:sp>
        <p:nvSpPr>
          <p:cNvPr id="3" name="Text Placeholder 2">
            <a:extLst>
              <a:ext uri="{FF2B5EF4-FFF2-40B4-BE49-F238E27FC236}">
                <a16:creationId xmlns:a16="http://schemas.microsoft.com/office/drawing/2014/main" id="{DD78EE04-8E19-8D60-04FD-C28E96FC93EE}"/>
              </a:ext>
            </a:extLst>
          </p:cNvPr>
          <p:cNvSpPr>
            <a:spLocks noGrp="1"/>
          </p:cNvSpPr>
          <p:nvPr>
            <p:ph type="body" sz="half" idx="2"/>
          </p:nvPr>
        </p:nvSpPr>
        <p:spPr/>
        <p:txBody>
          <a:bodyPr>
            <a:normAutofit fontScale="85000" lnSpcReduction="20000"/>
          </a:bodyPr>
          <a:lstStyle/>
          <a:p>
            <a:r>
              <a:rPr lang="en-US" sz="2400" b="1" dirty="0"/>
              <a:t>System Requirements</a:t>
            </a:r>
            <a:r>
              <a:rPr lang="en-US" b="1" dirty="0"/>
              <a:t>:</a:t>
            </a:r>
          </a:p>
          <a:p>
            <a:pPr marL="342900" indent="-342900">
              <a:buAutoNum type="arabicPeriod"/>
            </a:pPr>
            <a:r>
              <a:rPr lang="en-US" sz="2100" b="1" dirty="0"/>
              <a:t>Hardware:</a:t>
            </a:r>
          </a:p>
          <a:p>
            <a:pPr marL="342900" indent="-342900">
              <a:buFont typeface="Wingdings" panose="05000000000000000000" pitchFamily="2" charset="2"/>
              <a:buChar char="Ø"/>
            </a:pPr>
            <a:r>
              <a:rPr lang="en-US" sz="1900" b="1" dirty="0"/>
              <a:t>CPU: </a:t>
            </a:r>
            <a:r>
              <a:rPr lang="en-US" dirty="0"/>
              <a:t>A multi-core CPU is sufficient for running the training code. However, training GANs can </a:t>
            </a:r>
            <a:r>
              <a:rPr lang="en-US" dirty="0" err="1"/>
              <a:t>becomputationally</a:t>
            </a:r>
            <a:r>
              <a:rPr lang="en-US" dirty="0"/>
              <a:t> intensive, so a faster CPU may reduce training time.</a:t>
            </a:r>
          </a:p>
          <a:p>
            <a:pPr marL="342900" indent="-342900">
              <a:buFont typeface="Wingdings" panose="05000000000000000000" pitchFamily="2" charset="2"/>
              <a:buChar char="Ø"/>
            </a:pPr>
            <a:r>
              <a:rPr lang="en-US" sz="1900" b="1" dirty="0"/>
              <a:t>Memory (RAM): </a:t>
            </a:r>
            <a:r>
              <a:rPr lang="en-US" dirty="0"/>
              <a:t>At least 8GB of RAM is recommended for handling large datasets and training deep neural networks efficiently. Higher RAM capacity may be beneficial for larger batch sizes and complex model architectures.</a:t>
            </a:r>
          </a:p>
          <a:p>
            <a:pPr marL="342900" indent="-342900">
              <a:buFont typeface="Wingdings" panose="05000000000000000000" pitchFamily="2" charset="2"/>
              <a:buChar char="Ø"/>
            </a:pPr>
            <a:r>
              <a:rPr lang="en-US" sz="1900" b="1" dirty="0"/>
              <a:t>Internet Connection</a:t>
            </a:r>
            <a:r>
              <a:rPr lang="en-US" dirty="0"/>
              <a:t>: An internet connection is needed to download the MNIST dataset and access online resources/documentation during development.</a:t>
            </a:r>
            <a:endParaRPr lang="en-IN" dirty="0"/>
          </a:p>
        </p:txBody>
      </p:sp>
    </p:spTree>
    <p:extLst>
      <p:ext uri="{BB962C8B-B14F-4D97-AF65-F5344CB8AC3E}">
        <p14:creationId xmlns:p14="http://schemas.microsoft.com/office/powerpoint/2010/main" val="265548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9FE5-4BFA-E99F-55E6-81D3748EE481}"/>
              </a:ext>
            </a:extLst>
          </p:cNvPr>
          <p:cNvSpPr>
            <a:spLocks noGrp="1"/>
          </p:cNvSpPr>
          <p:nvPr>
            <p:ph type="title"/>
          </p:nvPr>
        </p:nvSpPr>
        <p:spPr/>
        <p:txBody>
          <a:bodyPr/>
          <a:lstStyle/>
          <a:p>
            <a:r>
              <a:rPr lang="en-IN" dirty="0"/>
              <a:t>System approach-cont.</a:t>
            </a:r>
          </a:p>
        </p:txBody>
      </p:sp>
      <p:sp>
        <p:nvSpPr>
          <p:cNvPr id="3" name="Text Placeholder 2">
            <a:extLst>
              <a:ext uri="{FF2B5EF4-FFF2-40B4-BE49-F238E27FC236}">
                <a16:creationId xmlns:a16="http://schemas.microsoft.com/office/drawing/2014/main" id="{174262C1-073E-3C2E-52E5-A785ABF4095B}"/>
              </a:ext>
            </a:extLst>
          </p:cNvPr>
          <p:cNvSpPr>
            <a:spLocks noGrp="1"/>
          </p:cNvSpPr>
          <p:nvPr>
            <p:ph type="body" sz="half" idx="2"/>
          </p:nvPr>
        </p:nvSpPr>
        <p:spPr/>
        <p:txBody>
          <a:bodyPr>
            <a:normAutofit fontScale="85000" lnSpcReduction="20000"/>
          </a:bodyPr>
          <a:lstStyle/>
          <a:p>
            <a:r>
              <a:rPr lang="en-US" sz="2000" b="1" dirty="0"/>
              <a:t>Software Requirements:</a:t>
            </a:r>
          </a:p>
          <a:p>
            <a:r>
              <a:rPr lang="en-US" b="1" dirty="0"/>
              <a:t>Python: </a:t>
            </a:r>
            <a:r>
              <a:rPr lang="en-US" dirty="0"/>
              <a:t>The project is implemented using Python programming language.</a:t>
            </a:r>
          </a:p>
          <a:p>
            <a:r>
              <a:rPr lang="en-US" b="1" dirty="0"/>
              <a:t>TensorFlow/</a:t>
            </a:r>
            <a:r>
              <a:rPr lang="en-US" b="1" dirty="0" err="1"/>
              <a:t>Keras</a:t>
            </a:r>
            <a:r>
              <a:rPr lang="en-US" b="1" dirty="0"/>
              <a:t>: </a:t>
            </a:r>
            <a:r>
              <a:rPr lang="en-US" dirty="0"/>
              <a:t>TensorFlow and its high-level API, </a:t>
            </a:r>
            <a:r>
              <a:rPr lang="en-US" dirty="0" err="1"/>
              <a:t>Keras</a:t>
            </a:r>
            <a:r>
              <a:rPr lang="en-US" dirty="0"/>
              <a:t>, are used for building and training the GAN architecture.</a:t>
            </a:r>
          </a:p>
          <a:p>
            <a:r>
              <a:rPr lang="en-US" b="1" dirty="0"/>
              <a:t>Google </a:t>
            </a:r>
            <a:r>
              <a:rPr lang="en-US" b="1" dirty="0" err="1"/>
              <a:t>Colab</a:t>
            </a:r>
            <a:r>
              <a:rPr lang="en-US" b="1" dirty="0"/>
              <a:t>: </a:t>
            </a:r>
            <a:r>
              <a:rPr lang="en-US" dirty="0"/>
              <a:t>These platforms can be used for interactive development, experimentation, and documentation.</a:t>
            </a:r>
          </a:p>
          <a:p>
            <a:r>
              <a:rPr lang="en-US" b="1" dirty="0"/>
              <a:t>NumPy:</a:t>
            </a:r>
            <a:r>
              <a:rPr lang="en-US" dirty="0"/>
              <a:t> NumPy is used for numerical computations and array manipulation.</a:t>
            </a:r>
          </a:p>
          <a:p>
            <a:r>
              <a:rPr lang="en-US" b="1" dirty="0"/>
              <a:t> Matplotlib</a:t>
            </a:r>
            <a:r>
              <a:rPr lang="en-US" dirty="0"/>
              <a:t>: Matplotlib is used for data visualization, including plotting loss curves and displaying generated images.</a:t>
            </a:r>
            <a:endParaRPr lang="en-IN" dirty="0"/>
          </a:p>
        </p:txBody>
      </p:sp>
    </p:spTree>
    <p:extLst>
      <p:ext uri="{BB962C8B-B14F-4D97-AF65-F5344CB8AC3E}">
        <p14:creationId xmlns:p14="http://schemas.microsoft.com/office/powerpoint/2010/main" val="308203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10B5-AF62-AFE3-E56C-673CD6EEDC33}"/>
              </a:ext>
            </a:extLst>
          </p:cNvPr>
          <p:cNvSpPr>
            <a:spLocks noGrp="1"/>
          </p:cNvSpPr>
          <p:nvPr>
            <p:ph type="title"/>
          </p:nvPr>
        </p:nvSpPr>
        <p:spPr/>
        <p:txBody>
          <a:bodyPr/>
          <a:lstStyle/>
          <a:p>
            <a:r>
              <a:rPr lang="en-IN" dirty="0"/>
              <a:t>Algorithm &amp; </a:t>
            </a:r>
            <a:r>
              <a:rPr lang="en-IN" dirty="0" err="1"/>
              <a:t>Deploymant</a:t>
            </a:r>
            <a:endParaRPr lang="en-IN" dirty="0"/>
          </a:p>
        </p:txBody>
      </p:sp>
      <p:sp>
        <p:nvSpPr>
          <p:cNvPr id="3" name="Text Placeholder 2">
            <a:extLst>
              <a:ext uri="{FF2B5EF4-FFF2-40B4-BE49-F238E27FC236}">
                <a16:creationId xmlns:a16="http://schemas.microsoft.com/office/drawing/2014/main" id="{67274EF5-E7DB-28AC-C5A7-45D6A3F14CE6}"/>
              </a:ext>
            </a:extLst>
          </p:cNvPr>
          <p:cNvSpPr>
            <a:spLocks noGrp="1"/>
          </p:cNvSpPr>
          <p:nvPr>
            <p:ph type="body" sz="half" idx="2"/>
          </p:nvPr>
        </p:nvSpPr>
        <p:spPr>
          <a:xfrm>
            <a:off x="1154954" y="3195484"/>
            <a:ext cx="8825659" cy="3401960"/>
          </a:xfrm>
        </p:spPr>
        <p:txBody>
          <a:bodyPr>
            <a:normAutofit fontScale="70000" lnSpcReduction="20000"/>
          </a:bodyPr>
          <a:lstStyle/>
          <a:p>
            <a:r>
              <a:rPr lang="en-IN" b="1" dirty="0"/>
              <a:t>Data Preparation:</a:t>
            </a:r>
          </a:p>
          <a:p>
            <a:br>
              <a:rPr lang="en-IN" dirty="0"/>
            </a:br>
            <a:r>
              <a:rPr lang="en-IN" b="1" dirty="0"/>
              <a:t>Downloaded the MNIST dataset.</a:t>
            </a:r>
          </a:p>
          <a:p>
            <a:r>
              <a:rPr lang="en-IN" dirty="0"/>
              <a:t> </a:t>
            </a:r>
            <a:r>
              <a:rPr lang="en-IN" dirty="0" err="1"/>
              <a:t>Preprocessed</a:t>
            </a:r>
            <a:r>
              <a:rPr lang="en-IN" dirty="0"/>
              <a:t> the images by normalizing pixel values to the range [-1, 1].</a:t>
            </a:r>
          </a:p>
          <a:p>
            <a:r>
              <a:rPr lang="en-IN" b="1" dirty="0"/>
              <a:t>Generator Network:</a:t>
            </a:r>
          </a:p>
          <a:p>
            <a:pPr marL="285750" indent="-285750">
              <a:buFont typeface="Wingdings" panose="05000000000000000000" pitchFamily="2" charset="2"/>
              <a:buChar char="Ø"/>
            </a:pPr>
            <a:r>
              <a:rPr lang="en-IN" dirty="0"/>
              <a:t>Define the generator network architecture using TensorFlow/</a:t>
            </a:r>
            <a:r>
              <a:rPr lang="en-IN" dirty="0" err="1"/>
              <a:t>Keras</a:t>
            </a:r>
            <a:r>
              <a:rPr lang="en-IN" dirty="0"/>
              <a:t>.</a:t>
            </a:r>
          </a:p>
          <a:p>
            <a:pPr marL="285750" indent="-285750">
              <a:buFont typeface="Wingdings" panose="05000000000000000000" pitchFamily="2" charset="2"/>
              <a:buChar char="Ø"/>
            </a:pPr>
            <a:r>
              <a:rPr lang="en-IN" dirty="0"/>
              <a:t>Implemented a neural network with fully connected layers and activation functions (e.g., </a:t>
            </a:r>
            <a:r>
              <a:rPr lang="en-IN" dirty="0" err="1"/>
              <a:t>ReLU</a:t>
            </a:r>
            <a:r>
              <a:rPr lang="en-IN" dirty="0"/>
              <a:t>, Tanh).</a:t>
            </a:r>
          </a:p>
          <a:p>
            <a:pPr marL="285750" indent="-285750">
              <a:buFont typeface="Wingdings" panose="05000000000000000000" pitchFamily="2" charset="2"/>
              <a:buChar char="Ø"/>
            </a:pPr>
            <a:r>
              <a:rPr lang="en-IN" dirty="0"/>
              <a:t>Compiled the generator model.</a:t>
            </a:r>
          </a:p>
          <a:p>
            <a:r>
              <a:rPr lang="en-IN" b="1" dirty="0"/>
              <a:t>Discriminator Network:</a:t>
            </a:r>
          </a:p>
          <a:p>
            <a:pPr marL="285750" indent="-285750">
              <a:buFont typeface="Wingdings" panose="05000000000000000000" pitchFamily="2" charset="2"/>
              <a:buChar char="Ø"/>
            </a:pPr>
            <a:r>
              <a:rPr lang="en-IN" dirty="0"/>
              <a:t>Designed the discriminator network architecture using TensorFlow/</a:t>
            </a:r>
            <a:r>
              <a:rPr lang="en-IN" dirty="0" err="1"/>
              <a:t>Keras</a:t>
            </a:r>
            <a:r>
              <a:rPr lang="en-IN" dirty="0"/>
              <a:t>.</a:t>
            </a:r>
          </a:p>
          <a:p>
            <a:pPr marL="285750" indent="-285750">
              <a:buFont typeface="Wingdings" panose="05000000000000000000" pitchFamily="2" charset="2"/>
              <a:buChar char="Ø"/>
            </a:pPr>
            <a:r>
              <a:rPr lang="en-IN" dirty="0"/>
              <a:t>Implemented a binary classifier using fully connected layers and activation functions (e.g., Leaky </a:t>
            </a:r>
            <a:r>
              <a:rPr lang="en-IN" dirty="0" err="1"/>
              <a:t>Pelit</a:t>
            </a:r>
            <a:r>
              <a:rPr lang="en-IN" dirty="0"/>
              <a:t> </a:t>
            </a:r>
            <a:r>
              <a:rPr lang="en-IN" dirty="0" err="1"/>
              <a:t>Siamoid</a:t>
            </a:r>
            <a:r>
              <a:rPr lang="en-IN" dirty="0"/>
              <a:t>)</a:t>
            </a:r>
          </a:p>
        </p:txBody>
      </p:sp>
    </p:spTree>
    <p:extLst>
      <p:ext uri="{BB962C8B-B14F-4D97-AF65-F5344CB8AC3E}">
        <p14:creationId xmlns:p14="http://schemas.microsoft.com/office/powerpoint/2010/main" val="423034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3F88-236E-DC92-B706-B3202C1709CF}"/>
              </a:ext>
            </a:extLst>
          </p:cNvPr>
          <p:cNvSpPr>
            <a:spLocks noGrp="1"/>
          </p:cNvSpPr>
          <p:nvPr>
            <p:ph type="title"/>
          </p:nvPr>
        </p:nvSpPr>
        <p:spPr/>
        <p:txBody>
          <a:bodyPr/>
          <a:lstStyle/>
          <a:p>
            <a:r>
              <a:rPr lang="en-IN" dirty="0"/>
              <a:t>Algorithm &amp; Deployment(contd..)</a:t>
            </a:r>
          </a:p>
        </p:txBody>
      </p:sp>
      <p:sp>
        <p:nvSpPr>
          <p:cNvPr id="3" name="Text Placeholder 2">
            <a:extLst>
              <a:ext uri="{FF2B5EF4-FFF2-40B4-BE49-F238E27FC236}">
                <a16:creationId xmlns:a16="http://schemas.microsoft.com/office/drawing/2014/main" id="{47BCA3BD-A547-9654-19FD-68659D89ADE6}"/>
              </a:ext>
            </a:extLst>
          </p:cNvPr>
          <p:cNvSpPr>
            <a:spLocks noGrp="1"/>
          </p:cNvSpPr>
          <p:nvPr>
            <p:ph type="body" sz="half" idx="2"/>
          </p:nvPr>
        </p:nvSpPr>
        <p:spPr>
          <a:xfrm>
            <a:off x="1154954" y="2910348"/>
            <a:ext cx="8825659" cy="3109452"/>
          </a:xfrm>
        </p:spPr>
        <p:txBody>
          <a:bodyPr>
            <a:normAutofit fontScale="85000" lnSpcReduction="20000"/>
          </a:bodyPr>
          <a:lstStyle/>
          <a:p>
            <a:r>
              <a:rPr lang="en-US" b="1" dirty="0"/>
              <a:t>GAN Training:</a:t>
            </a:r>
          </a:p>
          <a:p>
            <a:pPr marL="285750" indent="-285750">
              <a:buFont typeface="Wingdings" panose="05000000000000000000" pitchFamily="2" charset="2"/>
              <a:buChar char="Ø"/>
            </a:pPr>
            <a:r>
              <a:rPr lang="en-US" dirty="0"/>
              <a:t>Define the GAN model by connecting the generator and discriminator networks.</a:t>
            </a:r>
          </a:p>
          <a:p>
            <a:pPr marL="285750" indent="-285750">
              <a:buFont typeface="Wingdings" panose="05000000000000000000" pitchFamily="2" charset="2"/>
              <a:buChar char="Ø"/>
            </a:pPr>
            <a:r>
              <a:rPr lang="en-US" dirty="0"/>
              <a:t>Train the GAN model using adversarial training:</a:t>
            </a:r>
          </a:p>
          <a:p>
            <a:pPr marL="285750" indent="-285750">
              <a:buFont typeface="Wingdings" panose="05000000000000000000" pitchFamily="2" charset="2"/>
              <a:buChar char="Ø"/>
            </a:pPr>
            <a:r>
              <a:rPr lang="en-US" dirty="0"/>
              <a:t>Train the discriminator with real and fake images.</a:t>
            </a:r>
          </a:p>
          <a:p>
            <a:pPr marL="285750" indent="-285750">
              <a:buFont typeface="Wingdings" panose="05000000000000000000" pitchFamily="2" charset="2"/>
              <a:buChar char="Ø"/>
            </a:pPr>
            <a:r>
              <a:rPr lang="en-US" dirty="0"/>
              <a:t>Train the generator to generate realistic images that fool the discriminator.</a:t>
            </a:r>
          </a:p>
          <a:p>
            <a:pPr marL="285750" indent="-285750">
              <a:buFont typeface="Wingdings" panose="05000000000000000000" pitchFamily="2" charset="2"/>
              <a:buChar char="Ø"/>
            </a:pPr>
            <a:r>
              <a:rPr lang="en-US" dirty="0"/>
              <a:t>Monitor training progress and adjust hyperparameters as necessary.</a:t>
            </a:r>
          </a:p>
          <a:p>
            <a:r>
              <a:rPr lang="en-US" b="1" dirty="0"/>
              <a:t>Performance Evaluation:</a:t>
            </a:r>
          </a:p>
          <a:p>
            <a:pPr marL="285750" indent="-285750">
              <a:buFont typeface="Wingdings" panose="05000000000000000000" pitchFamily="2" charset="2"/>
              <a:buChar char="Ø"/>
            </a:pPr>
            <a:r>
              <a:rPr lang="en-US" dirty="0"/>
              <a:t>Evaluated the performance of the trained GAN by generating synthetic digit images.</a:t>
            </a:r>
          </a:p>
          <a:p>
            <a:pPr marL="285750" indent="-285750">
              <a:buFont typeface="Wingdings" panose="05000000000000000000" pitchFamily="2" charset="2"/>
              <a:buChar char="Ø"/>
            </a:pPr>
            <a:r>
              <a:rPr lang="en-US" dirty="0"/>
              <a:t>Visualized generated images and compare them with real digit images.</a:t>
            </a:r>
          </a:p>
          <a:p>
            <a:pPr marL="285750" indent="-285750">
              <a:buFont typeface="Wingdings" panose="05000000000000000000" pitchFamily="2" charset="2"/>
              <a:buChar char="Ø"/>
            </a:pPr>
            <a:r>
              <a:rPr lang="en-US" dirty="0"/>
              <a:t>Computed quantitative metrics to assess image quality.</a:t>
            </a:r>
            <a:endParaRPr lang="en-IN" dirty="0"/>
          </a:p>
        </p:txBody>
      </p:sp>
    </p:spTree>
    <p:extLst>
      <p:ext uri="{BB962C8B-B14F-4D97-AF65-F5344CB8AC3E}">
        <p14:creationId xmlns:p14="http://schemas.microsoft.com/office/powerpoint/2010/main" val="131779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B8C6-3406-F48B-0271-50D9DA20A183}"/>
              </a:ext>
            </a:extLst>
          </p:cNvPr>
          <p:cNvSpPr>
            <a:spLocks noGrp="1"/>
          </p:cNvSpPr>
          <p:nvPr>
            <p:ph type="title"/>
          </p:nvPr>
        </p:nvSpPr>
        <p:spPr/>
        <p:txBody>
          <a:bodyPr/>
          <a:lstStyle/>
          <a:p>
            <a:r>
              <a:rPr lang="en-IN" dirty="0"/>
              <a:t>Result</a:t>
            </a:r>
            <a:br>
              <a:rPr lang="en-IN" dirty="0"/>
            </a:br>
            <a:endParaRPr lang="en-IN" dirty="0"/>
          </a:p>
        </p:txBody>
      </p:sp>
      <p:pic>
        <p:nvPicPr>
          <p:cNvPr id="6" name="Content Placeholder 5">
            <a:extLst>
              <a:ext uri="{FF2B5EF4-FFF2-40B4-BE49-F238E27FC236}">
                <a16:creationId xmlns:a16="http://schemas.microsoft.com/office/drawing/2014/main" id="{4190DDAB-B24F-C275-6EEB-451E95E9BC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2269" y="2603500"/>
            <a:ext cx="4331274" cy="3416300"/>
          </a:xfrm>
        </p:spPr>
      </p:pic>
      <p:pic>
        <p:nvPicPr>
          <p:cNvPr id="8" name="Content Placeholder 7">
            <a:extLst>
              <a:ext uri="{FF2B5EF4-FFF2-40B4-BE49-F238E27FC236}">
                <a16:creationId xmlns:a16="http://schemas.microsoft.com/office/drawing/2014/main" id="{754D26D7-69D3-319E-5304-13F388B902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3" y="2723523"/>
            <a:ext cx="4824412" cy="3176253"/>
          </a:xfrm>
        </p:spPr>
      </p:pic>
    </p:spTree>
    <p:extLst>
      <p:ext uri="{BB962C8B-B14F-4D97-AF65-F5344CB8AC3E}">
        <p14:creationId xmlns:p14="http://schemas.microsoft.com/office/powerpoint/2010/main" val="784184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61</TotalTime>
  <Words>677</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HANDWRITTEN DIGIT RECOGNITION USING GAN</vt:lpstr>
      <vt:lpstr>outline</vt:lpstr>
      <vt:lpstr>Problem statement</vt:lpstr>
      <vt:lpstr>Proposed solution </vt:lpstr>
      <vt:lpstr>System approach</vt:lpstr>
      <vt:lpstr>System approach-cont.</vt:lpstr>
      <vt:lpstr>Algorithm &amp; Deploymant</vt:lpstr>
      <vt:lpstr>Algorithm &amp; Deployment(contd..)</vt:lpstr>
      <vt:lpstr>Result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GAN</dc:title>
  <dc:creator>Saravanan D</dc:creator>
  <cp:lastModifiedBy>rathin M</cp:lastModifiedBy>
  <cp:revision>3</cp:revision>
  <dcterms:created xsi:type="dcterms:W3CDTF">2024-04-18T16:22:01Z</dcterms:created>
  <dcterms:modified xsi:type="dcterms:W3CDTF">2024-04-19T13:06:10Z</dcterms:modified>
</cp:coreProperties>
</file>