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329" r:id="rId6"/>
    <p:sldId id="334" r:id="rId7"/>
    <p:sldId id="335" r:id="rId8"/>
    <p:sldId id="336" r:id="rId9"/>
    <p:sldId id="260" r:id="rId10"/>
    <p:sldId id="261" r:id="rId11"/>
    <p:sldId id="428" r:id="rId12"/>
    <p:sldId id="429" r:id="rId13"/>
    <p:sldId id="341" r:id="rId14"/>
    <p:sldId id="426" r:id="rId15"/>
    <p:sldId id="342" r:id="rId16"/>
    <p:sldId id="343" r:id="rId17"/>
    <p:sldId id="344" r:id="rId18"/>
    <p:sldId id="262" r:id="rId19"/>
    <p:sldId id="345" r:id="rId20"/>
    <p:sldId id="361" r:id="rId21"/>
    <p:sldId id="430" r:id="rId22"/>
    <p:sldId id="362" r:id="rId23"/>
    <p:sldId id="363" r:id="rId24"/>
    <p:sldId id="346" r:id="rId25"/>
    <p:sldId id="340" r:id="rId26"/>
    <p:sldId id="263" r:id="rId27"/>
    <p:sldId id="264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310" r:id="rId38"/>
    <p:sldId id="311" r:id="rId39"/>
    <p:sldId id="309" r:id="rId40"/>
    <p:sldId id="312" r:id="rId41"/>
    <p:sldId id="275" r:id="rId42"/>
    <p:sldId id="279" r:id="rId43"/>
    <p:sldId id="282" r:id="rId44"/>
    <p:sldId id="293" r:id="rId45"/>
    <p:sldId id="294" r:id="rId46"/>
    <p:sldId id="295" r:id="rId47"/>
    <p:sldId id="297" r:id="rId48"/>
    <p:sldId id="299" r:id="rId49"/>
    <p:sldId id="300" r:id="rId50"/>
    <p:sldId id="301" r:id="rId51"/>
    <p:sldId id="302" r:id="rId52"/>
    <p:sldId id="366" r:id="rId53"/>
    <p:sldId id="326" r:id="rId54"/>
    <p:sldId id="317" r:id="rId55"/>
    <p:sldId id="318" r:id="rId56"/>
    <p:sldId id="319" r:id="rId57"/>
    <p:sldId id="320" r:id="rId58"/>
    <p:sldId id="321" r:id="rId59"/>
    <p:sldId id="323" r:id="rId60"/>
    <p:sldId id="330" r:id="rId61"/>
    <p:sldId id="364" r:id="rId62"/>
    <p:sldId id="365" r:id="rId63"/>
    <p:sldId id="367" r:id="rId64"/>
    <p:sldId id="420" r:id="rId65"/>
    <p:sldId id="421" r:id="rId66"/>
    <p:sldId id="422" r:id="rId67"/>
    <p:sldId id="423" r:id="rId68"/>
    <p:sldId id="368" r:id="rId69"/>
    <p:sldId id="369" r:id="rId70"/>
    <p:sldId id="370" r:id="rId71"/>
    <p:sldId id="397" r:id="rId72"/>
    <p:sldId id="398" r:id="rId73"/>
    <p:sldId id="399" r:id="rId74"/>
    <p:sldId id="400" r:id="rId75"/>
    <p:sldId id="424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25" r:id="rId87"/>
    <p:sldId id="412" r:id="rId88"/>
    <p:sldId id="413" r:id="rId89"/>
    <p:sldId id="414" r:id="rId90"/>
    <p:sldId id="415" r:id="rId91"/>
    <p:sldId id="416" r:id="rId92"/>
    <p:sldId id="427" r:id="rId93"/>
  </p:sldIdLst>
  <p:sldSz cx="9144000" cy="6858000" type="screen4x3"/>
  <p:notesSz cx="7007225" cy="9293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1488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16" y="-72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3C37D670-6E8F-47EA-A9E9-998A510E36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0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111E697-3F92-44DF-AF7A-32E8B2FE2B38}" type="slidenum">
              <a:rPr lang="ko-KR" altLang="en-US" sz="1200" smtClean="0">
                <a:ea typeface="Gulim" pitchFamily="34" charset="-127"/>
              </a:rPr>
              <a:pPr/>
              <a:t>1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4AFCB76-BE67-4542-BB43-59F3941D7733}" type="slidenum">
              <a:rPr lang="ko-KR" altLang="en-US" sz="1200" smtClean="0">
                <a:ea typeface="Gulim" pitchFamily="34" charset="-127"/>
              </a:rPr>
              <a:pPr/>
              <a:t>18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A697C32-DD47-404F-AD5A-1F7385281B2E}" type="slidenum">
              <a:rPr lang="ko-KR" altLang="en-US" sz="1200" smtClean="0">
                <a:ea typeface="Gulim" pitchFamily="34" charset="-127"/>
              </a:rPr>
              <a:pPr/>
              <a:t>26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3576887-36F8-4492-8D21-33D3A78B2B25}" type="slidenum">
              <a:rPr lang="ko-KR" altLang="en-US" sz="1200" smtClean="0">
                <a:ea typeface="Gulim" pitchFamily="34" charset="-127"/>
              </a:rPr>
              <a:pPr/>
              <a:t>27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7181C6E-199D-4F7B-8375-5C6397F8284F}" type="slidenum">
              <a:rPr lang="ko-KR" altLang="en-US" sz="1200" smtClean="0">
                <a:ea typeface="Gulim" pitchFamily="34" charset="-127"/>
              </a:rPr>
              <a:pPr/>
              <a:t>28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8" tIns="46894" rIns="93788" bIns="46894"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A75C1CB-5BE2-479F-A74A-D1565AB378F1}" type="slidenum">
              <a:rPr lang="ko-KR" altLang="en-US" sz="1200" smtClean="0">
                <a:ea typeface="Gulim" pitchFamily="34" charset="-127"/>
              </a:rPr>
              <a:pPr/>
              <a:t>29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36F908D-6173-4EC9-80EF-A3E84F0A817D}" type="slidenum">
              <a:rPr lang="ko-KR" altLang="en-US" sz="1200" smtClean="0">
                <a:ea typeface="Gulim" pitchFamily="34" charset="-127"/>
              </a:rPr>
              <a:pPr/>
              <a:t>30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33FE972-4C65-44B0-8107-E25CBC5D5082}" type="slidenum">
              <a:rPr lang="ko-KR" altLang="en-US" sz="1200" smtClean="0">
                <a:ea typeface="Gulim" pitchFamily="34" charset="-127"/>
              </a:rPr>
              <a:pPr/>
              <a:t>31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717B588-C8D8-4F82-AB7A-01D0C74DCECC}" type="slidenum">
              <a:rPr lang="ko-KR" altLang="en-US" sz="1200" smtClean="0">
                <a:ea typeface="Gulim" pitchFamily="34" charset="-127"/>
              </a:rPr>
              <a:pPr/>
              <a:t>2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4DFE97-B132-4CD3-81CE-B861D6090605}" type="slidenum">
              <a:rPr lang="ko-KR" altLang="en-US" sz="1200" smtClean="0">
                <a:ea typeface="Gulim" pitchFamily="34" charset="-127"/>
              </a:rPr>
              <a:pPr/>
              <a:t>32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4DF8E3A-A3DB-4F47-890A-009E293579BA}" type="slidenum">
              <a:rPr lang="ko-KR" altLang="en-US" sz="1200" smtClean="0">
                <a:ea typeface="Gulim" pitchFamily="34" charset="-127"/>
              </a:rPr>
              <a:pPr/>
              <a:t>33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5C38C07-5B63-4D8F-BF05-C5E411EC0186}" type="slidenum">
              <a:rPr lang="ko-KR" altLang="en-US" sz="1200" smtClean="0">
                <a:ea typeface="Gulim" pitchFamily="34" charset="-127"/>
              </a:rPr>
              <a:pPr/>
              <a:t>34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F1C171B-80D4-4572-8C03-641A0F16199B}" type="slidenum">
              <a:rPr lang="ko-KR" altLang="en-US" sz="1200" smtClean="0">
                <a:ea typeface="Gulim" pitchFamily="34" charset="-127"/>
              </a:rPr>
              <a:pPr/>
              <a:t>35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2EA44F0-88A4-4E8D-9916-8AA880795C98}" type="slidenum">
              <a:rPr lang="ko-KR" altLang="en-US" sz="1200" smtClean="0">
                <a:ea typeface="Gulim" pitchFamily="34" charset="-127"/>
              </a:rPr>
              <a:pPr/>
              <a:t>36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29CA2E0-718B-4132-B40D-EFD8A83C33A1}" type="slidenum">
              <a:rPr lang="ko-KR" altLang="en-US" sz="1200" smtClean="0">
                <a:ea typeface="Gulim" pitchFamily="34" charset="-127"/>
              </a:rPr>
              <a:pPr/>
              <a:t>37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8" tIns="46894" rIns="93788" bIns="46894"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6DF0FF-1654-42F7-B8FE-D0D58811EF0A}" type="slidenum">
              <a:rPr lang="ko-KR" altLang="en-US" sz="1200" smtClean="0">
                <a:ea typeface="Gulim" pitchFamily="34" charset="-127"/>
              </a:rPr>
              <a:pPr/>
              <a:t>38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5F77430-989B-4DFA-86EE-D7FDF6814617}" type="slidenum">
              <a:rPr lang="ko-KR" altLang="en-US" sz="1200" smtClean="0">
                <a:ea typeface="Gulim" pitchFamily="34" charset="-127"/>
              </a:rPr>
              <a:pPr/>
              <a:t>39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A518676-7FB8-412B-9C88-2C1EBCB1C67D}" type="slidenum">
              <a:rPr lang="ko-KR" altLang="en-US" sz="1200" smtClean="0">
                <a:ea typeface="Gulim" pitchFamily="34" charset="-127"/>
              </a:rPr>
              <a:pPr/>
              <a:t>40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AB0CFA5-5151-4B67-A331-B1A608EAF609}" type="slidenum">
              <a:rPr lang="ko-KR" altLang="en-US" sz="1200" smtClean="0">
                <a:ea typeface="Gulim" pitchFamily="34" charset="-127"/>
              </a:rPr>
              <a:pPr/>
              <a:t>41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D82469F-A5B6-452C-8F93-3B132467E8F4}" type="slidenum">
              <a:rPr lang="ko-KR" altLang="en-US" sz="1200" smtClean="0">
                <a:ea typeface="Gulim" pitchFamily="34" charset="-127"/>
              </a:rPr>
              <a:pPr/>
              <a:t>3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8" tIns="46894" rIns="93788" bIns="46894"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50D1967-AE9B-4E62-A11D-36147EA57D46}" type="slidenum">
              <a:rPr lang="ko-KR" altLang="en-US" sz="1200" smtClean="0">
                <a:ea typeface="Gulim" pitchFamily="34" charset="-127"/>
              </a:rPr>
              <a:pPr/>
              <a:t>42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C46EF63-88DD-4F5F-845C-854620C2AA70}" type="slidenum">
              <a:rPr lang="ko-KR" altLang="en-US" sz="1200" smtClean="0">
                <a:ea typeface="Gulim" pitchFamily="34" charset="-127"/>
              </a:rPr>
              <a:pPr/>
              <a:t>43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F8720FB-5BA5-41DA-B1FC-C4A641656D14}" type="slidenum">
              <a:rPr lang="ko-KR" altLang="en-US" sz="1200" smtClean="0">
                <a:ea typeface="Gulim" pitchFamily="34" charset="-127"/>
              </a:rPr>
              <a:pPr/>
              <a:t>44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B64291-6109-489E-97EC-71A5FFB11A8B}" type="slidenum">
              <a:rPr lang="ko-KR" altLang="en-US" sz="1200" smtClean="0">
                <a:ea typeface="Gulim" pitchFamily="34" charset="-127"/>
              </a:rPr>
              <a:pPr/>
              <a:t>45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24B5BE4-01A6-4C68-A945-2E911EB9FAC0}" type="slidenum">
              <a:rPr lang="ko-KR" altLang="en-US" sz="1200" smtClean="0">
                <a:ea typeface="Gulim" pitchFamily="34" charset="-127"/>
              </a:rPr>
              <a:pPr/>
              <a:t>46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55C8E72-0676-43BF-A08A-6D2300D5F413}" type="slidenum">
              <a:rPr lang="ko-KR" altLang="en-US" sz="1200" smtClean="0">
                <a:ea typeface="Gulim" pitchFamily="34" charset="-127"/>
              </a:rPr>
              <a:pPr/>
              <a:t>47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EED684A-0CFC-4148-9701-269C6C43678A}" type="slidenum">
              <a:rPr lang="ko-KR" altLang="en-US" sz="1200" smtClean="0">
                <a:ea typeface="Gulim" pitchFamily="34" charset="-127"/>
              </a:rPr>
              <a:pPr/>
              <a:t>48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BD2FF37-23A6-4B91-9A93-BD2BE6B77B78}" type="slidenum">
              <a:rPr lang="ko-KR" altLang="en-US" sz="1200" smtClean="0">
                <a:ea typeface="Gulim" pitchFamily="34" charset="-127"/>
              </a:rPr>
              <a:pPr/>
              <a:t>49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B05806-4013-4B8A-824D-F14913E9E579}" type="slidenum">
              <a:rPr lang="ko-KR" altLang="en-US" sz="1200" smtClean="0">
                <a:ea typeface="Gulim" pitchFamily="34" charset="-127"/>
              </a:rPr>
              <a:pPr/>
              <a:t>50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9063CCD-2AAC-4615-88A9-34068B04FD65}" type="slidenum">
              <a:rPr lang="ko-KR" altLang="en-US" sz="1200" smtClean="0">
                <a:ea typeface="Gulim" pitchFamily="34" charset="-127"/>
              </a:rPr>
              <a:pPr/>
              <a:t>51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205F97C-84D0-4DB6-B8D5-9F000C3D737E}" type="slidenum">
              <a:rPr lang="ko-KR" altLang="en-US" sz="1200" smtClean="0">
                <a:ea typeface="Gulim" pitchFamily="34" charset="-127"/>
              </a:rPr>
              <a:pPr/>
              <a:t>4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F98949A-CC2A-4E86-9A0D-C1916936418D}" type="slidenum">
              <a:rPr lang="ko-KR" altLang="en-US" sz="1200" smtClean="0">
                <a:ea typeface="Gulim" pitchFamily="34" charset="-127"/>
              </a:rPr>
              <a:pPr/>
              <a:t>52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9B6A2CF-D571-41A8-AC65-E9017FB637AC}" type="slidenum">
              <a:rPr lang="ko-KR" altLang="en-US" sz="1200" smtClean="0">
                <a:ea typeface="Gulim" pitchFamily="34" charset="-127"/>
              </a:rPr>
              <a:pPr/>
              <a:t>53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8" tIns="46894" rIns="93788" bIns="46894"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0AC513-700E-49FB-99FD-25210C5822DD}" type="slidenum">
              <a:rPr lang="ko-KR" altLang="en-US" sz="1200" smtClean="0">
                <a:ea typeface="Gulim" pitchFamily="34" charset="-127"/>
              </a:rPr>
              <a:pPr/>
              <a:t>54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89D0BA0-A5BA-41B6-AD82-DBEEFB2F8304}" type="slidenum">
              <a:rPr lang="ko-KR" altLang="en-US" sz="1200" smtClean="0">
                <a:ea typeface="Gulim" pitchFamily="34" charset="-127"/>
              </a:rPr>
              <a:pPr/>
              <a:t>55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88" tIns="46894" rIns="93788" bIns="46894"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9681767-C28F-4AF6-994B-7095391BB2AF}" type="slidenum">
              <a:rPr lang="ko-KR" altLang="en-US" sz="1200" smtClean="0">
                <a:ea typeface="Gulim" pitchFamily="34" charset="-127"/>
              </a:rPr>
              <a:pPr/>
              <a:t>56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B1EAFA2-F06C-4016-97EC-BFEE710714AF}" type="slidenum">
              <a:rPr lang="ko-KR" altLang="en-US" sz="1200" smtClean="0">
                <a:ea typeface="Gulim" pitchFamily="34" charset="-127"/>
              </a:rPr>
              <a:pPr/>
              <a:t>57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8E8BC25-7B9C-42BE-B384-2F35252EE8D5}" type="slidenum">
              <a:rPr lang="ko-KR" altLang="en-US" sz="1200" smtClean="0">
                <a:ea typeface="Gulim" pitchFamily="34" charset="-127"/>
              </a:rPr>
              <a:pPr/>
              <a:t>58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22E4A8C-5D68-4230-B900-AD4875F744AC}" type="slidenum">
              <a:rPr lang="ko-KR" altLang="en-US" sz="1200" smtClean="0">
                <a:ea typeface="Gulim" pitchFamily="34" charset="-127"/>
              </a:rPr>
              <a:pPr/>
              <a:t>59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1862"/>
          </a:xfrm>
          <a:ln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79" tIns="46539" rIns="93079" bIns="46539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D5B834F-FCCA-409F-BE70-EFC2A93F5953}" type="slidenum">
              <a:rPr lang="ko-KR" altLang="en-US" sz="1200" smtClean="0">
                <a:ea typeface="Gulim" pitchFamily="34" charset="-127"/>
              </a:rPr>
              <a:pPr/>
              <a:t>9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9BB1894-F99F-4610-8F42-E1685F7F0CD0}" type="slidenum">
              <a:rPr lang="ko-KR" altLang="en-US" sz="1200" smtClean="0">
                <a:ea typeface="Gulim" pitchFamily="34" charset="-127"/>
              </a:rPr>
              <a:pPr/>
              <a:t>10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D3118B3-5589-4EC3-9252-4E177A6524E2}" type="slidenum">
              <a:rPr lang="ko-KR" altLang="en-US" sz="1200" smtClean="0">
                <a:ea typeface="Gulim" pitchFamily="34" charset="-127"/>
              </a:rPr>
              <a:pPr/>
              <a:t>14</a:t>
            </a:fld>
            <a:endParaRPr lang="en-US" altLang="ko-KR" sz="1200" smtClean="0">
              <a:ea typeface="Gulim" pitchFamily="34" charset="-127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4E2508FA-16EE-46E8-A8CB-2024FDC652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47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574C221A-A87D-43DE-970C-109F689CC0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0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7126E512-8288-424C-9A55-C86516E388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885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FA7F348F-ABDC-43B8-ADBD-F675DFB552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2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B964DADA-7EFE-4607-994A-0AF1105609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45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95D2A5B7-174F-40C1-9E16-95FAAD407F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2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AC011D28-11D6-4507-B025-BA97EA1FF5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A920FB93-22DA-4003-BF69-5CDF5CCCD4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3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FCB2BDD1-E8A7-40D4-AE5D-D43E440E97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4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A279B191-17D5-42A2-BB52-C0D0926A65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9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87C8A543-5951-4D0B-B77D-CF08A64F6D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9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NP </a:t>
            </a:r>
            <a:fld id="{5F1883BF-D95A-4BCF-AF1B-857C20EA8D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86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Gulim" pitchFamily="34" charset="-127"/>
              </a:defRPr>
            </a:lvl1pPr>
          </a:lstStyle>
          <a:p>
            <a:pPr>
              <a:defRPr/>
            </a:pPr>
            <a:r>
              <a:rPr lang="en-US" altLang="ko-KR"/>
              <a:t>NP </a:t>
            </a:r>
            <a:fld id="{70EFB652-E389-45B5-9067-FD208542EF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5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/>
          <a:ea typeface="MS PGothic" pitchFamily="34" charset="-128"/>
          <a:cs typeface="Times New Roman"/>
        </a:defRPr>
      </a:lvl1pPr>
      <a:lvl2pPr marL="742950" indent="-285750" algn="l" rtl="0" eaLnBrk="0" fontAlgn="base" hangingPunct="0">
        <a:spcBef>
          <a:spcPct val="5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/>
          <a:ea typeface="MS PGothic" pitchFamily="34" charset="-128"/>
          <a:cs typeface="Times New Roman"/>
        </a:defRPr>
      </a:lvl2pPr>
      <a:lvl3pPr marL="1143000" indent="-228600" algn="l" rtl="0" eaLnBrk="0" fontAlgn="base" hangingPunct="0">
        <a:spcBef>
          <a:spcPct val="5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/>
          <a:ea typeface="MS PGothic" pitchFamily="34" charset="-128"/>
          <a:cs typeface="Times New Roman"/>
        </a:defRPr>
      </a:lvl3pPr>
      <a:lvl4pPr marL="1600200" indent="-228600" algn="l" rtl="0" eaLnBrk="0" fontAlgn="base" hangingPunct="0">
        <a:spcBef>
          <a:spcPct val="5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/>
          <a:ea typeface="MS PGothic" pitchFamily="34" charset="-128"/>
          <a:cs typeface="Times New Roman"/>
        </a:defRPr>
      </a:lvl4pPr>
      <a:lvl5pPr marL="2057400" indent="-228600" algn="l" rtl="0" eaLnBrk="0" fontAlgn="base" hangingPunct="0">
        <a:spcBef>
          <a:spcPct val="5000"/>
        </a:spcBef>
        <a:spcAft>
          <a:spcPct val="0"/>
        </a:spcAft>
        <a:buChar char="»"/>
        <a:defRPr sz="2400">
          <a:solidFill>
            <a:schemeClr val="tx1"/>
          </a:solidFill>
          <a:latin typeface="Times New Roman"/>
          <a:ea typeface="MS PGothic" pitchFamily="34" charset="-128"/>
          <a:cs typeface="Times New Roman"/>
        </a:defRPr>
      </a:lvl5pPr>
      <a:lvl6pPr marL="2514600" indent="-228600" algn="l" rtl="0" eaLnBrk="0" fontAlgn="base" hangingPunct="0">
        <a:spcBef>
          <a:spcPct val="5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5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5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5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The Theory of NP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80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Tractable and intractable problems</a:t>
            </a:r>
          </a:p>
          <a:p>
            <a:r>
              <a:rPr lang="en-US" altLang="ko-KR" sz="280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NP, NP-complete &amp; NP-hard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Intractable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2438400"/>
          </a:xfrm>
          <a:noFill/>
        </p:spPr>
        <p:txBody>
          <a:bodyPr lIns="92075" tIns="46038" rIns="92075" bIns="46038"/>
          <a:lstStyle/>
          <a:p>
            <a:pPr>
              <a:lnSpc>
                <a:spcPct val="95000"/>
              </a:lnSpc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Turing showed some problems are so hard that no algorithm can solve them (undecidable)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Other researchers showed some decidable problems from automata, mathematical logic, etc. are intractable: Presburger arithmetic is doubly exponential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981200" y="3581400"/>
            <a:ext cx="5181600" cy="2514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743200" y="4191000"/>
            <a:ext cx="3733800" cy="1524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886200" y="4876800"/>
            <a:ext cx="11430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252913" y="4997450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1">
                <a:latin typeface="Arial" pitchFamily="34" charset="0"/>
                <a:ea typeface="Gulim" pitchFamily="34" charset="-127"/>
              </a:rPr>
              <a:t>P</a:t>
            </a:r>
            <a:endParaRPr lang="en-US" altLang="ko-KR" sz="1600">
              <a:latin typeface="Arial" pitchFamily="34" charset="0"/>
              <a:ea typeface="Gulim" pitchFamily="34" charset="-127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505200" y="4495800"/>
            <a:ext cx="46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1">
                <a:latin typeface="Arial" pitchFamily="34" charset="0"/>
                <a:ea typeface="Gulim" pitchFamily="34" charset="-127"/>
              </a:rPr>
              <a:t>NP</a:t>
            </a:r>
            <a:endParaRPr lang="en-US" altLang="ko-KR" sz="1600">
              <a:latin typeface="Arial" pitchFamily="34" charset="0"/>
              <a:ea typeface="Gulim" pitchFamily="34" charset="-127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71600" y="4495800"/>
            <a:ext cx="1981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52400" y="3886200"/>
            <a:ext cx="2079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itchFamily="34" charset="0"/>
                <a:ea typeface="Gulim" pitchFamily="34" charset="-127"/>
              </a:rPr>
              <a:t>No problem is known</a:t>
            </a:r>
            <a:br>
              <a:rPr lang="en-US" altLang="ko-KR" sz="1600">
                <a:latin typeface="Arial" pitchFamily="34" charset="0"/>
                <a:ea typeface="Gulim" pitchFamily="34" charset="-127"/>
              </a:rPr>
            </a:br>
            <a:r>
              <a:rPr lang="en-US" altLang="ko-KR" sz="1600">
                <a:latin typeface="Arial" pitchFamily="34" charset="0"/>
                <a:ea typeface="Gulim" pitchFamily="34" charset="-127"/>
              </a:rPr>
              <a:t>for certain to be in </a:t>
            </a:r>
            <a:br>
              <a:rPr lang="en-US" altLang="ko-KR" sz="1600">
                <a:latin typeface="Arial" pitchFamily="34" charset="0"/>
                <a:ea typeface="Gulim" pitchFamily="34" charset="-127"/>
              </a:rPr>
            </a:br>
            <a:r>
              <a:rPr lang="en-US" altLang="ko-KR" sz="1600">
                <a:latin typeface="Arial" pitchFamily="34" charset="0"/>
                <a:ea typeface="Gulim" pitchFamily="34" charset="-127"/>
              </a:rPr>
              <a:t>here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6705600" y="4191000"/>
            <a:ext cx="1219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194550" y="3716338"/>
            <a:ext cx="1720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itchFamily="34" charset="0"/>
                <a:ea typeface="Gulim" pitchFamily="34" charset="-127"/>
              </a:rPr>
              <a:t>Halting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 Proven to be Intractable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All Hamiltonian circuits: For a complete undirected graph, there are (n-1)! Circuits</a:t>
            </a: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Halting problem: Undecidable</a:t>
            </a:r>
          </a:p>
          <a:p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Presburger Arithmetic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2CFDF7DB-2A2E-4F0C-8885-6B53D7D927BC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 not proven to be intractable but no poly. time alg. 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1185"/>
            </a:stretch>
          </a:blipFill>
          <a:extLs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DD61656D-7D94-4818-8EC6-4C476D577159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 smtClean="0">
              <a:ea typeface="Gulim" pitchFamily="34" charset="-127"/>
            </a:endParaRPr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685800" y="4110038"/>
            <a:ext cx="414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 Hamiltonian circuit or path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NP</a:t>
            </a:r>
            <a:r>
              <a:rPr lang="en-US" altLang="zh-TW" sz="2800" b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: the class of problem which can be solved by a </a:t>
            </a:r>
            <a:r>
              <a:rPr lang="en-US" altLang="zh-TW" sz="2800" b="1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</a:t>
            </a:r>
            <a:r>
              <a:rPr lang="en-US" altLang="zh-TW" sz="2800" b="1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on-deterministic </a:t>
            </a:r>
            <a:r>
              <a:rPr lang="en-US" altLang="zh-TW" sz="2800" b="1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p</a:t>
            </a:r>
            <a:r>
              <a:rPr lang="en-US" altLang="zh-TW" sz="2800" b="1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olynomial 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algorithm.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b="1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P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: the class of problems which can be solved by a deterministic </a:t>
            </a:r>
            <a:r>
              <a:rPr lang="en-US" altLang="zh-TW" sz="2800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p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olynomial algorithm.</a:t>
            </a:r>
            <a:endParaRPr lang="en-US" altLang="zh-TW" sz="2800" u="sng" smtClean="0">
              <a:solidFill>
                <a:schemeClr val="hlink"/>
              </a:solidFill>
              <a:latin typeface="Tahoma" pitchFamily="34" charset="0"/>
              <a:ea typeface="PMingLiU" pitchFamily="18" charset="-12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b="1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NP-hard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: the class of problems to which every NP problem reduces.</a:t>
            </a:r>
            <a:endParaRPr lang="en-US" altLang="zh-TW" sz="2800" u="sng" smtClean="0">
              <a:solidFill>
                <a:schemeClr val="hlink"/>
              </a:solidFill>
              <a:latin typeface="Tahoma" pitchFamily="34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b="1" u="sng" smtClean="0">
                <a:solidFill>
                  <a:srgbClr val="FF0000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NP-complete (NPC)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: the class of problems which are NP-hard and belong to NP.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latin typeface="Tahoma" pitchFamily="34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781300" y="2528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038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Coping with NP-Complete/NP-Hard Problems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Rely on approximation algorithms, heuristics, etc.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Sometimes we need to solve only a restricted version of the problem.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the restricted problem is tractable, design an algorithm for the restricted version</a:t>
            </a:r>
          </a:p>
          <a:p>
            <a:endParaRPr lang="ko-KR" altLang="en-US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ahoma" pitchFamily="34" charset="0"/>
                <a:ea typeface="PMingLiU" pitchFamily="18" charset="-120"/>
              </a:rPr>
              <a:t>Nondeterministic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A </a:t>
            </a:r>
            <a:r>
              <a:rPr lang="en-US" altLang="zh-TW" sz="2800" u="sng" smtClean="0">
                <a:solidFill>
                  <a:schemeClr val="accent2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nondeterminstic algorithm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 consists of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     phase 1: </a:t>
            </a:r>
            <a:r>
              <a:rPr lang="en-US" altLang="zh-TW" sz="2800" u="sng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guessing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     phase 2: </a:t>
            </a:r>
            <a:r>
              <a:rPr lang="en-US" altLang="zh-TW" sz="2800" u="sng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checking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If the </a:t>
            </a:r>
            <a:r>
              <a:rPr lang="en-US" altLang="zh-TW" sz="2800" u="sng" smtClean="0">
                <a:solidFill>
                  <a:srgbClr val="3333CC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checking</a:t>
            </a:r>
            <a:r>
              <a:rPr lang="en-US" altLang="zh-TW" sz="280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stage of a nondeterministic algorithm is of polynomial time-complexity, then this algorithm is called an </a:t>
            </a:r>
            <a:r>
              <a:rPr lang="en-US" altLang="zh-TW" sz="2800" u="sng" smtClean="0">
                <a:solidFill>
                  <a:srgbClr val="3333CC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NP</a:t>
            </a:r>
            <a:r>
              <a:rPr lang="en-US" altLang="zh-TW" sz="280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(</a:t>
            </a:r>
            <a:r>
              <a:rPr lang="en-US" altLang="zh-TW" sz="2800" b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nondeterministic polynomial</a:t>
            </a:r>
            <a:r>
              <a:rPr lang="en-US" altLang="zh-TW" sz="280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) algorithm.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NP problems: (must be decision problems)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e.g. 	searching, MST, sorting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		satisfiability problem (SAT)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		traveling salesperson problem (TSP)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 sz="4000" b="1" smtClean="0">
                <a:latin typeface="Times New Roman" pitchFamily="18" charset="0"/>
                <a:ea typeface="PMingLiU" pitchFamily="18" charset="-120"/>
              </a:rPr>
              <a:t>N</a:t>
            </a:r>
            <a:r>
              <a:rPr lang="en-US" altLang="zh-TW" sz="4000" b="1" smtClean="0">
                <a:latin typeface="Tahoma" pitchFamily="34" charset="0"/>
                <a:ea typeface="PMingLiU" pitchFamily="18" charset="-120"/>
              </a:rPr>
              <a:t>ondeterministic operations and functions</a:t>
            </a:r>
            <a:endParaRPr lang="en-US" altLang="zh-TW" smtClean="0">
              <a:latin typeface="Tahoma" pitchFamily="34" charset="0"/>
              <a:ea typeface="PMingLiU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Choice(S) : arbitrarily chooses one of the elements in set S </a:t>
            </a:r>
          </a:p>
          <a:p>
            <a:pPr algn="just" eaLnBrk="1" hangingPunct="1"/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Failure : an unsuccessful completion</a:t>
            </a:r>
          </a:p>
          <a:p>
            <a:pPr eaLnBrk="1" hangingPunct="1"/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Success : a successful completion </a:t>
            </a:r>
            <a:endParaRPr lang="en-US" altLang="zh-TW" sz="2800" u="sng" smtClean="0">
              <a:solidFill>
                <a:schemeClr val="hlink"/>
              </a:solidFill>
              <a:latin typeface="Tahoma" pitchFamily="34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800" u="sng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Nonderministic searching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 algorithm: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     j </a:t>
            </a:r>
            <a:r>
              <a:rPr lang="en-US" altLang="zh-TW" sz="280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←</a:t>
            </a: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 choice(1 : n)   </a:t>
            </a:r>
            <a:r>
              <a:rPr lang="en-US" altLang="zh-TW" sz="2800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/* guessing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	 if A(j) = x then success  </a:t>
            </a:r>
            <a:r>
              <a:rPr lang="en-US" altLang="zh-TW" sz="2800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/* checking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smtClean="0">
                <a:latin typeface="Tahoma" pitchFamily="34" charset="0"/>
                <a:ea typeface="PMingLiU" pitchFamily="18" charset="-120"/>
                <a:cs typeface="Times New Roman" pitchFamily="18" charset="0"/>
              </a:rPr>
              <a:t>	                else failure</a:t>
            </a:r>
            <a:endParaRPr lang="en-US" altLang="zh-TW" smtClean="0">
              <a:latin typeface="TimesNewRoman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endParaRPr lang="en-US" altLang="zh-TW" sz="2800" smtClean="0">
              <a:latin typeface="Tahoma" pitchFamily="34" charset="0"/>
              <a:ea typeface="PMingLiU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9644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NewRoman" charset="0"/>
                <a:ea typeface="PMingLiU" pitchFamily="18" charset="-120"/>
              </a:rPr>
              <a:t>A </a:t>
            </a:r>
            <a:r>
              <a:rPr lang="en-US" altLang="zh-TW" sz="2800" dirty="0" smtClean="0">
                <a:latin typeface="TimesNewRoman" charset="0"/>
                <a:ea typeface="PMingLiU" pitchFamily="18" charset="-120"/>
              </a:rPr>
              <a:t>nondeterministic algorithm terminates unsuccessfully </a:t>
            </a:r>
            <a:r>
              <a:rPr lang="en-US" altLang="zh-TW" sz="2800" dirty="0" err="1" smtClean="0">
                <a:latin typeface="TimesNewRoman" charset="0"/>
                <a:ea typeface="PMingLiU" pitchFamily="18" charset="-120"/>
              </a:rPr>
              <a:t>iff</a:t>
            </a:r>
            <a:r>
              <a:rPr lang="en-US" altLang="zh-TW" sz="2800" dirty="0" smtClean="0">
                <a:latin typeface="TimesNewRoman" charset="0"/>
                <a:ea typeface="PMingLiU" pitchFamily="18" charset="-120"/>
              </a:rPr>
              <a:t> there exist no set of choices leading to a success signal.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TW" sz="2800" dirty="0" smtClean="0">
                <a:latin typeface="TimesNewRoman" charset="0"/>
                <a:ea typeface="PMingLiU" pitchFamily="18" charset="-120"/>
              </a:rPr>
              <a:t> </a:t>
            </a:r>
          </a:p>
          <a:p>
            <a:pPr eaLnBrk="1" hangingPunct="1">
              <a:defRPr/>
            </a:pPr>
            <a:r>
              <a:rPr lang="en-US" altLang="zh-TW" sz="2800" dirty="0" smtClean="0">
                <a:latin typeface="TimesNewRoman" charset="0"/>
                <a:ea typeface="PMingLiU" pitchFamily="18" charset="-120"/>
              </a:rPr>
              <a:t>The time required for </a:t>
            </a:r>
            <a:r>
              <a:rPr lang="en-US" altLang="zh-TW" sz="2800" i="1" dirty="0" smtClean="0">
                <a:latin typeface="TimesNewRoman" charset="0"/>
                <a:ea typeface="PMingLiU" pitchFamily="18" charset="-120"/>
              </a:rPr>
              <a:t>choice(1 : n)</a:t>
            </a:r>
            <a:r>
              <a:rPr lang="en-US" altLang="zh-TW" sz="2800" dirty="0" smtClean="0">
                <a:latin typeface="TimesNewRoman" charset="0"/>
                <a:ea typeface="PMingLiU" pitchFamily="18" charset="-120"/>
              </a:rPr>
              <a:t> is O(1)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2800" dirty="0" smtClean="0">
                <a:latin typeface="TimesNewRoman" charset="0"/>
                <a:ea typeface="PMingLiU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Hard practical problems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00600"/>
          </a:xfrm>
          <a:noFill/>
        </p:spPr>
        <p:txBody>
          <a:bodyPr lIns="92075" tIns="46038" rIns="92075" bIns="46038"/>
          <a:lstStyle/>
          <a:p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There are many practical problems for which </a:t>
            </a:r>
            <a:r>
              <a:rPr lang="en-US" altLang="ko-KR" i="1" u="sng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no one has yet</a:t>
            </a:r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found a polynomial bound algorithm.</a:t>
            </a:r>
            <a:b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dirty="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Examples: 3-SAT, traveling salesperson, 0/1 knapsack, sum of subsets, graph coloring, bin packing etc.</a:t>
            </a:r>
            <a:b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dirty="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Most design automation problems such as testing and routing. </a:t>
            </a:r>
            <a:b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dirty="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Many OS, networks, database and graph problems.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ahoma" pitchFamily="34" charset="0"/>
                <a:ea typeface="PMingLiU" pitchFamily="18" charset="-120"/>
              </a:rPr>
              <a:t>Satisfiability (SAT) problem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theory of NP-completeness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Tractable and intractable problems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NP-complete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33375" y="938213"/>
            <a:ext cx="8512175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12788" indent="-255588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A </a:t>
            </a:r>
            <a:r>
              <a:rPr lang="en-US" altLang="en-US" sz="2800" b="1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literal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 is a variable or the negation of a var.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Example: The variable </a:t>
            </a:r>
            <a:r>
              <a:rPr lang="en-US" altLang="en-US" sz="2800" b="1" i="1" smtClean="0">
                <a:latin typeface="Arial" pitchFamily="34" charset="0"/>
                <a:cs typeface="Times New Roman" pitchFamily="18" charset="0"/>
              </a:rPr>
              <a:t>x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 is a literal, and</a:t>
            </a:r>
            <a:br>
              <a:rPr lang="en-US" altLang="en-US" sz="2800" b="1" smtClean="0">
                <a:latin typeface="Arial" pitchFamily="34" charset="0"/>
                <a:cs typeface="Times New Roman" pitchFamily="18" charset="0"/>
              </a:rPr>
            </a:b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its negation, 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en-US" sz="800" b="1" smtClean="0"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1" i="1" smtClean="0">
                <a:latin typeface="Arial" pitchFamily="34" charset="0"/>
                <a:cs typeface="Times New Roman" pitchFamily="18" charset="0"/>
              </a:rPr>
              <a:t>x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, is a literal.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A </a:t>
            </a:r>
            <a:r>
              <a:rPr lang="en-US" altLang="en-US" sz="2800" b="1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clause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 is a disjunction (an OR) of literals.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800" b="1" smtClean="0">
                <a:latin typeface="Arial" pitchFamily="34" charset="0"/>
                <a:cs typeface="Times New Roman" pitchFamily="18" charset="0"/>
              </a:rPr>
              <a:t>Example:  (x 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  <a:sym typeface="Symbol" pitchFamily="18" charset="2"/>
              </a:rPr>
              <a:t> y  </a:t>
            </a:r>
            <a:r>
              <a:rPr lang="en-US" altLang="en-US" sz="800" b="1" smtClean="0"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1" smtClean="0">
                <a:latin typeface="Arial" pitchFamily="34" charset="0"/>
                <a:cs typeface="Times New Roman" pitchFamily="18" charset="0"/>
                <a:sym typeface="Symbol" pitchFamily="18" charset="2"/>
              </a:rPr>
              <a:t>z)  is a clause</a:t>
            </a:r>
            <a:r>
              <a:rPr lang="en-US" altLang="en-US" sz="2800" b="1" smtClean="0">
                <a:solidFill>
                  <a:schemeClr val="bg1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.</a:t>
            </a:r>
            <a:endParaRPr lang="en-US" altLang="en-US" sz="2800" b="1" smtClean="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2531" name="Text Box 23"/>
          <p:cNvSpPr txBox="1"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3600" smtClean="0">
                <a:latin typeface="Arial Black" pitchFamily="34" charset="0"/>
                <a:cs typeface="Times New Roman" pitchFamily="18" charset="0"/>
              </a:rPr>
              <a:t>Conjunctive Normal Form (CNF)</a:t>
            </a:r>
            <a:endParaRPr lang="en-US" altLang="en-US" sz="3600" smtClean="0">
              <a:cs typeface="Times New Roman" pitchFamily="18" charset="0"/>
            </a:endParaRPr>
          </a:p>
        </p:txBody>
      </p:sp>
      <p:sp>
        <p:nvSpPr>
          <p:cNvPr id="770072" name="Text Box 24"/>
          <p:cNvSpPr txBox="1">
            <a:spLocks noChangeArrowheads="1"/>
          </p:cNvSpPr>
          <p:nvPr/>
        </p:nvSpPr>
        <p:spPr bwMode="auto">
          <a:xfrm>
            <a:off x="333375" y="3551238"/>
            <a:ext cx="8512175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" indent="-180975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 marL="712788" indent="-255588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sz="2800" b="1" smtClean="0">
                <a:latin typeface="Arial" charset="0"/>
              </a:rPr>
              <a:t>A formula is in </a:t>
            </a:r>
            <a:r>
              <a:rPr lang="en-US" sz="2800" b="1" smtClean="0">
                <a:solidFill>
                  <a:srgbClr val="FF0000"/>
                </a:solidFill>
                <a:latin typeface="Arial" charset="0"/>
              </a:rPr>
              <a:t>Conjunctive Normal Form (CNF) </a:t>
            </a:r>
            <a:r>
              <a:rPr lang="en-US" sz="2800" b="1" smtClean="0">
                <a:latin typeface="Arial" charset="0"/>
              </a:rPr>
              <a:t>if it is a conjunction (an AND)</a:t>
            </a:r>
            <a:r>
              <a:rPr lang="en-US" sz="2800" smtClean="0">
                <a:latin typeface="Arial" charset="0"/>
              </a:rPr>
              <a:t> </a:t>
            </a:r>
            <a:r>
              <a:rPr lang="en-US" sz="2800" b="1" smtClean="0">
                <a:latin typeface="Arial" charset="0"/>
              </a:rPr>
              <a:t>of clauses.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sz="2800" b="1" smtClean="0">
                <a:latin typeface="Arial" charset="0"/>
              </a:rPr>
              <a:t>Example:  (x </a:t>
            </a:r>
            <a:r>
              <a:rPr lang="en-US" sz="2800" b="1" smtClean="0">
                <a:latin typeface="Arial" charset="0"/>
                <a:sym typeface="Symbol" charset="0"/>
              </a:rPr>
              <a:t>  z)  </a:t>
            </a:r>
            <a:r>
              <a:rPr lang="en-US" sz="2800" b="1" smtClean="0">
                <a:latin typeface="Arial" charset="0"/>
              </a:rPr>
              <a:t>(</a:t>
            </a:r>
            <a:r>
              <a:rPr lang="en-US" sz="2800" b="1" smtClean="0">
                <a:latin typeface="Arial" charset="0"/>
                <a:sym typeface="Symbol" charset="0"/>
              </a:rPr>
              <a:t>y  z)  is in CNF.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sz="2800" b="1" smtClean="0">
                <a:latin typeface="Arial" charset="0"/>
                <a:sym typeface="Symbol" charset="0"/>
              </a:rPr>
              <a:t>A CNF formula is a conjunction of disjunctions, i.e., a product (AND) of sums (OR) </a:t>
            </a:r>
            <a:r>
              <a:rPr lang="en-US" sz="2800" b="1" smtClean="0">
                <a:solidFill>
                  <a:schemeClr val="bg1"/>
                </a:solidFill>
                <a:latin typeface="Arial" charset="0"/>
                <a:sym typeface="Symbol" charset="0"/>
              </a:rPr>
              <a:t>of literals.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Problem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Satisfiable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NP </a:t>
            </a:r>
            <a:fld id="{A279B191-17D5-42A2-BB52-C0D0926A651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825750" y="3000375"/>
            <a:ext cx="2058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 dirty="0" smtClean="0">
                <a:cs typeface="Times New Roman" pitchFamily="18" charset="0"/>
                <a:sym typeface="Symbol" pitchFamily="18" charset="2"/>
              </a:rPr>
              <a:t>(x</a:t>
            </a:r>
            <a:r>
              <a:rPr lang="en-US" altLang="en-US" b="1" baseline="-25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en-US" b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1" dirty="0" smtClean="0">
                <a:cs typeface="Times New Roman" pitchFamily="18" charset="0"/>
                <a:sym typeface="Symbol" pitchFamily="18" charset="2"/>
              </a:rPr>
              <a:t> x</a:t>
            </a:r>
            <a:r>
              <a:rPr lang="en-US" altLang="en-US" b="1" baseline="-25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b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1" dirty="0" smtClean="0">
                <a:cs typeface="Times New Roman" pitchFamily="18" charset="0"/>
                <a:sym typeface="Symbol" pitchFamily="18" charset="2"/>
              </a:rPr>
              <a:t> x</a:t>
            </a:r>
            <a:r>
              <a:rPr lang="en-US" altLang="en-US" b="1" baseline="-25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en-US" b="1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altLang="en-US" dirty="0" smtClean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838450" y="3724275"/>
            <a:ext cx="3949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dirty="0" smtClean="0">
                <a:sym typeface="Symbol" charset="0"/>
              </a:rPr>
              <a:t>(x</a:t>
            </a:r>
            <a:r>
              <a:rPr lang="en-US" b="1" baseline="-25000" dirty="0" smtClean="0">
                <a:sym typeface="Symbol" charset="0"/>
              </a:rPr>
              <a:t>1</a:t>
            </a:r>
            <a:r>
              <a:rPr lang="en-US" b="1" dirty="0" smtClean="0">
                <a:sym typeface="Symbol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dirty="0" smtClean="0">
                <a:sym typeface="Symbol" charset="0"/>
              </a:rPr>
              <a:t> x</a:t>
            </a:r>
            <a:r>
              <a:rPr lang="en-US" b="1" baseline="-25000" dirty="0">
                <a:sym typeface="Symbol" charset="0"/>
              </a:rPr>
              <a:t>2</a:t>
            </a:r>
            <a:r>
              <a:rPr lang="en-US" b="1" dirty="0" smtClean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dirty="0" smtClean="0">
                <a:sym typeface="Symbol" charset="0"/>
              </a:rPr>
              <a:t> (x</a:t>
            </a:r>
            <a:r>
              <a:rPr lang="en-US" b="1" baseline="-25000" dirty="0">
                <a:sym typeface="Symbol" charset="0"/>
              </a:rPr>
              <a:t>2</a:t>
            </a:r>
            <a:r>
              <a:rPr lang="en-US" b="1" dirty="0" smtClean="0">
                <a:sym typeface="Symbol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dirty="0" smtClean="0">
                <a:sym typeface="Symbol" charset="0"/>
              </a:rPr>
              <a:t> x</a:t>
            </a:r>
            <a:r>
              <a:rPr lang="en-US" b="1" baseline="-25000" dirty="0" smtClean="0">
                <a:sym typeface="Symbol" charset="0"/>
              </a:rPr>
              <a:t>3</a:t>
            </a:r>
            <a:r>
              <a:rPr lang="en-US" b="1" baseline="30000" dirty="0" smtClean="0">
                <a:sym typeface="Symbol" charset="0"/>
              </a:rPr>
              <a:t>	</a:t>
            </a:r>
            <a:r>
              <a:rPr lang="en-US" b="1" dirty="0" smtClean="0">
                <a:sym typeface="Symbol" charset="0"/>
              </a:rPr>
              <a:t>) </a:t>
            </a:r>
            <a:r>
              <a:rPr lang="en-US" b="1" dirty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dirty="0" smtClean="0">
                <a:sym typeface="Symbol" charset="0"/>
              </a:rPr>
              <a:t> x</a:t>
            </a:r>
            <a:r>
              <a:rPr lang="en-US" b="1" baseline="-25000" dirty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895600" y="4449763"/>
            <a:ext cx="3130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dirty="0" smtClean="0">
                <a:sym typeface="Symbol" charset="0"/>
              </a:rPr>
              <a:t>(x</a:t>
            </a:r>
            <a:r>
              <a:rPr lang="en-US" b="1" baseline="-25000" dirty="0" smtClean="0">
                <a:sym typeface="Symbol" charset="0"/>
              </a:rPr>
              <a:t>1</a:t>
            </a:r>
            <a:r>
              <a:rPr lang="en-US" b="1" dirty="0" smtClean="0">
                <a:sym typeface="Symbol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dirty="0" smtClean="0">
                <a:sym typeface="Symbol" charset="0"/>
              </a:rPr>
              <a:t> x</a:t>
            </a:r>
            <a:r>
              <a:rPr lang="en-US" b="1" baseline="-25000" dirty="0" smtClean="0">
                <a:sym typeface="Symbol" charset="0"/>
              </a:rPr>
              <a:t>2</a:t>
            </a:r>
            <a:r>
              <a:rPr lang="en-US" b="1" dirty="0" smtClean="0">
                <a:sym typeface="Symbol" charset="0"/>
              </a:rPr>
              <a:t> ) </a:t>
            </a:r>
            <a:r>
              <a:rPr lang="en-US" b="1" dirty="0" smtClean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dirty="0" smtClean="0">
                <a:sym typeface="Symbol" charset="0"/>
              </a:rPr>
              <a:t> x</a:t>
            </a:r>
            <a:r>
              <a:rPr lang="en-US" b="1" baseline="-25000" dirty="0">
                <a:sym typeface="Symbol" charset="0"/>
              </a:rPr>
              <a:t>1</a:t>
            </a:r>
            <a:r>
              <a:rPr lang="en-US" b="1" dirty="0" smtClean="0">
                <a:sym typeface="Symbo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dirty="0" smtClean="0">
                <a:sym typeface="Symbol" charset="0"/>
              </a:rPr>
              <a:t> x</a:t>
            </a:r>
            <a:r>
              <a:rPr lang="en-US" b="1" baseline="-25000" dirty="0" smtClean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 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752600" y="3000375"/>
            <a:ext cx="784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816100" y="3724275"/>
            <a:ext cx="784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816100" y="4449763"/>
            <a:ext cx="646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243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Text Box 2"/>
          <p:cNvSpPr txBox="1">
            <a:spLocks noChangeArrowheads="1"/>
          </p:cNvSpPr>
          <p:nvPr/>
        </p:nvSpPr>
        <p:spPr bwMode="auto">
          <a:xfrm>
            <a:off x="363538" y="66675"/>
            <a:ext cx="84312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smtClean="0"/>
              <a:t>Definition: A CNF formula is a </a:t>
            </a:r>
            <a:r>
              <a:rPr lang="en-US" b="1" smtClean="0">
                <a:solidFill>
                  <a:srgbClr val="FF0000"/>
                </a:solidFill>
              </a:rPr>
              <a:t>3CNF-formula </a:t>
            </a:r>
            <a:r>
              <a:rPr lang="en-US" b="1" smtClean="0"/>
              <a:t>iff each clause has exactly 3 literals.</a:t>
            </a:r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12738" y="1087438"/>
            <a:ext cx="7134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smtClean="0">
                <a:sym typeface="Symbol" charset="0"/>
              </a:rPr>
              <a:t>(x</a:t>
            </a:r>
            <a:r>
              <a:rPr lang="en-US" b="1" baseline="-25000" smtClean="0">
                <a:sym typeface="Symbol" charset="0"/>
              </a:rPr>
              <a:t>1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x</a:t>
            </a:r>
            <a:r>
              <a:rPr lang="en-US" b="1" baseline="-25000" smtClean="0">
                <a:sym typeface="Symbol" charset="0"/>
              </a:rPr>
              <a:t>2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x</a:t>
            </a:r>
            <a:r>
              <a:rPr lang="en-US" b="1" baseline="-25000" smtClean="0">
                <a:sym typeface="Symbol" charset="0"/>
              </a:rPr>
              <a:t>3</a:t>
            </a:r>
            <a:r>
              <a:rPr lang="en-US" b="1" smtClean="0">
                <a:sym typeface="Symbol" charset="0"/>
              </a:rPr>
              <a:t>)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smtClean="0">
                <a:sym typeface="Symbol" charset="0"/>
              </a:rPr>
              <a:t> (x</a:t>
            </a:r>
            <a:r>
              <a:rPr lang="en-US" b="1" baseline="-25000" smtClean="0">
                <a:sym typeface="Symbol" charset="0"/>
              </a:rPr>
              <a:t>4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x</a:t>
            </a:r>
            <a:r>
              <a:rPr lang="en-US" b="1" baseline="-25000" smtClean="0">
                <a:sym typeface="Symbol" charset="0"/>
              </a:rPr>
              <a:t>2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x</a:t>
            </a:r>
            <a:r>
              <a:rPr lang="en-US" b="1" baseline="-25000" smtClean="0">
                <a:sym typeface="Symbol" charset="0"/>
              </a:rPr>
              <a:t>5</a:t>
            </a:r>
            <a:r>
              <a:rPr lang="en-US" b="1" smtClean="0">
                <a:sym typeface="Symbol" charset="0"/>
              </a:rPr>
              <a:t>)</a:t>
            </a:r>
            <a:r>
              <a:rPr lang="en-US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 ...  </a:t>
            </a:r>
            <a:r>
              <a:rPr lang="en-US" b="1" smtClean="0">
                <a:sym typeface="Symbol" charset="0"/>
              </a:rPr>
              <a:t>(x</a:t>
            </a:r>
            <a:r>
              <a:rPr lang="en-US" b="1" baseline="-25000" smtClean="0">
                <a:sym typeface="Symbol" charset="0"/>
              </a:rPr>
              <a:t>3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x</a:t>
            </a:r>
            <a:r>
              <a:rPr lang="en-US" b="1" baseline="-25000" smtClean="0">
                <a:sym typeface="Symbol" charset="0"/>
              </a:rPr>
              <a:t>2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x</a:t>
            </a:r>
            <a:r>
              <a:rPr lang="en-US" b="1" baseline="-25000" smtClean="0">
                <a:sym typeface="Symbol" charset="0"/>
              </a:rPr>
              <a:t>1</a:t>
            </a:r>
            <a:r>
              <a:rPr lang="en-US" b="1" smtClean="0">
                <a:sym typeface="Symbol" charset="0"/>
              </a:rPr>
              <a:t>)</a:t>
            </a:r>
            <a:r>
              <a:rPr lang="en-US" smtClean="0">
                <a:sym typeface="Symbol" charset="0"/>
              </a:rPr>
              <a:t> 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3046413" y="232251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002060"/>
                </a:solidFill>
              </a:rPr>
              <a:t>clauses</a:t>
            </a:r>
          </a:p>
        </p:txBody>
      </p:sp>
      <p:sp>
        <p:nvSpPr>
          <p:cNvPr id="846854" name="Line 6"/>
          <p:cNvSpPr>
            <a:spLocks noChangeShapeType="1"/>
          </p:cNvSpPr>
          <p:nvPr/>
        </p:nvSpPr>
        <p:spPr bwMode="auto">
          <a:xfrm>
            <a:off x="685800" y="1722438"/>
            <a:ext cx="15589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46855" name="Line 7"/>
          <p:cNvSpPr>
            <a:spLocks noChangeShapeType="1"/>
          </p:cNvSpPr>
          <p:nvPr/>
        </p:nvSpPr>
        <p:spPr bwMode="auto">
          <a:xfrm>
            <a:off x="2592388" y="1663700"/>
            <a:ext cx="1522412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46856" name="Line 8"/>
          <p:cNvSpPr>
            <a:spLocks noChangeShapeType="1"/>
          </p:cNvSpPr>
          <p:nvPr/>
        </p:nvSpPr>
        <p:spPr bwMode="auto">
          <a:xfrm>
            <a:off x="5221288" y="1676400"/>
            <a:ext cx="1865312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46857" name="Line 9"/>
          <p:cNvSpPr>
            <a:spLocks noChangeShapeType="1"/>
          </p:cNvSpPr>
          <p:nvPr/>
        </p:nvSpPr>
        <p:spPr bwMode="auto">
          <a:xfrm>
            <a:off x="1771650" y="1722438"/>
            <a:ext cx="1868488" cy="60801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46858" name="Line 10"/>
          <p:cNvSpPr>
            <a:spLocks noChangeShapeType="1"/>
          </p:cNvSpPr>
          <p:nvPr/>
        </p:nvSpPr>
        <p:spPr bwMode="auto">
          <a:xfrm flipH="1">
            <a:off x="3794125" y="1716088"/>
            <a:ext cx="38100" cy="63658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46859" name="Line 11"/>
          <p:cNvSpPr>
            <a:spLocks noChangeShapeType="1"/>
          </p:cNvSpPr>
          <p:nvPr/>
        </p:nvSpPr>
        <p:spPr bwMode="auto">
          <a:xfrm flipH="1">
            <a:off x="4000500" y="1711325"/>
            <a:ext cx="2887663" cy="62388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23563" name="Group 23"/>
          <p:cNvGrpSpPr>
            <a:grpSpLocks/>
          </p:cNvGrpSpPr>
          <p:nvPr/>
        </p:nvGrpSpPr>
        <p:grpSpPr bwMode="auto">
          <a:xfrm>
            <a:off x="333375" y="2986088"/>
            <a:ext cx="8512175" cy="2941637"/>
            <a:chOff x="210" y="1881"/>
            <a:chExt cx="5362" cy="1853"/>
          </a:xfrm>
        </p:grpSpPr>
        <p:sp>
          <p:nvSpPr>
            <p:cNvPr id="23564" name="Text Box 21"/>
            <p:cNvSpPr txBox="1">
              <a:spLocks noChangeArrowheads="1"/>
            </p:cNvSpPr>
            <p:nvPr/>
          </p:nvSpPr>
          <p:spPr bwMode="auto">
            <a:xfrm>
              <a:off x="210" y="1881"/>
              <a:ext cx="536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1pPr>
              <a:lvl2pPr marL="712788" indent="-255588"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5pPr>
              <a:lvl6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6pPr>
              <a:lvl7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7pPr>
              <a:lvl8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8pPr>
              <a:lvl9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800" b="1" smtClean="0">
                  <a:latin typeface="Arial" charset="0"/>
                </a:rPr>
                <a:t>A literal is a variable or the negation of a var.</a:t>
              </a:r>
            </a:p>
            <a:p>
              <a:pPr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800" b="1" smtClean="0">
                  <a:latin typeface="Arial" charset="0"/>
                </a:rPr>
                <a:t>A clause is a disjunction (an OR) of literals.</a:t>
              </a:r>
            </a:p>
          </p:txBody>
        </p:sp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210" y="2546"/>
              <a:ext cx="5362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1pPr>
              <a:lvl2pPr marL="712788" indent="-255588"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5pPr>
              <a:lvl6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6pPr>
              <a:lvl7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7pPr>
              <a:lvl8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8pPr>
              <a:lvl9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Times New Roman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800" b="1" smtClean="0">
                  <a:latin typeface="Arial" charset="0"/>
                </a:rPr>
                <a:t>A formula is in Conjunctive Normal Form (CNF) if it is a conjunction (an AND)</a:t>
              </a:r>
              <a:r>
                <a:rPr lang="en-US" sz="2800" smtClean="0">
                  <a:latin typeface="Arial" charset="0"/>
                </a:rPr>
                <a:t> </a:t>
              </a:r>
              <a:r>
                <a:rPr lang="en-US" sz="2800" b="1" smtClean="0">
                  <a:latin typeface="Arial" charset="0"/>
                </a:rPr>
                <a:t>of clauses.</a:t>
              </a:r>
            </a:p>
            <a:p>
              <a:pPr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800" b="1" smtClean="0">
                  <a:latin typeface="Arial" charset="0"/>
                  <a:sym typeface="Symbol" charset="0"/>
                </a:rPr>
                <a:t>A CNF formula is a conjunction of disjunctions of literals.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0" grpId="0"/>
      <p:bldP spid="846851" grpId="0"/>
      <p:bldP spid="8468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63538" y="66675"/>
            <a:ext cx="84312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smtClean="0"/>
              <a:t>Definition: A CNF formula is a </a:t>
            </a:r>
            <a:r>
              <a:rPr lang="en-US" b="1" smtClean="0">
                <a:solidFill>
                  <a:schemeClr val="accent2"/>
                </a:solidFill>
              </a:rPr>
              <a:t>3CNF-formula</a:t>
            </a:r>
            <a:r>
              <a:rPr lang="en-US" b="1" smtClean="0"/>
              <a:t> iff each clause has exactly 3 literals.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12738" y="1087438"/>
            <a:ext cx="76231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smtClean="0">
                <a:sym typeface="Symbol" charset="0"/>
              </a:rPr>
              <a:t> = (x</a:t>
            </a:r>
            <a:r>
              <a:rPr lang="en-US" b="1" baseline="-25000" smtClean="0">
                <a:sym typeface="Symbol" charset="0"/>
              </a:rPr>
              <a:t>1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x</a:t>
            </a:r>
            <a:r>
              <a:rPr lang="en-US" b="1" baseline="-25000" smtClean="0">
                <a:sym typeface="Symbol" charset="0"/>
              </a:rPr>
              <a:t>2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x</a:t>
            </a:r>
            <a:r>
              <a:rPr lang="en-US" b="1" baseline="-25000" smtClean="0">
                <a:sym typeface="Symbol" charset="0"/>
              </a:rPr>
              <a:t>3</a:t>
            </a:r>
            <a:r>
              <a:rPr lang="en-US" b="1" smtClean="0">
                <a:sym typeface="Symbol" charset="0"/>
              </a:rPr>
              <a:t>)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smtClean="0">
                <a:sym typeface="Symbol" charset="0"/>
              </a:rPr>
              <a:t> (x</a:t>
            </a:r>
            <a:r>
              <a:rPr lang="en-US" b="1" baseline="-25000" smtClean="0">
                <a:sym typeface="Symbol" charset="0"/>
              </a:rPr>
              <a:t>4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x</a:t>
            </a:r>
            <a:r>
              <a:rPr lang="en-US" b="1" baseline="-25000" smtClean="0">
                <a:sym typeface="Symbol" charset="0"/>
              </a:rPr>
              <a:t>2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x</a:t>
            </a:r>
            <a:r>
              <a:rPr lang="en-US" b="1" baseline="-25000" smtClean="0">
                <a:sym typeface="Symbol" charset="0"/>
              </a:rPr>
              <a:t>5</a:t>
            </a:r>
            <a:r>
              <a:rPr lang="en-US" b="1" smtClean="0">
                <a:sym typeface="Symbol" charset="0"/>
              </a:rPr>
              <a:t>)</a:t>
            </a:r>
            <a:r>
              <a:rPr lang="en-US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smtClean="0">
                <a:solidFill>
                  <a:srgbClr val="F8DDFF"/>
                </a:solidFill>
                <a:sym typeface="Symbol" charset="0"/>
              </a:rPr>
              <a:t> </a:t>
            </a:r>
            <a:r>
              <a:rPr lang="en-US" b="1" smtClean="0">
                <a:sym typeface="Symbol" charset="0"/>
              </a:rPr>
              <a:t>...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</a:t>
            </a:r>
            <a:r>
              <a:rPr lang="en-US" b="1" smtClean="0">
                <a:sym typeface="Symbol" charset="0"/>
              </a:rPr>
              <a:t> (x</a:t>
            </a:r>
            <a:r>
              <a:rPr lang="en-US" b="1" baseline="-25000" smtClean="0">
                <a:sym typeface="Symbol" charset="0"/>
              </a:rPr>
              <a:t>3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b="1" smtClean="0">
                <a:sym typeface="Symbol" charset="0"/>
              </a:rPr>
              <a:t> x</a:t>
            </a:r>
            <a:r>
              <a:rPr lang="en-US" b="1" baseline="-25000" smtClean="0">
                <a:sym typeface="Symbol" charset="0"/>
              </a:rPr>
              <a:t>2</a:t>
            </a:r>
            <a:r>
              <a:rPr lang="en-US" b="1" smtClean="0">
                <a:sym typeface="Symbol" charset="0"/>
              </a:rPr>
              <a:t> </a:t>
            </a:r>
            <a:r>
              <a:rPr lang="en-US" b="1" smtClean="0">
                <a:solidFill>
                  <a:schemeClr val="accent2"/>
                </a:solidFill>
                <a:sym typeface="Symbol" charset="0"/>
              </a:rPr>
              <a:t> </a:t>
            </a:r>
            <a:r>
              <a:rPr lang="en-US" b="1" smtClean="0">
                <a:sym typeface="Symbol" charset="0"/>
              </a:rPr>
              <a:t>x</a:t>
            </a:r>
            <a:r>
              <a:rPr lang="en-US" b="1" baseline="-25000" smtClean="0">
                <a:sym typeface="Symbol" charset="0"/>
              </a:rPr>
              <a:t>1</a:t>
            </a:r>
            <a:r>
              <a:rPr lang="en-US" b="1" smtClean="0">
                <a:sym typeface="Symbol" charset="0"/>
              </a:rPr>
              <a:t>)</a:t>
            </a:r>
            <a:r>
              <a:rPr lang="en-US" smtClean="0">
                <a:sym typeface="Symbol" charset="0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6413" y="232251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5pPr>
            <a:lvl6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6pPr>
            <a:lvl7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7pPr>
            <a:lvl8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8pPr>
            <a:lvl9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Times New Roman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chemeClr val="accent2"/>
                </a:solidFill>
              </a:rPr>
              <a:t>clauses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969963" y="1711325"/>
            <a:ext cx="16224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114675" y="1711325"/>
            <a:ext cx="2093913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748338" y="1711325"/>
            <a:ext cx="184467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771650" y="1722438"/>
            <a:ext cx="1868488" cy="60801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794125" y="1716088"/>
            <a:ext cx="38100" cy="63658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000500" y="1711325"/>
            <a:ext cx="2887663" cy="62388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3333CC"/>
                </a:solidFill>
                <a:latin typeface="Arial" pitchFamily="34" charset="0"/>
              </a:rPr>
              <a:t>Boolean Basics: Literals, Clauses, CNF</a:t>
            </a:r>
            <a:endParaRPr lang="cs-CZ" altLang="en-US" sz="4000" smtClean="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133600"/>
            <a:ext cx="83629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itchFamily="34" charset="0"/>
                <a:cs typeface="Arial" pitchFamily="34" charset="0"/>
              </a:rPr>
              <a:t>Boolean function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 on </a:t>
            </a:r>
            <a:r>
              <a:rPr lang="en-US" altLang="en-US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 variables is a mapping </a:t>
            </a:r>
            <a:r>
              <a:rPr lang="en-US" altLang="en-US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{0,1}</a:t>
            </a:r>
            <a:r>
              <a:rPr lang="en-US" altLang="en-US" baseline="30000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altLang="en-US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→{0,1}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006600"/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CC0000"/>
                </a:solidFill>
                <a:latin typeface="Arial" pitchFamily="34" charset="0"/>
                <a:cs typeface="Times New Roman" pitchFamily="18" charset="0"/>
              </a:rPr>
              <a:t>Literal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 = Boolean variable or its negation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CC0000"/>
                </a:solidFill>
                <a:latin typeface="Arial" pitchFamily="34" charset="0"/>
                <a:cs typeface="Times New Roman" pitchFamily="18" charset="0"/>
              </a:rPr>
              <a:t>Clause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 = disjunction of literals (no complementary pair)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CC0000"/>
                </a:solidFill>
                <a:latin typeface="Arial" pitchFamily="34" charset="0"/>
                <a:cs typeface="Times New Roman" pitchFamily="18" charset="0"/>
              </a:rPr>
              <a:t>Conjunctive Normal Form (CNF)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 = conjunction of clauses, i.e., product-of-sums</a:t>
            </a:r>
            <a:r>
              <a:rPr lang="cs-CZ" altLang="en-US" smtClean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altLang="en-US" u="sng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Fact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:</a:t>
            </a:r>
            <a:r>
              <a:rPr lang="en-US" altLang="en-US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Every Boolean function </a:t>
            </a:r>
            <a:r>
              <a:rPr lang="cs-CZ" altLang="en-US" smtClean="0">
                <a:latin typeface="Arial" pitchFamily="34" charset="0"/>
                <a:cs typeface="Times New Roman" pitchFamily="18" charset="0"/>
              </a:rPr>
              <a:t>has a CNF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 representation</a:t>
            </a:r>
            <a:r>
              <a:rPr lang="cs-CZ" altLang="en-US" smtClean="0">
                <a:latin typeface="Arial" pitchFamily="34" charset="0"/>
                <a:cs typeface="Times New Roman" pitchFamily="18" charset="0"/>
              </a:rPr>
              <a:t>)</a:t>
            </a:r>
            <a:endParaRPr lang="en-US" altLang="en-US" smtClean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ahoma" pitchFamily="34" charset="0"/>
                <a:ea typeface="PMingLiU" pitchFamily="18" charset="-120"/>
              </a:rPr>
              <a:t>Cook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’</a:t>
            </a:r>
            <a:r>
              <a:rPr lang="en-US" altLang="zh-TW" smtClean="0">
                <a:latin typeface="Tahoma" pitchFamily="34" charset="0"/>
                <a:ea typeface="PMingLiU" pitchFamily="18" charset="-120"/>
              </a:rPr>
              <a:t>s theorem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FF0000"/>
                </a:solidFill>
                <a:latin typeface="TimesNewRoman" charset="0"/>
                <a:ea typeface="PMingLiU" pitchFamily="18" charset="-120"/>
                <a:cs typeface="Times New Roman" pitchFamily="18" charset="0"/>
              </a:rPr>
              <a:t>SAT is NP-complete</a:t>
            </a:r>
          </a:p>
          <a:p>
            <a:pPr eaLnBrk="1" hangingPunct="1"/>
            <a:endParaRPr lang="en-US" altLang="zh-TW" sz="2800" dirty="0" smtClean="0">
              <a:solidFill>
                <a:srgbClr val="FF0000"/>
              </a:solidFill>
              <a:latin typeface="TimesNewRoman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NewRoman" charset="0"/>
                <a:ea typeface="PMingLiU" pitchFamily="18" charset="-120"/>
                <a:cs typeface="Times New Roman" pitchFamily="18" charset="0"/>
              </a:rPr>
              <a:t>3-SAT is NP-complete (1-SAT or 2-SAT is P)</a:t>
            </a:r>
            <a:endParaRPr lang="en-US" altLang="zh-TW" sz="2800" dirty="0" smtClean="0">
              <a:solidFill>
                <a:srgbClr val="FF0000"/>
              </a:solidFill>
              <a:latin typeface="TimesNewRoman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u="sng" dirty="0" smtClean="0">
              <a:solidFill>
                <a:srgbClr val="3333CC"/>
              </a:solidFill>
              <a:latin typeface="Tahoma" pitchFamily="34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NewRoman" charset="0"/>
                <a:ea typeface="PMingLiU" pitchFamily="18" charset="-120"/>
                <a:cs typeface="Times New Roman" pitchFamily="18" charset="0"/>
              </a:rPr>
              <a:t>It is the first NP-complete problem </a:t>
            </a:r>
          </a:p>
          <a:p>
            <a:pPr eaLnBrk="1" hangingPunct="1"/>
            <a:endParaRPr lang="en-US" altLang="zh-TW" sz="2800" dirty="0" smtClean="0">
              <a:latin typeface="TimesNewRoman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NewRoman" charset="0"/>
                <a:ea typeface="PMingLiU" pitchFamily="18" charset="-120"/>
                <a:cs typeface="Times New Roman" pitchFamily="18" charset="0"/>
              </a:rPr>
              <a:t>Every NP problem reduces to SAT</a:t>
            </a:r>
          </a:p>
          <a:p>
            <a:pPr eaLnBrk="1" hangingPunct="1"/>
            <a:endParaRPr lang="en-US" altLang="zh-TW" sz="2800" u="sng" dirty="0" smtClean="0">
              <a:solidFill>
                <a:srgbClr val="3333CC"/>
              </a:solidFill>
              <a:latin typeface="Tahoma" pitchFamily="34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800" u="sng" dirty="0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NP = P </a:t>
            </a:r>
            <a:r>
              <a:rPr lang="en-US" altLang="zh-TW" sz="2800" u="sng" dirty="0" err="1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iff</a:t>
            </a:r>
            <a:r>
              <a:rPr lang="en-US" altLang="zh-TW" sz="2800" u="sng" dirty="0" smtClean="0">
                <a:solidFill>
                  <a:srgbClr val="3333CC"/>
                </a:solidFill>
                <a:latin typeface="Tahoma" pitchFamily="34" charset="0"/>
                <a:ea typeface="PMingLiU" pitchFamily="18" charset="-120"/>
                <a:cs typeface="Times New Roman" pitchFamily="18" charset="0"/>
              </a:rPr>
              <a:t> the SAT problem is a P problem</a:t>
            </a:r>
            <a:endParaRPr lang="en-US" altLang="zh-TW" sz="2800" dirty="0" smtClean="0">
              <a:solidFill>
                <a:srgbClr val="3333CC"/>
              </a:solidFill>
              <a:latin typeface="Tahoma" pitchFamily="34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dirty="0" smtClean="0">
              <a:latin typeface="TimesNewRoman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endParaRPr lang="en-US" altLang="zh-TW" sz="2800" dirty="0" smtClean="0">
              <a:latin typeface="TimesNewRoman" charset="0"/>
              <a:ea typeface="PMingLiU" pitchFamily="18" charset="-120"/>
              <a:cs typeface="Times New Roman" pitchFamily="18" charset="0"/>
            </a:endParaRPr>
          </a:p>
          <a:p>
            <a:pPr eaLnBrk="1" hangingPunct="1"/>
            <a:endParaRPr lang="en-US" altLang="zh-TW" sz="2800" dirty="0" smtClean="0">
              <a:latin typeface="Tahoma" pitchFamily="34" charset="0"/>
              <a:ea typeface="PMingLiU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How are they handled?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variety of algorithms based on backtracking, branch and bound, dynamic programming, etc.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None can be shown to be polynomial bound (exponential in the worst case)</a:t>
            </a:r>
          </a:p>
          <a:p>
            <a:endParaRPr lang="ko-KR" altLang="en-US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dirty="0" smtClean="0">
                <a:ea typeface="Gulim" pitchFamily="34" charset="-127"/>
              </a:rPr>
              <a:t>Theory of NP completeness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theory of NP-completeness enables showing that these problems are at least as hard as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NP-complete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problems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Practical implication of knowing a problem is NP-complete is that it is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probably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intractable (whether it is or not has not been proved yet)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So any algorithm that solves it will probably be very slow for large inputs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We will need to discuss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Decision problems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Converting optimization problems into decision problems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relationship between an optimization problem and its decision version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class P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Verification algorithms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class NP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concept of polynomial transformations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class of NP-complete problems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Decision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decision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problem answers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 or no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for a given input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Examples: 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a graph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G,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there a path from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to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length at most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k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? 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Does graph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contain a Hamiltonian cycle?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a graph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G,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it bipartite?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For a 0-1 knapsack problem, is there a solution whose benefit is $100 or more?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Classifying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772400" cy="36576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Classify problems as tractable or intractable.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Problem is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tractable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if there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exists at least one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polynomial bound algorithm that solves it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An algorithm is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polynomial bound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if its worst case time complexity is bounded by a polynomial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 in the size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the problem</a:t>
            </a:r>
          </a:p>
        </p:txBody>
      </p:sp>
      <p:graphicFrame>
        <p:nvGraphicFramePr>
          <p:cNvPr id="5124" name="Object 4"/>
          <p:cNvGraphicFramePr>
            <a:graphicFrameLocks noGrp="1"/>
          </p:cNvGraphicFramePr>
          <p:nvPr>
            <p:ph sz="half" idx="2"/>
          </p:nvPr>
        </p:nvGraphicFramePr>
        <p:xfrm>
          <a:off x="1130300" y="5140325"/>
          <a:ext cx="6850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2857500" imgH="241300" progId="Equation.3">
                  <p:embed/>
                </p:oleObj>
              </mc:Choice>
              <mc:Fallback>
                <p:oleObj name="Equation" r:id="rId4" imgW="2857500" imgH="241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140325"/>
                        <a:ext cx="6850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A decision problem: HAMILTONIAN-CYCLE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Hamiltonian cycle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a graph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 cycle that visits each vertex of the graph (except for the starting node) exactly once.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Problem: Given a graph G, does G have a Hamiltonian cycle?</a:t>
            </a:r>
          </a:p>
        </p:txBody>
      </p:sp>
      <p:sp>
        <p:nvSpPr>
          <p:cNvPr id="31748" name="Oval 23"/>
          <p:cNvSpPr>
            <a:spLocks noChangeArrowheads="1"/>
          </p:cNvSpPr>
          <p:nvPr/>
        </p:nvSpPr>
        <p:spPr bwMode="auto">
          <a:xfrm>
            <a:off x="10668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49" name="Oval 24"/>
          <p:cNvSpPr>
            <a:spLocks noChangeArrowheads="1"/>
          </p:cNvSpPr>
          <p:nvPr/>
        </p:nvSpPr>
        <p:spPr bwMode="auto">
          <a:xfrm>
            <a:off x="1600200" y="579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50" name="Oval 25"/>
          <p:cNvSpPr>
            <a:spLocks noChangeArrowheads="1"/>
          </p:cNvSpPr>
          <p:nvPr/>
        </p:nvSpPr>
        <p:spPr bwMode="auto">
          <a:xfrm>
            <a:off x="2743200" y="579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51" name="Oval 26"/>
          <p:cNvSpPr>
            <a:spLocks noChangeArrowheads="1"/>
          </p:cNvSpPr>
          <p:nvPr/>
        </p:nvSpPr>
        <p:spPr bwMode="auto">
          <a:xfrm>
            <a:off x="32004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52" name="Oval 27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53" name="Line 28"/>
          <p:cNvSpPr>
            <a:spLocks noChangeShapeType="1"/>
          </p:cNvSpPr>
          <p:nvPr/>
        </p:nvSpPr>
        <p:spPr bwMode="auto">
          <a:xfrm flipH="1">
            <a:off x="1447800" y="3886200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29"/>
          <p:cNvSpPr>
            <a:spLocks noChangeShapeType="1"/>
          </p:cNvSpPr>
          <p:nvPr/>
        </p:nvSpPr>
        <p:spPr bwMode="auto">
          <a:xfrm>
            <a:off x="1295400" y="47244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30"/>
          <p:cNvSpPr>
            <a:spLocks noChangeShapeType="1"/>
          </p:cNvSpPr>
          <p:nvPr/>
        </p:nvSpPr>
        <p:spPr bwMode="auto">
          <a:xfrm>
            <a:off x="1981200" y="594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31"/>
          <p:cNvSpPr>
            <a:spLocks noChangeArrowheads="1"/>
          </p:cNvSpPr>
          <p:nvPr/>
        </p:nvSpPr>
        <p:spPr bwMode="auto">
          <a:xfrm>
            <a:off x="22860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57" name="Oval 32"/>
          <p:cNvSpPr>
            <a:spLocks noChangeArrowheads="1"/>
          </p:cNvSpPr>
          <p:nvPr/>
        </p:nvSpPr>
        <p:spPr bwMode="auto">
          <a:xfrm>
            <a:off x="19050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1758" name="Line 33"/>
          <p:cNvSpPr>
            <a:spLocks noChangeShapeType="1"/>
          </p:cNvSpPr>
          <p:nvPr/>
        </p:nvSpPr>
        <p:spPr bwMode="auto">
          <a:xfrm flipV="1">
            <a:off x="2971800" y="4724400"/>
            <a:ext cx="381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34"/>
          <p:cNvSpPr>
            <a:spLocks noChangeShapeType="1"/>
          </p:cNvSpPr>
          <p:nvPr/>
        </p:nvSpPr>
        <p:spPr bwMode="auto">
          <a:xfrm flipH="1" flipV="1">
            <a:off x="2667000" y="4038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35"/>
          <p:cNvSpPr>
            <a:spLocks noChangeShapeType="1"/>
          </p:cNvSpPr>
          <p:nvPr/>
        </p:nvSpPr>
        <p:spPr bwMode="auto">
          <a:xfrm flipH="1">
            <a:off x="2667000" y="45720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36"/>
          <p:cNvSpPr>
            <a:spLocks noChangeShapeType="1"/>
          </p:cNvSpPr>
          <p:nvPr/>
        </p:nvSpPr>
        <p:spPr bwMode="auto">
          <a:xfrm>
            <a:off x="2209800" y="472440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37"/>
          <p:cNvSpPr>
            <a:spLocks noChangeShapeType="1"/>
          </p:cNvSpPr>
          <p:nvPr/>
        </p:nvSpPr>
        <p:spPr bwMode="auto">
          <a:xfrm flipV="1">
            <a:off x="2133600" y="41148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38"/>
          <p:cNvSpPr>
            <a:spLocks noChangeShapeType="1"/>
          </p:cNvSpPr>
          <p:nvPr/>
        </p:nvSpPr>
        <p:spPr bwMode="auto">
          <a:xfrm flipH="1">
            <a:off x="14478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39"/>
          <p:cNvSpPr>
            <a:spLocks noChangeShapeType="1"/>
          </p:cNvSpPr>
          <p:nvPr/>
        </p:nvSpPr>
        <p:spPr bwMode="auto">
          <a:xfrm>
            <a:off x="2590800" y="5257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40"/>
          <p:cNvSpPr>
            <a:spLocks noChangeShapeType="1"/>
          </p:cNvSpPr>
          <p:nvPr/>
        </p:nvSpPr>
        <p:spPr bwMode="auto">
          <a:xfrm flipV="1">
            <a:off x="1828800" y="4724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41"/>
          <p:cNvSpPr>
            <a:spLocks noChangeShapeType="1"/>
          </p:cNvSpPr>
          <p:nvPr/>
        </p:nvSpPr>
        <p:spPr bwMode="auto">
          <a:xfrm flipV="1">
            <a:off x="1905000" y="5257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7" name="Group 42"/>
          <p:cNvGrpSpPr>
            <a:grpSpLocks/>
          </p:cNvGrpSpPr>
          <p:nvPr/>
        </p:nvGrpSpPr>
        <p:grpSpPr bwMode="auto">
          <a:xfrm>
            <a:off x="5410200" y="4114800"/>
            <a:ext cx="1676400" cy="1676400"/>
            <a:chOff x="3408" y="2112"/>
            <a:chExt cx="1056" cy="1056"/>
          </a:xfrm>
        </p:grpSpPr>
        <p:sp>
          <p:nvSpPr>
            <p:cNvPr id="31768" name="Oval 43"/>
            <p:cNvSpPr>
              <a:spLocks noChangeArrowheads="1"/>
            </p:cNvSpPr>
            <p:nvPr/>
          </p:nvSpPr>
          <p:spPr bwMode="auto">
            <a:xfrm>
              <a:off x="3408" y="2112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1769" name="Oval 44"/>
            <p:cNvSpPr>
              <a:spLocks noChangeArrowheads="1"/>
            </p:cNvSpPr>
            <p:nvPr/>
          </p:nvSpPr>
          <p:spPr bwMode="auto">
            <a:xfrm>
              <a:off x="3408" y="2496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1770" name="Oval 45"/>
            <p:cNvSpPr>
              <a:spLocks noChangeArrowheads="1"/>
            </p:cNvSpPr>
            <p:nvPr/>
          </p:nvSpPr>
          <p:spPr bwMode="auto">
            <a:xfrm>
              <a:off x="3408" y="292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1771" name="Oval 46"/>
            <p:cNvSpPr>
              <a:spLocks noChangeArrowheads="1"/>
            </p:cNvSpPr>
            <p:nvPr/>
          </p:nvSpPr>
          <p:spPr bwMode="auto">
            <a:xfrm>
              <a:off x="4128" y="230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1772" name="Oval 47"/>
            <p:cNvSpPr>
              <a:spLocks noChangeArrowheads="1"/>
            </p:cNvSpPr>
            <p:nvPr/>
          </p:nvSpPr>
          <p:spPr bwMode="auto">
            <a:xfrm>
              <a:off x="4128" y="2736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31773" name="Line 48"/>
            <p:cNvSpPr>
              <a:spLocks noChangeShapeType="1"/>
            </p:cNvSpPr>
            <p:nvPr/>
          </p:nvSpPr>
          <p:spPr bwMode="auto">
            <a:xfrm>
              <a:off x="3744" y="225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49"/>
            <p:cNvSpPr>
              <a:spLocks noChangeShapeType="1"/>
            </p:cNvSpPr>
            <p:nvPr/>
          </p:nvSpPr>
          <p:spPr bwMode="auto">
            <a:xfrm>
              <a:off x="3744" y="2256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Line 50"/>
            <p:cNvSpPr>
              <a:spLocks noChangeShapeType="1"/>
            </p:cNvSpPr>
            <p:nvPr/>
          </p:nvSpPr>
          <p:spPr bwMode="auto">
            <a:xfrm flipV="1">
              <a:off x="3744" y="244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Line 51"/>
            <p:cNvSpPr>
              <a:spLocks noChangeShapeType="1"/>
            </p:cNvSpPr>
            <p:nvPr/>
          </p:nvSpPr>
          <p:spPr bwMode="auto">
            <a:xfrm>
              <a:off x="3744" y="259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Line 52"/>
            <p:cNvSpPr>
              <a:spLocks noChangeShapeType="1"/>
            </p:cNvSpPr>
            <p:nvPr/>
          </p:nvSpPr>
          <p:spPr bwMode="auto">
            <a:xfrm flipV="1">
              <a:off x="3744" y="2496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Line 53"/>
            <p:cNvSpPr>
              <a:spLocks noChangeShapeType="1"/>
            </p:cNvSpPr>
            <p:nvPr/>
          </p:nvSpPr>
          <p:spPr bwMode="auto">
            <a:xfrm flipV="1">
              <a:off x="3744" y="288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Converting to decision problems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Optimization problems can be converted to decision problems (typically) by  adding a bound B on the value to optimize, and asking the question: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there a solution whose value is at most B? (for a minimization problem)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there a solution whose value is at least B? (for a maximization problem)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An optimization problem: traveling salesman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Given: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finite set C = {c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,...,c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} of cities and 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distance function d(c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 of nonnegative numbers </a:t>
            </a:r>
          </a:p>
          <a:p>
            <a:pPr lvl="1"/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Find the length of the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minimum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distance tour which visits every city exactly once and comes back to the starting city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A decision problem for traveling salesman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 a finite set C = {c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,...,c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} of cities,  a distance function d(c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c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 of nonnegative numbers and  a bound B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there a tour of all the cities (in which each city is visited exactly once) with total length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at most B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?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There is no known polynomial bound algorithm for TS.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ko-KR" sz="3200" smtClean="0">
                <a:ea typeface="Gulim" pitchFamily="34" charset="-127"/>
              </a:rPr>
              <a:t>Relation between an optimization problem and the decision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we have a solution to the optimization problem we can compare the solution to the bound and answer “yes” or “no”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Therefore if the optimization problem is tractable so is the decision problem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the decision problem is “hard” the optimization problem is also “hard”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the optimization is easy then the decision problem is easy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class 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</p:spPr>
        <p:txBody>
          <a:bodyPr lIns="92075" tIns="46038" rIns="92075" bIns="46038"/>
          <a:lstStyle/>
          <a:p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 is the class of decision problems that are polynomial bound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b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 following problem in P?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a weighted graph G, is there a spanning tree of weight at most B?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decision versions of problems such as shortest distance path and minimum spanning tree belong to P 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Simply compute an MST and compare its weight to 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goal of verification algorithms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goal of a verification algorithm is to verify a “yes” answer to a decision problem’s input  (i.e., if the answer is “yes” the verification algorithm verifies this answer)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inputs to the verification algorithm are: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the original input (problem instance) and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certificate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(possible solution)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Verification Algorithms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verification algorithm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takes a problem instance x and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answers “yes”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if there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exists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 certificate y such that the answer for x with certificate y is “yes”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Consider HAMILTONIAN-CYCLE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problem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instance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x lists the vertices and edges of G: ({1,2,3,4}, {(3,2), (2,4), (3,4), (4,1), (1, 3)}) 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There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exists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 certificate y = (3, 2, 4, 1, 3) for which the verification algorithm answers “yes”   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952750" y="50387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267200" y="502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124200" y="579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038600" y="579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6670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1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479925" y="4765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32125" y="5756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3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175125" y="552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2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3124200" y="5105400"/>
            <a:ext cx="1143000" cy="762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H="1">
            <a:off x="4114800" y="51054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124200" y="5867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>
            <a:off x="2971800" y="51054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>
            <a:off x="3048000" y="5105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Polynomial bound verification algorithms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a decision problem d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verification algorithm for d is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polynomial bound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given an input x to d, there exists a certificate y, such that |y|=O(|x|</a:t>
            </a:r>
            <a:r>
              <a:rPr lang="en-US" altLang="ko-KR" baseline="30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 where c is a constant, and a polynomial bound algorithm A(x, y) that verifies an answer “yes” for d with input x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Note: |y| is the size of the certificate,  |x| is the size of the input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problem PATH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PATH denotes the decision problem version of shortest path.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PATH: Given a graph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a start vertex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u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and an end vertex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 Does there exist a path in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from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u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to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length at most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k?</a:t>
            </a:r>
            <a:b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instance is: G=({A, B, C, D}, {(A, C,2), (A, D, 15), (C,D, 3), (D, B, 1)} k=6</a:t>
            </a:r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certificate y=(A, C, D, B)</a:t>
            </a:r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971800" y="502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267200" y="502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124200" y="579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4038600" y="579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667000" y="4876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A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032125" y="57562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C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175125" y="5527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D</a:t>
            </a:r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 flipH="1">
            <a:off x="4038600" y="5029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>
            <a:off x="3200400" y="5867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2971800" y="5029200"/>
            <a:ext cx="1066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2971800" y="50292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4387850" y="4800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B</a:t>
            </a:r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3429000" y="502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15</a:t>
            </a:r>
          </a:p>
        </p:txBody>
      </p:sp>
      <p:sp>
        <p:nvSpPr>
          <p:cNvPr id="40977" name="Text Box 18"/>
          <p:cNvSpPr txBox="1">
            <a:spLocks noChangeArrowheads="1"/>
          </p:cNvSpPr>
          <p:nvPr/>
        </p:nvSpPr>
        <p:spPr bwMode="auto">
          <a:xfrm>
            <a:off x="27432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2</a:t>
            </a: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3413125" y="5756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3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 flipH="1">
            <a:off x="4191000" y="51054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Intractable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40386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Problem is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intractable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if it is not tractable.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b="1" baseline="30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st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Category: All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algorithms that solve the problem are not polynomial bound.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It has a worst case growth rate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 which cannot be bound by a polynomial p(n) in the size n of the problem.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For intractable problems the bounds are:</a:t>
            </a:r>
          </a:p>
        </p:txBody>
      </p:sp>
      <p:graphicFrame>
        <p:nvGraphicFramePr>
          <p:cNvPr id="6148" name="Object 4"/>
          <p:cNvGraphicFramePr>
            <a:graphicFrameLocks noGrp="1"/>
          </p:cNvGraphicFramePr>
          <p:nvPr>
            <p:ph sz="half" idx="2"/>
          </p:nvPr>
        </p:nvGraphicFramePr>
        <p:xfrm>
          <a:off x="1676400" y="5334000"/>
          <a:ext cx="480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1435100" imgH="228600" progId="Equation.3">
                  <p:embed/>
                </p:oleObj>
              </mc:Choice>
              <mc:Fallback>
                <p:oleObj name="Equation" r:id="rId4" imgW="1435100" imgH="228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34000"/>
                        <a:ext cx="480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A verification algorithm for PATH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Verification algorithm: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the problem instance x and a certificate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</a:t>
            </a: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 lvl="2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Check that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indeed a path from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u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to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</a:t>
            </a:r>
          </a:p>
          <a:p>
            <a:pPr lvl="2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Verify that the length of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at most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k</a:t>
            </a:r>
            <a:b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 verification algorithm for PATH polynomial bound?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 size of y polynomial in the size of x?</a:t>
            </a:r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 verification algorithm polynomial bound?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Example: A verification algorithm for TS (Traveling Salesman)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a problem instance x for TS and a certificate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</a:t>
            </a: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Check that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indeed a cycle that includes every vertex exactly once except for the starting node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Verify that the length of the cycle is at most B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 size of y polynomial in the size of x?</a:t>
            </a:r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 verification algorithm polynomial?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class NP </a:t>
            </a:r>
            <a:br>
              <a:rPr lang="en-US" altLang="ko-KR" smtClean="0">
                <a:ea typeface="Gulim" pitchFamily="34" charset="-127"/>
              </a:rPr>
            </a:br>
            <a:r>
              <a:rPr lang="en-US" altLang="ko-KR" smtClean="0">
                <a:ea typeface="Gulim" pitchFamily="34" charset="-127"/>
              </a:rPr>
              <a:t>(Nondeterministic Polynomial)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 is the class of decision problems for which there is a polynomial bound </a:t>
            </a:r>
            <a:r>
              <a:rPr lang="en-US" altLang="ko-KR" b="1" u="sng" smtClean="0">
                <a:solidFill>
                  <a:srgbClr val="FF0000"/>
                </a:solidFill>
                <a:latin typeface="Arial" pitchFamily="34" charset="0"/>
                <a:ea typeface="Gulim" pitchFamily="34" charset="-127"/>
                <a:cs typeface="Times New Roman" pitchFamily="18" charset="0"/>
              </a:rPr>
              <a:t>verification</a:t>
            </a: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algorithm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It can be shown that: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all decision problems in P, and </a:t>
            </a:r>
          </a:p>
          <a:p>
            <a:pPr lvl="1"/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decision problems such as traveling salesman, knapsack, bin packing, are also in NP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relation between P and NP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Í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 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It is not known whether P = NP or P ≠ NP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Problems in P can be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solved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“quickly”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Problems in NP can be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verified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“quickly”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It is easier to verify a solution than solving a problem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Some researchers believe that P and NP are not the same class (But no one has proved whether or not this is true)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Polynomial reductions</a:t>
            </a:r>
          </a:p>
        </p:txBody>
      </p:sp>
      <p:sp>
        <p:nvSpPr>
          <p:cNvPr id="46083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Motivation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: The definition of NP-completeness uses the notion of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polynomial reductions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one problem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to another problem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B,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written as </a:t>
            </a:r>
          </a:p>
          <a:p>
            <a:pPr algn="ctr">
              <a:buFontTx/>
              <a:buNone/>
            </a:pP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Aµ B</a:t>
            </a:r>
            <a:endParaRPr lang="en-US" altLang="ko-KR" baseline="-25000" smtClean="0">
              <a:latin typeface="Symbol" pitchFamily="18" charset="2"/>
              <a:ea typeface="Gulim" pitchFamily="34" charset="-127"/>
              <a:cs typeface="Times New Roman" pitchFamily="18" charset="0"/>
            </a:endParaRP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Let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be a function that converts any input x for decision problem A into input tran(x) for decision problem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</a:t>
            </a: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Polynomial reductions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buSzPct val="75000"/>
              <a:buFontTx/>
              <a:buNone/>
            </a:pPr>
            <a:r>
              <a:rPr lang="en-US" altLang="ko-KR" sz="2800" i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 </a:t>
            </a:r>
            <a:r>
              <a:rPr lang="en-US" altLang="ko-KR" sz="2800" i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polynomial reduction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from </a:t>
            </a:r>
            <a:r>
              <a:rPr lang="en-US" altLang="ko-KR" sz="28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to </a:t>
            </a:r>
            <a:r>
              <a:rPr lang="en-US" altLang="ko-KR" sz="28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if:</a:t>
            </a: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1. </a:t>
            </a:r>
            <a:r>
              <a:rPr lang="en-US" altLang="ko-KR" sz="2800" i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can be computed in </a:t>
            </a:r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polynomial bound time</a:t>
            </a: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2. The answer to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for input x is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u="sng" smtClean="0">
                <a:solidFill>
                  <a:schemeClr val="accent2"/>
                </a:solidFill>
                <a:latin typeface="Arial" pitchFamily="34" charset="0"/>
                <a:ea typeface="Gulim" pitchFamily="34" charset="-127"/>
                <a:cs typeface="Times New Roman" pitchFamily="18" charset="0"/>
              </a:rPr>
              <a:t>if and only if</a:t>
            </a:r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answer to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for input </a:t>
            </a:r>
            <a:r>
              <a:rPr lang="en-US" altLang="ko-KR" sz="2800" i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(x) is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</a:t>
            </a:r>
            <a:r>
              <a:rPr lang="en-US" altLang="ko-KR" sz="32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514600" y="44958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ko-KR" altLang="en-US">
                <a:ea typeface="Gulim" pitchFamily="34" charset="-127"/>
              </a:rPr>
              <a:t> </a:t>
            </a:r>
            <a:r>
              <a:rPr lang="en-US" altLang="ko-KR" sz="2000" i="1">
                <a:ea typeface="Gulim" pitchFamily="34" charset="-127"/>
              </a:rPr>
              <a:t>tran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452938" y="4364038"/>
            <a:ext cx="1262062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1800">
                <a:ea typeface="Gulim" pitchFamily="34" charset="-127"/>
              </a:rPr>
              <a:t>Algorithm    for  B</a:t>
            </a: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352800" y="4800600"/>
            <a:ext cx="1116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5173663" y="4800600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2251075" y="3962400"/>
            <a:ext cx="38417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1514475" y="4365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x</a:t>
            </a:r>
          </a:p>
        </p:txBody>
      </p:sp>
      <p:sp>
        <p:nvSpPr>
          <p:cNvPr id="47114" name="Text Box 13"/>
          <p:cNvSpPr txBox="1">
            <a:spLocks noChangeArrowheads="1"/>
          </p:cNvSpPr>
          <p:nvPr/>
        </p:nvSpPr>
        <p:spPr bwMode="auto">
          <a:xfrm>
            <a:off x="3409950" y="4403725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Gulim" pitchFamily="34" charset="-127"/>
              </a:rPr>
              <a:t>tran(x)</a:t>
            </a:r>
            <a:endParaRPr lang="en-US" altLang="ko-KR">
              <a:ea typeface="Gulim" pitchFamily="34" charset="-127"/>
            </a:endParaRPr>
          </a:p>
        </p:txBody>
      </p:sp>
      <p:sp>
        <p:nvSpPr>
          <p:cNvPr id="47115" name="Text Box 16"/>
          <p:cNvSpPr txBox="1">
            <a:spLocks noChangeArrowheads="1"/>
          </p:cNvSpPr>
          <p:nvPr/>
        </p:nvSpPr>
        <p:spPr bwMode="auto">
          <a:xfrm>
            <a:off x="6411913" y="4229100"/>
            <a:ext cx="197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ko-KR" altLang="en-US">
                <a:ea typeface="Gulim" pitchFamily="34" charset="-127"/>
              </a:rPr>
              <a:t>“</a:t>
            </a:r>
            <a:r>
              <a:rPr lang="en-US" altLang="ko-KR">
                <a:ea typeface="Gulim" pitchFamily="34" charset="-127"/>
              </a:rPr>
              <a:t>yes” or “no”</a:t>
            </a:r>
          </a:p>
        </p:txBody>
      </p:sp>
      <p:sp>
        <p:nvSpPr>
          <p:cNvPr id="47116" name="Line 19"/>
          <p:cNvSpPr>
            <a:spLocks noChangeShapeType="1"/>
          </p:cNvSpPr>
          <p:nvPr/>
        </p:nvSpPr>
        <p:spPr bwMode="auto">
          <a:xfrm>
            <a:off x="14478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20"/>
          <p:cNvSpPr txBox="1">
            <a:spLocks noChangeArrowheads="1"/>
          </p:cNvSpPr>
          <p:nvPr/>
        </p:nvSpPr>
        <p:spPr bwMode="auto">
          <a:xfrm>
            <a:off x="2727325" y="5603875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>
                <a:ea typeface="Gulim" pitchFamily="34" charset="-127"/>
              </a:rPr>
              <a:t>Algorithm for 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Two simple problems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  <a:noFill/>
        </p:spPr>
        <p:txBody>
          <a:bodyPr lIns="92075" tIns="46038" rIns="92075" bIns="46038"/>
          <a:lstStyle/>
          <a:p>
            <a:pPr>
              <a:buFont typeface="Symbol" pitchFamily="18" charset="2"/>
              <a:buChar char="·"/>
            </a:pPr>
            <a:r>
              <a:rPr lang="en-US" altLang="ko-KR" sz="20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: Given n Boolean variables with values x</a:t>
            </a:r>
            <a:r>
              <a:rPr lang="en-US" altLang="ko-KR" sz="20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,…,x</a:t>
            </a:r>
            <a:r>
              <a:rPr lang="en-US" altLang="ko-KR" sz="20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does at least one variable have the value True?</a:t>
            </a:r>
          </a:p>
          <a:p>
            <a:pPr>
              <a:buFontTx/>
              <a:buChar char="·"/>
            </a:pPr>
            <a:r>
              <a:rPr lang="en-US" altLang="ko-KR" sz="20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: Given n integers i</a:t>
            </a:r>
            <a:r>
              <a:rPr lang="en-US" altLang="ko-KR" sz="20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,…,i</a:t>
            </a:r>
            <a:r>
              <a:rPr lang="en-US" altLang="ko-KR" sz="20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max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{i</a:t>
            </a:r>
            <a:r>
              <a:rPr lang="en-US" altLang="ko-KR" sz="20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,…,i</a:t>
            </a:r>
            <a:r>
              <a:rPr lang="en-US" altLang="ko-KR" sz="20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}&gt;0?</a:t>
            </a:r>
            <a:b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z="200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Algorithm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for B :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	Check the integers one after the other.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	If one is positive, stop and answer “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endParaRPr lang="en-US" altLang="ko-KR" sz="200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	If none is positive, stop and answer “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no”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</a:t>
            </a:r>
            <a:b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z="200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Example: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n=4.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integers: -1, 0, 3, and 20.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Algorithm for B answers “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Given integers: -1, 0, 0, and 0.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 Algorithm for B answers “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no”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</a:t>
            </a:r>
            <a:endParaRPr lang="en-US" altLang="ko-KR" sz="180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838200" y="2438400"/>
            <a:ext cx="7162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Is there a transformation?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Can we transform an instance of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into an instance of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B? 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Yes.</a:t>
            </a:r>
          </a:p>
          <a:p>
            <a:pPr>
              <a:buFontTx/>
              <a:buNone/>
            </a:pPr>
            <a:r>
              <a:rPr lang="en-US" altLang="ko-KR" sz="28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       		     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(x)</a:t>
            </a:r>
          </a:p>
          <a:p>
            <a:pPr>
              <a:spcAft>
                <a:spcPct val="30000"/>
              </a:spcAft>
              <a:buFontTx/>
              <a:buNone/>
            </a:pP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			for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( 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 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=1; 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=&lt; 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; </a:t>
            </a:r>
            <a:r>
              <a:rPr lang="en-US" altLang="ko-KR" sz="2000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 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++)</a:t>
            </a: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             		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(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x</a:t>
            </a:r>
            <a:r>
              <a:rPr lang="en-US" altLang="ko-KR" i="1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== true) 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                 	   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i="1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=1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           		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else 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//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x</a:t>
            </a:r>
            <a:r>
              <a:rPr lang="en-US" altLang="ko-KR" i="1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=false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		   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i="1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 0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T(false, false, true, false)= 0,0,1,0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this transformation polynomial bound? yes</a:t>
            </a:r>
            <a:endParaRPr lang="en-US" altLang="ko-KR" b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67000" y="2514600"/>
            <a:ext cx="3352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Does it satisfy all the requirements</a:t>
            </a:r>
            <a:r>
              <a:rPr lang="en-US" altLang="ko-KR" smtClean="0">
                <a:solidFill>
                  <a:schemeClr val="tx1"/>
                </a:solidFill>
                <a:latin typeface="Symbol" pitchFamily="18" charset="2"/>
                <a:ea typeface="Gulim" pitchFamily="34" charset="-127"/>
              </a:rPr>
              <a:t>?</a:t>
            </a:r>
            <a:endParaRPr lang="en-US" altLang="ko-KR" sz="3200" smtClean="0">
              <a:solidFill>
                <a:schemeClr val="tx1"/>
              </a:solidFill>
              <a:latin typeface="Symbol" pitchFamily="18" charset="2"/>
              <a:ea typeface="Gulim" pitchFamily="34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Can we show that when the answer for an instance 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x</a:t>
            </a:r>
            <a:r>
              <a:rPr lang="en-US" altLang="ko-KR" sz="18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z="1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x</a:t>
            </a:r>
            <a:r>
              <a:rPr lang="en-US" altLang="ko-KR" sz="1800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the answer for the transformed instance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)= 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also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?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the answer for the given instance 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there is some 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=true. 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transformation assigns 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=1. 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Therefore the answer for problem B is also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”</a:t>
            </a:r>
            <a:endParaRPr lang="en-US" altLang="ko-KR" sz="200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The other direction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Can we also show that when the answer for problem B  with input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tran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)= 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the answer for the instance 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,…,x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of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also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?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the answer for problem B  is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, it means that there is an 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&gt; 0 in the transformed instance.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either 0 or 1 in the transformed instance. If i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=1, x</a:t>
            </a:r>
            <a:r>
              <a:rPr lang="en-US" altLang="ko-KR" baseline="-25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j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=true.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So the answer for A is also “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yes”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set of intractable problems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b="1" smtClean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altLang="en-US" b="1" baseline="30000" smtClean="0">
                <a:latin typeface="Arial" pitchFamily="34" charset="0"/>
                <a:cs typeface="Times New Roman" pitchFamily="18" charset="0"/>
              </a:rPr>
              <a:t>nd</a:t>
            </a:r>
            <a:r>
              <a:rPr lang="en-US" altLang="en-US" b="1" smtClean="0">
                <a:latin typeface="Arial" pitchFamily="34" charset="0"/>
                <a:cs typeface="Times New Roman" pitchFamily="18" charset="0"/>
              </a:rPr>
              <a:t> category</a:t>
            </a:r>
            <a:r>
              <a:rPr lang="en-US" altLang="en-US" smtClean="0">
                <a:latin typeface="Arial" pitchFamily="34" charset="0"/>
                <a:cs typeface="Times New Roman" pitchFamily="18" charset="0"/>
              </a:rPr>
              <a:t>: Undecidable problems</a:t>
            </a:r>
          </a:p>
          <a:p>
            <a:pPr lvl="1"/>
            <a:r>
              <a:rPr lang="en-US" altLang="en-US" smtClean="0">
                <a:latin typeface="Arial" pitchFamily="34" charset="0"/>
                <a:cs typeface="Times New Roman" pitchFamily="18" charset="0"/>
              </a:rPr>
              <a:t>Cannot give a </a:t>
            </a:r>
            <a:r>
              <a:rPr lang="ja-JP" altLang="en-US" smtClean="0">
                <a:latin typeface="Arial" pitchFamily="34" charset="0"/>
                <a:cs typeface="Times New Roman" pitchFamily="18" charset="0"/>
              </a:rPr>
              <a:t>“</a:t>
            </a:r>
            <a:r>
              <a:rPr lang="en-US" altLang="ja-JP" smtClean="0">
                <a:latin typeface="Arial" pitchFamily="34" charset="0"/>
                <a:cs typeface="Times New Roman" pitchFamily="18" charset="0"/>
              </a:rPr>
              <a:t>yes</a:t>
            </a:r>
            <a:r>
              <a:rPr lang="ja-JP" altLang="en-US" smtClean="0">
                <a:latin typeface="Arial" pitchFamily="34" charset="0"/>
                <a:cs typeface="Times New Roman" pitchFamily="18" charset="0"/>
              </a:rPr>
              <a:t>”</a:t>
            </a:r>
            <a:r>
              <a:rPr lang="en-US" altLang="ja-JP" smtClean="0">
                <a:latin typeface="Arial" pitchFamily="34" charset="0"/>
                <a:cs typeface="Times New Roman" pitchFamily="18" charset="0"/>
              </a:rPr>
              <a:t> or </a:t>
            </a:r>
            <a:r>
              <a:rPr lang="ja-JP" altLang="en-US" smtClean="0">
                <a:latin typeface="Arial" pitchFamily="34" charset="0"/>
                <a:cs typeface="Times New Roman" pitchFamily="18" charset="0"/>
              </a:rPr>
              <a:t>“</a:t>
            </a:r>
            <a:r>
              <a:rPr lang="en-US" altLang="ja-JP" smtClean="0">
                <a:latin typeface="Arial" pitchFamily="34" charset="0"/>
                <a:cs typeface="Times New Roman" pitchFamily="18" charset="0"/>
              </a:rPr>
              <a:t>no</a:t>
            </a:r>
            <a:r>
              <a:rPr lang="ja-JP" altLang="en-US" smtClean="0">
                <a:latin typeface="Arial" pitchFamily="34" charset="0"/>
                <a:cs typeface="Times New Roman" pitchFamily="18" charset="0"/>
              </a:rPr>
              <a:t>”</a:t>
            </a:r>
            <a:r>
              <a:rPr lang="en-US" altLang="ja-JP" smtClean="0">
                <a:latin typeface="Arial" pitchFamily="34" charset="0"/>
                <a:cs typeface="Times New Roman" pitchFamily="18" charset="0"/>
              </a:rPr>
              <a:t> answer</a:t>
            </a:r>
          </a:p>
          <a:p>
            <a:pPr lvl="1"/>
            <a:r>
              <a:rPr lang="en-US" altLang="en-US" smtClean="0">
                <a:latin typeface="Arial" pitchFamily="34" charset="0"/>
                <a:cs typeface="Times New Roman" pitchFamily="18" charset="0"/>
              </a:rPr>
              <a:t>E.g., </a:t>
            </a:r>
            <a:r>
              <a:rPr lang="en-US" altLang="en-US" b="1" smtClean="0">
                <a:latin typeface="Arial" pitchFamily="34" charset="0"/>
                <a:cs typeface="Times New Roman" pitchFamily="18" charset="0"/>
              </a:rPr>
              <a:t>Halting problem</a:t>
            </a:r>
          </a:p>
          <a:p>
            <a:pPr lvl="1"/>
            <a:r>
              <a:rPr lang="en-US" altLang="en-US" i="1" smtClean="0">
                <a:latin typeface="Arial" pitchFamily="34" charset="0"/>
                <a:cs typeface="Times New Roman" pitchFamily="18" charset="0"/>
              </a:rPr>
              <a:t>No algorithm can be devised to solve the halting problem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z="4000" smtClean="0">
                <a:ea typeface="Gulim" pitchFamily="34" charset="-127"/>
              </a:rPr>
              <a:t>Polynomial reductions</a:t>
            </a:r>
            <a:endParaRPr lang="en-US" altLang="ko-KR" smtClean="0">
              <a:ea typeface="Gulim" pitchFamily="34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ko-KR" sz="28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Theorem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:</a:t>
            </a:r>
            <a:endParaRPr lang="en-US" altLang="ko-KR" sz="200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</a:t>
            </a:r>
            <a:r>
              <a:rPr lang="en-US" altLang="ko-KR" sz="28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Aµ B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and </a:t>
            </a:r>
            <a:r>
              <a:rPr lang="en-US" altLang="ko-KR" sz="28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B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in P, then </a:t>
            </a:r>
            <a:r>
              <a:rPr lang="en-US" altLang="ko-KR" sz="28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in P</a:t>
            </a:r>
          </a:p>
          <a:p>
            <a:pPr>
              <a:buFontTx/>
              <a:buNone/>
            </a:pPr>
            <a:r>
              <a:rPr lang="en-US" altLang="ko-KR" sz="28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If A is not in P then B is also not in 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NP-complete problems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problem </a:t>
            </a:r>
            <a:r>
              <a:rPr lang="en-US" altLang="ko-KR" b="1" u="sng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</a:t>
            </a:r>
            <a:r>
              <a:rPr lang="en-US" altLang="ko-KR" b="1" i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NP-complete</a:t>
            </a: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if </a:t>
            </a:r>
          </a:p>
          <a:p>
            <a:pPr lvl="1">
              <a:buFontTx/>
              <a:buNone/>
            </a:pP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1. It is in NP and </a:t>
            </a:r>
          </a:p>
          <a:p>
            <a:pPr lvl="1">
              <a:buFontTx/>
              <a:buNone/>
            </a:pP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2. For every other problem A’ in NP, </a:t>
            </a:r>
            <a:r>
              <a:rPr lang="en-US" altLang="ko-KR" b="1" u="sng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’</a:t>
            </a:r>
            <a:r>
              <a:rPr lang="en-US" altLang="ko-KR" b="1" u="sng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 A</a:t>
            </a:r>
          </a:p>
          <a:p>
            <a:pPr lvl="1">
              <a:buFontTx/>
              <a:buNone/>
            </a:pPr>
            <a:endParaRPr lang="en-US" altLang="ko-KR" b="1" u="sng" smtClean="0">
              <a:latin typeface="Symbol" pitchFamily="18" charset="2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problem </a:t>
            </a:r>
            <a:r>
              <a:rPr lang="en-US" altLang="ko-KR" u="sng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</a:t>
            </a:r>
            <a:r>
              <a:rPr lang="en-US" altLang="ko-KR" b="1" i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NP-hard</a:t>
            </a:r>
            <a:r>
              <a:rPr lang="en-US" altLang="ko-KR" b="1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</a:t>
            </a:r>
          </a:p>
          <a:p>
            <a:pPr lvl="1">
              <a:buFontTx/>
              <a:buNone/>
            </a:pPr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For every other problem A’ in NP, </a:t>
            </a:r>
            <a:r>
              <a:rPr lang="en-US" altLang="ko-KR" u="sng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A</a:t>
            </a:r>
            <a:r>
              <a:rPr lang="en-US" altLang="ko-KR" u="sng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’</a:t>
            </a:r>
            <a:r>
              <a:rPr lang="en-US" altLang="ko-KR" u="sng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 A</a:t>
            </a:r>
          </a:p>
          <a:p>
            <a:pPr>
              <a:buFontTx/>
              <a:buNone/>
            </a:pPr>
            <a:endParaRPr lang="en-US" altLang="ko-KR" smtClean="0">
              <a:latin typeface="Symbol" pitchFamily="18" charset="2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Example: Halting problem is NP-hard but not NP-complete. How to prove this?</a:t>
            </a:r>
            <a:endParaRPr lang="en-US" altLang="ko-KR" smtClean="0">
              <a:latin typeface="Symbol" pitchFamily="18" charset="2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676400" y="4495800"/>
          <a:ext cx="47275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4" imgW="1739900" imgH="203200" progId="Equation.3">
                  <p:embed/>
                </p:oleObj>
              </mc:Choice>
              <mc:Fallback>
                <p:oleObj name="Equation" r:id="rId4" imgW="1739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47275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Why is NP-complete important?</a:t>
            </a: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1066800" y="3200400"/>
            <a:ext cx="2971800" cy="2209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228600" y="3124200"/>
            <a:ext cx="1271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1">
                <a:latin typeface="Arial Rounded MT Bold" pitchFamily="34" charset="0"/>
                <a:ea typeface="Gulim" pitchFamily="34" charset="-127"/>
              </a:rPr>
              <a:t>P </a:t>
            </a:r>
            <a:r>
              <a:rPr lang="en-US" altLang="ko-KR" sz="2000">
                <a:latin typeface="Arial Rounded MT Bold" pitchFamily="34" charset="0"/>
                <a:ea typeface="Gulim" pitchFamily="34" charset="-127"/>
              </a:rPr>
              <a:t>= </a:t>
            </a:r>
            <a:r>
              <a:rPr lang="en-US" altLang="ko-KR" sz="2000" i="1">
                <a:latin typeface="Arial Rounded MT Bold" pitchFamily="34" charset="0"/>
                <a:ea typeface="Gulim" pitchFamily="34" charset="-127"/>
              </a:rPr>
              <a:t>NP </a:t>
            </a:r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1676400" y="3505200"/>
            <a:ext cx="19812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1924050" y="40386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itchFamily="34" charset="0"/>
                <a:ea typeface="Gulim" pitchFamily="34" charset="-127"/>
              </a:rPr>
              <a:t>NP-complete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228600" y="5410200"/>
            <a:ext cx="2667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itchFamily="34" charset="0"/>
                <a:ea typeface="Gulim" pitchFamily="34" charset="-127"/>
              </a:rPr>
              <a:t>The trival decision problem </a:t>
            </a:r>
            <a:br>
              <a:rPr lang="en-US" altLang="ko-KR" sz="1600">
                <a:latin typeface="Arial" pitchFamily="34" charset="0"/>
                <a:ea typeface="Gulim" pitchFamily="34" charset="-127"/>
              </a:rPr>
            </a:br>
            <a:r>
              <a:rPr lang="en-US" altLang="ko-KR" sz="1600">
                <a:latin typeface="Arial" pitchFamily="34" charset="0"/>
                <a:ea typeface="Gulim" pitchFamily="34" charset="-127"/>
              </a:rPr>
              <a:t>that always answers</a:t>
            </a:r>
            <a:br>
              <a:rPr lang="en-US" altLang="ko-KR" sz="1600">
                <a:latin typeface="Arial" pitchFamily="34" charset="0"/>
                <a:ea typeface="Gulim" pitchFamily="34" charset="-127"/>
              </a:rPr>
            </a:br>
            <a:r>
              <a:rPr lang="en-US" altLang="ko-KR" sz="1600">
                <a:latin typeface="Arial" pitchFamily="34" charset="0"/>
                <a:ea typeface="Gulim" pitchFamily="34" charset="-127"/>
              </a:rPr>
              <a:t>“yes” in here</a:t>
            </a:r>
            <a:endParaRPr lang="en-US" altLang="ko-KR" sz="1600">
              <a:latin typeface="Arial Rounded MT Bold" pitchFamily="34" charset="0"/>
              <a:ea typeface="Gulim" pitchFamily="34" charset="-127"/>
            </a:endParaRPr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 flipV="1">
            <a:off x="838200" y="4876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4876800" y="2895600"/>
            <a:ext cx="2590800" cy="3048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5105400" y="3429000"/>
            <a:ext cx="18288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5334000" y="36576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itchFamily="34" charset="0"/>
                <a:ea typeface="Gulim" pitchFamily="34" charset="-127"/>
              </a:rPr>
              <a:t>NP-complete</a:t>
            </a:r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5410200" y="4419600"/>
            <a:ext cx="14478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5988050" y="4876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itchFamily="34" charset="0"/>
                <a:ea typeface="Gulim" pitchFamily="34" charset="-127"/>
              </a:rPr>
              <a:t>P</a:t>
            </a:r>
          </a:p>
        </p:txBody>
      </p:sp>
      <p:sp>
        <p:nvSpPr>
          <p:cNvPr id="54286" name="Text Box 17"/>
          <p:cNvSpPr txBox="1">
            <a:spLocks noChangeArrowheads="1"/>
          </p:cNvSpPr>
          <p:nvPr/>
        </p:nvSpPr>
        <p:spPr bwMode="auto">
          <a:xfrm>
            <a:off x="7339013" y="2971800"/>
            <a:ext cx="127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i="1">
                <a:latin typeface="Arial Rounded MT Bold" pitchFamily="34" charset="0"/>
                <a:ea typeface="Gulim" pitchFamily="34" charset="-127"/>
              </a:rPr>
              <a:t>NP </a:t>
            </a:r>
            <a:r>
              <a:rPr lang="en-US" altLang="ko-KR" sz="2000" i="1">
                <a:latin typeface="Arial Rounded MT Bold" pitchFamily="34" charset="0"/>
                <a:ea typeface="Gulim" pitchFamily="34" charset="-127"/>
                <a:sym typeface="Symbol" pitchFamily="18" charset="2"/>
              </a:rPr>
              <a:t> P</a:t>
            </a:r>
            <a:r>
              <a:rPr lang="en-US" altLang="ko-KR" sz="2000" i="1">
                <a:latin typeface="Arial Rounded MT Bold" pitchFamily="34" charset="0"/>
                <a:ea typeface="Gulim" pitchFamily="34" charset="-127"/>
              </a:rPr>
              <a:t> </a:t>
            </a:r>
          </a:p>
        </p:txBody>
      </p:sp>
      <p:sp>
        <p:nvSpPr>
          <p:cNvPr id="54287" name="Line 18"/>
          <p:cNvSpPr>
            <a:spLocks noChangeShapeType="1"/>
          </p:cNvSpPr>
          <p:nvPr/>
        </p:nvSpPr>
        <p:spPr bwMode="auto">
          <a:xfrm>
            <a:off x="4419600" y="11430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9"/>
          <p:cNvSpPr txBox="1">
            <a:spLocks noChangeArrowheads="1"/>
          </p:cNvSpPr>
          <p:nvPr/>
        </p:nvSpPr>
        <p:spPr bwMode="auto">
          <a:xfrm>
            <a:off x="228600" y="1219200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itchFamily="34" charset="0"/>
                <a:ea typeface="Gulim" pitchFamily="34" charset="-127"/>
              </a:rPr>
              <a:t>If any NP-complete problem is in P, then P = NP. </a:t>
            </a:r>
            <a:endParaRPr lang="en-US" altLang="ko-KR" b="1">
              <a:latin typeface="Arial" pitchFamily="34" charset="0"/>
              <a:ea typeface="Gulim" pitchFamily="34" charset="-127"/>
            </a:endParaRPr>
          </a:p>
        </p:txBody>
      </p:sp>
      <p:sp>
        <p:nvSpPr>
          <p:cNvPr id="54289" name="Text Box 20"/>
          <p:cNvSpPr txBox="1">
            <a:spLocks noChangeArrowheads="1"/>
          </p:cNvSpPr>
          <p:nvPr/>
        </p:nvSpPr>
        <p:spPr bwMode="auto">
          <a:xfrm>
            <a:off x="4572000" y="1066800"/>
            <a:ext cx="4332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itchFamily="34" charset="0"/>
                <a:ea typeface="Gulim" pitchFamily="34" charset="-127"/>
              </a:rPr>
              <a:t>If any NP-complete problem is not </a:t>
            </a:r>
            <a:br>
              <a:rPr lang="en-US" altLang="ko-KR" sz="2000" b="1">
                <a:latin typeface="Arial" pitchFamily="34" charset="0"/>
                <a:ea typeface="Gulim" pitchFamily="34" charset="-127"/>
              </a:rPr>
            </a:br>
            <a:r>
              <a:rPr lang="en-US" altLang="ko-KR" sz="2000" b="1">
                <a:latin typeface="Arial" pitchFamily="34" charset="0"/>
                <a:ea typeface="Gulim" pitchFamily="34" charset="-127"/>
              </a:rPr>
              <a:t>polynomial bound, then </a:t>
            </a:r>
            <a:br>
              <a:rPr lang="en-US" altLang="ko-KR" sz="2000" b="1">
                <a:latin typeface="Arial" pitchFamily="34" charset="0"/>
                <a:ea typeface="Gulim" pitchFamily="34" charset="-127"/>
              </a:rPr>
            </a:br>
            <a:r>
              <a:rPr lang="en-US" altLang="ko-KR" sz="2000" b="1">
                <a:latin typeface="Arial" pitchFamily="34" charset="0"/>
                <a:ea typeface="Gulim" pitchFamily="34" charset="-127"/>
              </a:rPr>
              <a:t>all NP-Complete problems </a:t>
            </a:r>
            <a:br>
              <a:rPr lang="en-US" altLang="ko-KR" sz="2000" b="1">
                <a:latin typeface="Arial" pitchFamily="34" charset="0"/>
                <a:ea typeface="Gulim" pitchFamily="34" charset="-127"/>
              </a:rPr>
            </a:br>
            <a:r>
              <a:rPr lang="en-US" altLang="ko-KR" sz="2000" b="1">
                <a:latin typeface="Arial" pitchFamily="34" charset="0"/>
                <a:ea typeface="Gulim" pitchFamily="34" charset="-127"/>
              </a:rPr>
              <a:t>are not polynomial bound</a:t>
            </a:r>
            <a:r>
              <a:rPr lang="en-US" altLang="ko-KR" sz="2000">
                <a:latin typeface="Arial" pitchFamily="34" charset="0"/>
                <a:ea typeface="Gulim" pitchFamily="34" charset="-127"/>
              </a:rPr>
              <a:t>.</a:t>
            </a:r>
            <a:endParaRPr lang="en-US" altLang="ko-KR">
              <a:latin typeface="Arial" pitchFamily="34" charset="0"/>
              <a:ea typeface="Gulim" pitchFamily="34" charset="-127"/>
            </a:endParaRPr>
          </a:p>
        </p:txBody>
      </p:sp>
      <p:sp>
        <p:nvSpPr>
          <p:cNvPr id="54290" name="Line 21"/>
          <p:cNvSpPr>
            <a:spLocks noChangeShapeType="1"/>
          </p:cNvSpPr>
          <p:nvPr/>
        </p:nvSpPr>
        <p:spPr bwMode="auto">
          <a:xfrm>
            <a:off x="304800" y="236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</p:spPr>
        <p:txBody>
          <a:bodyPr lIns="92075" tIns="46038" rIns="92075" bIns="46038"/>
          <a:lstStyle/>
          <a:p>
            <a:r>
              <a:rPr lang="ko-KR" altLang="en-US" smtClean="0">
                <a:ea typeface="Gulim" pitchFamily="34" charset="-127"/>
              </a:rPr>
              <a:t> </a:t>
            </a:r>
            <a:r>
              <a:rPr lang="en-US" altLang="ko-KR" sz="3200" smtClean="0">
                <a:ea typeface="Gulim" pitchFamily="34" charset="-127"/>
              </a:rPr>
              <a:t>NP-completeness and Reducibility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existence of NP-complete problems leads us to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suspect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that P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NP. 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HAMILTONIAN CYCLE, which is an NP-complete problem, can be solved in polynomial time, every problem in NP can be solved in polynomial time. This means every problem in NP is polynomial bound and, therefore, P=NP.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HAMILTONIAN CYCLE could not be solved in polynomial time, every NP-complete problem cannot be solved in polynomial time. Thus </a:t>
            </a:r>
            <a:r>
              <a:rPr lang="en-US" altLang="ko-KR" smtClean="0">
                <a:latin typeface="Arial Rounded MT Bold" pitchFamily="34" charset="0"/>
                <a:ea typeface="Gulim" pitchFamily="34" charset="-127"/>
                <a:cs typeface="Times New Roman" pitchFamily="18" charset="0"/>
              </a:rPr>
              <a:t>NP </a:t>
            </a:r>
            <a:r>
              <a:rPr lang="en-US" altLang="ko-KR" smtClean="0">
                <a:latin typeface="Arial Rounded MT Bold" pitchFamily="34" charset="0"/>
                <a:ea typeface="Gulim" pitchFamily="34" charset="-127"/>
                <a:cs typeface="Times New Roman" pitchFamily="18" charset="0"/>
                <a:sym typeface="Symbol" pitchFamily="18" charset="2"/>
              </a:rPr>
              <a:t> P</a:t>
            </a:r>
            <a:r>
              <a:rPr lang="en-US" altLang="ko-KR" smtClean="0">
                <a:latin typeface="Arial Rounded MT Bold" pitchFamily="34" charset="0"/>
                <a:ea typeface="Gulim" pitchFamily="34" charset="-127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Revisit the SAT problem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First, Conjunctive Normal Form (CNF) will be defined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Second, satisfiability (SAT) problem will be defined 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Finally, we will show a polynomial bounded verification algorithm for the problem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Conjunctive Normal Form (CNF)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logical (Boolean) variable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 variable that may be assigned the value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true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or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false 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(p, q, r and s are Boolean variables)</a:t>
            </a:r>
          </a:p>
          <a:p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literal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 logical variable or the negation of a logical variable (p and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 are literals)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clause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is a disjunction of literals </a:t>
            </a: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	( (p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s)  and 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r) are clauses)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Conjunctive Normal Form (CNF)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 logical (Boolean) expression is in CNF if it is a conjunction of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clauses</a:t>
            </a:r>
          </a:p>
          <a:p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following expression is in conjunctive normal form:</a:t>
            </a:r>
          </a:p>
          <a:p>
            <a:endParaRPr lang="en-US" altLang="ko-KR" i="1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(p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s)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r)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r)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r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s)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Satisfiability (SAT) problem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there a truth assignment to the n variables of a logical expression in CNF which makes the value of the expression true?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The answer is yes, if all clauses evaluate to true 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Otherwise, the answer is “no”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SAT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p=T, q=F, r=T and s=T is a truth assignment for:</a:t>
            </a:r>
          </a:p>
          <a:p>
            <a:pPr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(p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s)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r)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r)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r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s)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Ù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p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</a:t>
            </a:r>
            <a:r>
              <a:rPr lang="en-US" altLang="ko-KR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ÚØ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q)</a:t>
            </a:r>
          </a:p>
          <a:p>
            <a:pPr>
              <a:buFontTx/>
              <a:buNone/>
            </a:pP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Note that if q=F then </a:t>
            </a:r>
            <a:r>
              <a:rPr lang="en-US" altLang="ko-KR" sz="200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Ø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q=T</a:t>
            </a:r>
          </a:p>
          <a:p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Each clause evaluates to true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A verification algorithm for SAT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1. Check that the certificate s is a string of exactly n characters which are T or F.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2. </a:t>
            </a: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while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(there are unchecked clauses) {</a:t>
            </a:r>
          </a:p>
          <a:p>
            <a:pPr lvl="1">
              <a:buFontTx/>
              <a:buNone/>
            </a:pP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select next clause</a:t>
            </a:r>
          </a:p>
          <a:p>
            <a:pPr lvl="1">
              <a:buFontTx/>
              <a:buNone/>
            </a:pP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(clause evaluates to false)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return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( “no”) }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3. </a:t>
            </a:r>
            <a:r>
              <a:rPr lang="en-US" altLang="ko-KR" sz="2000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return</a:t>
            </a: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(“yes”)</a:t>
            </a:r>
            <a:b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/>
            </a:r>
            <a:b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r>
              <a:rPr lang="en-US" altLang="ko-KR" sz="200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Is verification algorithm polynomial bound? </a:t>
            </a: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Satisfiability is in NP since there exists a polynomial bound verification algorithm for it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" y="1981200"/>
            <a:ext cx="7315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Halting problem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Input: A string P and a string I. Consider P as a program and I as input to P.</a:t>
            </a:r>
          </a:p>
          <a:p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Output: 1 if P halts on I; 0 if P does not halt on I (infinite loop)</a:t>
            </a:r>
          </a:p>
          <a:p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Theorem (Turing circa 1940): There is no program to solve the halting problem.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See next slide for proof.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Cook</a:t>
            </a:r>
            <a:r>
              <a:rPr lang="ja-JP" altLang="en-US" smtClean="0"/>
              <a:t>’</a:t>
            </a:r>
            <a:r>
              <a:rPr lang="en-US" altLang="ja-JP" smtClean="0"/>
              <a:t>s theorem</a:t>
            </a:r>
            <a:endParaRPr lang="en-US" altLang="en-US" smtClean="0"/>
          </a:p>
        </p:txBody>
      </p:sp>
      <p:sp>
        <p:nvSpPr>
          <p:cNvPr id="112642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1037" r="-941"/>
            </a:stretch>
          </a:blipFill>
          <a:extLs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cs typeface="Times New Roman" pitchFamily="18" charset="0"/>
              </a:rPr>
              <a:t>After Cook</a:t>
            </a:r>
            <a:r>
              <a:rPr lang="ja-JP" altLang="en-US" dirty="0" smtClean="0">
                <a:latin typeface="Arial" pitchFamily="34" charset="0"/>
                <a:cs typeface="Times New Roman" pitchFamily="18" charset="0"/>
              </a:rPr>
              <a:t>’</a:t>
            </a:r>
            <a:r>
              <a:rPr lang="en-US" altLang="ja-JP" dirty="0" smtClean="0">
                <a:latin typeface="Arial" pitchFamily="34" charset="0"/>
                <a:cs typeface="Times New Roman" pitchFamily="18" charset="0"/>
              </a:rPr>
              <a:t>s theorem, many NP-complete problems are found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Times New Roman" pitchFamily="18" charset="0"/>
              </a:rPr>
              <a:t>E.g., </a:t>
            </a:r>
            <a:r>
              <a:rPr lang="en-US" altLang="ko-KR" dirty="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3</a:t>
            </a:r>
            <a:r>
              <a:rPr lang="en-US" altLang="ko-KR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-SAT </a:t>
            </a:r>
            <a:r>
              <a:rPr lang="en-US" altLang="ko-KR" dirty="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 </a:t>
            </a:r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Clique, </a:t>
            </a:r>
            <a:r>
              <a:rPr lang="en-US" altLang="en-US" dirty="0" smtClean="0">
                <a:latin typeface="Arial" pitchFamily="34" charset="0"/>
                <a:cs typeface="Times New Roman" pitchFamily="18" charset="0"/>
              </a:rPr>
              <a:t>3-SAT </a:t>
            </a:r>
            <a:r>
              <a:rPr lang="en-US" altLang="ko-KR" dirty="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 </a:t>
            </a:r>
            <a:r>
              <a:rPr lang="en-US" altLang="ko-KR" dirty="0" smtClean="0">
                <a:latin typeface="Arial" pitchFamily="34" charset="0"/>
                <a:cs typeface="Times New Roman" pitchFamily="18" charset="0"/>
              </a:rPr>
              <a:t>Hamiltonian Cycle Decision Problem, SAT </a:t>
            </a:r>
            <a:r>
              <a:rPr lang="en-US" altLang="ko-KR" dirty="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 </a:t>
            </a:r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3-coloring, …</a:t>
            </a:r>
          </a:p>
          <a:p>
            <a:pPr lvl="1"/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How to do this? See the following slides</a:t>
            </a:r>
          </a:p>
          <a:p>
            <a:pPr lvl="1"/>
            <a:endParaRPr lang="en-US" altLang="ko-KR" dirty="0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More NP-complete problems are found from NP complete problems that are not 3-SAT</a:t>
            </a:r>
          </a:p>
          <a:p>
            <a:pPr lvl="1"/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E.g., Hamiltonian circuit </a:t>
            </a:r>
            <a:r>
              <a:rPr lang="en-US" altLang="ko-KR" dirty="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</a:t>
            </a:r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Traveling Salesperson, Clique </a:t>
            </a:r>
            <a:r>
              <a:rPr lang="en-US" altLang="ko-KR" dirty="0" smtClean="0">
                <a:latin typeface="Symbol" pitchFamily="18" charset="2"/>
                <a:ea typeface="Gulim" pitchFamily="34" charset="-127"/>
                <a:cs typeface="Times New Roman" pitchFamily="18" charset="0"/>
              </a:rPr>
              <a:t>µ </a:t>
            </a:r>
            <a:r>
              <a:rPr lang="en-US" altLang="ko-KR" dirty="0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vertex cover  …</a:t>
            </a:r>
            <a:endParaRPr lang="en-US" altLang="ko-KR" dirty="0" smtClean="0">
              <a:latin typeface="Arial" pitchFamily="34" charset="0"/>
              <a:cs typeface="Times New Roman" pitchFamily="18" charset="0"/>
            </a:endParaRPr>
          </a:p>
          <a:p>
            <a:pPr lvl="1"/>
            <a:endParaRPr lang="en-US" altLang="en-US" dirty="0" smtClean="0">
              <a:latin typeface="Arial" pitchFamily="34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b="1" smtClean="0"/>
              <a:t>Shortcut for NP-completeness Proofs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To prove a problem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is  NP-complete:</a:t>
            </a:r>
          </a:p>
          <a:p>
            <a:pPr lvl="1"/>
            <a:r>
              <a:rPr lang="en-US" alt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Prove L</a:t>
            </a:r>
            <a:r>
              <a:rPr lang="en-US" altLang="en-US" sz="2800" b="1" smtClean="0">
                <a:solidFill>
                  <a:schemeClr val="accent2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b="1" smtClean="0">
                <a:solidFill>
                  <a:schemeClr val="accent2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NP.</a:t>
            </a:r>
          </a:p>
          <a:p>
            <a:pPr lvl="1"/>
            <a:r>
              <a:rPr lang="en-US" alt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Choose L'</a:t>
            </a:r>
            <a:r>
              <a:rPr lang="en-US" altLang="en-US" sz="2800" b="1" smtClean="0">
                <a:solidFill>
                  <a:schemeClr val="accent2"/>
                </a:solidFill>
                <a:latin typeface="Symbol" pitchFamily="18" charset="2"/>
                <a:cs typeface="Times New Roman" pitchFamily="18" charset="0"/>
              </a:rPr>
              <a:t> Î</a:t>
            </a:r>
            <a:r>
              <a:rPr lang="en-US" alt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NPC, and show L’</a:t>
            </a:r>
            <a:r>
              <a:rPr lang="en-US" altLang="ja-JP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 L</a:t>
            </a:r>
          </a:p>
          <a:p>
            <a:pPr lvl="2"/>
            <a:r>
              <a:rPr lang="en-US" altLang="en-US" sz="28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Transitivity</a:t>
            </a:r>
          </a:p>
          <a:p>
            <a:pPr lvl="1">
              <a:buFontTx/>
              <a:buNone/>
            </a:pPr>
            <a:endParaRPr lang="en-US" altLang="en-US" b="1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Reductions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For example, let’s discuss how to:</a:t>
            </a:r>
          </a:p>
          <a:p>
            <a:pPr marL="0" indent="0"/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Reduce 3-SAT to Clique</a:t>
            </a:r>
          </a:p>
          <a:p>
            <a:pPr marL="0" indent="0"/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Reduce Clique to Vertex Cover </a:t>
            </a:r>
          </a:p>
          <a:p>
            <a:pPr marL="0" indent="0"/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Reduce 3-SAT to Hamiltonian Cycle</a:t>
            </a:r>
          </a:p>
          <a:p>
            <a:pPr marL="0" indent="0"/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Reduce Hamiltonian Cycle to TSP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0783AE2E-A92F-40C6-ADC9-6FFF406EE755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ko-KR" sz="140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Clique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Show clique is a NP-complete problem via reduction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186C07AD-32EC-417D-B364-5D7DEA4BF0B0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ko-KR" sz="140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b="1" smtClean="0"/>
              <a:t>The Clique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clique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is a complete undirected graph where every vertex is connected to every other vertex.</a:t>
            </a:r>
          </a:p>
          <a:p>
            <a:pPr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800" smtClean="0">
                <a:latin typeface="Arial Black" pitchFamily="34" charset="0"/>
                <a:cs typeface="Times New Roman" pitchFamily="18" charset="0"/>
              </a:rPr>
              <a:t>CLIQUE</a:t>
            </a: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latin typeface="Arial Black" pitchFamily="34" charset="0"/>
                <a:cs typeface="Times New Roman" pitchFamily="18" charset="0"/>
              </a:rPr>
              <a:t>Input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An undirected graph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and a positive integer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latin typeface="Arial Black" pitchFamily="34" charset="0"/>
                <a:cs typeface="Times New Roman" pitchFamily="18" charset="0"/>
              </a:rPr>
              <a:t>Output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YES iff a clique of size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exists in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Clique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054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G contains a clique of 4 (with vertices 3, 5, 6, 7)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4 people 3, 5, 6, 7 “know” (can work with each other) each other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590800" y="2209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8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5867400" y="3962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4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429000" y="1752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1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24384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7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2971800" y="4114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6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4572000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5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5562600" y="2971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3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343400" y="2057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itchFamily="34" charset="0"/>
              </a:rPr>
              <a:t>2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V="1">
            <a:off x="2895600" y="3200400"/>
            <a:ext cx="2667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352800" y="4495800"/>
            <a:ext cx="1219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2667000" y="3657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H="1">
            <a:off x="4953000" y="3429000"/>
            <a:ext cx="83820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2895600" y="3429000"/>
            <a:ext cx="19812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>
            <a:off x="3429000" y="3429000"/>
            <a:ext cx="22098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5943600" y="34290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H="1">
            <a:off x="5029200" y="43434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2667000" y="26670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V="1">
            <a:off x="3048000" y="2057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886200" y="19812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4800600" y="22860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3048000" y="2514600"/>
            <a:ext cx="2895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H="1">
            <a:off x="2819400" y="2362200"/>
            <a:ext cx="1524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b="1" smtClean="0"/>
              <a:t>The Clique Problem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Theorem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: CLIQUE is NP-complete.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latin typeface="Arial Black" pitchFamily="34" charset="0"/>
                <a:cs typeface="Times New Roman" pitchFamily="18" charset="0"/>
              </a:rPr>
              <a:t>Proof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Step 1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CLIQUE </a:t>
            </a:r>
            <a:r>
              <a:rPr lang="en-US" altLang="en-US" sz="2800" b="1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 Î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NP</a:t>
            </a: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	Given a certificate that contains a set of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vertices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2800" b="1" smtClean="0">
                <a:latin typeface="Symbol" pitchFamily="18" charset="2"/>
                <a:cs typeface="Times New Roman" pitchFamily="18" charset="0"/>
              </a:rPr>
              <a:t> Í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, we can check if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' forms a clique by checking for every pair of nodes 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u, v </a:t>
            </a:r>
            <a:r>
              <a:rPr lang="en-US" altLang="en-US" sz="2800" b="1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Arial" pitchFamily="34" charset="0"/>
              </a:rPr>
              <a:t>V’</a:t>
            </a:r>
            <a:r>
              <a:rPr lang="en-US" altLang="ja-JP" sz="2800" b="1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altLang="ja-JP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(u,v) </a:t>
            </a:r>
            <a:r>
              <a:rPr lang="en-US" altLang="ja-JP" sz="2800" b="1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Î E</a:t>
            </a:r>
            <a:r>
              <a:rPr lang="en-US" altLang="ja-JP" sz="2800" b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Clearly, this can be done in polynomial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Reduction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buFont typeface="Monotype Sorts" charset="2"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Step 2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800" b="1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Selection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3-CNF-SAT</a:t>
            </a:r>
            <a:r>
              <a:rPr lang="en-US" altLang="en-US" sz="2800" b="1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  <a:cs typeface="Arial" pitchFamily="34" charset="0"/>
              </a:rPr>
              <a:t>which is NP-Complete.</a:t>
            </a:r>
          </a:p>
          <a:p>
            <a:pPr>
              <a:buFont typeface="Monotype Sorts" charset="2"/>
              <a:buNone/>
            </a:pPr>
            <a:endParaRPr lang="en-US" altLang="en-US" sz="2800" b="1" smtClean="0">
              <a:latin typeface="Times New Roman" pitchFamily="18" charset="0"/>
              <a:cs typeface="Arial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Step 3. Mapping </a:t>
            </a:r>
          </a:p>
          <a:p>
            <a:pPr>
              <a:lnSpc>
                <a:spcPct val="130000"/>
              </a:lnSpc>
              <a:buFont typeface="Monotype Sorts" charset="2"/>
              <a:buNone/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	For a formula C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alt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such that C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1,r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2,r</a:t>
            </a:r>
            <a:r>
              <a:rPr lang="en-US" altLang="en-US" sz="28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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3,r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we construct a graph G with 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vertices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1,r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2,r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3,r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for  r = 1,…, k, where v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i,r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represents the literal </a:t>
            </a:r>
            <a:r>
              <a:rPr lang="en-US" altLang="en-US" sz="2800" b="1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b="1" baseline="-25000" smtClean="0">
                <a:latin typeface="Times New Roman" pitchFamily="18" charset="0"/>
                <a:cs typeface="Times New Roman" pitchFamily="18" charset="0"/>
              </a:rPr>
              <a:t>i,r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Reduction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35000"/>
              </a:spcBef>
              <a:spcAft>
                <a:spcPct val="30000"/>
              </a:spcAft>
              <a:buFont typeface="Monotype Sorts" charset="2"/>
              <a:buNone/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	We put an 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between v</a:t>
            </a:r>
            <a:r>
              <a:rPr lang="en-US" altLang="en-US" b="1" baseline="-25000" smtClean="0">
                <a:latin typeface="Times New Roman" pitchFamily="18" charset="0"/>
                <a:cs typeface="Times New Roman" pitchFamily="18" charset="0"/>
              </a:rPr>
              <a:t>i,r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altLang="en-US" b="1" baseline="-25000" smtClean="0">
                <a:latin typeface="Times New Roman" pitchFamily="18" charset="0"/>
                <a:cs typeface="Times New Roman" pitchFamily="18" charset="0"/>
              </a:rPr>
              <a:t>j,s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if both of the following hold:</a:t>
            </a:r>
          </a:p>
          <a:p>
            <a:pPr>
              <a:buFont typeface="Monotype Sorts" charset="2"/>
              <a:buNone/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	1. r </a:t>
            </a:r>
            <a:r>
              <a:rPr lang="en-US" altLang="en-US" b="1" smtClean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s and</a:t>
            </a:r>
          </a:p>
          <a:p>
            <a:pPr>
              <a:buFont typeface="Monotype Sorts" charset="2"/>
              <a:buNone/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	2. l</a:t>
            </a:r>
            <a:r>
              <a:rPr lang="en-US" altLang="en-US" b="1" baseline="-25000" smtClean="0">
                <a:latin typeface="Times New Roman" pitchFamily="18" charset="0"/>
                <a:cs typeface="Times New Roman" pitchFamily="18" charset="0"/>
              </a:rPr>
              <a:t>i,r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is not the negation of l</a:t>
            </a:r>
            <a:r>
              <a:rPr lang="en-US" altLang="en-US" b="1" baseline="-25000" smtClean="0">
                <a:latin typeface="Times New Roman" pitchFamily="18" charset="0"/>
                <a:cs typeface="Times New Roman" pitchFamily="18" charset="0"/>
              </a:rPr>
              <a:t>j,s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Proof: Halting problem is undecidable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Proof: To reach a contradiction, assume that there exists a program Halt(P, I) that solves the halting problem. Halt(P, I) returns true if and only if P halts on I. Otherwise, it returns false. Using Halt(P, I), we construct the following program Z:</a:t>
            </a:r>
          </a:p>
          <a:p>
            <a:pPr>
              <a:buFontTx/>
              <a:buNone/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program (string x)</a:t>
            </a:r>
          </a:p>
          <a:p>
            <a:pPr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If Halt (x, x) then </a:t>
            </a:r>
          </a:p>
          <a:p>
            <a:pPr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	while(1) printf (“ha ha ha ”);</a:t>
            </a:r>
          </a:p>
          <a:p>
            <a:pPr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	Else exit(0)</a:t>
            </a:r>
          </a:p>
          <a:p>
            <a:pPr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/>
          </p:cNvGraphicFramePr>
          <p:nvPr/>
        </p:nvGraphicFramePr>
        <p:xfrm>
          <a:off x="1771650" y="784225"/>
          <a:ext cx="55991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3" imgW="1752600" imgH="228600" progId="Equation.3">
                  <p:embed/>
                </p:oleObj>
              </mc:Choice>
              <mc:Fallback>
                <p:oleObj name="Equation" r:id="rId3" imgW="1752600" imgH="2286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784225"/>
                        <a:ext cx="55991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3619500" y="1917700"/>
            <a:ext cx="508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590925" y="1798638"/>
            <a:ext cx="781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v</a:t>
            </a:r>
            <a:r>
              <a:rPr lang="en-US" altLang="en-US" sz="3200" b="1" baseline="-25000">
                <a:latin typeface="Arial" pitchFamily="34" charset="0"/>
              </a:rPr>
              <a:t>1,2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612900" y="1917700"/>
            <a:ext cx="5334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609725" y="1798638"/>
            <a:ext cx="781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v</a:t>
            </a:r>
            <a:r>
              <a:rPr lang="en-US" altLang="en-US" sz="3200" b="1" baseline="-25000">
                <a:latin typeface="Arial" pitchFamily="34" charset="0"/>
              </a:rPr>
              <a:t>1,1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1638300" y="3182938"/>
            <a:ext cx="508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609725" y="3063875"/>
            <a:ext cx="78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v</a:t>
            </a:r>
            <a:r>
              <a:rPr lang="en-US" altLang="en-US" sz="3200" b="1" baseline="-25000">
                <a:latin typeface="Arial" pitchFamily="34" charset="0"/>
              </a:rPr>
              <a:t>2,1</a:t>
            </a:r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1638300" y="4508500"/>
            <a:ext cx="508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609725" y="4511675"/>
            <a:ext cx="828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v</a:t>
            </a:r>
            <a:r>
              <a:rPr lang="en-US" altLang="en-US" sz="3200" b="1" baseline="-25000">
                <a:latin typeface="Arial" pitchFamily="34" charset="0"/>
              </a:rPr>
              <a:t>3,1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3632200" y="3175000"/>
            <a:ext cx="508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590925" y="3109913"/>
            <a:ext cx="781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v</a:t>
            </a:r>
            <a:r>
              <a:rPr lang="en-US" altLang="en-US" sz="3200" b="1" baseline="-25000">
                <a:latin typeface="Arial" pitchFamily="34" charset="0"/>
              </a:rPr>
              <a:t>2,2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3632200" y="4584700"/>
            <a:ext cx="508000" cy="50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3590925" y="4481513"/>
            <a:ext cx="781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v</a:t>
            </a:r>
            <a:r>
              <a:rPr lang="en-US" altLang="en-US" sz="3200" b="1" baseline="-25000">
                <a:latin typeface="Arial" pitchFamily="34" charset="0"/>
              </a:rPr>
              <a:t>3,2</a:t>
            </a: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2133600" y="2286000"/>
            <a:ext cx="1524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2057400" y="2438400"/>
            <a:ext cx="16764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2133600" y="2286000"/>
            <a:ext cx="14478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2133600" y="3581400"/>
            <a:ext cx="1524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V="1">
            <a:off x="2057400" y="2438400"/>
            <a:ext cx="18288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V="1">
            <a:off x="2133600" y="3657600"/>
            <a:ext cx="1600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4860925" y="2103438"/>
            <a:ext cx="330041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k=2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The graph has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cliques of size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Step 4a. Yes for 3-Sat implies yes for clique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Assume formula satisfiable.</a:t>
            </a:r>
          </a:p>
          <a:p>
            <a:pPr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With the satisfying assignment each clause contains at least 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 literal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that is 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assigned 1.</a:t>
            </a:r>
          </a:p>
          <a:p>
            <a:pPr>
              <a:lnSpc>
                <a:spcPct val="90000"/>
              </a:lnSpc>
            </a:pPr>
            <a:endParaRPr lang="en-US" altLang="en-US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Since each literal from each clause is a vertex in the graph, if we pick out a literal that is assigned 1 from each of the k clauses, we get 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 vertices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in the graph.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Step 4a. Yes for 3-SAT implies yes for Clique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r>
              <a:rPr lang="en-US" altLang="en-US" sz="3600" b="1" smtClean="0">
                <a:latin typeface="Times New Roman" pitchFamily="18" charset="0"/>
                <a:cs typeface="Times New Roman" pitchFamily="18" charset="0"/>
              </a:rPr>
              <a:t>This set of k vertices is a </a:t>
            </a:r>
            <a:r>
              <a:rPr lang="en-US" alt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clique</a:t>
            </a:r>
            <a:r>
              <a:rPr lang="en-US" altLang="en-US" sz="3600" b="1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For any two vertices, the corresponding literals are from different clauses, and are both assigned 1, so they cannot be complements of a </a:t>
            </a:r>
            <a:r>
              <a:rPr lang="en-US" altLang="en-US" sz="3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 variable </a:t>
            </a:r>
          </a:p>
          <a:p>
            <a:pPr lvl="1"/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Thus there is an edge between any two such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Step 4b. Yes for Clique implies yes for 3-Sat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Assume G has a clique V' of size k</a:t>
            </a:r>
          </a:p>
          <a:p>
            <a:pPr>
              <a:lnSpc>
                <a:spcPct val="90000"/>
              </a:lnSpc>
            </a:pP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No edge connects vertices in the same clause, so each of k triples has exactly one 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vertex in V'</a:t>
            </a:r>
          </a:p>
          <a:p>
            <a:pPr>
              <a:lnSpc>
                <a:spcPct val="90000"/>
              </a:lnSpc>
            </a:pP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Assign 1 to each literal in V' without getting an inconsistent assignment (why?), and assign arbitrary values to the rest of the variables</a:t>
            </a:r>
          </a:p>
          <a:p>
            <a:pPr>
              <a:lnSpc>
                <a:spcPct val="90000"/>
              </a:lnSpc>
            </a:pPr>
            <a:endParaRPr lang="en-US" alt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For this assignment, each clause is  satisfied and thus the answer for 3-SAT is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Step 5. Reduction is polynomial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Step 5. The reduction is polynomial</a:t>
            </a:r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The formula is read and 3k vertices are generated in O(k) steps. Then, each pair of literals (      ) from two different clauses is checked and an edge is added if the literals are not complimentary. </a:t>
            </a:r>
          </a:p>
          <a:p>
            <a:pPr lvl="1"/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The reduction is O(k</a:t>
            </a:r>
            <a:r>
              <a:rPr lang="en-US" altLang="en-US" sz="32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3200" b="1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4267200" y="3276600"/>
          <a:ext cx="514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514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Vertex Cover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Reduce clique to vertex cover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28B0E6EB-ECE7-408D-A178-473F1AC8B360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ko-KR" sz="140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vertex-cover problem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b="1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vertex cover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of an undirected graph is a set of vertices V' such that for every edge (u,v), either u or v or both are in V'. The problem is to find a cover of minimum size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VERTEX-COVER</a:t>
            </a: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Input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A graph G and a number k.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Output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YES iff G has a vertex cover of size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a vertex cover problem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2765425" y="2525713"/>
            <a:ext cx="3635375" cy="2662237"/>
            <a:chOff x="488" y="1208"/>
            <a:chExt cx="2290" cy="1677"/>
          </a:xfrm>
        </p:grpSpPr>
        <p:sp>
          <p:nvSpPr>
            <p:cNvPr id="79878" name="Rectangle 4"/>
            <p:cNvSpPr>
              <a:spLocks noChangeArrowheads="1"/>
            </p:cNvSpPr>
            <p:nvPr/>
          </p:nvSpPr>
          <p:spPr bwMode="auto">
            <a:xfrm>
              <a:off x="556" y="122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latin typeface="Arial" pitchFamily="34" charset="0"/>
                </a:rPr>
                <a:t>1</a:t>
              </a:r>
            </a:p>
          </p:txBody>
        </p:sp>
        <p:sp>
          <p:nvSpPr>
            <p:cNvPr id="79879" name="Oval 5"/>
            <p:cNvSpPr>
              <a:spLocks noChangeArrowheads="1"/>
            </p:cNvSpPr>
            <p:nvPr/>
          </p:nvSpPr>
          <p:spPr bwMode="auto">
            <a:xfrm>
              <a:off x="488" y="1208"/>
              <a:ext cx="326" cy="3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9880" name="Oval 6"/>
            <p:cNvSpPr>
              <a:spLocks noChangeArrowheads="1"/>
            </p:cNvSpPr>
            <p:nvPr/>
          </p:nvSpPr>
          <p:spPr bwMode="auto">
            <a:xfrm>
              <a:off x="1896" y="1294"/>
              <a:ext cx="326" cy="3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9881" name="Rectangle 7"/>
            <p:cNvSpPr>
              <a:spLocks noChangeArrowheads="1"/>
            </p:cNvSpPr>
            <p:nvPr/>
          </p:nvSpPr>
          <p:spPr bwMode="auto">
            <a:xfrm>
              <a:off x="1944" y="1312"/>
              <a:ext cx="26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solidFill>
                    <a:schemeClr val="accent2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79882" name="Rectangle 8"/>
            <p:cNvSpPr>
              <a:spLocks noChangeArrowheads="1"/>
            </p:cNvSpPr>
            <p:nvPr/>
          </p:nvSpPr>
          <p:spPr bwMode="auto">
            <a:xfrm>
              <a:off x="2520" y="208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latin typeface="Arial" pitchFamily="34" charset="0"/>
                </a:rPr>
                <a:t>3</a:t>
              </a:r>
            </a:p>
          </p:txBody>
        </p:sp>
        <p:sp>
          <p:nvSpPr>
            <p:cNvPr id="79883" name="Oval 9"/>
            <p:cNvSpPr>
              <a:spLocks noChangeArrowheads="1"/>
            </p:cNvSpPr>
            <p:nvPr/>
          </p:nvSpPr>
          <p:spPr bwMode="auto">
            <a:xfrm>
              <a:off x="2450" y="2068"/>
              <a:ext cx="326" cy="3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9884" name="Rectangle 10"/>
            <p:cNvSpPr>
              <a:spLocks noChangeArrowheads="1"/>
            </p:cNvSpPr>
            <p:nvPr/>
          </p:nvSpPr>
          <p:spPr bwMode="auto">
            <a:xfrm>
              <a:off x="1580" y="2516"/>
              <a:ext cx="26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solidFill>
                    <a:schemeClr val="accent2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79885" name="Oval 11"/>
            <p:cNvSpPr>
              <a:spLocks noChangeArrowheads="1"/>
            </p:cNvSpPr>
            <p:nvPr/>
          </p:nvSpPr>
          <p:spPr bwMode="auto">
            <a:xfrm>
              <a:off x="1512" y="2498"/>
              <a:ext cx="326" cy="3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9886" name="Rectangle 12"/>
            <p:cNvSpPr>
              <a:spLocks noChangeArrowheads="1"/>
            </p:cNvSpPr>
            <p:nvPr/>
          </p:nvSpPr>
          <p:spPr bwMode="auto">
            <a:xfrm>
              <a:off x="600" y="234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latin typeface="Arial" pitchFamily="34" charset="0"/>
                </a:rPr>
                <a:t>5</a:t>
              </a:r>
            </a:p>
          </p:txBody>
        </p:sp>
        <p:sp>
          <p:nvSpPr>
            <p:cNvPr id="79887" name="Oval 13"/>
            <p:cNvSpPr>
              <a:spLocks noChangeArrowheads="1"/>
            </p:cNvSpPr>
            <p:nvPr/>
          </p:nvSpPr>
          <p:spPr bwMode="auto">
            <a:xfrm>
              <a:off x="530" y="2326"/>
              <a:ext cx="326" cy="3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1pPr>
              <a:lvl2pPr marL="742950" indent="-28575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2pPr>
              <a:lvl3pPr marL="1143000" indent="-228600">
                <a:spcBef>
                  <a:spcPct val="5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3pPr>
              <a:lvl4pPr marL="1600200" indent="-228600">
                <a:spcBef>
                  <a:spcPct val="5000"/>
                </a:spcBef>
                <a:buChar char="–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4pPr>
              <a:lvl5pPr marL="2057400" indent="-228600">
                <a:spcBef>
                  <a:spcPct val="5000"/>
                </a:spcBef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cs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44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9888" name="Line 14"/>
            <p:cNvSpPr>
              <a:spLocks noChangeShapeType="1"/>
            </p:cNvSpPr>
            <p:nvPr/>
          </p:nvSpPr>
          <p:spPr bwMode="auto">
            <a:xfrm>
              <a:off x="2186" y="1587"/>
              <a:ext cx="342" cy="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Line 15"/>
            <p:cNvSpPr>
              <a:spLocks noChangeShapeType="1"/>
            </p:cNvSpPr>
            <p:nvPr/>
          </p:nvSpPr>
          <p:spPr bwMode="auto">
            <a:xfrm flipH="1">
              <a:off x="1846" y="2318"/>
              <a:ext cx="596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Line 16"/>
            <p:cNvSpPr>
              <a:spLocks noChangeShapeType="1"/>
            </p:cNvSpPr>
            <p:nvPr/>
          </p:nvSpPr>
          <p:spPr bwMode="auto">
            <a:xfrm>
              <a:off x="864" y="2533"/>
              <a:ext cx="64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Line 17"/>
            <p:cNvSpPr>
              <a:spLocks noChangeShapeType="1"/>
            </p:cNvSpPr>
            <p:nvPr/>
          </p:nvSpPr>
          <p:spPr bwMode="auto">
            <a:xfrm>
              <a:off x="694" y="1544"/>
              <a:ext cx="896" cy="9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Line 18"/>
            <p:cNvSpPr>
              <a:spLocks noChangeShapeType="1"/>
            </p:cNvSpPr>
            <p:nvPr/>
          </p:nvSpPr>
          <p:spPr bwMode="auto">
            <a:xfrm flipV="1">
              <a:off x="779" y="1587"/>
              <a:ext cx="1195" cy="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19"/>
            <p:cNvSpPr>
              <a:spLocks noChangeShapeType="1"/>
            </p:cNvSpPr>
            <p:nvPr/>
          </p:nvSpPr>
          <p:spPr bwMode="auto">
            <a:xfrm>
              <a:off x="822" y="1372"/>
              <a:ext cx="10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6" name="Rectangle 20"/>
          <p:cNvSpPr>
            <a:spLocks noChangeArrowheads="1"/>
          </p:cNvSpPr>
          <p:nvPr/>
        </p:nvSpPr>
        <p:spPr bwMode="auto">
          <a:xfrm>
            <a:off x="4032250" y="2284413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</a:t>
            </a:r>
          </a:p>
        </p:txBody>
      </p:sp>
      <p:sp>
        <p:nvSpPr>
          <p:cNvPr id="79877" name="Text Box 21"/>
          <p:cNvSpPr txBox="1">
            <a:spLocks noChangeArrowheads="1"/>
          </p:cNvSpPr>
          <p:nvPr/>
        </p:nvSpPr>
        <p:spPr bwMode="auto">
          <a:xfrm>
            <a:off x="3336925" y="5349875"/>
            <a:ext cx="85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latin typeface="Arial" pitchFamily="34" charset="0"/>
              </a:rPr>
              <a:t>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vertex cover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772400" cy="1371600"/>
          </a:xfrm>
        </p:spPr>
        <p:txBody>
          <a:bodyPr/>
          <a:lstStyle/>
          <a:p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What is the fewest # of guards we need to place in  a museum to cover all the corridors? An airport to cover all the main walkways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838200" y="4800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838200" y="6172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V="1">
            <a:off x="3505200" y="4800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838200" y="5410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838200" y="5715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2286000" y="4800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1203325" y="4811713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Hall 3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2286000" y="571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143000" y="5699125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Hall 4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2819400" y="4800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2746375" y="4964113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Hall 6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838200" y="3429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V="1">
            <a:off x="3505200" y="3429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838200" y="34290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838200" y="4038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838200" y="43434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V="1">
            <a:off x="2286000" y="3429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1203325" y="3440113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Hall 1</a:t>
            </a:r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2286000" y="4343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1143000" y="4327525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Hall 2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2819400" y="3429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2746375" y="3592513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Hall 5</a:t>
            </a:r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838200" y="4114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2438400" y="5486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26" name="Oval 30"/>
          <p:cNvSpPr>
            <a:spLocks noChangeArrowheads="1"/>
          </p:cNvSpPr>
          <p:nvPr/>
        </p:nvSpPr>
        <p:spPr bwMode="auto">
          <a:xfrm>
            <a:off x="2438400" y="5486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838200" y="5486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2514600" y="3581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2514600" y="4267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25146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990600" y="5562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990600" y="4191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>
            <a:off x="838200" y="4800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>
            <a:off x="2819400" y="4800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5" name="Oval 39"/>
          <p:cNvSpPr>
            <a:spLocks noChangeArrowheads="1"/>
          </p:cNvSpPr>
          <p:nvPr/>
        </p:nvSpPr>
        <p:spPr bwMode="auto">
          <a:xfrm>
            <a:off x="6096000" y="4343400"/>
            <a:ext cx="7620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>
            <a:off x="6781800" y="502920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>
            <a:off x="6629400" y="518160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5334000" y="365760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>
            <a:off x="5486400" y="358140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 flipH="1">
            <a:off x="4953000" y="4800600"/>
            <a:ext cx="1143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H="1">
            <a:off x="5029200" y="5029200"/>
            <a:ext cx="1143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 flipV="1">
            <a:off x="6858000" y="3810000"/>
            <a:ext cx="1143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Line 47"/>
          <p:cNvSpPr>
            <a:spLocks noChangeShapeType="1"/>
          </p:cNvSpPr>
          <p:nvPr/>
        </p:nvSpPr>
        <p:spPr bwMode="auto">
          <a:xfrm flipV="1">
            <a:off x="6629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4" name="Line 48"/>
          <p:cNvSpPr>
            <a:spLocks noChangeShapeType="1"/>
          </p:cNvSpPr>
          <p:nvPr/>
        </p:nvSpPr>
        <p:spPr bwMode="auto">
          <a:xfrm flipH="1">
            <a:off x="5486400" y="3200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5" name="Line 49"/>
          <p:cNvSpPr>
            <a:spLocks noChangeShapeType="1"/>
          </p:cNvSpPr>
          <p:nvPr/>
        </p:nvSpPr>
        <p:spPr bwMode="auto">
          <a:xfrm flipH="1">
            <a:off x="4953000" y="3657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6" name="Line 50"/>
          <p:cNvSpPr>
            <a:spLocks noChangeShapeType="1"/>
          </p:cNvSpPr>
          <p:nvPr/>
        </p:nvSpPr>
        <p:spPr bwMode="auto">
          <a:xfrm flipH="1">
            <a:off x="4724400" y="2895600"/>
            <a:ext cx="990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4800600" y="3733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5791200" y="28194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>
            <a:off x="4267200" y="4800600"/>
            <a:ext cx="9144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>
            <a:off x="4419600" y="4724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>
            <a:off x="5029200" y="57912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 flipH="1">
            <a:off x="7772400" y="5181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 flipH="1">
            <a:off x="7162800" y="5943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4" name="Line 58"/>
          <p:cNvSpPr>
            <a:spLocks noChangeShapeType="1"/>
          </p:cNvSpPr>
          <p:nvPr/>
        </p:nvSpPr>
        <p:spPr bwMode="auto">
          <a:xfrm flipH="1">
            <a:off x="7467600" y="5410200"/>
            <a:ext cx="1066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5" name="Line 59"/>
          <p:cNvSpPr>
            <a:spLocks noChangeShapeType="1"/>
          </p:cNvSpPr>
          <p:nvPr/>
        </p:nvSpPr>
        <p:spPr bwMode="auto">
          <a:xfrm>
            <a:off x="8305800" y="5181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60"/>
          <p:cNvSpPr>
            <a:spLocks noChangeShapeType="1"/>
          </p:cNvSpPr>
          <p:nvPr/>
        </p:nvSpPr>
        <p:spPr bwMode="auto">
          <a:xfrm flipH="1" flipV="1">
            <a:off x="7239000" y="64770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Line 61"/>
          <p:cNvSpPr>
            <a:spLocks noChangeShapeType="1"/>
          </p:cNvSpPr>
          <p:nvPr/>
        </p:nvSpPr>
        <p:spPr bwMode="auto">
          <a:xfrm flipH="1">
            <a:off x="4267200" y="4800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8" name="Line 62"/>
          <p:cNvSpPr>
            <a:spLocks noChangeShapeType="1"/>
          </p:cNvSpPr>
          <p:nvPr/>
        </p:nvSpPr>
        <p:spPr bwMode="auto">
          <a:xfrm flipV="1">
            <a:off x="5181600" y="6324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9" name="Line 63"/>
          <p:cNvSpPr>
            <a:spLocks noChangeShapeType="1"/>
          </p:cNvSpPr>
          <p:nvPr/>
        </p:nvSpPr>
        <p:spPr bwMode="auto">
          <a:xfrm>
            <a:off x="7924800" y="3810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0" name="Line 64"/>
          <p:cNvSpPr>
            <a:spLocks noChangeShapeType="1"/>
          </p:cNvSpPr>
          <p:nvPr/>
        </p:nvSpPr>
        <p:spPr bwMode="auto">
          <a:xfrm>
            <a:off x="7391400" y="3048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1" name="Line 65"/>
          <p:cNvSpPr>
            <a:spLocks noChangeShapeType="1"/>
          </p:cNvSpPr>
          <p:nvPr/>
        </p:nvSpPr>
        <p:spPr bwMode="auto">
          <a:xfrm>
            <a:off x="7696200" y="2895600"/>
            <a:ext cx="8382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2" name="Line 66"/>
          <p:cNvSpPr>
            <a:spLocks noChangeShapeType="1"/>
          </p:cNvSpPr>
          <p:nvPr/>
        </p:nvSpPr>
        <p:spPr bwMode="auto">
          <a:xfrm flipH="1">
            <a:off x="7391400" y="28956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3" name="Line 67"/>
          <p:cNvSpPr>
            <a:spLocks noChangeShapeType="1"/>
          </p:cNvSpPr>
          <p:nvPr/>
        </p:nvSpPr>
        <p:spPr bwMode="auto">
          <a:xfrm flipH="1">
            <a:off x="8305800" y="4114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64" name="Oval 68"/>
          <p:cNvSpPr>
            <a:spLocks noChangeArrowheads="1"/>
          </p:cNvSpPr>
          <p:nvPr/>
        </p:nvSpPr>
        <p:spPr bwMode="auto">
          <a:xfrm>
            <a:off x="4800600" y="3810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65" name="Oval 69"/>
          <p:cNvSpPr>
            <a:spLocks noChangeArrowheads="1"/>
          </p:cNvSpPr>
          <p:nvPr/>
        </p:nvSpPr>
        <p:spPr bwMode="auto">
          <a:xfrm>
            <a:off x="4343400" y="4724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66" name="Oval 70"/>
          <p:cNvSpPr>
            <a:spLocks noChangeArrowheads="1"/>
          </p:cNvSpPr>
          <p:nvPr/>
        </p:nvSpPr>
        <p:spPr bwMode="auto">
          <a:xfrm>
            <a:off x="5181600" y="3429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67" name="Oval 71"/>
          <p:cNvSpPr>
            <a:spLocks noChangeArrowheads="1"/>
          </p:cNvSpPr>
          <p:nvPr/>
        </p:nvSpPr>
        <p:spPr bwMode="auto">
          <a:xfrm>
            <a:off x="4800600" y="5638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68" name="Oval 72"/>
          <p:cNvSpPr>
            <a:spLocks noChangeArrowheads="1"/>
          </p:cNvSpPr>
          <p:nvPr/>
        </p:nvSpPr>
        <p:spPr bwMode="auto">
          <a:xfrm>
            <a:off x="5181600" y="6324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69" name="Oval 73"/>
          <p:cNvSpPr>
            <a:spLocks noChangeArrowheads="1"/>
          </p:cNvSpPr>
          <p:nvPr/>
        </p:nvSpPr>
        <p:spPr bwMode="auto">
          <a:xfrm>
            <a:off x="7924800" y="3581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0" name="Oval 74"/>
          <p:cNvSpPr>
            <a:spLocks noChangeArrowheads="1"/>
          </p:cNvSpPr>
          <p:nvPr/>
        </p:nvSpPr>
        <p:spPr bwMode="auto">
          <a:xfrm>
            <a:off x="6477000" y="464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1" name="Oval 75"/>
          <p:cNvSpPr>
            <a:spLocks noChangeArrowheads="1"/>
          </p:cNvSpPr>
          <p:nvPr/>
        </p:nvSpPr>
        <p:spPr bwMode="auto">
          <a:xfrm>
            <a:off x="8305800" y="4191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2" name="Oval 76"/>
          <p:cNvSpPr>
            <a:spLocks noChangeArrowheads="1"/>
          </p:cNvSpPr>
          <p:nvPr/>
        </p:nvSpPr>
        <p:spPr bwMode="auto">
          <a:xfrm>
            <a:off x="75438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3" name="Oval 77"/>
          <p:cNvSpPr>
            <a:spLocks noChangeArrowheads="1"/>
          </p:cNvSpPr>
          <p:nvPr/>
        </p:nvSpPr>
        <p:spPr bwMode="auto">
          <a:xfrm>
            <a:off x="5715000" y="3048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4" name="Oval 78"/>
          <p:cNvSpPr>
            <a:spLocks noChangeArrowheads="1"/>
          </p:cNvSpPr>
          <p:nvPr/>
        </p:nvSpPr>
        <p:spPr bwMode="auto">
          <a:xfrm>
            <a:off x="7315200" y="6400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5" name="Oval 79"/>
          <p:cNvSpPr>
            <a:spLocks noChangeArrowheads="1"/>
          </p:cNvSpPr>
          <p:nvPr/>
        </p:nvSpPr>
        <p:spPr bwMode="auto">
          <a:xfrm>
            <a:off x="7772400" y="5867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6" name="Oval 80"/>
          <p:cNvSpPr>
            <a:spLocks noChangeArrowheads="1"/>
          </p:cNvSpPr>
          <p:nvPr/>
        </p:nvSpPr>
        <p:spPr bwMode="auto">
          <a:xfrm>
            <a:off x="8305800" y="5257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0977" name="Line 81"/>
          <p:cNvSpPr>
            <a:spLocks noChangeShapeType="1"/>
          </p:cNvSpPr>
          <p:nvPr/>
        </p:nvSpPr>
        <p:spPr bwMode="auto">
          <a:xfrm>
            <a:off x="4953000" y="5791200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4419600" y="4800600"/>
            <a:ext cx="381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9" name="Line 83"/>
          <p:cNvSpPr>
            <a:spLocks noChangeShapeType="1"/>
          </p:cNvSpPr>
          <p:nvPr/>
        </p:nvSpPr>
        <p:spPr bwMode="auto">
          <a:xfrm flipH="1">
            <a:off x="4876800" y="4800600"/>
            <a:ext cx="1676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0" name="Line 84"/>
          <p:cNvSpPr>
            <a:spLocks noChangeShapeType="1"/>
          </p:cNvSpPr>
          <p:nvPr/>
        </p:nvSpPr>
        <p:spPr bwMode="auto">
          <a:xfrm flipH="1">
            <a:off x="5334000" y="3124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1" name="Line 85"/>
          <p:cNvSpPr>
            <a:spLocks noChangeShapeType="1"/>
          </p:cNvSpPr>
          <p:nvPr/>
        </p:nvSpPr>
        <p:spPr bwMode="auto">
          <a:xfrm flipH="1">
            <a:off x="4953000" y="35814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2" name="Line 86"/>
          <p:cNvSpPr>
            <a:spLocks noChangeShapeType="1"/>
          </p:cNvSpPr>
          <p:nvPr/>
        </p:nvSpPr>
        <p:spPr bwMode="auto">
          <a:xfrm>
            <a:off x="5334000" y="3505200"/>
            <a:ext cx="12192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3" name="Line 87"/>
          <p:cNvSpPr>
            <a:spLocks noChangeShapeType="1"/>
          </p:cNvSpPr>
          <p:nvPr/>
        </p:nvSpPr>
        <p:spPr bwMode="auto">
          <a:xfrm flipH="1">
            <a:off x="6553200" y="3733800"/>
            <a:ext cx="1371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4" name="Line 88"/>
          <p:cNvSpPr>
            <a:spLocks noChangeShapeType="1"/>
          </p:cNvSpPr>
          <p:nvPr/>
        </p:nvSpPr>
        <p:spPr bwMode="auto">
          <a:xfrm flipH="1" flipV="1">
            <a:off x="6553200" y="48006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5" name="Line 89"/>
          <p:cNvSpPr>
            <a:spLocks noChangeShapeType="1"/>
          </p:cNvSpPr>
          <p:nvPr/>
        </p:nvSpPr>
        <p:spPr bwMode="auto">
          <a:xfrm flipH="1">
            <a:off x="7924800" y="53340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6" name="Line 90"/>
          <p:cNvSpPr>
            <a:spLocks noChangeShapeType="1"/>
          </p:cNvSpPr>
          <p:nvPr/>
        </p:nvSpPr>
        <p:spPr bwMode="auto">
          <a:xfrm flipH="1">
            <a:off x="7467600" y="6019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7" name="Line 91"/>
          <p:cNvSpPr>
            <a:spLocks noChangeShapeType="1"/>
          </p:cNvSpPr>
          <p:nvPr/>
        </p:nvSpPr>
        <p:spPr bwMode="auto">
          <a:xfrm>
            <a:off x="7620000" y="29718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8" name="Line 92"/>
          <p:cNvSpPr>
            <a:spLocks noChangeShapeType="1"/>
          </p:cNvSpPr>
          <p:nvPr/>
        </p:nvSpPr>
        <p:spPr bwMode="auto">
          <a:xfrm>
            <a:off x="8001000" y="3733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89" name="Oval 27"/>
          <p:cNvSpPr>
            <a:spLocks noChangeArrowheads="1"/>
          </p:cNvSpPr>
          <p:nvPr/>
        </p:nvSpPr>
        <p:spPr bwMode="auto">
          <a:xfrm>
            <a:off x="2430463" y="5943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vertex-cover problem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Theorem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VERTEX-COVER is NP-complete.</a:t>
            </a:r>
          </a:p>
          <a:p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Proof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Step 1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VERTEX-COVER </a:t>
            </a:r>
            <a:r>
              <a:rPr lang="en-US" altLang="en-US" sz="3600" b="1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(obvious algorithm, given a subset of vertices).</a:t>
            </a:r>
          </a:p>
          <a:p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Step 2</a:t>
            </a:r>
            <a:r>
              <a:rPr lang="en-US" alt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We select CLIQUE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(will  show that CLIQUE </a:t>
            </a:r>
            <a:r>
              <a:rPr lang="en-US" altLang="en-US" b="1" smtClean="0">
                <a:latin typeface="Symbol" pitchFamily="18" charset="2"/>
                <a:cs typeface="Times New Roman" pitchFamily="18" charset="0"/>
              </a:rPr>
              <a:t>µ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VERTEX-COVER)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Case 1: Program Z halts on input Z. By the correctness of Halt, Halt(Z, Z) returns true. Thus, program Z loops forever on input Z, printing “ha ha ha ….” Contradiction.</a:t>
            </a:r>
          </a:p>
          <a:p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Case 2: Program Z does not halt on input Z. Halt(Z, Z) returns false. Hence, program Z halts. Contradiction.</a:t>
            </a:r>
          </a:p>
          <a:p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reduction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28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Step 3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. The mapping.</a:t>
            </a:r>
          </a:p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Given an instance of the CLIQUE problem &lt;G, k&gt; we output an instance &lt;G’, |V|-k&gt; of the VERTEX-COVER problem.</a:t>
            </a:r>
          </a:p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G’ has the same vertices as G and exactly those edges that are not in G.</a:t>
            </a:r>
          </a:p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It is easy to show the reduction is polynomial (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882650" y="1946275"/>
            <a:ext cx="414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774700" y="1917700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3009900" y="2054225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086100" y="2082800"/>
            <a:ext cx="414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000500" y="33115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3889375" y="328295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508250" y="39941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2400300" y="3965575"/>
            <a:ext cx="517525" cy="52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952500" y="37211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841375" y="36925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470275" y="2519363"/>
            <a:ext cx="542925" cy="75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930525" y="3679825"/>
            <a:ext cx="946150" cy="477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1371600" y="4021138"/>
            <a:ext cx="10160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101725" y="2451100"/>
            <a:ext cx="1422400" cy="150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V="1">
            <a:off x="1236663" y="2519363"/>
            <a:ext cx="1897062" cy="1160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1304925" y="2178050"/>
            <a:ext cx="1692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4997450" y="19462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4889500" y="191770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7124700" y="20542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7200900" y="20828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2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8115300" y="3311525"/>
            <a:ext cx="414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70C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3991" name="Oval 23"/>
          <p:cNvSpPr>
            <a:spLocks noChangeArrowheads="1"/>
          </p:cNvSpPr>
          <p:nvPr/>
        </p:nvSpPr>
        <p:spPr bwMode="auto">
          <a:xfrm>
            <a:off x="8004175" y="3282950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6623050" y="3994150"/>
            <a:ext cx="414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70C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3993" name="Oval 25"/>
          <p:cNvSpPr>
            <a:spLocks noChangeArrowheads="1"/>
          </p:cNvSpPr>
          <p:nvPr/>
        </p:nvSpPr>
        <p:spPr bwMode="auto">
          <a:xfrm>
            <a:off x="6515100" y="3965575"/>
            <a:ext cx="517525" cy="522288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067300" y="3721100"/>
            <a:ext cx="414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70C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956175" y="3692525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2041525" y="167640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6232525" y="1752600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G’</a:t>
            </a: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5105400" y="2438400"/>
            <a:ext cx="152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H="1">
            <a:off x="6934200" y="25908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>
            <a:off x="5334000" y="2362200"/>
            <a:ext cx="2743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1" name="Line 33"/>
          <p:cNvSpPr>
            <a:spLocks noChangeShapeType="1"/>
          </p:cNvSpPr>
          <p:nvPr/>
        </p:nvSpPr>
        <p:spPr bwMode="auto">
          <a:xfrm flipH="1">
            <a:off x="5410200" y="3581400"/>
            <a:ext cx="2590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2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Reduction Example 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857250" y="4876800"/>
            <a:ext cx="3028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Clique {1,2}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size 2</a:t>
            </a:r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5165725" y="4876800"/>
            <a:ext cx="3165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Cover {3,4,5}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 size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4000" b="1" smtClean="0"/>
              <a:t>Step 4. Correctness of the reduction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Assume G has a 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clique C 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of size k.</a:t>
            </a:r>
          </a:p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In G’ there are no edges between any pair of vertices in C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804863" y="3546475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696913" y="3517900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2932113" y="3654425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008313" y="3683000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accent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922713" y="49117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3811588" y="488315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2430463" y="55943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2322513" y="5565775"/>
            <a:ext cx="517525" cy="52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874713" y="53213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763588" y="52927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3392488" y="4119563"/>
            <a:ext cx="542925" cy="75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2852738" y="5280025"/>
            <a:ext cx="946150" cy="477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1293813" y="5621338"/>
            <a:ext cx="10160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1023938" y="4051300"/>
            <a:ext cx="1422400" cy="150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1158875" y="4119563"/>
            <a:ext cx="1897063" cy="1160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1227138" y="3778250"/>
            <a:ext cx="16922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4919663" y="35464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4811713" y="351790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14" name="Oval 22"/>
          <p:cNvSpPr>
            <a:spLocks noChangeArrowheads="1"/>
          </p:cNvSpPr>
          <p:nvPr/>
        </p:nvSpPr>
        <p:spPr bwMode="auto">
          <a:xfrm>
            <a:off x="7046913" y="36544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7123113" y="36830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2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8037513" y="49117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7926388" y="4883150"/>
            <a:ext cx="517525" cy="5207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6545263" y="55943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5019" name="Oval 27"/>
          <p:cNvSpPr>
            <a:spLocks noChangeArrowheads="1"/>
          </p:cNvSpPr>
          <p:nvPr/>
        </p:nvSpPr>
        <p:spPr bwMode="auto">
          <a:xfrm>
            <a:off x="6437313" y="5565775"/>
            <a:ext cx="517525" cy="522288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4989513" y="53213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5021" name="Oval 29"/>
          <p:cNvSpPr>
            <a:spLocks noChangeArrowheads="1"/>
          </p:cNvSpPr>
          <p:nvPr/>
        </p:nvSpPr>
        <p:spPr bwMode="auto">
          <a:xfrm>
            <a:off x="4878388" y="5292725"/>
            <a:ext cx="517525" cy="5207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1963738" y="3276600"/>
            <a:ext cx="50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</a:t>
            </a:r>
          </a:p>
        </p:txBody>
      </p: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6154738" y="3352800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G’</a:t>
            </a:r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>
            <a:off x="5027613" y="4038600"/>
            <a:ext cx="152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 flipH="1">
            <a:off x="6856413" y="41910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5256213" y="3962400"/>
            <a:ext cx="2743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 flipH="1">
            <a:off x="5332413" y="5181600"/>
            <a:ext cx="2590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8" name="Oval 37"/>
          <p:cNvSpPr>
            <a:spLocks noChangeArrowheads="1"/>
          </p:cNvSpPr>
          <p:nvPr/>
        </p:nvSpPr>
        <p:spPr bwMode="auto">
          <a:xfrm>
            <a:off x="609600" y="3200400"/>
            <a:ext cx="33528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29" name="Oval 38"/>
          <p:cNvSpPr>
            <a:spLocks noChangeArrowheads="1"/>
          </p:cNvSpPr>
          <p:nvPr/>
        </p:nvSpPr>
        <p:spPr bwMode="auto">
          <a:xfrm>
            <a:off x="4572000" y="4648200"/>
            <a:ext cx="4267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/>
              <a:t>Step 4 cont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So all edges in G’ are between a node in C and a node in V-C, or two nodes in V-C.</a:t>
            </a:r>
          </a:p>
          <a:p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So V-C is a vertex cover for G’. </a:t>
            </a:r>
          </a:p>
        </p:txBody>
      </p:sp>
      <p:sp>
        <p:nvSpPr>
          <p:cNvPr id="48132" name="Rectangle 105"/>
          <p:cNvSpPr>
            <a:spLocks noChangeArrowheads="1"/>
          </p:cNvSpPr>
          <p:nvPr/>
        </p:nvSpPr>
        <p:spPr bwMode="auto">
          <a:xfrm>
            <a:off x="804863" y="3546475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6021" name="Oval 106"/>
          <p:cNvSpPr>
            <a:spLocks noChangeArrowheads="1"/>
          </p:cNvSpPr>
          <p:nvPr/>
        </p:nvSpPr>
        <p:spPr bwMode="auto">
          <a:xfrm>
            <a:off x="696913" y="3517900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2D2DB9"/>
              </a:solidFill>
              <a:latin typeface="Arial" pitchFamily="34" charset="0"/>
            </a:endParaRPr>
          </a:p>
        </p:txBody>
      </p:sp>
      <p:sp>
        <p:nvSpPr>
          <p:cNvPr id="86022" name="Oval 107"/>
          <p:cNvSpPr>
            <a:spLocks noChangeArrowheads="1"/>
          </p:cNvSpPr>
          <p:nvPr/>
        </p:nvSpPr>
        <p:spPr bwMode="auto">
          <a:xfrm>
            <a:off x="2932113" y="3654425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2D2DB9"/>
              </a:solidFill>
              <a:latin typeface="Arial" pitchFamily="34" charset="0"/>
            </a:endParaRPr>
          </a:p>
        </p:txBody>
      </p:sp>
      <p:sp>
        <p:nvSpPr>
          <p:cNvPr id="48135" name="Rectangle 108"/>
          <p:cNvSpPr>
            <a:spLocks noChangeArrowheads="1"/>
          </p:cNvSpPr>
          <p:nvPr/>
        </p:nvSpPr>
        <p:spPr bwMode="auto">
          <a:xfrm>
            <a:off x="3008313" y="3683000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6024" name="Rectangle 109"/>
          <p:cNvSpPr>
            <a:spLocks noChangeArrowheads="1"/>
          </p:cNvSpPr>
          <p:nvPr/>
        </p:nvSpPr>
        <p:spPr bwMode="auto">
          <a:xfrm>
            <a:off x="3922713" y="49117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6025" name="Oval 110"/>
          <p:cNvSpPr>
            <a:spLocks noChangeArrowheads="1"/>
          </p:cNvSpPr>
          <p:nvPr/>
        </p:nvSpPr>
        <p:spPr bwMode="auto">
          <a:xfrm>
            <a:off x="3811588" y="488315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26" name="Rectangle 111"/>
          <p:cNvSpPr>
            <a:spLocks noChangeArrowheads="1"/>
          </p:cNvSpPr>
          <p:nvPr/>
        </p:nvSpPr>
        <p:spPr bwMode="auto">
          <a:xfrm>
            <a:off x="2430463" y="55943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6027" name="Oval 112"/>
          <p:cNvSpPr>
            <a:spLocks noChangeArrowheads="1"/>
          </p:cNvSpPr>
          <p:nvPr/>
        </p:nvSpPr>
        <p:spPr bwMode="auto">
          <a:xfrm>
            <a:off x="2322513" y="5565775"/>
            <a:ext cx="517525" cy="52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28" name="Rectangle 113"/>
          <p:cNvSpPr>
            <a:spLocks noChangeArrowheads="1"/>
          </p:cNvSpPr>
          <p:nvPr/>
        </p:nvSpPr>
        <p:spPr bwMode="auto">
          <a:xfrm>
            <a:off x="874713" y="53213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6029" name="Oval 114"/>
          <p:cNvSpPr>
            <a:spLocks noChangeArrowheads="1"/>
          </p:cNvSpPr>
          <p:nvPr/>
        </p:nvSpPr>
        <p:spPr bwMode="auto">
          <a:xfrm>
            <a:off x="763588" y="52927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30" name="Line 115"/>
          <p:cNvSpPr>
            <a:spLocks noChangeShapeType="1"/>
          </p:cNvSpPr>
          <p:nvPr/>
        </p:nvSpPr>
        <p:spPr bwMode="auto">
          <a:xfrm>
            <a:off x="3392488" y="4119563"/>
            <a:ext cx="542925" cy="75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16"/>
          <p:cNvSpPr>
            <a:spLocks noChangeShapeType="1"/>
          </p:cNvSpPr>
          <p:nvPr/>
        </p:nvSpPr>
        <p:spPr bwMode="auto">
          <a:xfrm flipH="1">
            <a:off x="2852738" y="5280025"/>
            <a:ext cx="946150" cy="477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17"/>
          <p:cNvSpPr>
            <a:spLocks noChangeShapeType="1"/>
          </p:cNvSpPr>
          <p:nvPr/>
        </p:nvSpPr>
        <p:spPr bwMode="auto">
          <a:xfrm>
            <a:off x="1293813" y="5621338"/>
            <a:ext cx="10160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18"/>
          <p:cNvSpPr>
            <a:spLocks noChangeShapeType="1"/>
          </p:cNvSpPr>
          <p:nvPr/>
        </p:nvSpPr>
        <p:spPr bwMode="auto">
          <a:xfrm>
            <a:off x="1023938" y="4051300"/>
            <a:ext cx="1422400" cy="150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19"/>
          <p:cNvSpPr>
            <a:spLocks noChangeShapeType="1"/>
          </p:cNvSpPr>
          <p:nvPr/>
        </p:nvSpPr>
        <p:spPr bwMode="auto">
          <a:xfrm flipV="1">
            <a:off x="1158875" y="4119563"/>
            <a:ext cx="1897063" cy="1160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20"/>
          <p:cNvSpPr>
            <a:spLocks noChangeShapeType="1"/>
          </p:cNvSpPr>
          <p:nvPr/>
        </p:nvSpPr>
        <p:spPr bwMode="auto">
          <a:xfrm>
            <a:off x="1227138" y="3778250"/>
            <a:ext cx="16922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Rectangle 121"/>
          <p:cNvSpPr>
            <a:spLocks noChangeArrowheads="1"/>
          </p:cNvSpPr>
          <p:nvPr/>
        </p:nvSpPr>
        <p:spPr bwMode="auto">
          <a:xfrm>
            <a:off x="4919663" y="35464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86037" name="Oval 122"/>
          <p:cNvSpPr>
            <a:spLocks noChangeArrowheads="1"/>
          </p:cNvSpPr>
          <p:nvPr/>
        </p:nvSpPr>
        <p:spPr bwMode="auto">
          <a:xfrm>
            <a:off x="4811713" y="351790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38" name="Oval 123"/>
          <p:cNvSpPr>
            <a:spLocks noChangeArrowheads="1"/>
          </p:cNvSpPr>
          <p:nvPr/>
        </p:nvSpPr>
        <p:spPr bwMode="auto">
          <a:xfrm>
            <a:off x="7046913" y="36544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39" name="Rectangle 124"/>
          <p:cNvSpPr>
            <a:spLocks noChangeArrowheads="1"/>
          </p:cNvSpPr>
          <p:nvPr/>
        </p:nvSpPr>
        <p:spPr bwMode="auto">
          <a:xfrm>
            <a:off x="7123113" y="36830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2</a:t>
            </a:r>
          </a:p>
        </p:txBody>
      </p:sp>
      <p:sp>
        <p:nvSpPr>
          <p:cNvPr id="86040" name="Rectangle 125"/>
          <p:cNvSpPr>
            <a:spLocks noChangeArrowheads="1"/>
          </p:cNvSpPr>
          <p:nvPr/>
        </p:nvSpPr>
        <p:spPr bwMode="auto">
          <a:xfrm>
            <a:off x="8037513" y="49117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6041" name="Oval 126"/>
          <p:cNvSpPr>
            <a:spLocks noChangeArrowheads="1"/>
          </p:cNvSpPr>
          <p:nvPr/>
        </p:nvSpPr>
        <p:spPr bwMode="auto">
          <a:xfrm>
            <a:off x="7926388" y="4883150"/>
            <a:ext cx="517525" cy="5207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42" name="Rectangle 127"/>
          <p:cNvSpPr>
            <a:spLocks noChangeArrowheads="1"/>
          </p:cNvSpPr>
          <p:nvPr/>
        </p:nvSpPr>
        <p:spPr bwMode="auto">
          <a:xfrm>
            <a:off x="6545263" y="55943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6043" name="Oval 128"/>
          <p:cNvSpPr>
            <a:spLocks noChangeArrowheads="1"/>
          </p:cNvSpPr>
          <p:nvPr/>
        </p:nvSpPr>
        <p:spPr bwMode="auto">
          <a:xfrm>
            <a:off x="6437313" y="5565775"/>
            <a:ext cx="517525" cy="522288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44" name="Rectangle 129"/>
          <p:cNvSpPr>
            <a:spLocks noChangeArrowheads="1"/>
          </p:cNvSpPr>
          <p:nvPr/>
        </p:nvSpPr>
        <p:spPr bwMode="auto">
          <a:xfrm>
            <a:off x="4989513" y="53213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6045" name="Oval 130"/>
          <p:cNvSpPr>
            <a:spLocks noChangeArrowheads="1"/>
          </p:cNvSpPr>
          <p:nvPr/>
        </p:nvSpPr>
        <p:spPr bwMode="auto">
          <a:xfrm>
            <a:off x="4878388" y="5292725"/>
            <a:ext cx="517525" cy="5207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46" name="Rectangle 131"/>
          <p:cNvSpPr>
            <a:spLocks noChangeArrowheads="1"/>
          </p:cNvSpPr>
          <p:nvPr/>
        </p:nvSpPr>
        <p:spPr bwMode="auto">
          <a:xfrm>
            <a:off x="1963738" y="3276600"/>
            <a:ext cx="50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</a:t>
            </a:r>
          </a:p>
        </p:txBody>
      </p:sp>
      <p:sp>
        <p:nvSpPr>
          <p:cNvPr id="86047" name="Rectangle 132"/>
          <p:cNvSpPr>
            <a:spLocks noChangeArrowheads="1"/>
          </p:cNvSpPr>
          <p:nvPr/>
        </p:nvSpPr>
        <p:spPr bwMode="auto">
          <a:xfrm>
            <a:off x="6154738" y="3352800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G’</a:t>
            </a:r>
          </a:p>
        </p:txBody>
      </p:sp>
      <p:sp>
        <p:nvSpPr>
          <p:cNvPr id="86048" name="Line 133"/>
          <p:cNvSpPr>
            <a:spLocks noChangeShapeType="1"/>
          </p:cNvSpPr>
          <p:nvPr/>
        </p:nvSpPr>
        <p:spPr bwMode="auto">
          <a:xfrm>
            <a:off x="5027613" y="4038600"/>
            <a:ext cx="152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9" name="Line 134"/>
          <p:cNvSpPr>
            <a:spLocks noChangeShapeType="1"/>
          </p:cNvSpPr>
          <p:nvPr/>
        </p:nvSpPr>
        <p:spPr bwMode="auto">
          <a:xfrm flipH="1">
            <a:off x="6856413" y="41910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0" name="Line 135"/>
          <p:cNvSpPr>
            <a:spLocks noChangeShapeType="1"/>
          </p:cNvSpPr>
          <p:nvPr/>
        </p:nvSpPr>
        <p:spPr bwMode="auto">
          <a:xfrm>
            <a:off x="5256213" y="3962400"/>
            <a:ext cx="2743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1" name="Line 136"/>
          <p:cNvSpPr>
            <a:spLocks noChangeShapeType="1"/>
          </p:cNvSpPr>
          <p:nvPr/>
        </p:nvSpPr>
        <p:spPr bwMode="auto">
          <a:xfrm flipH="1">
            <a:off x="5332413" y="5181600"/>
            <a:ext cx="2590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52" name="Oval 137"/>
          <p:cNvSpPr>
            <a:spLocks noChangeArrowheads="1"/>
          </p:cNvSpPr>
          <p:nvPr/>
        </p:nvSpPr>
        <p:spPr bwMode="auto">
          <a:xfrm>
            <a:off x="609600" y="3200400"/>
            <a:ext cx="33528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6053" name="Oval 138"/>
          <p:cNvSpPr>
            <a:spLocks noChangeArrowheads="1"/>
          </p:cNvSpPr>
          <p:nvPr/>
        </p:nvSpPr>
        <p:spPr bwMode="auto">
          <a:xfrm>
            <a:off x="4572000" y="4648200"/>
            <a:ext cx="4267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4000" b="1" smtClean="0"/>
              <a:t>Step 4. Correctness of the reduction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  <a:noFill/>
        </p:spPr>
        <p:txBody>
          <a:bodyPr lIns="92075" tIns="46038" rIns="92075" bIns="46038"/>
          <a:lstStyle/>
          <a:p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Assume G’=(V, E’) has a </a:t>
            </a:r>
            <a:r>
              <a:rPr lang="en-US" altLang="en-US" sz="1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vertex cover V'</a:t>
            </a:r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smtClean="0">
                <a:latin typeface="Symbol" pitchFamily="18" charset="2"/>
                <a:cs typeface="Times New Roman" pitchFamily="18" charset="0"/>
              </a:rPr>
              <a:t>Í</a:t>
            </a:r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 V, where |V'| = |V|-k.</a:t>
            </a:r>
          </a:p>
          <a:p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Thus for all u, v </a:t>
            </a:r>
            <a:r>
              <a:rPr lang="en-US" altLang="en-US" sz="1800" b="1" smtClean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V-V’ (not in the cover), (u,v) </a:t>
            </a:r>
            <a:r>
              <a:rPr lang="en-US" altLang="en-US" sz="1800" b="1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en-US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E’ and thus (u,v) </a:t>
            </a:r>
            <a:r>
              <a:rPr lang="en-US" altLang="en-US" sz="1800" b="1" smtClean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altLang="en-US" sz="1800" b="1" smtClean="0">
                <a:latin typeface="Times New Roman" pitchFamily="18" charset="0"/>
                <a:cs typeface="Times New Roman" pitchFamily="18" charset="0"/>
              </a:rPr>
              <a:t>V-V' is thus a clique.</a:t>
            </a:r>
          </a:p>
        </p:txBody>
      </p:sp>
      <p:sp>
        <p:nvSpPr>
          <p:cNvPr id="49156" name="Rectangle 37"/>
          <p:cNvSpPr>
            <a:spLocks noChangeArrowheads="1"/>
          </p:cNvSpPr>
          <p:nvPr/>
        </p:nvSpPr>
        <p:spPr bwMode="auto">
          <a:xfrm>
            <a:off x="804863" y="3546475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7045" name="Oval 38"/>
          <p:cNvSpPr>
            <a:spLocks noChangeArrowheads="1"/>
          </p:cNvSpPr>
          <p:nvPr/>
        </p:nvSpPr>
        <p:spPr bwMode="auto">
          <a:xfrm>
            <a:off x="696913" y="3517900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46" name="Oval 39"/>
          <p:cNvSpPr>
            <a:spLocks noChangeArrowheads="1"/>
          </p:cNvSpPr>
          <p:nvPr/>
        </p:nvSpPr>
        <p:spPr bwMode="auto">
          <a:xfrm>
            <a:off x="2932113" y="3654425"/>
            <a:ext cx="517525" cy="5207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9" name="Rectangle 40"/>
          <p:cNvSpPr>
            <a:spLocks noChangeArrowheads="1"/>
          </p:cNvSpPr>
          <p:nvPr/>
        </p:nvSpPr>
        <p:spPr bwMode="auto">
          <a:xfrm>
            <a:off x="3008313" y="3683000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7048" name="Rectangle 41"/>
          <p:cNvSpPr>
            <a:spLocks noChangeArrowheads="1"/>
          </p:cNvSpPr>
          <p:nvPr/>
        </p:nvSpPr>
        <p:spPr bwMode="auto">
          <a:xfrm>
            <a:off x="3922713" y="49117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7049" name="Oval 42"/>
          <p:cNvSpPr>
            <a:spLocks noChangeArrowheads="1"/>
          </p:cNvSpPr>
          <p:nvPr/>
        </p:nvSpPr>
        <p:spPr bwMode="auto">
          <a:xfrm>
            <a:off x="3811588" y="488315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0" name="Rectangle 43"/>
          <p:cNvSpPr>
            <a:spLocks noChangeArrowheads="1"/>
          </p:cNvSpPr>
          <p:nvPr/>
        </p:nvSpPr>
        <p:spPr bwMode="auto">
          <a:xfrm>
            <a:off x="2430463" y="55943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7051" name="Oval 44"/>
          <p:cNvSpPr>
            <a:spLocks noChangeArrowheads="1"/>
          </p:cNvSpPr>
          <p:nvPr/>
        </p:nvSpPr>
        <p:spPr bwMode="auto">
          <a:xfrm>
            <a:off x="2322513" y="5565775"/>
            <a:ext cx="517525" cy="52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2" name="Rectangle 45"/>
          <p:cNvSpPr>
            <a:spLocks noChangeArrowheads="1"/>
          </p:cNvSpPr>
          <p:nvPr/>
        </p:nvSpPr>
        <p:spPr bwMode="auto">
          <a:xfrm>
            <a:off x="874713" y="53213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7053" name="Oval 46"/>
          <p:cNvSpPr>
            <a:spLocks noChangeArrowheads="1"/>
          </p:cNvSpPr>
          <p:nvPr/>
        </p:nvSpPr>
        <p:spPr bwMode="auto">
          <a:xfrm>
            <a:off x="763588" y="52927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4" name="Line 47"/>
          <p:cNvSpPr>
            <a:spLocks noChangeShapeType="1"/>
          </p:cNvSpPr>
          <p:nvPr/>
        </p:nvSpPr>
        <p:spPr bwMode="auto">
          <a:xfrm>
            <a:off x="3392488" y="4119563"/>
            <a:ext cx="542925" cy="750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Line 48"/>
          <p:cNvSpPr>
            <a:spLocks noChangeShapeType="1"/>
          </p:cNvSpPr>
          <p:nvPr/>
        </p:nvSpPr>
        <p:spPr bwMode="auto">
          <a:xfrm flipH="1">
            <a:off x="2852738" y="5280025"/>
            <a:ext cx="946150" cy="477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Line 49"/>
          <p:cNvSpPr>
            <a:spLocks noChangeShapeType="1"/>
          </p:cNvSpPr>
          <p:nvPr/>
        </p:nvSpPr>
        <p:spPr bwMode="auto">
          <a:xfrm>
            <a:off x="1293813" y="5621338"/>
            <a:ext cx="10160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Line 50"/>
          <p:cNvSpPr>
            <a:spLocks noChangeShapeType="1"/>
          </p:cNvSpPr>
          <p:nvPr/>
        </p:nvSpPr>
        <p:spPr bwMode="auto">
          <a:xfrm>
            <a:off x="1023938" y="4051300"/>
            <a:ext cx="1422400" cy="150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Line 51"/>
          <p:cNvSpPr>
            <a:spLocks noChangeShapeType="1"/>
          </p:cNvSpPr>
          <p:nvPr/>
        </p:nvSpPr>
        <p:spPr bwMode="auto">
          <a:xfrm flipV="1">
            <a:off x="1158875" y="4119563"/>
            <a:ext cx="1897063" cy="1160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Line 52"/>
          <p:cNvSpPr>
            <a:spLocks noChangeShapeType="1"/>
          </p:cNvSpPr>
          <p:nvPr/>
        </p:nvSpPr>
        <p:spPr bwMode="auto">
          <a:xfrm>
            <a:off x="1227138" y="3778250"/>
            <a:ext cx="16922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Rectangle 53"/>
          <p:cNvSpPr>
            <a:spLocks noChangeArrowheads="1"/>
          </p:cNvSpPr>
          <p:nvPr/>
        </p:nvSpPr>
        <p:spPr bwMode="auto">
          <a:xfrm>
            <a:off x="4919663" y="35464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87061" name="Oval 54"/>
          <p:cNvSpPr>
            <a:spLocks noChangeArrowheads="1"/>
          </p:cNvSpPr>
          <p:nvPr/>
        </p:nvSpPr>
        <p:spPr bwMode="auto">
          <a:xfrm>
            <a:off x="4811713" y="351790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62" name="Oval 55"/>
          <p:cNvSpPr>
            <a:spLocks noChangeArrowheads="1"/>
          </p:cNvSpPr>
          <p:nvPr/>
        </p:nvSpPr>
        <p:spPr bwMode="auto">
          <a:xfrm>
            <a:off x="7046913" y="36544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63" name="Rectangle 56"/>
          <p:cNvSpPr>
            <a:spLocks noChangeArrowheads="1"/>
          </p:cNvSpPr>
          <p:nvPr/>
        </p:nvSpPr>
        <p:spPr bwMode="auto">
          <a:xfrm>
            <a:off x="7123113" y="36830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2</a:t>
            </a:r>
          </a:p>
        </p:txBody>
      </p:sp>
      <p:sp>
        <p:nvSpPr>
          <p:cNvPr id="87064" name="Rectangle 57"/>
          <p:cNvSpPr>
            <a:spLocks noChangeArrowheads="1"/>
          </p:cNvSpPr>
          <p:nvPr/>
        </p:nvSpPr>
        <p:spPr bwMode="auto">
          <a:xfrm>
            <a:off x="8037513" y="49117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87065" name="Oval 58"/>
          <p:cNvSpPr>
            <a:spLocks noChangeArrowheads="1"/>
          </p:cNvSpPr>
          <p:nvPr/>
        </p:nvSpPr>
        <p:spPr bwMode="auto">
          <a:xfrm>
            <a:off x="7926388" y="4883150"/>
            <a:ext cx="517525" cy="5207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66" name="Rectangle 59"/>
          <p:cNvSpPr>
            <a:spLocks noChangeArrowheads="1"/>
          </p:cNvSpPr>
          <p:nvPr/>
        </p:nvSpPr>
        <p:spPr bwMode="auto">
          <a:xfrm>
            <a:off x="6545263" y="55943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87067" name="Oval 60"/>
          <p:cNvSpPr>
            <a:spLocks noChangeArrowheads="1"/>
          </p:cNvSpPr>
          <p:nvPr/>
        </p:nvSpPr>
        <p:spPr bwMode="auto">
          <a:xfrm>
            <a:off x="6437313" y="5565775"/>
            <a:ext cx="517525" cy="522288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68" name="Rectangle 61"/>
          <p:cNvSpPr>
            <a:spLocks noChangeArrowheads="1"/>
          </p:cNvSpPr>
          <p:nvPr/>
        </p:nvSpPr>
        <p:spPr bwMode="auto">
          <a:xfrm>
            <a:off x="4989513" y="53213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87069" name="Oval 62"/>
          <p:cNvSpPr>
            <a:spLocks noChangeArrowheads="1"/>
          </p:cNvSpPr>
          <p:nvPr/>
        </p:nvSpPr>
        <p:spPr bwMode="auto">
          <a:xfrm>
            <a:off x="4878388" y="5292725"/>
            <a:ext cx="517525" cy="5207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70" name="Rectangle 63"/>
          <p:cNvSpPr>
            <a:spLocks noChangeArrowheads="1"/>
          </p:cNvSpPr>
          <p:nvPr/>
        </p:nvSpPr>
        <p:spPr bwMode="auto">
          <a:xfrm>
            <a:off x="1963738" y="3276600"/>
            <a:ext cx="50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</a:t>
            </a:r>
          </a:p>
        </p:txBody>
      </p:sp>
      <p:sp>
        <p:nvSpPr>
          <p:cNvPr id="87071" name="Rectangle 64"/>
          <p:cNvSpPr>
            <a:spLocks noChangeArrowheads="1"/>
          </p:cNvSpPr>
          <p:nvPr/>
        </p:nvSpPr>
        <p:spPr bwMode="auto">
          <a:xfrm>
            <a:off x="6154738" y="3352800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G’</a:t>
            </a:r>
          </a:p>
        </p:txBody>
      </p:sp>
      <p:sp>
        <p:nvSpPr>
          <p:cNvPr id="87072" name="Line 65"/>
          <p:cNvSpPr>
            <a:spLocks noChangeShapeType="1"/>
          </p:cNvSpPr>
          <p:nvPr/>
        </p:nvSpPr>
        <p:spPr bwMode="auto">
          <a:xfrm>
            <a:off x="5027613" y="4038600"/>
            <a:ext cx="152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3" name="Line 66"/>
          <p:cNvSpPr>
            <a:spLocks noChangeShapeType="1"/>
          </p:cNvSpPr>
          <p:nvPr/>
        </p:nvSpPr>
        <p:spPr bwMode="auto">
          <a:xfrm flipH="1">
            <a:off x="6856413" y="41910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4" name="Line 67"/>
          <p:cNvSpPr>
            <a:spLocks noChangeShapeType="1"/>
          </p:cNvSpPr>
          <p:nvPr/>
        </p:nvSpPr>
        <p:spPr bwMode="auto">
          <a:xfrm>
            <a:off x="5256213" y="3962400"/>
            <a:ext cx="2743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5" name="Line 68"/>
          <p:cNvSpPr>
            <a:spLocks noChangeShapeType="1"/>
          </p:cNvSpPr>
          <p:nvPr/>
        </p:nvSpPr>
        <p:spPr bwMode="auto">
          <a:xfrm flipH="1">
            <a:off x="5332413" y="5181600"/>
            <a:ext cx="2590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6" name="Oval 69"/>
          <p:cNvSpPr>
            <a:spLocks noChangeArrowheads="1"/>
          </p:cNvSpPr>
          <p:nvPr/>
        </p:nvSpPr>
        <p:spPr bwMode="auto">
          <a:xfrm>
            <a:off x="609600" y="3200400"/>
            <a:ext cx="33528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77" name="Oval 70"/>
          <p:cNvSpPr>
            <a:spLocks noChangeArrowheads="1"/>
          </p:cNvSpPr>
          <p:nvPr/>
        </p:nvSpPr>
        <p:spPr bwMode="auto">
          <a:xfrm>
            <a:off x="4572000" y="4648200"/>
            <a:ext cx="4267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Hamiltonian Cycle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Hamiltonian cycle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of a graph G is a cycle that contains each vertex in V exactly once. A graph is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Hamiltonian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if it has a Hamiltonian cycle.</a:t>
            </a:r>
          </a:p>
          <a:p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HAM-CYCLE</a:t>
            </a:r>
          </a:p>
          <a:p>
            <a:pPr lvl="1"/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Input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A graph G. </a:t>
            </a:r>
          </a:p>
          <a:p>
            <a:pPr lvl="1"/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Output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YES iff G is Hamiltonian.</a:t>
            </a:r>
          </a:p>
          <a:p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Theorem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HAM-CYCLE is NP-complete.</a:t>
            </a:r>
          </a:p>
          <a:p>
            <a:pPr lvl="1"/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3-CNF-SAT</a:t>
            </a:r>
            <a:r>
              <a:rPr lang="en-US" altLang="en-US" sz="4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smtClean="0">
                <a:latin typeface="Symbol" pitchFamily="18" charset="2"/>
                <a:cs typeface="Times New Roman" pitchFamily="18" charset="0"/>
              </a:rPr>
              <a:t>µ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HAM-CYCLE (proof omitted).</a:t>
            </a:r>
          </a:p>
          <a:p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Traveling Salesperson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Reduce Hamiltonian Cycle to Traveling Salesperson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FA66C5FA-8324-4623-848E-8D82932AAEEF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ko-KR" sz="140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Traveling Salesman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i="1" smtClean="0">
                <a:latin typeface="Times New Roman" pitchFamily="18" charset="0"/>
                <a:cs typeface="Times New Roman" pitchFamily="18" charset="0"/>
              </a:rPr>
              <a:t>tour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is a Hamiltonian cycle in a graph. We want the minimum cost tour in a weighted graph.</a:t>
            </a:r>
          </a:p>
          <a:p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TSP: </a:t>
            </a:r>
          </a:p>
          <a:p>
            <a:pPr lvl="1"/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Input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A graph G, weights c for edges and a positive integer k. </a:t>
            </a:r>
          </a:p>
          <a:p>
            <a:pPr lvl="1"/>
            <a:r>
              <a:rPr lang="en-US" altLang="en-US" smtClean="0">
                <a:latin typeface="Arial Black" pitchFamily="34" charset="0"/>
                <a:cs typeface="Times New Roman" pitchFamily="18" charset="0"/>
              </a:rPr>
              <a:t>Output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: YES iff G with weights c has a TS tour of cost at most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Traveling Salesman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en-US" sz="2800" smtClean="0">
                <a:latin typeface="Arial Black" pitchFamily="34" charset="0"/>
                <a:cs typeface="Times New Roman" pitchFamily="18" charset="0"/>
              </a:rPr>
              <a:t>Theorem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: TSP is NP-complete.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Arial Black" pitchFamily="34" charset="0"/>
                <a:cs typeface="Times New Roman" pitchFamily="18" charset="0"/>
              </a:rPr>
              <a:t>Proof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Step 1: TSP  is in NP</a:t>
            </a:r>
          </a:p>
          <a:p>
            <a:pPr lvl="1">
              <a:lnSpc>
                <a:spcPct val="80000"/>
              </a:lnSpc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The certificate is a representation of  the tour, for example a permutation of the cities. </a:t>
            </a:r>
          </a:p>
          <a:p>
            <a:pPr lvl="1">
              <a:lnSpc>
                <a:spcPct val="8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This certificate can be verified easily by checking that all cities are included exactly once and that the sum of the distances between all pairs of consecutive tour nodes is k or less. </a:t>
            </a:r>
          </a:p>
          <a:p>
            <a:pPr lvl="1">
              <a:lnSpc>
                <a:spcPct val="8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This can be done in polynomial time, so TSP 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NP.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reduction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Step 2: Select HAM-CYCLE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(We will show that HAM-CYCLE </a:t>
            </a:r>
            <a:r>
              <a:rPr lang="en-US" altLang="en-US" sz="2800" smtClean="0">
                <a:latin typeface="Symbol" pitchFamily="18" charset="2"/>
                <a:cs typeface="Times New Roman" pitchFamily="18" charset="0"/>
              </a:rPr>
              <a:t>µ</a:t>
            </a: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 TSP).</a:t>
            </a:r>
          </a:p>
          <a:p>
            <a:pPr>
              <a:lnSpc>
                <a:spcPct val="90000"/>
              </a:lnSpc>
            </a:pPr>
            <a:r>
              <a:rPr lang="en-US" altLang="en-US" sz="2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Step 3: The reduction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Given an instance G of HAM-CYCLE, we construct a graph G' = (V, E'). G' is a complete graph and c(i,j) = 1 if (i,j) is an edge and 2 otherwise.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Find out if there is TSP with length n where n is the number of the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Gulim" pitchFamily="34" charset="-127"/>
              </a:rPr>
              <a:t>Why is this classification useful?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If problem is intractable, no point in trying to find an </a:t>
            </a:r>
            <a:r>
              <a:rPr lang="en-US" altLang="ko-KR" i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efficient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 algorithm that solves the problem with polynomial time complexity in the worst case</a:t>
            </a:r>
            <a:b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</a:br>
            <a:endParaRPr lang="en-US" altLang="ko-KR" smtClean="0">
              <a:latin typeface="Arial" pitchFamily="34" charset="0"/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All algorithms will be too slow for </a:t>
            </a:r>
            <a:r>
              <a:rPr lang="en-US" altLang="ko-KR" b="1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large inputs</a:t>
            </a:r>
            <a:r>
              <a:rPr lang="en-US" altLang="ko-KR" smtClean="0">
                <a:latin typeface="Arial" pitchFamily="34" charset="0"/>
                <a:ea typeface="Gulim" pitchFamily="34" charset="-127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The reduction (example)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882650" y="19462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774700" y="191770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3009900" y="20542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086100" y="20828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2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4000500" y="33115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889375" y="3282950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2508250" y="39941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400300" y="3965575"/>
            <a:ext cx="517525" cy="5222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952500" y="37211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841375" y="3692525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3470275" y="2519363"/>
            <a:ext cx="542925" cy="750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2930525" y="3679825"/>
            <a:ext cx="946150" cy="4778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1371600" y="4021138"/>
            <a:ext cx="1016000" cy="2047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1101725" y="2451100"/>
            <a:ext cx="1422400" cy="1501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1236663" y="2519363"/>
            <a:ext cx="1897062" cy="1160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1304925" y="2178050"/>
            <a:ext cx="16922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1447800" y="144780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5137150" y="21732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29200" y="2144713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7264400" y="2281238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7340600" y="230981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2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8255000" y="353853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3</a:t>
            </a: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8143875" y="3509963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6762750" y="422116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4</a:t>
            </a: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654800" y="4192588"/>
            <a:ext cx="517525" cy="5222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5207000" y="394811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5</a:t>
            </a: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5095875" y="3919538"/>
            <a:ext cx="517525" cy="5207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214" name="Line 30"/>
          <p:cNvSpPr>
            <a:spLocks noChangeShapeType="1"/>
          </p:cNvSpPr>
          <p:nvPr/>
        </p:nvSpPr>
        <p:spPr bwMode="auto">
          <a:xfrm>
            <a:off x="7724775" y="2746375"/>
            <a:ext cx="542925" cy="7508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5" name="Line 31"/>
          <p:cNvSpPr>
            <a:spLocks noChangeShapeType="1"/>
          </p:cNvSpPr>
          <p:nvPr/>
        </p:nvSpPr>
        <p:spPr bwMode="auto">
          <a:xfrm flipH="1">
            <a:off x="7185025" y="3906838"/>
            <a:ext cx="946150" cy="4778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6" name="Line 32"/>
          <p:cNvSpPr>
            <a:spLocks noChangeShapeType="1"/>
          </p:cNvSpPr>
          <p:nvPr/>
        </p:nvSpPr>
        <p:spPr bwMode="auto">
          <a:xfrm>
            <a:off x="5626100" y="4248150"/>
            <a:ext cx="1016000" cy="2047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>
            <a:off x="5356225" y="2678113"/>
            <a:ext cx="1422400" cy="1501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Line 34"/>
          <p:cNvSpPr>
            <a:spLocks noChangeShapeType="1"/>
          </p:cNvSpPr>
          <p:nvPr/>
        </p:nvSpPr>
        <p:spPr bwMode="auto">
          <a:xfrm flipV="1">
            <a:off x="5491163" y="2746375"/>
            <a:ext cx="1897062" cy="11604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5559425" y="2405063"/>
            <a:ext cx="16922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318250" y="1828800"/>
            <a:ext cx="414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1</a:t>
            </a:r>
          </a:p>
        </p:txBody>
      </p:sp>
      <p:sp>
        <p:nvSpPr>
          <p:cNvPr id="93221" name="Text Box 37"/>
          <p:cNvSpPr txBox="1">
            <a:spLocks noChangeArrowheads="1"/>
          </p:cNvSpPr>
          <p:nvPr/>
        </p:nvSpPr>
        <p:spPr bwMode="auto">
          <a:xfrm>
            <a:off x="5707063" y="276383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itchFamily="34" charset="0"/>
              </a:rPr>
              <a:t>1</a:t>
            </a:r>
          </a:p>
        </p:txBody>
      </p: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324600" y="2868613"/>
            <a:ext cx="33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itchFamily="34" charset="0"/>
              </a:rPr>
              <a:t>1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5738813" y="43545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itchFamily="34" charset="0"/>
              </a:rPr>
              <a:t>1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7497763" y="43005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itchFamily="34" charset="0"/>
              </a:rPr>
              <a:t>1</a:t>
            </a:r>
          </a:p>
        </p:txBody>
      </p:sp>
      <p:sp>
        <p:nvSpPr>
          <p:cNvPr id="93225" name="Text Box 41"/>
          <p:cNvSpPr txBox="1">
            <a:spLocks noChangeArrowheads="1"/>
          </p:cNvSpPr>
          <p:nvPr/>
        </p:nvSpPr>
        <p:spPr bwMode="auto">
          <a:xfrm>
            <a:off x="7959725" y="2684463"/>
            <a:ext cx="34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itchFamily="34" charset="0"/>
              </a:rPr>
              <a:t>1</a:t>
            </a: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5181600" y="2590800"/>
            <a:ext cx="76200" cy="1295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10400" y="2819400"/>
            <a:ext cx="381000" cy="1371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>
            <a:off x="5486400" y="2438400"/>
            <a:ext cx="2590800" cy="1219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9" name="Line 45"/>
          <p:cNvSpPr>
            <a:spLocks noChangeShapeType="1"/>
          </p:cNvSpPr>
          <p:nvPr/>
        </p:nvSpPr>
        <p:spPr bwMode="auto">
          <a:xfrm flipV="1">
            <a:off x="5562600" y="3810000"/>
            <a:ext cx="2514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0" name="Text Box 46"/>
          <p:cNvSpPr txBox="1">
            <a:spLocks noChangeArrowheads="1"/>
          </p:cNvSpPr>
          <p:nvPr/>
        </p:nvSpPr>
        <p:spPr bwMode="auto">
          <a:xfrm>
            <a:off x="4953000" y="2971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3231" name="Text Box 47"/>
          <p:cNvSpPr txBox="1">
            <a:spLocks noChangeArrowheads="1"/>
          </p:cNvSpPr>
          <p:nvPr/>
        </p:nvSpPr>
        <p:spPr bwMode="auto">
          <a:xfrm>
            <a:off x="5922963" y="3671888"/>
            <a:ext cx="38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7251700" y="2819400"/>
            <a:ext cx="33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3233" name="Text Box 49"/>
          <p:cNvSpPr txBox="1">
            <a:spLocks noChangeArrowheads="1"/>
          </p:cNvSpPr>
          <p:nvPr/>
        </p:nvSpPr>
        <p:spPr bwMode="auto">
          <a:xfrm>
            <a:off x="6007100" y="2401888"/>
            <a:ext cx="34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itchFamily="34" charset="0"/>
              </a:rPr>
              <a:t>1</a:t>
            </a:r>
          </a:p>
        </p:txBody>
      </p:sp>
      <p:sp>
        <p:nvSpPr>
          <p:cNvPr id="93234" name="Line 50"/>
          <p:cNvSpPr>
            <a:spLocks noChangeShapeType="1"/>
          </p:cNvSpPr>
          <p:nvPr/>
        </p:nvSpPr>
        <p:spPr bwMode="auto">
          <a:xfrm>
            <a:off x="1219200" y="2362200"/>
            <a:ext cx="2743200" cy="1066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5" name="Rectangle 1"/>
          <p:cNvSpPr>
            <a:spLocks noChangeArrowheads="1"/>
          </p:cNvSpPr>
          <p:nvPr/>
        </p:nvSpPr>
        <p:spPr bwMode="auto">
          <a:xfrm>
            <a:off x="5029200" y="1524000"/>
            <a:ext cx="617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Arial" pitchFamily="34" charset="0"/>
              </a:rPr>
              <a:t>G’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b="1" smtClean="0"/>
              <a:t>The reduction (step 4)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If G has a Hamiltonian cycle h, each edge in h belongs to E and thus has  cost 1 in G'. Thus h is a tour with cost n.</a:t>
            </a:r>
          </a:p>
          <a:p>
            <a:pPr>
              <a:lnSpc>
                <a:spcPct val="90000"/>
              </a:lnSpc>
            </a:pP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If G' has a tour of cost n, the tour must have edges from E (since any edge not in E adds 2 to the cost). Thus, the tour must be a Hamiltonian cycle in 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1pPr>
            <a:lvl2pPr marL="742950" indent="-28575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2pPr>
            <a:lvl3pPr marL="1143000" indent="-228600">
              <a:spcBef>
                <a:spcPct val="5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3pPr>
            <a:lvl4pPr marL="1600200" indent="-228600">
              <a:spcBef>
                <a:spcPct val="5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4pPr>
            <a:lvl5pPr marL="2057400" indent="-228600">
              <a:spcBef>
                <a:spcPct val="5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>
                <a:ea typeface="Gulim" pitchFamily="34" charset="-127"/>
              </a:rPr>
              <a:t>NP </a:t>
            </a:r>
            <a:fld id="{42BCFE36-EF54-48D2-B0CD-E0BB1006E8D9}" type="slidenum">
              <a:rPr lang="en-US" altLang="ko-KR" sz="1400" smtClean="0">
                <a:ea typeface="Gulim" pitchFamily="34" charset="-127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ko-KR" sz="1400" smtClean="0">
              <a:ea typeface="Gulim" pitchFamily="34" charset="-127"/>
            </a:endParaRPr>
          </a:p>
        </p:txBody>
      </p:sp>
      <p:pic>
        <p:nvPicPr>
          <p:cNvPr id="95236" name="Picture 2" descr="xkcd: Travelling Salesman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6900</TotalTime>
  <Words>3727</Words>
  <Application>Microsoft Office PowerPoint</Application>
  <PresentationFormat>On-screen Show (4:3)</PresentationFormat>
  <Paragraphs>654</Paragraphs>
  <Slides>92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4" baseType="lpstr">
      <vt:lpstr>Blank Presentation</vt:lpstr>
      <vt:lpstr>Equation</vt:lpstr>
      <vt:lpstr>The Theory of NP</vt:lpstr>
      <vt:lpstr>The theory of NP-completeness</vt:lpstr>
      <vt:lpstr>Classifying problems</vt:lpstr>
      <vt:lpstr>Intractable problems</vt:lpstr>
      <vt:lpstr>Another set of intractable problems</vt:lpstr>
      <vt:lpstr>Halting problem</vt:lpstr>
      <vt:lpstr>Proof: Halting problem is undecidable</vt:lpstr>
      <vt:lpstr>PowerPoint Presentation</vt:lpstr>
      <vt:lpstr>Why is this classification useful?</vt:lpstr>
      <vt:lpstr>Intractable problems</vt:lpstr>
      <vt:lpstr>Problems Proven to be Intractable</vt:lpstr>
      <vt:lpstr>Problems not proven to be intractable but no poly. time alg. </vt:lpstr>
      <vt:lpstr>PowerPoint Presentation</vt:lpstr>
      <vt:lpstr>Coping with NP-Complete/NP-Hard Problems</vt:lpstr>
      <vt:lpstr>Nondeterministic algorithms</vt:lpstr>
      <vt:lpstr>Nondeterministic operations and functions</vt:lpstr>
      <vt:lpstr>PowerPoint Presentation</vt:lpstr>
      <vt:lpstr>Hard practical problems</vt:lpstr>
      <vt:lpstr>Satisfiability (SAT) problem</vt:lpstr>
      <vt:lpstr>PowerPoint Presentation</vt:lpstr>
      <vt:lpstr>SAT Problem Examples</vt:lpstr>
      <vt:lpstr>PowerPoint Presentation</vt:lpstr>
      <vt:lpstr>PowerPoint Presentation</vt:lpstr>
      <vt:lpstr>Boolean Basics: Literals, Clauses, CNF</vt:lpstr>
      <vt:lpstr>Cook’s theorem</vt:lpstr>
      <vt:lpstr>How are they handled?</vt:lpstr>
      <vt:lpstr>Theory of NP completeness</vt:lpstr>
      <vt:lpstr>We will need to discuss</vt:lpstr>
      <vt:lpstr>Decision Problems</vt:lpstr>
      <vt:lpstr>A decision problem: HAMILTONIAN-CYCLE</vt:lpstr>
      <vt:lpstr>Converting to decision problems</vt:lpstr>
      <vt:lpstr>An optimization problem: traveling salesman </vt:lpstr>
      <vt:lpstr>A decision problem for traveling salesman</vt:lpstr>
      <vt:lpstr>Relation between an optimization problem and the decision problem</vt:lpstr>
      <vt:lpstr>The class P</vt:lpstr>
      <vt:lpstr>The goal of verification algorithms</vt:lpstr>
      <vt:lpstr>Verification Algorithms</vt:lpstr>
      <vt:lpstr>Polynomial bound verification algorithms</vt:lpstr>
      <vt:lpstr>The problem PATH</vt:lpstr>
      <vt:lpstr>A verification algorithm for PATH</vt:lpstr>
      <vt:lpstr>Example: A verification algorithm for TS (Traveling Salesman)</vt:lpstr>
      <vt:lpstr>The class NP  (Nondeterministic Polynomial)</vt:lpstr>
      <vt:lpstr>The relation between P and NP</vt:lpstr>
      <vt:lpstr>Polynomial reductions</vt:lpstr>
      <vt:lpstr>Polynomial reductions</vt:lpstr>
      <vt:lpstr>Two simple problems</vt:lpstr>
      <vt:lpstr>Is there a transformation?</vt:lpstr>
      <vt:lpstr>Does it satisfy all the requirements?</vt:lpstr>
      <vt:lpstr>The other direction</vt:lpstr>
      <vt:lpstr>Polynomial reductions</vt:lpstr>
      <vt:lpstr>NP-complete problems</vt:lpstr>
      <vt:lpstr>Why is NP-complete important?</vt:lpstr>
      <vt:lpstr> NP-completeness and Reducibility</vt:lpstr>
      <vt:lpstr>Revisit the SAT problem</vt:lpstr>
      <vt:lpstr>Conjunctive Normal Form (CNF)</vt:lpstr>
      <vt:lpstr>Conjunctive Normal Form (CNF)</vt:lpstr>
      <vt:lpstr>Satisfiability (SAT) problem</vt:lpstr>
      <vt:lpstr>SAT problem</vt:lpstr>
      <vt:lpstr>A verification algorithm for SAT</vt:lpstr>
      <vt:lpstr>Cook’s theorem</vt:lpstr>
      <vt:lpstr>PowerPoint Presentation</vt:lpstr>
      <vt:lpstr>Shortcut for NP-completeness Proofs</vt:lpstr>
      <vt:lpstr>Reductions</vt:lpstr>
      <vt:lpstr>Clique</vt:lpstr>
      <vt:lpstr>The Clique Problem</vt:lpstr>
      <vt:lpstr>Clique example</vt:lpstr>
      <vt:lpstr>The Clique Problem</vt:lpstr>
      <vt:lpstr>The Reduction</vt:lpstr>
      <vt:lpstr>The Reduction</vt:lpstr>
      <vt:lpstr>PowerPoint Presentation</vt:lpstr>
      <vt:lpstr>Step 4a. Yes for 3-Sat implies yes for clique</vt:lpstr>
      <vt:lpstr>Step 4a. Yes for 3-SAT implies yes for Clique</vt:lpstr>
      <vt:lpstr>Step 4b. Yes for Clique implies yes for 3-Sat</vt:lpstr>
      <vt:lpstr>Step 5. Reduction is polynomial</vt:lpstr>
      <vt:lpstr>Vertex Cover</vt:lpstr>
      <vt:lpstr>The vertex-cover problem</vt:lpstr>
      <vt:lpstr>Example of a vertex cover problem</vt:lpstr>
      <vt:lpstr>Application of vertex cover</vt:lpstr>
      <vt:lpstr>The vertex-cover problem</vt:lpstr>
      <vt:lpstr>The reduction</vt:lpstr>
      <vt:lpstr>Reduction Example </vt:lpstr>
      <vt:lpstr>Step 4. Correctness of the reduction</vt:lpstr>
      <vt:lpstr>Step 4 cont</vt:lpstr>
      <vt:lpstr>Step 4. Correctness of the reduction</vt:lpstr>
      <vt:lpstr>Hamiltonian Cycle </vt:lpstr>
      <vt:lpstr>Traveling Salesperson</vt:lpstr>
      <vt:lpstr>Traveling Salesman</vt:lpstr>
      <vt:lpstr>Traveling Salesman</vt:lpstr>
      <vt:lpstr>The reduction</vt:lpstr>
      <vt:lpstr>The reduction (example)</vt:lpstr>
      <vt:lpstr>The reduction (step 4)</vt:lpstr>
      <vt:lpstr>Questions?</vt:lpstr>
    </vt:vector>
  </TitlesOfParts>
  <Company>SUNY at Binghamton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Embedded Systems</dc:title>
  <dc:creator>KD Kang</dc:creator>
  <cp:lastModifiedBy>kd</cp:lastModifiedBy>
  <cp:revision>231</cp:revision>
  <cp:lastPrinted>1999-11-29T15:41:22Z</cp:lastPrinted>
  <dcterms:created xsi:type="dcterms:W3CDTF">1998-12-01T23:39:11Z</dcterms:created>
  <dcterms:modified xsi:type="dcterms:W3CDTF">2016-05-16T14:28:09Z</dcterms:modified>
</cp:coreProperties>
</file>