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12A0AC9-AB29-47FD-BE26-A4E0932208B3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2617-DE10-4253-9538-FEBECC44C409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97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A0AC9-AB29-47FD-BE26-A4E0932208B3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2617-DE10-4253-9538-FEBECC44C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601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A0AC9-AB29-47FD-BE26-A4E0932208B3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2617-DE10-4253-9538-FEBECC44C409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54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A0AC9-AB29-47FD-BE26-A4E0932208B3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2617-DE10-4253-9538-FEBECC44C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75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A0AC9-AB29-47FD-BE26-A4E0932208B3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2617-DE10-4253-9538-FEBECC44C409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17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A0AC9-AB29-47FD-BE26-A4E0932208B3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2617-DE10-4253-9538-FEBECC44C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90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A0AC9-AB29-47FD-BE26-A4E0932208B3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2617-DE10-4253-9538-FEBECC44C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59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A0AC9-AB29-47FD-BE26-A4E0932208B3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2617-DE10-4253-9538-FEBECC44C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41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A0AC9-AB29-47FD-BE26-A4E0932208B3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2617-DE10-4253-9538-FEBECC44C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60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A0AC9-AB29-47FD-BE26-A4E0932208B3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2617-DE10-4253-9538-FEBECC44C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58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A0AC9-AB29-47FD-BE26-A4E0932208B3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2617-DE10-4253-9538-FEBECC44C409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8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2A0AC9-AB29-47FD-BE26-A4E0932208B3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53C2617-DE10-4253-9538-FEBECC44C409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10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introduction-linux-shell-shell-scripting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690BA-8D85-EA69-FD65-564A6865A7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 Commands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C7EC6-5897-D4BF-0CFD-0EED1C7A81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Aniruddha Das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988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4C2953-2F45-F592-3E1E-4372D55055EA}"/>
              </a:ext>
            </a:extLst>
          </p:cNvPr>
          <p:cNvSpPr txBox="1"/>
          <p:nvPr/>
        </p:nvSpPr>
        <p:spPr>
          <a:xfrm>
            <a:off x="1056640" y="823575"/>
            <a:ext cx="6756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cal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command is a calendar command in Linux which is used to see the calendar of a specific month or a whole year.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D97D2C-38DF-5E5E-8B6C-A1FF090CE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032" y="742279"/>
            <a:ext cx="3604327" cy="19158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289B30-32E8-364F-20B4-3D099A38E0CF}"/>
              </a:ext>
            </a:extLst>
          </p:cNvPr>
          <p:cNvSpPr txBox="1"/>
          <p:nvPr/>
        </p:nvSpPr>
        <p:spPr>
          <a:xfrm>
            <a:off x="1056640" y="3075057"/>
            <a:ext cx="63398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cal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 -y’: 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Shows the calendar of the complete current year with the current date highlighted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AFDCCB-BFAA-2DAA-5FC9-C0422DE25E30}"/>
              </a:ext>
            </a:extLst>
          </p:cNvPr>
          <p:cNvSpPr txBox="1"/>
          <p:nvPr/>
        </p:nvSpPr>
        <p:spPr>
          <a:xfrm>
            <a:off x="904240" y="4867276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cal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 [month] [year]’: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Shows calendar of selected month and year. For example, ‘</a:t>
            </a:r>
            <a:r>
              <a:rPr lang="en-US" sz="2400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cal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 08 2000′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displays the calendar for August 2000.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7600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190CC6-1741-97B7-107E-A426DE145D6F}"/>
              </a:ext>
            </a:extLst>
          </p:cNvPr>
          <p:cNvSpPr txBox="1"/>
          <p:nvPr/>
        </p:nvSpPr>
        <p:spPr>
          <a:xfrm>
            <a:off x="751840" y="30541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‘</a:t>
            </a:r>
            <a:r>
              <a:rPr lang="en-US" sz="2400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cal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 [year]’: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Shows the whole calendar of the year. For example, ‘</a:t>
            </a:r>
            <a:r>
              <a:rPr lang="en-US" sz="2400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cal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 2018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‘ displays the calendar for the year 2018.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844AA5-97D1-998F-92DD-5BCE1BD186CA}"/>
              </a:ext>
            </a:extLst>
          </p:cNvPr>
          <p:cNvSpPr txBox="1"/>
          <p:nvPr/>
        </p:nvSpPr>
        <p:spPr>
          <a:xfrm>
            <a:off x="680720" y="1978075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‘</a:t>
            </a:r>
            <a:r>
              <a:rPr lang="en-US" sz="2400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cal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 -3’: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Shows calendar of previous, current and next month 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CB22AA-78DD-4428-899B-5EE63C395B59}"/>
              </a:ext>
            </a:extLst>
          </p:cNvPr>
          <p:cNvSpPr txBox="1"/>
          <p:nvPr/>
        </p:nvSpPr>
        <p:spPr>
          <a:xfrm>
            <a:off x="680720" y="351597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‘</a:t>
            </a:r>
            <a:r>
              <a:rPr lang="en-US" sz="2400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cal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 -j’: 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Shows the calendar of the current month in the 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Julian calendar 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format not in the default 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Gregorian calendar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format. 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6274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A6DD9A-AA40-6BC7-1ED8-FD09B3E45805}"/>
              </a:ext>
            </a:extLst>
          </p:cNvPr>
          <p:cNvSpPr txBox="1"/>
          <p:nvPr/>
        </p:nvSpPr>
        <p:spPr>
          <a:xfrm>
            <a:off x="670560" y="485616"/>
            <a:ext cx="109829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400" b="1" i="0" dirty="0">
                <a:solidFill>
                  <a:srgbClr val="273239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who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 command is used to find out the following information :</a:t>
            </a:r>
          </a:p>
          <a:p>
            <a:pPr algn="l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Time of last system boot</a:t>
            </a:r>
          </a:p>
          <a:p>
            <a:pPr algn="l" fontAlgn="base">
              <a:buFont typeface="+mj-lt"/>
              <a:buAutoNum type="arabicPeriod" startAt="2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Current run level of the system</a:t>
            </a:r>
          </a:p>
          <a:p>
            <a:pPr algn="l" fontAlgn="base">
              <a:buFont typeface="+mj-lt"/>
              <a:buAutoNum type="arabicPeriod" startAt="3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List of logged-in users and more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5DDE42-FEFC-6717-E0F9-76546C515C95}"/>
              </a:ext>
            </a:extLst>
          </p:cNvPr>
          <p:cNvSpPr txBox="1"/>
          <p:nvPr/>
        </p:nvSpPr>
        <p:spPr>
          <a:xfrm>
            <a:off x="670560" y="2916812"/>
            <a:ext cx="106172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4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who –b : This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option tells to print the time of last system boot</a:t>
            </a:r>
          </a:p>
          <a:p>
            <a:r>
              <a:rPr lang="en-US" sz="2400" dirty="0">
                <a:solidFill>
                  <a:srgbClr val="1F2937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who –a :This option tells to print all information.</a:t>
            </a:r>
          </a:p>
          <a:p>
            <a:r>
              <a:rPr lang="en-US" sz="2400" dirty="0">
                <a:solidFill>
                  <a:srgbClr val="1F2937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who –d : This option tells to get a list of all dead processes.</a:t>
            </a:r>
          </a:p>
          <a:p>
            <a:r>
              <a:rPr lang="en-US" sz="2400" dirty="0">
                <a:solidFill>
                  <a:srgbClr val="1F2937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who –q :This option tells the count of currently logged in users.</a:t>
            </a:r>
            <a:endParaRPr lang="en-US" sz="24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4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who –r :This option tells to show the current run level .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32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88F33C-4D91-87E2-FE3F-99DA6733FF99}"/>
              </a:ext>
            </a:extLst>
          </p:cNvPr>
          <p:cNvSpPr txBox="1"/>
          <p:nvPr/>
        </p:nvSpPr>
        <p:spPr>
          <a:xfrm>
            <a:off x="772160" y="60647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Source Serif Pro" panose="020F0502020204030204" pitchFamily="18" charset="0"/>
              </a:rPr>
              <a:t>The </a:t>
            </a:r>
            <a:r>
              <a:rPr lang="en-US" b="1" i="0" dirty="0" err="1">
                <a:effectLst/>
                <a:latin typeface="Source Serif Pro" panose="020F0502020204030204" pitchFamily="18" charset="0"/>
              </a:rPr>
              <a:t>mkdir</a:t>
            </a:r>
            <a:r>
              <a:rPr lang="en-US" b="1" i="0" dirty="0">
                <a:effectLst/>
                <a:latin typeface="Source Serif Pro" panose="020F0502020204030204" pitchFamily="18" charset="0"/>
              </a:rPr>
              <a:t> command creates a directory in the current working directory, unless some other path is specified. 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8704B6-F448-C472-796A-C61F87A60200}"/>
              </a:ext>
            </a:extLst>
          </p:cNvPr>
          <p:cNvSpPr txBox="1"/>
          <p:nvPr/>
        </p:nvSpPr>
        <p:spPr>
          <a:xfrm>
            <a:off x="772160" y="161605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Using the -v (verbose) option, we can get the </a:t>
            </a:r>
            <a:r>
              <a:rPr lang="en-US" b="1" dirty="0" err="1"/>
              <a:t>mkdir</a:t>
            </a:r>
            <a:r>
              <a:rPr lang="en-US" b="1" dirty="0"/>
              <a:t> command to tell us what it is doing in the background so we can see it in action. 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6B3B8B-08D1-FF22-F7E8-44D8F10102FB}"/>
              </a:ext>
            </a:extLst>
          </p:cNvPr>
          <p:cNvSpPr txBox="1"/>
          <p:nvPr/>
        </p:nvSpPr>
        <p:spPr>
          <a:xfrm>
            <a:off x="853440" y="29026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Creating multiple directory using the command:$ </a:t>
            </a:r>
            <a:r>
              <a:rPr lang="en-IN" b="1" dirty="0" err="1"/>
              <a:t>mkdir</a:t>
            </a:r>
            <a:r>
              <a:rPr lang="en-IN" b="1" dirty="0"/>
              <a:t> directory03 directory04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98B4A1-735D-F1BA-34F8-F15BE537547A}"/>
              </a:ext>
            </a:extLst>
          </p:cNvPr>
          <p:cNvSpPr txBox="1"/>
          <p:nvPr/>
        </p:nvSpPr>
        <p:spPr>
          <a:xfrm>
            <a:off x="985520" y="4053627"/>
            <a:ext cx="6197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Creating parent directories </a:t>
            </a:r>
            <a:r>
              <a:rPr lang="en-US" sz="2000" b="1" dirty="0" err="1"/>
              <a:t>mkdir</a:t>
            </a:r>
            <a:r>
              <a:rPr lang="en-US" sz="2000" b="1" dirty="0"/>
              <a:t> -p directory1/directory2/directory3</a:t>
            </a:r>
            <a:endParaRPr lang="en-IN" sz="2000" b="1" dirty="0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C4BA2B67-3440-8832-A5A2-98AEA66FC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" y="5332512"/>
            <a:ext cx="9719327" cy="307777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altLang="en-US" sz="1400" b="1" dirty="0">
                <a:latin typeface="Source Serif Pro" panose="02040603050405020204" pitchFamily="18" charset="0"/>
              </a:rPr>
              <a:t>Use the --version option to display the version number and some additional information about the license and exits.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30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FDDCBA-0C0E-F1E5-C15D-42455BDDC4EA}"/>
              </a:ext>
            </a:extLst>
          </p:cNvPr>
          <p:cNvSpPr txBox="1"/>
          <p:nvPr/>
        </p:nvSpPr>
        <p:spPr>
          <a:xfrm>
            <a:off x="701040" y="4642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The ‘cd’ command allows users to change their current working directory within the file system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41ACC1-2648-E5CF-1ABA-9DC4139A3D91}"/>
              </a:ext>
            </a:extLst>
          </p:cNvPr>
          <p:cNvSpPr txBox="1"/>
          <p:nvPr/>
        </p:nvSpPr>
        <p:spPr>
          <a:xfrm>
            <a:off x="701040" y="1645920"/>
            <a:ext cx="519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cd/: Root directory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3999F4-5C70-C21D-CCF3-702893754D0D}"/>
              </a:ext>
            </a:extLst>
          </p:cNvPr>
          <p:cNvSpPr txBox="1"/>
          <p:nvPr/>
        </p:nvSpPr>
        <p:spPr>
          <a:xfrm>
            <a:off x="792480" y="2783840"/>
            <a:ext cx="736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cd dir1/dir2/dir3: Move inside directory from a directory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3784AC-AEEE-410A-D8F9-57FF16E08450}"/>
              </a:ext>
            </a:extLst>
          </p:cNvPr>
          <p:cNvSpPr txBox="1"/>
          <p:nvPr/>
        </p:nvSpPr>
        <p:spPr>
          <a:xfrm>
            <a:off x="894080" y="3921760"/>
            <a:ext cx="7538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73239"/>
                </a:solidFill>
                <a:latin typeface="Nunito" pitchFamily="2" charset="0"/>
              </a:rPr>
              <a:t>c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d ~ :Change Directory to Home Directory From Any Location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FA2E42-F712-C09D-A66A-36A539CEE643}"/>
              </a:ext>
            </a:extLst>
          </p:cNvPr>
          <p:cNvSpPr txBox="1"/>
          <p:nvPr/>
        </p:nvSpPr>
        <p:spPr>
          <a:xfrm>
            <a:off x="995680" y="5273040"/>
            <a:ext cx="8097520" cy="56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0897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6AF923-FD72-7910-028F-85209A68D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435095"/>
            <a:ext cx="1208024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‘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Arial Unicode MS"/>
              </a:rPr>
              <a:t>rmdir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Arial Unicode MS"/>
              </a:rPr>
              <a:t>'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command in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Nunito" pitchFamily="2" charset="0"/>
              </a:rPr>
              <a:t> </a:t>
            </a:r>
            <a:r>
              <a:rPr kumimoji="0" lang="en-US" altLang="en-US" b="1" i="0" u="sng" strike="noStrike" cap="none" normalizeH="0" baseline="0" dirty="0">
                <a:ln>
                  <a:noFill/>
                </a:ln>
                <a:effectLst/>
                <a:latin typeface="Nunito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Linux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Nunito" pitchFamily="2" charset="0"/>
              </a:rPr>
              <a:t>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is specifically designed for removing empty directories.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47D437-75DD-B7D6-6E81-35956245F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72690"/>
              </p:ext>
            </p:extLst>
          </p:nvPr>
        </p:nvGraphicFramePr>
        <p:xfrm>
          <a:off x="1023938" y="1554480"/>
          <a:ext cx="9720262" cy="3852141"/>
        </p:xfrm>
        <a:graphic>
          <a:graphicData uri="http://schemas.openxmlformats.org/drawingml/2006/table">
            <a:tbl>
              <a:tblPr/>
              <a:tblGrid>
                <a:gridCol w="3888105">
                  <a:extLst>
                    <a:ext uri="{9D8B030D-6E8A-4147-A177-3AD203B41FA5}">
                      <a16:colId xmlns:a16="http://schemas.microsoft.com/office/drawing/2014/main" val="2363629731"/>
                    </a:ext>
                  </a:extLst>
                </a:gridCol>
                <a:gridCol w="5832157">
                  <a:extLst>
                    <a:ext uri="{9D8B030D-6E8A-4147-A177-3AD203B41FA5}">
                      <a16:colId xmlns:a16="http://schemas.microsoft.com/office/drawing/2014/main" val="3517208830"/>
                    </a:ext>
                  </a:extLst>
                </a:gridCol>
              </a:tblGrid>
              <a:tr h="598057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>
                          <a:effectLst/>
                        </a:rPr>
                        <a:t>Option</a:t>
                      </a:r>
                    </a:p>
                  </a:txBody>
                  <a:tcPr marL="38100" marR="38100" marT="63500" marB="635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>
                          <a:effectLst/>
                        </a:rPr>
                        <a:t>Description</a:t>
                      </a:r>
                    </a:p>
                  </a:txBody>
                  <a:tcPr marL="63500" marR="63500" marT="63500" marB="635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743020"/>
                  </a:ext>
                </a:extLst>
              </a:tr>
              <a:tr h="647151"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dirty="0">
                          <a:effectLst/>
                        </a:rPr>
                        <a:t>--ignore-fail-on-non-empty</a:t>
                      </a:r>
                    </a:p>
                  </a:txBody>
                  <a:tcPr marL="38100" marR="38100" marT="39618" marB="39618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effectLst/>
                        </a:rPr>
                        <a:t>It prevents the errors if the directory is not empty.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177540"/>
                  </a:ext>
                </a:extLst>
              </a:tr>
              <a:tr h="647151"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>
                          <a:effectLst/>
                        </a:rPr>
                        <a:t>-p or --parents</a:t>
                      </a:r>
                    </a:p>
                  </a:txBody>
                  <a:tcPr marL="38100" marR="38100" marT="39618" marB="39618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>
                          <a:effectLst/>
                        </a:rPr>
                        <a:t>It will removes the directory and its parent directories if they are empty.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993463"/>
                  </a:ext>
                </a:extLst>
              </a:tr>
              <a:tr h="647151"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>
                          <a:effectLst/>
                        </a:rPr>
                        <a:t>-v or --verbose</a:t>
                      </a:r>
                    </a:p>
                  </a:txBody>
                  <a:tcPr marL="38100" marR="38100" marT="39618" marB="39618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effectLst/>
                        </a:rPr>
                        <a:t>It helps in displaying the message for each directory that is removed.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457112"/>
                  </a:ext>
                </a:extLst>
              </a:tr>
              <a:tr h="647151"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>
                          <a:effectLst/>
                        </a:rPr>
                        <a:t>--help</a:t>
                      </a:r>
                    </a:p>
                  </a:txBody>
                  <a:tcPr marL="38100" marR="38100" marT="39618" marB="39618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effectLst/>
                        </a:rPr>
                        <a:t>It will displays the helpful information and exits.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088033"/>
                  </a:ext>
                </a:extLst>
              </a:tr>
              <a:tr h="647151"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>
                          <a:effectLst/>
                        </a:rPr>
                        <a:t>--version</a:t>
                      </a:r>
                    </a:p>
                  </a:txBody>
                  <a:tcPr marL="38100" marR="38100" marT="39618" marB="39618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effectLst/>
                        </a:rPr>
                        <a:t>It displays version information and exits.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755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087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E2E35A-B333-D3E8-3E00-EE6564DC9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80" y="561648"/>
            <a:ext cx="12628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$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a common symbol used to represent the shell prompt for regular users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0A9A5FA-D955-90EE-0D9E-CCA494D02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657145"/>
            <a:ext cx="10363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$HOME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refers to the home directory of the current user.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$USER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refers to the current username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002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1E5108-BE03-4FA6-575B-DF2BD78859D7}"/>
              </a:ext>
            </a:extLst>
          </p:cNvPr>
          <p:cNvSpPr txBox="1"/>
          <p:nvPr/>
        </p:nvSpPr>
        <p:spPr>
          <a:xfrm>
            <a:off x="863600" y="154493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The Linux home directory is a directory for a particular user of the system and consists of individual files. </a:t>
            </a:r>
          </a:p>
          <a:p>
            <a:pPr lvl="1"/>
            <a:endParaRPr lang="en-US" sz="2400" b="1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333333"/>
                </a:solidFill>
                <a:latin typeface="Montserrat" panose="00000500000000000000" pitchFamily="2" charset="0"/>
              </a:rPr>
              <a:t>$HOME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189406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194</TotalTime>
  <Words>526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ADLaM Display</vt:lpstr>
      <vt:lpstr>Arial</vt:lpstr>
      <vt:lpstr>Arial Unicode MS</vt:lpstr>
      <vt:lpstr>Montserrat</vt:lpstr>
      <vt:lpstr>Nunito</vt:lpstr>
      <vt:lpstr>Source Serif Pro</vt:lpstr>
      <vt:lpstr>Tw Cen MT</vt:lpstr>
      <vt:lpstr>Tw Cen MT Condensed</vt:lpstr>
      <vt:lpstr>Wingdings</vt:lpstr>
      <vt:lpstr>Wingdings 3</vt:lpstr>
      <vt:lpstr>Integral</vt:lpstr>
      <vt:lpstr>Linux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Aniruddha Das(UST,IN)</dc:creator>
  <cp:lastModifiedBy>Aniruddha Das(UST,IN)</cp:lastModifiedBy>
  <cp:revision>2</cp:revision>
  <dcterms:created xsi:type="dcterms:W3CDTF">2025-01-31T13:54:44Z</dcterms:created>
  <dcterms:modified xsi:type="dcterms:W3CDTF">2025-01-31T17:09:17Z</dcterms:modified>
</cp:coreProperties>
</file>