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5143500" cx="9144000"/>
  <p:notesSz cx="6858000" cy="9144000"/>
  <p:embeddedFontLst>
    <p:embeddedFont>
      <p:font typeface="Economica"/>
      <p:regular r:id="rId25"/>
      <p:bold r:id="rId26"/>
      <p:italic r:id="rId27"/>
      <p:boldItalic r:id="rId28"/>
    </p:embeddedFont>
    <p:embeddedFont>
      <p:font typeface="Open Sans SemiBold"/>
      <p:regular r:id="rId29"/>
      <p:bold r:id="rId30"/>
      <p:italic r:id="rId31"/>
      <p:boldItalic r:id="rId32"/>
    </p:embeddedFont>
    <p:embeddedFont>
      <p:font typeface="Open Sans ExtraBold"/>
      <p:bold r:id="rId33"/>
      <p:boldItalic r:id="rId34"/>
    </p:embeddedFont>
    <p:embeddedFont>
      <p:font typeface="Open Sans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9" roundtripDataSignature="AMtx7mjWvH6qvuGv2JfcqKl8nSxKbrdNT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26CBB55-A4E8-4235-85A1-E02E84CC10DE}">
  <a:tblStyle styleId="{526CBB55-A4E8-4235-85A1-E02E84CC10D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Economica-bold.fntdata"/><Relationship Id="rId25" Type="http://schemas.openxmlformats.org/officeDocument/2006/relationships/font" Target="fonts/Economica-regular.fntdata"/><Relationship Id="rId28" Type="http://schemas.openxmlformats.org/officeDocument/2006/relationships/font" Target="fonts/Economica-boldItalic.fntdata"/><Relationship Id="rId27" Type="http://schemas.openxmlformats.org/officeDocument/2006/relationships/font" Target="fonts/Economica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OpenSansSemiBold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OpenSansSemiBold-italic.fntdata"/><Relationship Id="rId30" Type="http://schemas.openxmlformats.org/officeDocument/2006/relationships/font" Target="fonts/OpenSansSemiBold-bold.fntdata"/><Relationship Id="rId11" Type="http://schemas.openxmlformats.org/officeDocument/2006/relationships/slide" Target="slides/slide5.xml"/><Relationship Id="rId33" Type="http://schemas.openxmlformats.org/officeDocument/2006/relationships/font" Target="fonts/OpenSansExtraBold-bold.fntdata"/><Relationship Id="rId10" Type="http://schemas.openxmlformats.org/officeDocument/2006/relationships/slide" Target="slides/slide4.xml"/><Relationship Id="rId32" Type="http://schemas.openxmlformats.org/officeDocument/2006/relationships/font" Target="fonts/OpenSansSemiBold-boldItalic.fntdata"/><Relationship Id="rId13" Type="http://schemas.openxmlformats.org/officeDocument/2006/relationships/slide" Target="slides/slide7.xml"/><Relationship Id="rId35" Type="http://schemas.openxmlformats.org/officeDocument/2006/relationships/font" Target="fonts/OpenSans-regular.fntdata"/><Relationship Id="rId12" Type="http://schemas.openxmlformats.org/officeDocument/2006/relationships/slide" Target="slides/slide6.xml"/><Relationship Id="rId34" Type="http://schemas.openxmlformats.org/officeDocument/2006/relationships/font" Target="fonts/OpenSansExtraBold-boldItalic.fntdata"/><Relationship Id="rId15" Type="http://schemas.openxmlformats.org/officeDocument/2006/relationships/slide" Target="slides/slide9.xml"/><Relationship Id="rId37" Type="http://schemas.openxmlformats.org/officeDocument/2006/relationships/font" Target="fonts/OpenSans-italic.fntdata"/><Relationship Id="rId14" Type="http://schemas.openxmlformats.org/officeDocument/2006/relationships/slide" Target="slides/slide8.xml"/><Relationship Id="rId36" Type="http://schemas.openxmlformats.org/officeDocument/2006/relationships/font" Target="fonts/OpenSans-bold.fntdata"/><Relationship Id="rId17" Type="http://schemas.openxmlformats.org/officeDocument/2006/relationships/slide" Target="slides/slide11.xml"/><Relationship Id="rId39" Type="http://customschemas.google.com/relationships/presentationmetadata" Target="metadata"/><Relationship Id="rId16" Type="http://schemas.openxmlformats.org/officeDocument/2006/relationships/slide" Target="slides/slide10.xml"/><Relationship Id="rId38" Type="http://schemas.openxmlformats.org/officeDocument/2006/relationships/font" Target="fonts/OpenSans-bold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c357c4eb6a_1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c357c4eb6a_1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d284931687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d284931687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d284931687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d284931687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d284931687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d284931687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d284931687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d284931687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d284931687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d284931687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d0fe7ac69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d0fe7ac69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d28493168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d28493168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cad2d96086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cad2d96086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c3582fc00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c3582fc00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cad2d96086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cad2d96086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" name="Google Shape;7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" name="Google Shape;7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cad2d96086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cad2d96086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ca72b1f1d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ca72b1f1d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Expenditure variation with respect to other </a:t>
            </a:r>
            <a:r>
              <a:rPr lang="en"/>
              <a:t>attributes</a:t>
            </a:r>
            <a:r>
              <a:rPr lang="en"/>
              <a:t>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d284931687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d284931687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d284931687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d284931687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7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7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7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6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16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6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8" name="Google Shape;18;p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9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2" name="Google Shape;22;p9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3" name="Google Shape;23;p9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4" name="Google Shape;2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10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10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12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3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3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4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3" name="Google Shape;43;p14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14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14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5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Relationship Id="rId4" Type="http://schemas.openxmlformats.org/officeDocument/2006/relationships/image" Target="../media/image3.png"/><Relationship Id="rId5" Type="http://schemas.openxmlformats.org/officeDocument/2006/relationships/image" Target="../media/image2.png"/><Relationship Id="rId6" Type="http://schemas.openxmlformats.org/officeDocument/2006/relationships/image" Target="../media/image14.png"/><Relationship Id="rId7" Type="http://schemas.openxmlformats.org/officeDocument/2006/relationships/image" Target="../media/image11.png"/><Relationship Id="rId8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Relationship Id="rId4" Type="http://schemas.openxmlformats.org/officeDocument/2006/relationships/image" Target="../media/image1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Relationship Id="rId4" Type="http://schemas.openxmlformats.org/officeDocument/2006/relationships/image" Target="../media/image1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8.png"/><Relationship Id="rId5" Type="http://schemas.openxmlformats.org/officeDocument/2006/relationships/image" Target="../media/image21.png"/><Relationship Id="rId6" Type="http://schemas.openxmlformats.org/officeDocument/2006/relationships/image" Target="../media/image4.png"/><Relationship Id="rId7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Relationship Id="rId4" Type="http://schemas.openxmlformats.org/officeDocument/2006/relationships/image" Target="../media/image6.png"/><Relationship Id="rId5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Google Shape;62;gc357c4eb6a_1_143"/>
          <p:cNvCxnSpPr/>
          <p:nvPr/>
        </p:nvCxnSpPr>
        <p:spPr>
          <a:xfrm flipH="1" rot="10800000">
            <a:off x="376025" y="501325"/>
            <a:ext cx="8353200" cy="9000"/>
          </a:xfrm>
          <a:prstGeom prst="straightConnector1">
            <a:avLst/>
          </a:prstGeom>
          <a:noFill/>
          <a:ln cap="flat" cmpd="sng" w="1143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" name="Google Shape;63;gc357c4eb6a_1_143"/>
          <p:cNvSpPr txBox="1"/>
          <p:nvPr>
            <p:ph idx="4294967295" type="ctrTitle"/>
          </p:nvPr>
        </p:nvSpPr>
        <p:spPr>
          <a:xfrm>
            <a:off x="1506600" y="1289550"/>
            <a:ext cx="6130800" cy="846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 sz="3100">
                <a:solidFill>
                  <a:srgbClr val="A7865E"/>
                </a:solidFill>
                <a:highlight>
                  <a:srgbClr val="FFFFFF"/>
                </a:highlight>
                <a:latin typeface="Open Sans ExtraBold"/>
                <a:ea typeface="Open Sans ExtraBold"/>
                <a:cs typeface="Open Sans ExtraBold"/>
                <a:sym typeface="Open Sans ExtraBold"/>
              </a:rPr>
              <a:t>Black Friday Sales Prediction</a:t>
            </a:r>
            <a:endParaRPr sz="3100">
              <a:solidFill>
                <a:srgbClr val="A7865E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sp>
        <p:nvSpPr>
          <p:cNvPr id="64" name="Google Shape;64;gc357c4eb6a_1_143"/>
          <p:cNvSpPr txBox="1"/>
          <p:nvPr>
            <p:ph idx="4294967295" type="subTitle"/>
          </p:nvPr>
        </p:nvSpPr>
        <p:spPr>
          <a:xfrm>
            <a:off x="2108000" y="2437450"/>
            <a:ext cx="4002900" cy="13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 sz="1200">
                <a:latin typeface="Open Sans SemiBold"/>
                <a:ea typeface="Open Sans SemiBold"/>
                <a:cs typeface="Open Sans SemiBold"/>
                <a:sym typeface="Open Sans SemiBold"/>
              </a:rPr>
              <a:t>Group 22</a:t>
            </a:r>
            <a:endParaRPr sz="1200"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Tenzin Palbar</a:t>
            </a:r>
            <a:r>
              <a:rPr lang="en" sz="1200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				</a:t>
            </a:r>
            <a:r>
              <a:rPr lang="en" sz="1200">
                <a:latin typeface="Open Sans SemiBold"/>
                <a:ea typeface="Open Sans SemiBold"/>
                <a:cs typeface="Open Sans SemiBold"/>
                <a:sym typeface="Open Sans SemiBold"/>
              </a:rPr>
              <a:t>20210165</a:t>
            </a:r>
            <a:endParaRPr sz="1200">
              <a:solidFill>
                <a:srgbClr val="000000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Shankar Aniruddh </a:t>
            </a:r>
            <a:r>
              <a:rPr lang="en" sz="1200">
                <a:highlight>
                  <a:srgbClr val="FFFFFF"/>
                </a:highlight>
                <a:latin typeface="Open Sans SemiBold"/>
                <a:ea typeface="Open Sans SemiBold"/>
                <a:cs typeface="Open Sans SemiBold"/>
                <a:sym typeface="Open Sans SemiBold"/>
              </a:rPr>
              <a:t>Tejomurtula		</a:t>
            </a:r>
            <a:r>
              <a:rPr lang="en" sz="1200">
                <a:latin typeface="Open Sans SemiBold"/>
                <a:ea typeface="Open Sans SemiBold"/>
                <a:cs typeface="Open Sans SemiBold"/>
                <a:sym typeface="Open Sans SemiBold"/>
              </a:rPr>
              <a:t>20210689</a:t>
            </a:r>
            <a:endParaRPr sz="1200">
              <a:solidFill>
                <a:srgbClr val="000000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Shubham </a:t>
            </a:r>
            <a:r>
              <a:rPr lang="en" sz="1200">
                <a:highlight>
                  <a:srgbClr val="FFFFFF"/>
                </a:highlight>
                <a:latin typeface="Open Sans SemiBold"/>
                <a:ea typeface="Open Sans SemiBold"/>
                <a:cs typeface="Open Sans SemiBold"/>
                <a:sym typeface="Open Sans SemiBold"/>
              </a:rPr>
              <a:t>Verma				</a:t>
            </a:r>
            <a:r>
              <a:rPr lang="en" sz="1200">
                <a:latin typeface="Open Sans SemiBold"/>
                <a:ea typeface="Open Sans SemiBold"/>
                <a:cs typeface="Open Sans SemiBold"/>
                <a:sym typeface="Open Sans SemiBold"/>
              </a:rPr>
              <a:t>20210906</a:t>
            </a:r>
            <a:endParaRPr sz="1200">
              <a:solidFill>
                <a:srgbClr val="000000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Gelmis </a:t>
            </a:r>
            <a:r>
              <a:rPr lang="en" sz="1200">
                <a:highlight>
                  <a:srgbClr val="FFFFFF"/>
                </a:highlight>
                <a:latin typeface="Open Sans SemiBold"/>
                <a:ea typeface="Open Sans SemiBold"/>
                <a:cs typeface="Open Sans SemiBold"/>
                <a:sym typeface="Open Sans SemiBold"/>
              </a:rPr>
              <a:t>Bartulis				</a:t>
            </a:r>
            <a:r>
              <a:rPr lang="en" sz="1200">
                <a:latin typeface="Open Sans SemiBold"/>
                <a:ea typeface="Open Sans SemiBold"/>
                <a:cs typeface="Open Sans SemiBold"/>
                <a:sym typeface="Open Sans SemiBold"/>
              </a:rPr>
              <a:t>20213041</a:t>
            </a:r>
            <a:endParaRPr sz="1200"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d284931687_0_2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Purchase </a:t>
            </a:r>
            <a:endParaRPr/>
          </a:p>
        </p:txBody>
      </p:sp>
      <p:pic>
        <p:nvPicPr>
          <p:cNvPr id="123" name="Google Shape;123;gd284931687_0_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99625"/>
            <a:ext cx="3016975" cy="2182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gd284931687_0_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90975" y="1299625"/>
            <a:ext cx="3016975" cy="21066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d284931687_0_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Mean Purchase for each category</a:t>
            </a:r>
            <a:endParaRPr/>
          </a:p>
        </p:txBody>
      </p:sp>
      <p:pic>
        <p:nvPicPr>
          <p:cNvPr id="130" name="Google Shape;130;gd284931687_0_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99625"/>
            <a:ext cx="2234108" cy="1578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gd284931687_0_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35075" y="1147225"/>
            <a:ext cx="2614871" cy="182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gd284931687_0_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397" y="2878600"/>
            <a:ext cx="2882675" cy="20071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gd284931687_0_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83599" y="2967950"/>
            <a:ext cx="2466350" cy="17173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gd284931687_0_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802349" y="1299625"/>
            <a:ext cx="2466350" cy="17431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gd284931687_0_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820612" y="3023538"/>
            <a:ext cx="2429829" cy="171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d284931687_0_5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Mean Purchase for each category contd.</a:t>
            </a:r>
            <a:endParaRPr/>
          </a:p>
        </p:txBody>
      </p:sp>
      <p:pic>
        <p:nvPicPr>
          <p:cNvPr id="141" name="Google Shape;141;gd284931687_0_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99625"/>
            <a:ext cx="3857625" cy="268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gd284931687_0_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62425" y="1299625"/>
            <a:ext cx="3857625" cy="268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d284931687_0_6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Missing Value Imputation</a:t>
            </a:r>
            <a:endParaRPr/>
          </a:p>
        </p:txBody>
      </p:sp>
      <p:sp>
        <p:nvSpPr>
          <p:cNvPr id="148" name="Google Shape;148;gd284931687_0_62"/>
          <p:cNvSpPr txBox="1"/>
          <p:nvPr>
            <p:ph idx="1" type="body"/>
          </p:nvPr>
        </p:nvSpPr>
        <p:spPr>
          <a:xfrm>
            <a:off x="311700" y="1225225"/>
            <a:ext cx="36465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These graphs indicate the distribution of Gender, Marital Status, Age and Product_Category_1 for the missing rows of Product_Category_2.  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They seem similar to the distribution of the overall dataset, and hence the values in Product_Category_2 seem to be MCAR.</a:t>
            </a:r>
            <a:endParaRPr sz="1600"/>
          </a:p>
        </p:txBody>
      </p:sp>
      <p:pic>
        <p:nvPicPr>
          <p:cNvPr id="149" name="Google Shape;149;gd284931687_0_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7425" y="1147225"/>
            <a:ext cx="3459875" cy="2172275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gd284931687_0_62"/>
          <p:cNvSpPr txBox="1"/>
          <p:nvPr/>
        </p:nvSpPr>
        <p:spPr>
          <a:xfrm rot="-5400000">
            <a:off x="5586350" y="1448125"/>
            <a:ext cx="8943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Open Sans"/>
                <a:ea typeface="Open Sans"/>
                <a:cs typeface="Open Sans"/>
                <a:sym typeface="Open Sans"/>
              </a:rPr>
              <a:t>Marital Status</a:t>
            </a:r>
            <a:endParaRPr sz="7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51" name="Google Shape;151;gd284931687_0_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02375" y="3437125"/>
            <a:ext cx="2600400" cy="153177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gd284931687_0_62"/>
          <p:cNvSpPr txBox="1"/>
          <p:nvPr/>
        </p:nvSpPr>
        <p:spPr>
          <a:xfrm rot="-5400000">
            <a:off x="3611250" y="4056775"/>
            <a:ext cx="13404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highlight>
                  <a:srgbClr val="FFFFFE"/>
                </a:highlight>
                <a:latin typeface="Open Sans"/>
                <a:ea typeface="Open Sans"/>
                <a:cs typeface="Open Sans"/>
                <a:sym typeface="Open Sans"/>
              </a:rPr>
              <a:t>Product Category 1</a:t>
            </a:r>
            <a:endParaRPr sz="7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3" name="Google Shape;153;gd284931687_0_62"/>
          <p:cNvSpPr txBox="1"/>
          <p:nvPr/>
        </p:nvSpPr>
        <p:spPr>
          <a:xfrm rot="-5400000">
            <a:off x="3916525" y="1560175"/>
            <a:ext cx="8943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Open Sans"/>
                <a:ea typeface="Open Sans"/>
                <a:cs typeface="Open Sans"/>
                <a:sym typeface="Open Sans"/>
              </a:rPr>
              <a:t>Gender</a:t>
            </a:r>
            <a:endParaRPr sz="7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4" name="Google Shape;154;gd284931687_0_62"/>
          <p:cNvSpPr txBox="1"/>
          <p:nvPr/>
        </p:nvSpPr>
        <p:spPr>
          <a:xfrm rot="-5400000">
            <a:off x="3758100" y="2566550"/>
            <a:ext cx="8943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Open Sans"/>
                <a:ea typeface="Open Sans"/>
                <a:cs typeface="Open Sans"/>
                <a:sym typeface="Open Sans"/>
              </a:rPr>
              <a:t>Age</a:t>
            </a:r>
            <a:endParaRPr sz="7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d284931687_0_6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Preparation</a:t>
            </a:r>
            <a:endParaRPr/>
          </a:p>
        </p:txBody>
      </p:sp>
      <p:sp>
        <p:nvSpPr>
          <p:cNvPr id="160" name="Google Shape;160;gd284931687_0_6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Mapping categorical features to numeric</a:t>
            </a:r>
            <a:r>
              <a:rPr lang="en"/>
              <a:t> values directly. We then applied Ordinary Least </a:t>
            </a:r>
            <a:r>
              <a:rPr lang="en"/>
              <a:t>Squares (OLS)</a:t>
            </a:r>
            <a:r>
              <a:rPr lang="en"/>
              <a:t> and calculated the </a:t>
            </a:r>
            <a:r>
              <a:rPr lang="en" u="sng"/>
              <a:t>R-squared - 0.152</a:t>
            </a:r>
            <a:endParaRPr u="sng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then applied </a:t>
            </a:r>
            <a:r>
              <a:rPr b="1" lang="en"/>
              <a:t>one-hot encoding</a:t>
            </a:r>
            <a:r>
              <a:rPr lang="en"/>
              <a:t>, and after applying OLS, the </a:t>
            </a:r>
            <a:r>
              <a:rPr lang="en"/>
              <a:t> </a:t>
            </a:r>
            <a:r>
              <a:rPr b="1" lang="en" u="sng"/>
              <a:t>R-squared turned out to be 0.64</a:t>
            </a:r>
            <a:endParaRPr b="1" u="sng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After these results, we decided to use the one-hot encoded features and tried various models, based on literature.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d0fe7ac696_0_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Implementation</a:t>
            </a:r>
            <a:endParaRPr/>
          </a:p>
        </p:txBody>
      </p:sp>
      <p:graphicFrame>
        <p:nvGraphicFramePr>
          <p:cNvPr id="166" name="Google Shape;166;gd0fe7ac696_0_0"/>
          <p:cNvGraphicFramePr/>
          <p:nvPr/>
        </p:nvGraphicFramePr>
        <p:xfrm>
          <a:off x="712838" y="1147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{526CBB55-A4E8-4235-85A1-E02E84CC10DE}</a:tableStyleId>
              </a:tblPr>
              <a:tblGrid>
                <a:gridCol w="3467200"/>
                <a:gridCol w="1446225"/>
                <a:gridCol w="1613150"/>
                <a:gridCol w="1191750"/>
              </a:tblGrid>
              <a:tr h="100000"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Model</a:t>
                      </a:r>
                      <a:endParaRPr b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Evaluation</a:t>
                      </a:r>
                      <a:endParaRPr b="1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 hMerge="1"/>
                <a:tc hMerge="1"/>
              </a:tr>
              <a:tr h="1000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MAE</a:t>
                      </a:r>
                      <a:endParaRPr b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R-squared</a:t>
                      </a:r>
                      <a:endParaRPr b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RMSE</a:t>
                      </a:r>
                      <a:endParaRPr b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125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Lasso Regression</a:t>
                      </a:r>
                      <a:endParaRPr sz="13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2281.29</a:t>
                      </a:r>
                      <a:endParaRPr sz="13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0.64</a:t>
                      </a:r>
                      <a:endParaRPr sz="13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3013.4</a:t>
                      </a:r>
                      <a:endParaRPr sz="13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125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Ridge Regression</a:t>
                      </a:r>
                      <a:endParaRPr sz="13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2281.21</a:t>
                      </a:r>
                      <a:endParaRPr sz="13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0.64</a:t>
                      </a:r>
                      <a:endParaRPr sz="13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3013.4</a:t>
                      </a:r>
                      <a:endParaRPr sz="13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125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Elastic Net Regression</a:t>
                      </a:r>
                      <a:endParaRPr sz="13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2435.37</a:t>
                      </a:r>
                      <a:endParaRPr sz="13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0.60</a:t>
                      </a:r>
                      <a:endParaRPr sz="13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3137.8</a:t>
                      </a:r>
                      <a:endParaRPr sz="13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125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Linear Regression</a:t>
                      </a:r>
                      <a:endParaRPr b="1" sz="13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2266.7</a:t>
                      </a:r>
                      <a:endParaRPr b="1" sz="13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3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0.64</a:t>
                      </a:r>
                      <a:endParaRPr b="1" sz="13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3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3000.0</a:t>
                      </a:r>
                      <a:endParaRPr b="1" sz="13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XGBoost</a:t>
                      </a:r>
                      <a:endParaRPr sz="13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2398.03</a:t>
                      </a:r>
                      <a:endParaRPr sz="13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0.62</a:t>
                      </a:r>
                      <a:endParaRPr sz="13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3088.1</a:t>
                      </a:r>
                      <a:endParaRPr sz="13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543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Random Forest Regression</a:t>
                      </a:r>
                      <a:endParaRPr sz="13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2270.9</a:t>
                      </a:r>
                      <a:endParaRPr sz="13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0.61</a:t>
                      </a:r>
                      <a:endParaRPr sz="13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3114.9</a:t>
                      </a:r>
                      <a:endParaRPr sz="13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307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Decision Tree Regression</a:t>
                      </a:r>
                      <a:endParaRPr sz="13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2379.2</a:t>
                      </a:r>
                      <a:endParaRPr sz="13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0.56</a:t>
                      </a:r>
                      <a:endParaRPr sz="13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3332.2</a:t>
                      </a:r>
                      <a:endParaRPr sz="13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d284931687_1_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Error Analysis for Linear Regression</a:t>
            </a:r>
            <a:endParaRPr/>
          </a:p>
        </p:txBody>
      </p:sp>
      <p:sp>
        <p:nvSpPr>
          <p:cNvPr id="172" name="Google Shape;172;gd284931687_1_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errors seem to normally distributed with a mean close to 0. </a:t>
            </a:r>
            <a:endParaRPr/>
          </a:p>
        </p:txBody>
      </p:sp>
      <p:pic>
        <p:nvPicPr>
          <p:cNvPr id="173" name="Google Shape;173;gd284931687_1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825" y="1280150"/>
            <a:ext cx="4560850" cy="236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cad2d96086_0_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79" name="Google Shape;179;gcad2d96086_0_1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43840" lvl="0" marL="24384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[1].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N. Duong Trung, D. Tan, T.-D. Luu, and H. Huynh, </a:t>
            </a:r>
            <a:r>
              <a:rPr i="1" lang="en" sz="1400">
                <a:latin typeface="Arial"/>
                <a:ea typeface="Arial"/>
                <a:cs typeface="Arial"/>
                <a:sym typeface="Arial"/>
              </a:rPr>
              <a:t>“Black Friday Sale Prediction via Extreme Gradient  Boosted Trees”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40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AIR-Fundamental And Applied IT Research Conference, Huế, 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2019, doi: </a:t>
            </a:r>
            <a:r>
              <a:rPr lang="en" sz="140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10.15625/vap.2019.0007.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243840" lvl="0" marL="24384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[2].S. Kalra, B. Perumal, S. Yadav and S. J. Narayanan, </a:t>
            </a:r>
            <a:r>
              <a:rPr i="1" lang="en" sz="1400">
                <a:latin typeface="Arial"/>
                <a:ea typeface="Arial"/>
                <a:cs typeface="Arial"/>
                <a:sym typeface="Arial"/>
              </a:rPr>
              <a:t>"Analysing and Predicting the purchases done    on the day of Black Friday"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, 2020 International Conference on Emerging Trends in Information Technology and Engineering (ic-ETITE), Vellore, India, 2020, pp. 1-8, doi: 10.1109/ic-ETITE47903.2020.256.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243840" lvl="0" marL="24384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[3].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C. M. Wu, P. Patil and S. Gunaseelan, </a:t>
            </a:r>
            <a:r>
              <a:rPr i="1" lang="en" sz="1400">
                <a:latin typeface="Arial"/>
                <a:ea typeface="Arial"/>
                <a:cs typeface="Arial"/>
                <a:sym typeface="Arial"/>
              </a:rPr>
              <a:t>"Comparison of Different Machine Learning Algorithms for Multiple Regression on Black Friday Sales Data"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, 2018 IEEE 9th International Conference on Software Engineering and Service Science (ICSESS), Beijing, China, 2018, pp. 16-20, doi: 10.1109/ICSESS.2018.8663760.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c3582fc00e_0_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A7865E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Thank You!</a:t>
            </a:r>
            <a:endParaRPr sz="4800">
              <a:solidFill>
                <a:srgbClr val="A7865E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ad2d96086_0_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</a:t>
            </a:r>
            <a:endParaRPr/>
          </a:p>
        </p:txBody>
      </p:sp>
      <p:sp>
        <p:nvSpPr>
          <p:cNvPr id="70" name="Google Shape;70;gcad2d96086_0_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Problem Statement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Dataset Overview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Literature Review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EDA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Data Preparation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Model Implementation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Reference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76" name="Google Shape;76;p2"/>
          <p:cNvSpPr txBox="1"/>
          <p:nvPr>
            <p:ph idx="1" type="body"/>
          </p:nvPr>
        </p:nvSpPr>
        <p:spPr>
          <a:xfrm>
            <a:off x="184275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rgbClr val="292929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 sz="1600">
                <a:solidFill>
                  <a:srgbClr val="292929"/>
                </a:solidFill>
                <a:highlight>
                  <a:schemeClr val="lt1"/>
                </a:highlight>
              </a:rPr>
              <a:t>Analysis and Comparison of Prediction Model on Black Friday Sales Data</a:t>
            </a:r>
            <a:r>
              <a:rPr lang="en" sz="1600">
                <a:solidFill>
                  <a:srgbClr val="292929"/>
                </a:solidFill>
                <a:highlight>
                  <a:srgbClr val="FFFFFF"/>
                </a:highlight>
              </a:rPr>
              <a:t>	</a:t>
            </a:r>
            <a:endParaRPr sz="1600">
              <a:solidFill>
                <a:srgbClr val="292929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 sz="1600">
                <a:solidFill>
                  <a:srgbClr val="292929"/>
                </a:solidFill>
                <a:highlight>
                  <a:srgbClr val="FFFFFF"/>
                </a:highlight>
              </a:rPr>
              <a:t>Create a Machine Learning </a:t>
            </a:r>
            <a:r>
              <a:rPr lang="en" sz="1600">
                <a:solidFill>
                  <a:srgbClr val="292929"/>
                </a:solidFill>
                <a:highlight>
                  <a:srgbClr val="FFFFFF"/>
                </a:highlight>
              </a:rPr>
              <a:t>algorithm</a:t>
            </a:r>
            <a:r>
              <a:rPr lang="en" sz="1600">
                <a:solidFill>
                  <a:srgbClr val="292929"/>
                </a:solidFill>
                <a:highlight>
                  <a:srgbClr val="FFFFFF"/>
                </a:highlight>
              </a:rPr>
              <a:t> to predict the customer </a:t>
            </a:r>
            <a:r>
              <a:rPr lang="en" sz="1600">
                <a:solidFill>
                  <a:srgbClr val="292929"/>
                </a:solidFill>
                <a:highlight>
                  <a:srgbClr val="FFFFFF"/>
                </a:highlight>
              </a:rPr>
              <a:t>spending</a:t>
            </a:r>
            <a:r>
              <a:rPr lang="en" sz="1600">
                <a:solidFill>
                  <a:srgbClr val="292929"/>
                </a:solidFill>
                <a:highlight>
                  <a:srgbClr val="FFFFFF"/>
                </a:highlight>
              </a:rPr>
              <a:t> on various products based on demographic features</a:t>
            </a:r>
            <a:r>
              <a:rPr lang="en" sz="1600">
                <a:solidFill>
                  <a:srgbClr val="292929"/>
                </a:solidFill>
                <a:highlight>
                  <a:srgbClr val="FFFFFF"/>
                </a:highlight>
              </a:rPr>
              <a:t>.</a:t>
            </a:r>
            <a:endParaRPr sz="1600">
              <a:solidFill>
                <a:srgbClr val="292929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1600">
              <a:solidFill>
                <a:srgbClr val="292929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Dataset Overview</a:t>
            </a:r>
            <a:endParaRPr/>
          </a:p>
        </p:txBody>
      </p:sp>
      <p:sp>
        <p:nvSpPr>
          <p:cNvPr id="82" name="Google Shape;82;p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600"/>
              <a:t>Kaggle:  </a:t>
            </a:r>
            <a:r>
              <a:rPr lang="en" sz="1600" u="sng"/>
              <a:t>https://www.kaggle.com/sdolezel/black-friday</a:t>
            </a:r>
            <a:endParaRPr sz="1600" u="sng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train.csv (550069 rows and 12 columns) 	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test.csv (233600 rows and 11 columns)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Since we do not have the actual values for test.csv, we would only be using train.csv for training and testing.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7" name="Google Shape;87;gcad2d96086_0_30"/>
          <p:cNvGraphicFramePr/>
          <p:nvPr/>
        </p:nvGraphicFramePr>
        <p:xfrm>
          <a:off x="673838" y="194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{526CBB55-A4E8-4235-85A1-E02E84CC10DE}</a:tableStyleId>
              </a:tblPr>
              <a:tblGrid>
                <a:gridCol w="2121475"/>
                <a:gridCol w="3553375"/>
                <a:gridCol w="2121475"/>
              </a:tblGrid>
              <a:tr h="365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Variable</a:t>
                      </a:r>
                      <a:endParaRPr b="1"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Definition</a:t>
                      </a:r>
                      <a:endParaRPr b="1"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Value Example</a:t>
                      </a:r>
                      <a:endParaRPr b="1"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User_ID</a:t>
                      </a:r>
                      <a:endParaRPr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User ID</a:t>
                      </a:r>
                      <a:endParaRPr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1000001, 1000032 </a:t>
                      </a:r>
                      <a:endParaRPr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5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Product_ID</a:t>
                      </a:r>
                      <a:endParaRPr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Product ID</a:t>
                      </a:r>
                      <a:endParaRPr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P00332342, P00032842</a:t>
                      </a:r>
                      <a:endParaRPr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5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Gender</a:t>
                      </a:r>
                      <a:endParaRPr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User’s gender or sex</a:t>
                      </a:r>
                      <a:endParaRPr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F,M</a:t>
                      </a:r>
                      <a:endParaRPr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5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Age</a:t>
                      </a:r>
                      <a:endParaRPr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Age in bins</a:t>
                      </a:r>
                      <a:endParaRPr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0-17, 26-35, 55+</a:t>
                      </a:r>
                      <a:endParaRPr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5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Occupation</a:t>
                      </a:r>
                      <a:endParaRPr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Occupation (Masked)</a:t>
                      </a:r>
                      <a:endParaRPr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1,9,20</a:t>
                      </a:r>
                      <a:endParaRPr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5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City_Category</a:t>
                      </a:r>
                      <a:endParaRPr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Category of the user’s city</a:t>
                      </a:r>
                      <a:endParaRPr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A,B,C</a:t>
                      </a:r>
                      <a:endParaRPr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5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Stay_In_Current_City_Years</a:t>
                      </a:r>
                      <a:endParaRPr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Duration in years a user stays in current city</a:t>
                      </a:r>
                      <a:endParaRPr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2,4+</a:t>
                      </a:r>
                      <a:endParaRPr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5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Marital_Status</a:t>
                      </a:r>
                      <a:endParaRPr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Marital status</a:t>
                      </a:r>
                      <a:endParaRPr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0,1</a:t>
                      </a:r>
                      <a:endParaRPr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5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Product_Category_1</a:t>
                      </a:r>
                      <a:endParaRPr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Product category (Masked) </a:t>
                      </a:r>
                      <a:endParaRPr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2,8,15</a:t>
                      </a:r>
                      <a:endParaRPr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Product_Category_2</a:t>
                      </a:r>
                      <a:endParaRPr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Product category (Masked) </a:t>
                      </a:r>
                      <a:endParaRPr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11,15,16</a:t>
                      </a:r>
                      <a:endParaRPr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Product_Category_3</a:t>
                      </a:r>
                      <a:endParaRPr sz="12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Product category (Masked) </a:t>
                      </a:r>
                      <a:endParaRPr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14,15,16</a:t>
                      </a:r>
                      <a:endParaRPr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5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Purchase</a:t>
                      </a:r>
                      <a:endParaRPr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Purchase amount (Target Variable)</a:t>
                      </a:r>
                      <a:endParaRPr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1057,19215</a:t>
                      </a:r>
                      <a:endParaRPr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ca72b1f1d3_0_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Literature Review</a:t>
            </a:r>
            <a:endParaRPr/>
          </a:p>
        </p:txBody>
      </p:sp>
      <p:graphicFrame>
        <p:nvGraphicFramePr>
          <p:cNvPr id="93" name="Google Shape;93;gca72b1f1d3_0_0"/>
          <p:cNvGraphicFramePr/>
          <p:nvPr/>
        </p:nvGraphicFramePr>
        <p:xfrm>
          <a:off x="652375" y="1409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{526CBB55-A4E8-4235-85A1-E02E84CC10DE}</a:tableStyleId>
              </a:tblPr>
              <a:tblGrid>
                <a:gridCol w="566425"/>
                <a:gridCol w="1083875"/>
                <a:gridCol w="4849375"/>
                <a:gridCol w="1218650"/>
              </a:tblGrid>
              <a:tr h="609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Ref.</a:t>
                      </a:r>
                      <a:endParaRPr b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Dataset</a:t>
                      </a:r>
                      <a:endParaRPr b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Models</a:t>
                      </a:r>
                      <a:endParaRPr b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Evaluation</a:t>
                      </a:r>
                      <a:r>
                        <a:rPr b="1"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Metrics</a:t>
                      </a:r>
                      <a:endParaRPr b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475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[1]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Same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SVM, Random forest, Gradient Boosting, XGBoost 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RMSE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529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[2]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Same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XGBoost</a:t>
                      </a: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, TfidfTransform, 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XGBoost </a:t>
                      </a: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+ TfidfTransform, ExtraTreesRegressor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FFFFFF"/>
                          </a:highlight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RMSE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1228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[3]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Same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highlight>
                            <a:srgbClr val="FFFFFF"/>
                          </a:highlight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Linear Regression, MLK Classifier, Deep Learning Model Using Keras, Decision Tree, Decision Tree with Bagging, XGBoost </a:t>
                      </a: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(Data transformation, missing value imputation with 0)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RMSE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Exploratory</a:t>
            </a:r>
            <a:r>
              <a:rPr lang="en"/>
              <a:t> Data Analysis (EDA)</a:t>
            </a:r>
            <a:endParaRPr/>
          </a:p>
        </p:txBody>
      </p:sp>
      <p:sp>
        <p:nvSpPr>
          <p:cNvPr id="99" name="Google Shape;99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  <a:highlight>
                  <a:srgbClr val="FFFFFE"/>
                </a:highlight>
              </a:rPr>
              <a:t>Univariate </a:t>
            </a:r>
            <a:r>
              <a:rPr lang="en" sz="1600">
                <a:solidFill>
                  <a:srgbClr val="000000"/>
                </a:solidFill>
                <a:highlight>
                  <a:srgbClr val="FFFFFF"/>
                </a:highlight>
              </a:rPr>
              <a:t>and Bivariate Analysis (distribution of features with Purchase)</a:t>
            </a:r>
            <a:endParaRPr sz="16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>
                <a:highlight>
                  <a:srgbClr val="FFFFFF"/>
                </a:highlight>
              </a:rPr>
              <a:t>Product_Category_2 and Product_Category_3 have missing rows values of 32% and 70% respectively</a:t>
            </a:r>
            <a:endParaRPr sz="1600">
              <a:highlight>
                <a:srgbClr val="FFFFFF"/>
              </a:highlight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>
                <a:highlight>
                  <a:srgbClr val="FFFFFF"/>
                </a:highlight>
              </a:rPr>
              <a:t>We’ve dropped Product_Category_3 due to the massive number of missing values</a:t>
            </a:r>
            <a:endParaRPr sz="1600">
              <a:highlight>
                <a:srgbClr val="FFFFFF"/>
              </a:highlight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>
                <a:highlight>
                  <a:schemeClr val="lt1"/>
                </a:highlight>
              </a:rPr>
              <a:t>Missing values Imputation</a:t>
            </a:r>
            <a:endParaRPr sz="1600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>
                <a:highlight>
                  <a:schemeClr val="lt1"/>
                </a:highlight>
              </a:rPr>
              <a:t>Compared 0, Median, </a:t>
            </a:r>
            <a:r>
              <a:rPr lang="en" sz="1600" u="sng">
                <a:highlight>
                  <a:schemeClr val="lt1"/>
                </a:highlight>
              </a:rPr>
              <a:t>Prob. Distribution of non-missing values</a:t>
            </a:r>
            <a:endParaRPr sz="160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d284931687_0_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Univariate Analysis</a:t>
            </a:r>
            <a:endParaRPr/>
          </a:p>
        </p:txBody>
      </p:sp>
      <p:pic>
        <p:nvPicPr>
          <p:cNvPr id="105" name="Google Shape;105;gd284931687_0_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1375" y="1147225"/>
            <a:ext cx="2036600" cy="146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gd284931687_0_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10375" y="1147225"/>
            <a:ext cx="2601725" cy="2000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gd284931687_0_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6888" y="2820125"/>
            <a:ext cx="2505575" cy="1797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gd284931687_0_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28799" y="3148050"/>
            <a:ext cx="2183291" cy="156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gd284931687_0_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564500" y="1823875"/>
            <a:ext cx="2494850" cy="18344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d284931687_0_2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Uni</a:t>
            </a:r>
            <a:r>
              <a:rPr lang="en"/>
              <a:t>variate Analysis</a:t>
            </a:r>
            <a:endParaRPr/>
          </a:p>
        </p:txBody>
      </p:sp>
      <p:pic>
        <p:nvPicPr>
          <p:cNvPr id="115" name="Google Shape;115;gd284931687_0_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9650" y="1299625"/>
            <a:ext cx="3110975" cy="227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gd284931687_0_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57043" y="1330500"/>
            <a:ext cx="2975257" cy="227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gd284931687_0_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9275" y="1406875"/>
            <a:ext cx="2869225" cy="212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