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9" r:id="rId1"/>
  </p:sldMasterIdLst>
  <p:notesMasterIdLst>
    <p:notesMasterId r:id="rId128"/>
  </p:notesMasterIdLst>
  <p:sldIdLst>
    <p:sldId id="372" r:id="rId2"/>
    <p:sldId id="376" r:id="rId3"/>
    <p:sldId id="556" r:id="rId4"/>
    <p:sldId id="349" r:id="rId5"/>
    <p:sldId id="557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9" r:id="rId17"/>
    <p:sldId id="570" r:id="rId18"/>
    <p:sldId id="571" r:id="rId19"/>
    <p:sldId id="572" r:id="rId20"/>
    <p:sldId id="568" r:id="rId21"/>
    <p:sldId id="573" r:id="rId22"/>
    <p:sldId id="574" r:id="rId23"/>
    <p:sldId id="575" r:id="rId24"/>
    <p:sldId id="576" r:id="rId25"/>
    <p:sldId id="577" r:id="rId26"/>
    <p:sldId id="578" r:id="rId27"/>
    <p:sldId id="579" r:id="rId28"/>
    <p:sldId id="580" r:id="rId29"/>
    <p:sldId id="581" r:id="rId30"/>
    <p:sldId id="366" r:id="rId31"/>
    <p:sldId id="367" r:id="rId32"/>
    <p:sldId id="588" r:id="rId33"/>
    <p:sldId id="368" r:id="rId34"/>
    <p:sldId id="369" r:id="rId35"/>
    <p:sldId id="370" r:id="rId36"/>
    <p:sldId id="371" r:id="rId37"/>
    <p:sldId id="583" r:id="rId38"/>
    <p:sldId id="373" r:id="rId39"/>
    <p:sldId id="374" r:id="rId40"/>
    <p:sldId id="375" r:id="rId41"/>
    <p:sldId id="584" r:id="rId42"/>
    <p:sldId id="423" r:id="rId43"/>
    <p:sldId id="585" r:id="rId44"/>
    <p:sldId id="378" r:id="rId45"/>
    <p:sldId id="379" r:id="rId46"/>
    <p:sldId id="380" r:id="rId47"/>
    <p:sldId id="391" r:id="rId48"/>
    <p:sldId id="384" r:id="rId49"/>
    <p:sldId id="385" r:id="rId50"/>
    <p:sldId id="392" r:id="rId51"/>
    <p:sldId id="393" r:id="rId52"/>
    <p:sldId id="394" r:id="rId53"/>
    <p:sldId id="395" r:id="rId54"/>
    <p:sldId id="396" r:id="rId55"/>
    <p:sldId id="405" r:id="rId56"/>
    <p:sldId id="407" r:id="rId57"/>
    <p:sldId id="397" r:id="rId58"/>
    <p:sldId id="398" r:id="rId59"/>
    <p:sldId id="589" r:id="rId60"/>
    <p:sldId id="399" r:id="rId61"/>
    <p:sldId id="400" r:id="rId62"/>
    <p:sldId id="401" r:id="rId63"/>
    <p:sldId id="597" r:id="rId64"/>
    <p:sldId id="598" r:id="rId65"/>
    <p:sldId id="402" r:id="rId66"/>
    <p:sldId id="403" r:id="rId67"/>
    <p:sldId id="404" r:id="rId68"/>
    <p:sldId id="582" r:id="rId69"/>
    <p:sldId id="586" r:id="rId70"/>
    <p:sldId id="587" r:id="rId71"/>
    <p:sldId id="427" r:id="rId72"/>
    <p:sldId id="433" r:id="rId73"/>
    <p:sldId id="430" r:id="rId74"/>
    <p:sldId id="429" r:id="rId75"/>
    <p:sldId id="431" r:id="rId76"/>
    <p:sldId id="432" r:id="rId77"/>
    <p:sldId id="436" r:id="rId78"/>
    <p:sldId id="434" r:id="rId79"/>
    <p:sldId id="435" r:id="rId80"/>
    <p:sldId id="437" r:id="rId81"/>
    <p:sldId id="439" r:id="rId82"/>
    <p:sldId id="440" r:id="rId83"/>
    <p:sldId id="441" r:id="rId84"/>
    <p:sldId id="442" r:id="rId85"/>
    <p:sldId id="443" r:id="rId86"/>
    <p:sldId id="444" r:id="rId87"/>
    <p:sldId id="445" r:id="rId88"/>
    <p:sldId id="446" r:id="rId89"/>
    <p:sldId id="447" r:id="rId90"/>
    <p:sldId id="448" r:id="rId91"/>
    <p:sldId id="449" r:id="rId92"/>
    <p:sldId id="450" r:id="rId93"/>
    <p:sldId id="451" r:id="rId94"/>
    <p:sldId id="452" r:id="rId95"/>
    <p:sldId id="453" r:id="rId96"/>
    <p:sldId id="454" r:id="rId97"/>
    <p:sldId id="455" r:id="rId98"/>
    <p:sldId id="456" r:id="rId99"/>
    <p:sldId id="459" r:id="rId100"/>
    <p:sldId id="457" r:id="rId101"/>
    <p:sldId id="460" r:id="rId102"/>
    <p:sldId id="458" r:id="rId103"/>
    <p:sldId id="461" r:id="rId104"/>
    <p:sldId id="463" r:id="rId105"/>
    <p:sldId id="462" r:id="rId106"/>
    <p:sldId id="464" r:id="rId107"/>
    <p:sldId id="465" r:id="rId108"/>
    <p:sldId id="466" r:id="rId109"/>
    <p:sldId id="467" r:id="rId110"/>
    <p:sldId id="468" r:id="rId111"/>
    <p:sldId id="469" r:id="rId112"/>
    <p:sldId id="470" r:id="rId113"/>
    <p:sldId id="471" r:id="rId114"/>
    <p:sldId id="472" r:id="rId115"/>
    <p:sldId id="473" r:id="rId116"/>
    <p:sldId id="474" r:id="rId117"/>
    <p:sldId id="475" r:id="rId118"/>
    <p:sldId id="476" r:id="rId119"/>
    <p:sldId id="478" r:id="rId120"/>
    <p:sldId id="590" r:id="rId121"/>
    <p:sldId id="591" r:id="rId122"/>
    <p:sldId id="592" r:id="rId123"/>
    <p:sldId id="593" r:id="rId124"/>
    <p:sldId id="594" r:id="rId125"/>
    <p:sldId id="596" r:id="rId126"/>
    <p:sldId id="377" r:id="rId127"/>
  </p:sldIdLst>
  <p:sldSz cx="12192000" cy="6858000"/>
  <p:notesSz cx="6858000" cy="9144000"/>
  <p:embeddedFontLst>
    <p:embeddedFont>
      <p:font typeface="Helvetica" panose="020B0604020202020204" pitchFamily="34" charset="0"/>
      <p:regular r:id="rId129"/>
      <p:bold r:id="rId130"/>
      <p:italic r:id="rId131"/>
      <p:boldItalic r:id="rId132"/>
    </p:embeddedFont>
    <p:embeddedFont>
      <p:font typeface="Roboto Condensed" panose="02000000000000000000" pitchFamily="2" charset="0"/>
      <p:regular r:id="rId133"/>
      <p:bold r:id="rId134"/>
      <p:italic r:id="rId135"/>
      <p:boldItalic r:id="rId136"/>
    </p:embeddedFont>
    <p:embeddedFont>
      <p:font typeface="Wingdings 3" panose="05040102010807070707" pitchFamily="18" charset="2"/>
      <p:regular r:id="rId137"/>
    </p:embeddedFont>
    <p:embeddedFont>
      <p:font typeface="Segoe UI Black" panose="020B0A02040204020203" pitchFamily="34" charset="0"/>
      <p:bold r:id="rId138"/>
      <p:boldItalic r:id="rId139"/>
    </p:embeddedFont>
    <p:embeddedFont>
      <p:font typeface="ＭＳ Ｐゴシック" panose="020B0600070205080204" pitchFamily="34" charset="-128"/>
      <p:regular r:id="rId140"/>
    </p:embeddedFont>
    <p:embeddedFont>
      <p:font typeface="Wingdings 2" panose="05020102010507070707" pitchFamily="18" charset="2"/>
      <p:regular r:id="rId141"/>
    </p:embeddedFont>
    <p:embeddedFont>
      <p:font typeface="Roboto Condensed Light" panose="02000000000000000000" pitchFamily="2" charset="0"/>
      <p:regular r:id="rId142"/>
      <p:italic r:id="rId143"/>
    </p:embeddedFont>
    <p:embeddedFont>
      <p:font typeface="Calibri" panose="020F0502020204030204" pitchFamily="34" charset="0"/>
      <p:regular r:id="rId144"/>
      <p:bold r:id="rId145"/>
      <p:italic r:id="rId146"/>
      <p:boldItalic r:id="rId1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1lkFAMU2dT7mE5o61psAZw==" hashData="Uo7pTg8K5cKuh6kcdyHTL07ftQwagAqA4t7iAo22g2tEgzY5ANr2/JlB8YQ+ZmmP65lwp+Rg7+TBX/+05GXkn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7A1"/>
    <a:srgbClr val="0D4991"/>
    <a:srgbClr val="0972C6"/>
    <a:srgbClr val="E8D9F3"/>
    <a:srgbClr val="B686DA"/>
    <a:srgbClr val="300D57"/>
    <a:srgbClr val="EF7DA6"/>
    <a:srgbClr val="B71B1C"/>
    <a:srgbClr val="D81A60"/>
    <a:srgbClr val="301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10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notesMaster" Target="notesMasters/notesMaster1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font" Target="fonts/font6.fntdata"/><Relationship Id="rId139" Type="http://schemas.openxmlformats.org/officeDocument/2006/relationships/font" Target="fonts/font11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font" Target="fonts/font1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12.fntdata"/><Relationship Id="rId145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2.fntdata"/><Relationship Id="rId135" Type="http://schemas.openxmlformats.org/officeDocument/2006/relationships/font" Target="fonts/font7.fntdata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13.fntdata"/><Relationship Id="rId146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3.fntdata"/><Relationship Id="rId136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14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4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15.fntdata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5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16.fntdata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61EB9-3BA2-B72E-11E5-1A931889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7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85968E-5769-B4EE-68D6-24E5D0D3C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74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F52789-B056-877D-995D-1DAB6C50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25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17">
            <a:extLst>
              <a:ext uri="{FF2B5EF4-FFF2-40B4-BE49-F238E27FC236}">
                <a16:creationId xmlns:a16="http://schemas.microsoft.com/office/drawing/2014/main" id="{830E9B56-6CD2-0324-CBA9-D4D9040D1D12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E67A2A-C110-D13B-20C2-A9C8F8165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659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36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74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72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  <p:sldLayoutId id="2147483738" r:id="rId9"/>
    <p:sldLayoutId id="2147483716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3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2.jpeg"/><Relationship Id="rId4" Type="http://schemas.openxmlformats.org/officeDocument/2006/relationships/image" Target="../media/image24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dirty="0"/>
              <a:t> </a:t>
            </a: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3</a:t>
            </a:r>
            <a:r>
              <a:rPr lang="en-US" dirty="0"/>
              <a:t/>
            </a:r>
            <a:br>
              <a:rPr lang="en-US" dirty="0"/>
            </a:br>
            <a:r>
              <a:rPr lang="en-IN" sz="4800" dirty="0"/>
              <a:t>Entity-Relationship Model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dixita.kagathara@darshan.ac.in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47317 (CE Department)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Dixita B. Kagathara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2301CS302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2139967-14AB-0A8F-ED6A-0A58891FE0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39B0-1718-5586-77FA-7713ABD5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572537-6E7B-AC80-D424-B524FA96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GB" dirty="0"/>
              <a:t>Relationship is an </a:t>
            </a:r>
            <a:r>
              <a:rPr lang="en-GB" b="1" dirty="0">
                <a:solidFill>
                  <a:srgbClr val="0E47A1"/>
                </a:solidFill>
              </a:rPr>
              <a:t>association</a:t>
            </a:r>
            <a:r>
              <a:rPr lang="en-GB" dirty="0"/>
              <a:t> (connection) between several entities.</a:t>
            </a:r>
          </a:p>
          <a:p>
            <a:r>
              <a:rPr lang="en-GB" dirty="0"/>
              <a:t>It should be placed between two entities and a line connecting it to an entity.</a:t>
            </a:r>
          </a:p>
          <a:p>
            <a:r>
              <a:rPr lang="en-GB" dirty="0"/>
              <a:t>A relationship is represented by a </a:t>
            </a:r>
            <a:r>
              <a:rPr lang="en-GB" b="1" dirty="0">
                <a:solidFill>
                  <a:srgbClr val="0E47A1"/>
                </a:solidFill>
              </a:rPr>
              <a:t>diamond</a:t>
            </a:r>
            <a:r>
              <a:rPr lang="en-GB" dirty="0"/>
              <a:t> containing relationship's name.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771D681-BBD8-BBD2-C108-9414B570C6A2}"/>
              </a:ext>
            </a:extLst>
          </p:cNvPr>
          <p:cNvSpPr/>
          <p:nvPr/>
        </p:nvSpPr>
        <p:spPr>
          <a:xfrm>
            <a:off x="3124620" y="2562785"/>
            <a:ext cx="3103172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Relationship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F0547-8152-900C-C270-DC3F7BCFBB72}"/>
              </a:ext>
            </a:extLst>
          </p:cNvPr>
          <p:cNvSpPr txBox="1"/>
          <p:nvPr/>
        </p:nvSpPr>
        <p:spPr>
          <a:xfrm>
            <a:off x="4185846" y="3578785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881A2-B505-DC61-7E19-F8F3C2474D39}"/>
              </a:ext>
            </a:extLst>
          </p:cNvPr>
          <p:cNvSpPr/>
          <p:nvPr/>
        </p:nvSpPr>
        <p:spPr>
          <a:xfrm>
            <a:off x="1241750" y="5036969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51E7D-C0C6-6806-73AE-29D506F00271}"/>
              </a:ext>
            </a:extLst>
          </p:cNvPr>
          <p:cNvSpPr/>
          <p:nvPr/>
        </p:nvSpPr>
        <p:spPr>
          <a:xfrm>
            <a:off x="6421727" y="5036969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C09B50D-10C5-39D6-5173-1BF30A1E4CF0}"/>
              </a:ext>
            </a:extLst>
          </p:cNvPr>
          <p:cNvSpPr/>
          <p:nvPr/>
        </p:nvSpPr>
        <p:spPr>
          <a:xfrm>
            <a:off x="3815676" y="4962945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C6C6F0-FBC0-FBD5-6DFF-B5E322CA34AD}"/>
              </a:ext>
            </a:extLst>
          </p:cNvPr>
          <p:cNvCxnSpPr/>
          <p:nvPr/>
        </p:nvCxnSpPr>
        <p:spPr>
          <a:xfrm>
            <a:off x="5539974" y="5409260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B04609-5159-7A9B-7103-4E31974EDBA5}"/>
              </a:ext>
            </a:extLst>
          </p:cNvPr>
          <p:cNvCxnSpPr/>
          <p:nvPr/>
        </p:nvCxnSpPr>
        <p:spPr>
          <a:xfrm>
            <a:off x="2933923" y="5409260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BE28D0-801C-8C68-DF0B-A623CADABF7A}"/>
              </a:ext>
            </a:extLst>
          </p:cNvPr>
          <p:cNvCxnSpPr>
            <a:cxnSpLocks/>
          </p:cNvCxnSpPr>
          <p:nvPr/>
        </p:nvCxnSpPr>
        <p:spPr>
          <a:xfrm>
            <a:off x="241737" y="4445876"/>
            <a:ext cx="117085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1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rgbClr val="0E47A1"/>
                </a:solidFill>
              </a:rPr>
              <a:t>all the tuples of right relation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/>
              <a:t>even through there is no matching tuple in the left relation. 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rgbClr val="0E47A1"/>
                </a:solidFill>
              </a:rPr>
              <a:t>tuples having no matching</a:t>
            </a:r>
            <a:r>
              <a:rPr lang="en-US" dirty="0"/>
              <a:t>, the attributes of left relation will be </a:t>
            </a:r>
            <a:r>
              <a:rPr lang="en-US" b="1" dirty="0">
                <a:solidFill>
                  <a:srgbClr val="0E47A1"/>
                </a:solidFill>
              </a:rPr>
              <a:t>padded with NULL </a:t>
            </a:r>
            <a:r>
              <a:rPr lang="en-US" dirty="0"/>
              <a:t>in resultant relation.</a:t>
            </a:r>
          </a:p>
          <a:p>
            <a:pPr lvl="1"/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5836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657854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815656"/>
              </p:ext>
            </p:extLst>
          </p:nvPr>
        </p:nvGraphicFramePr>
        <p:xfrm>
          <a:off x="1640716" y="3139936"/>
          <a:ext cx="5635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3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Right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2918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573098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662407"/>
              </p:ext>
            </p:extLst>
          </p:nvPr>
        </p:nvGraphicFramePr>
        <p:xfrm>
          <a:off x="9121787" y="3172222"/>
          <a:ext cx="2399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160566"/>
              </p:ext>
            </p:extLst>
          </p:nvPr>
        </p:nvGraphicFramePr>
        <p:xfrm>
          <a:off x="8143224" y="42445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262717"/>
            <a:ext cx="55778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203587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403976"/>
              </p:ext>
            </p:extLst>
          </p:nvPr>
        </p:nvGraphicFramePr>
        <p:xfrm>
          <a:off x="1571772" y="5855684"/>
          <a:ext cx="464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        (Student).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1549276" y="971028"/>
            <a:ext cx="321467" cy="182881"/>
            <a:chOff x="3048000" y="2819400"/>
            <a:chExt cx="321467" cy="182881"/>
          </a:xfrm>
        </p:grpSpPr>
        <p:sp>
          <p:nvSpPr>
            <p:cNvPr id="41" name="Flowchart: Collate 40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465004" y="1432500"/>
            <a:ext cx="321467" cy="182881"/>
            <a:chOff x="3048000" y="2819400"/>
            <a:chExt cx="321467" cy="182881"/>
          </a:xfrm>
        </p:grpSpPr>
        <p:sp>
          <p:nvSpPr>
            <p:cNvPr id="45" name="Flowchart: Collate 44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399655" y="1431426"/>
            <a:ext cx="321467" cy="182881"/>
            <a:chOff x="3048000" y="2819400"/>
            <a:chExt cx="321467" cy="182881"/>
          </a:xfrm>
        </p:grpSpPr>
        <p:sp>
          <p:nvSpPr>
            <p:cNvPr id="57" name="Flowchart: Collate 56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0247116" y="3288197"/>
            <a:ext cx="321467" cy="182881"/>
            <a:chOff x="3048000" y="2819400"/>
            <a:chExt cx="321467" cy="182881"/>
          </a:xfrm>
        </p:grpSpPr>
        <p:sp>
          <p:nvSpPr>
            <p:cNvPr id="65" name="Flowchart: Collate 64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712409" y="5998152"/>
            <a:ext cx="321467" cy="182881"/>
            <a:chOff x="3048000" y="2819400"/>
            <a:chExt cx="321467" cy="182881"/>
          </a:xfrm>
        </p:grpSpPr>
        <p:sp>
          <p:nvSpPr>
            <p:cNvPr id="69" name="Flowchart: Collate 68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Picture 6" descr="https://msdnshared.blob.core.windows.net/media/TNBlogsFS/BlogFileStorage/blogs_technet/bpaulblog/WindowsLiveWriter/SimplifyingSQLServerJoinsQueryandInterna_B116/clip_image009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3886435"/>
            <a:ext cx="2368296" cy="15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7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7840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709503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962269"/>
              </p:ext>
            </p:extLst>
          </p:nvPr>
        </p:nvGraphicFramePr>
        <p:xfrm>
          <a:off x="1467218" y="953628"/>
          <a:ext cx="8829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29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Right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292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035775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475427"/>
              </p:ext>
            </p:extLst>
          </p:nvPr>
        </p:nvGraphicFramePr>
        <p:xfrm>
          <a:off x="1382490" y="3585147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072966"/>
              </p:ext>
            </p:extLst>
          </p:nvPr>
        </p:nvGraphicFramePr>
        <p:xfrm>
          <a:off x="343585" y="4873874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718211"/>
              </p:ext>
            </p:extLst>
          </p:nvPr>
        </p:nvGraphicFramePr>
        <p:xfrm>
          <a:off x="2946974" y="3711944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((Student)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118304" y="3805900"/>
            <a:ext cx="321467" cy="182881"/>
            <a:chOff x="3048000" y="2819400"/>
            <a:chExt cx="321467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6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rgbClr val="0E47A1"/>
                </a:solidFill>
              </a:rPr>
              <a:t>all the tuples of both of the relations</a:t>
            </a:r>
            <a:r>
              <a:rPr lang="en-US" dirty="0"/>
              <a:t>. It also pads null values whenever required. (Left outer join + Right outer join)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rgbClr val="0E47A1"/>
                </a:solidFill>
              </a:rPr>
              <a:t>tuples having no matching</a:t>
            </a:r>
            <a:r>
              <a:rPr lang="en-US" dirty="0"/>
              <a:t>, it will be </a:t>
            </a:r>
            <a:r>
              <a:rPr lang="en-US" b="1" dirty="0">
                <a:solidFill>
                  <a:srgbClr val="0E47A1"/>
                </a:solidFill>
              </a:rPr>
              <a:t>padded with NULL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/>
              <a:t>in resultant relation. </a:t>
            </a:r>
          </a:p>
          <a:p>
            <a:pPr lvl="1"/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400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51079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61104"/>
              </p:ext>
            </p:extLst>
          </p:nvPr>
        </p:nvGraphicFramePr>
        <p:xfrm>
          <a:off x="1675943" y="3097848"/>
          <a:ext cx="54819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Full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3375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513180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333152"/>
              </p:ext>
            </p:extLst>
          </p:nvPr>
        </p:nvGraphicFramePr>
        <p:xfrm>
          <a:off x="9145254" y="3184536"/>
          <a:ext cx="2486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86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385978"/>
              </p:ext>
            </p:extLst>
          </p:nvPr>
        </p:nvGraphicFramePr>
        <p:xfrm>
          <a:off x="8143224" y="4244594"/>
          <a:ext cx="32985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262717"/>
            <a:ext cx="56235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940367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214096"/>
              </p:ext>
            </p:extLst>
          </p:nvPr>
        </p:nvGraphicFramePr>
        <p:xfrm>
          <a:off x="1612995" y="5809942"/>
          <a:ext cx="54819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         (Student).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534578" y="952905"/>
            <a:ext cx="457836" cy="182881"/>
            <a:chOff x="2803842" y="3246119"/>
            <a:chExt cx="457836" cy="182881"/>
          </a:xfrm>
        </p:grpSpPr>
        <p:sp>
          <p:nvSpPr>
            <p:cNvPr id="48" name="Flowchart: Collate 47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443094" y="1425330"/>
            <a:ext cx="457836" cy="182881"/>
            <a:chOff x="2803842" y="3246119"/>
            <a:chExt cx="457836" cy="182881"/>
          </a:xfrm>
        </p:grpSpPr>
        <p:sp>
          <p:nvSpPr>
            <p:cNvPr id="60" name="Flowchart: Collate 59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530500" y="1425330"/>
            <a:ext cx="457836" cy="182881"/>
            <a:chOff x="2803842" y="3246119"/>
            <a:chExt cx="457836" cy="182881"/>
          </a:xfrm>
        </p:grpSpPr>
        <p:sp>
          <p:nvSpPr>
            <p:cNvPr id="77" name="Flowchart: Collate 76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196752" y="3299229"/>
            <a:ext cx="457836" cy="182881"/>
            <a:chOff x="2803842" y="3246119"/>
            <a:chExt cx="457836" cy="182881"/>
          </a:xfrm>
        </p:grpSpPr>
        <p:sp>
          <p:nvSpPr>
            <p:cNvPr id="83" name="Flowchart: Collate 82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669662" y="5981457"/>
            <a:ext cx="457836" cy="182881"/>
            <a:chOff x="2803842" y="3246119"/>
            <a:chExt cx="457836" cy="182881"/>
          </a:xfrm>
        </p:grpSpPr>
        <p:sp>
          <p:nvSpPr>
            <p:cNvPr id="89" name="Flowchart: Collate 88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Picture 4" descr="https://1.bp.blogspot.com/-eL4uyz3j_pc/VxurAGmXuAI/AAAAAAAABfM/RMnolY0W88M_d_TzDaFiNxQ4oEpE4oNSgCKgB/s1600/Full_outer_joi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3886200"/>
            <a:ext cx="2368296" cy="15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6012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8281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081770"/>
              </p:ext>
            </p:extLst>
          </p:nvPr>
        </p:nvGraphicFramePr>
        <p:xfrm>
          <a:off x="1444040" y="1001765"/>
          <a:ext cx="86760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7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Full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749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446235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459459"/>
              </p:ext>
            </p:extLst>
          </p:nvPr>
        </p:nvGraphicFramePr>
        <p:xfrm>
          <a:off x="1404268" y="3557079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427844"/>
              </p:ext>
            </p:extLst>
          </p:nvPr>
        </p:nvGraphicFramePr>
        <p:xfrm>
          <a:off x="343585" y="4873874"/>
          <a:ext cx="242030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549408"/>
              </p:ext>
            </p:extLst>
          </p:nvPr>
        </p:nvGraphicFramePr>
        <p:xfrm>
          <a:off x="2931161" y="3693984"/>
          <a:ext cx="292562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25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((Student) 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4045549" y="3805900"/>
            <a:ext cx="457836" cy="182881"/>
            <a:chOff x="2803842" y="3246119"/>
            <a:chExt cx="457836" cy="182881"/>
          </a:xfrm>
        </p:grpSpPr>
        <p:sp>
          <p:nvSpPr>
            <p:cNvPr id="38" name="Flowchart: Collate 37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0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Relational Algebra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Set Operators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0032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b="1" dirty="0">
                <a:solidFill>
                  <a:srgbClr val="0E47A1"/>
                </a:solidFill>
              </a:rPr>
              <a:t>combine the results of two or more queries </a:t>
            </a:r>
            <a:r>
              <a:rPr lang="en-US" dirty="0"/>
              <a:t>into a single result.</a:t>
            </a:r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4130" y="2248123"/>
          <a:ext cx="438930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Set Operator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4130" y="2705890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7487" y="1789182"/>
          <a:ext cx="377539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Three types of Set Operators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4132" y="3101984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 / Intersection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4132" y="3495878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Minus / Set difference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−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14066" y="4755248"/>
            <a:ext cx="10424160" cy="1097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Both queries should have </a:t>
            </a:r>
            <a:r>
              <a:rPr lang="en-US" sz="2800" b="1" dirty="0">
                <a:solidFill>
                  <a:srgbClr val="0E47A1"/>
                </a:solidFill>
              </a:rPr>
              <a:t>same (equal) number of columns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Corresponding </a:t>
            </a:r>
            <a:r>
              <a:rPr lang="en-US" sz="2800" b="1" dirty="0">
                <a:solidFill>
                  <a:srgbClr val="0E47A1"/>
                </a:solidFill>
              </a:rPr>
              <a:t>attributes should have the same data type </a:t>
            </a:r>
            <a:r>
              <a:rPr lang="en-US" sz="2800" dirty="0"/>
              <a:t>or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rgbClr val="0E47A1"/>
                </a:solidFill>
              </a:rPr>
              <a:t>domain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14066" y="4595182"/>
            <a:ext cx="100126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664571"/>
              </p:ext>
            </p:extLst>
          </p:nvPr>
        </p:nvGraphicFramePr>
        <p:xfrm>
          <a:off x="514066" y="4207197"/>
          <a:ext cx="1336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6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Conditions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643433"/>
              </p:ext>
            </p:extLst>
          </p:nvPr>
        </p:nvGraphicFramePr>
        <p:xfrm>
          <a:off x="1851059" y="4152678"/>
          <a:ext cx="88204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20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operators will take two or more queries as input, which must be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union-compatible.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0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48" y="1206428"/>
            <a:ext cx="548640" cy="663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to perform Set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97419" y="863444"/>
            <a:ext cx="11929641" cy="559056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65854" y="1837688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65854" y="147407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099765" y="1837688"/>
          <a:ext cx="199167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099765" y="1474075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889859"/>
              </p:ext>
            </p:extLst>
          </p:nvPr>
        </p:nvGraphicFramePr>
        <p:xfrm>
          <a:off x="6413806" y="1843208"/>
          <a:ext cx="2408393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413806" y="147959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07376" y="1843208"/>
          <a:ext cx="22631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07376" y="147959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6200000">
            <a:off x="5158144" y="2498657"/>
            <a:ext cx="201168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y 21"/>
          <p:cNvSpPr/>
          <p:nvPr/>
        </p:nvSpPr>
        <p:spPr>
          <a:xfrm>
            <a:off x="2437109" y="1164123"/>
            <a:ext cx="640080" cy="822960"/>
          </a:xfrm>
          <a:prstGeom prst="mathMultiply">
            <a:avLst>
              <a:gd name="adj1" fmla="val 15152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55640" y="1317406"/>
            <a:ext cx="75895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82234"/>
              </p:ext>
            </p:extLst>
          </p:nvPr>
        </p:nvGraphicFramePr>
        <p:xfrm>
          <a:off x="255640" y="929421"/>
          <a:ext cx="15576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Conditions-1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24139"/>
              </p:ext>
            </p:extLst>
          </p:nvPr>
        </p:nvGraphicFramePr>
        <p:xfrm>
          <a:off x="1813295" y="923469"/>
          <a:ext cx="6600882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00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Both queries should have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same (equal) number of columns.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31" y="4034791"/>
            <a:ext cx="548640" cy="663685"/>
          </a:xfrm>
          <a:prstGeom prst="rect">
            <a:avLst/>
          </a:prstGeom>
        </p:spPr>
      </p:pic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70337" y="4666051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0337" y="430243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104248" y="4666051"/>
          <a:ext cx="2774633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104248" y="430243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418289" y="4671571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418289" y="430795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11859" y="4671571"/>
          <a:ext cx="255555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11859" y="430795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 rot="16200000">
            <a:off x="5162627" y="5327020"/>
            <a:ext cx="201168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y 37"/>
          <p:cNvSpPr/>
          <p:nvPr/>
        </p:nvSpPr>
        <p:spPr>
          <a:xfrm>
            <a:off x="2441592" y="3992486"/>
            <a:ext cx="640080" cy="822960"/>
          </a:xfrm>
          <a:prstGeom prst="mathMultiply">
            <a:avLst>
              <a:gd name="adj1" fmla="val 15152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60123" y="4145769"/>
            <a:ext cx="74066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413219"/>
              </p:ext>
            </p:extLst>
          </p:nvPr>
        </p:nvGraphicFramePr>
        <p:xfrm>
          <a:off x="260123" y="3757784"/>
          <a:ext cx="15576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Conditions-2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362114"/>
              </p:ext>
            </p:extLst>
          </p:nvPr>
        </p:nvGraphicFramePr>
        <p:xfrm>
          <a:off x="1815517" y="3726904"/>
          <a:ext cx="6029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2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Corresponding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 should have the same data type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2308870" y="4663040"/>
            <a:ext cx="542723" cy="1638563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077982" y="4663040"/>
            <a:ext cx="798943" cy="1638563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 animBg="1"/>
      <p:bldP spid="44" grpId="0" animBg="1"/>
      <p:bldP spid="4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38006" y="1470177"/>
            <a:ext cx="65836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425372"/>
              </p:ext>
            </p:extLst>
          </p:nvPr>
        </p:nvGraphicFramePr>
        <p:xfrm>
          <a:off x="338006" y="108219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876328"/>
              </p:ext>
            </p:extLst>
          </p:nvPr>
        </p:nvGraphicFramePr>
        <p:xfrm>
          <a:off x="1478353" y="1022747"/>
          <a:ext cx="569468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9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following  tables are compatible or not: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8006" y="1720181"/>
            <a:ext cx="11399292" cy="473382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A: (</a:t>
            </a:r>
            <a:r>
              <a:rPr lang="en-US" sz="2000" dirty="0" err="1"/>
              <a:t>First_name</a:t>
            </a:r>
            <a:r>
              <a:rPr lang="en-US" sz="2000" dirty="0"/>
              <a:t>(char), </a:t>
            </a:r>
            <a:r>
              <a:rPr lang="en-US" sz="2000" dirty="0" err="1"/>
              <a:t>Last_name</a:t>
            </a:r>
            <a:r>
              <a:rPr lang="en-US" sz="2000" dirty="0"/>
              <a:t>(char), </a:t>
            </a:r>
            <a:r>
              <a:rPr lang="en-US" sz="2000" dirty="0" err="1"/>
              <a:t>Date_of_Birth</a:t>
            </a:r>
            <a:r>
              <a:rPr lang="en-US" sz="2000" dirty="0"/>
              <a:t>(date))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B: (</a:t>
            </a:r>
            <a:r>
              <a:rPr lang="en-US" sz="2000" dirty="0" err="1"/>
              <a:t>FName</a:t>
            </a:r>
            <a:r>
              <a:rPr lang="en-US" sz="2000" dirty="0"/>
              <a:t>(char), </a:t>
            </a:r>
            <a:r>
              <a:rPr lang="en-US" sz="2000" dirty="0" err="1"/>
              <a:t>LName</a:t>
            </a:r>
            <a:r>
              <a:rPr lang="en-US" sz="2000" dirty="0"/>
              <a:t>(char), </a:t>
            </a:r>
            <a:r>
              <a:rPr lang="en-US" sz="2000" dirty="0" err="1"/>
              <a:t>PhoneNumber</a:t>
            </a:r>
            <a:r>
              <a:rPr lang="en-US" sz="2000" dirty="0"/>
              <a:t>(number))</a:t>
            </a:r>
          </a:p>
          <a:p>
            <a:pPr marL="569913" indent="-457200" algn="l">
              <a:buFont typeface="Roboto Condensed" panose="02000000000000000000" pitchFamily="2" charset="0"/>
              <a:buChar char="Χ"/>
            </a:pPr>
            <a:r>
              <a:rPr lang="en-US" sz="2000" dirty="0">
                <a:solidFill>
                  <a:schemeClr val="accent6"/>
                </a:solidFill>
              </a:rPr>
              <a:t>(Not compatible) </a:t>
            </a:r>
            <a:r>
              <a:rPr lang="en-US" sz="2000" dirty="0"/>
              <a:t>Both tables have 3 attributes but </a:t>
            </a:r>
            <a:r>
              <a:rPr lang="en-US" sz="2000" b="1" dirty="0"/>
              <a:t>third attributes datatype is different</a:t>
            </a:r>
            <a:r>
              <a:rPr lang="en-US" sz="2000" dirty="0"/>
              <a:t>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A: (</a:t>
            </a:r>
            <a:r>
              <a:rPr lang="en-US" sz="2000" dirty="0" err="1"/>
              <a:t>First_name</a:t>
            </a:r>
            <a:r>
              <a:rPr lang="en-US" sz="2000" dirty="0"/>
              <a:t>(char), </a:t>
            </a:r>
            <a:r>
              <a:rPr lang="en-US" sz="2000" dirty="0" err="1"/>
              <a:t>Last_name</a:t>
            </a:r>
            <a:r>
              <a:rPr lang="en-US" sz="2000" dirty="0"/>
              <a:t>(char), </a:t>
            </a:r>
            <a:r>
              <a:rPr lang="en-US" sz="2000" dirty="0" err="1"/>
              <a:t>Date_of_Birth</a:t>
            </a:r>
            <a:r>
              <a:rPr lang="en-US" sz="2000" dirty="0"/>
              <a:t>(date))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B: (</a:t>
            </a:r>
            <a:r>
              <a:rPr lang="en-US" sz="2000" dirty="0" err="1"/>
              <a:t>FName</a:t>
            </a:r>
            <a:r>
              <a:rPr lang="en-US" sz="2000" dirty="0"/>
              <a:t>(char), </a:t>
            </a:r>
            <a:r>
              <a:rPr lang="en-US" sz="2000" dirty="0" err="1"/>
              <a:t>LName</a:t>
            </a:r>
            <a:r>
              <a:rPr lang="en-US" sz="2000" dirty="0"/>
              <a:t>(char), DOB(date))</a:t>
            </a:r>
          </a:p>
          <a:p>
            <a:pPr marL="569913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</a:rPr>
              <a:t>(Compatible) </a:t>
            </a:r>
            <a:r>
              <a:rPr lang="en-US" sz="2000" dirty="0"/>
              <a:t>Both tables have 3 attributes and of same data type.</a:t>
            </a:r>
          </a:p>
          <a:p>
            <a:pPr marL="569913" indent="-457200" algn="l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Person (</a:t>
            </a:r>
            <a:r>
              <a:rPr lang="en-US" sz="2000" dirty="0" err="1"/>
              <a:t>PersonID</a:t>
            </a:r>
            <a:r>
              <a:rPr lang="en-US" sz="2000" dirty="0"/>
              <a:t>, Name, Address, Hobby)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Professor (</a:t>
            </a:r>
            <a:r>
              <a:rPr lang="en-US" sz="2000" dirty="0" err="1"/>
              <a:t>ProfessorID</a:t>
            </a:r>
            <a:r>
              <a:rPr lang="en-US" sz="2000" dirty="0"/>
              <a:t>, Name, </a:t>
            </a:r>
            <a:r>
              <a:rPr lang="en-US" sz="2000" dirty="0" err="1"/>
              <a:t>OfficeAddress</a:t>
            </a:r>
            <a:r>
              <a:rPr lang="en-US" sz="2000" dirty="0"/>
              <a:t>, Salary)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(Not compatible) </a:t>
            </a:r>
            <a:r>
              <a:rPr lang="en-US" sz="2000" dirty="0"/>
              <a:t>Both tables have 4 attributes but </a:t>
            </a:r>
            <a:r>
              <a:rPr lang="en-US" sz="2000" b="1" dirty="0"/>
              <a:t>forth attributes datatype is different</a:t>
            </a:r>
            <a:r>
              <a:rPr lang="en-US" sz="2000" dirty="0"/>
              <a:t>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2713" algn="l"/>
            <a:endParaRPr lang="en-US" sz="2000" dirty="0"/>
          </a:p>
          <a:p>
            <a:pPr marL="112713" algn="l"/>
            <a:r>
              <a:rPr lang="en-US" sz="2000" dirty="0"/>
              <a:t>                                                            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(Compatible) </a:t>
            </a:r>
            <a:r>
              <a:rPr lang="en-US" sz="2000" dirty="0"/>
              <a:t>Both tables have 2 attributes and of same data type.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220686"/>
              </p:ext>
            </p:extLst>
          </p:nvPr>
        </p:nvGraphicFramePr>
        <p:xfrm>
          <a:off x="935846" y="5486248"/>
          <a:ext cx="27117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1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Address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(Person)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870758"/>
              </p:ext>
            </p:extLst>
          </p:nvPr>
        </p:nvGraphicFramePr>
        <p:xfrm>
          <a:off x="5522837" y="5486248"/>
          <a:ext cx="34690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6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OfficeAddress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(Professor)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732719"/>
              </p:ext>
            </p:extLst>
          </p:nvPr>
        </p:nvGraphicFramePr>
        <p:xfrm>
          <a:off x="4221190" y="5516728"/>
          <a:ext cx="3797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16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U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</a:t>
            </a:r>
            <a:r>
              <a:rPr lang="en-US" dirty="0"/>
              <a:t>U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</a:t>
            </a:r>
            <a:r>
              <a:rPr lang="en-US" dirty="0"/>
              <a:t>U</a:t>
            </a:r>
            <a:r>
              <a:rPr lang="en-US" i="1" dirty="0">
                <a:sym typeface="Symbol" pitchFamily="18" charset="2"/>
              </a:rPr>
              <a:t>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It displays all the tuples/records belonging to the first relation (left relation) or the second relation (right relation) or both.</a:t>
            </a:r>
          </a:p>
          <a:p>
            <a:pPr lvl="1"/>
            <a:r>
              <a:rPr lang="en-US" dirty="0"/>
              <a:t>It also </a:t>
            </a:r>
            <a:r>
              <a:rPr lang="en-US" dirty="0">
                <a:solidFill>
                  <a:schemeClr val="tx2"/>
                </a:solidFill>
              </a:rPr>
              <a:t>eliminates duplicate tuples</a:t>
            </a:r>
            <a:r>
              <a:rPr lang="en-US" dirty="0"/>
              <a:t> (tuples present in both relations appear once).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0807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354867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421295"/>
              </p:ext>
            </p:extLst>
          </p:nvPr>
        </p:nvGraphicFramePr>
        <p:xfrm>
          <a:off x="1592060" y="3106365"/>
          <a:ext cx="5146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6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Union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between Customer and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5661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15899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566735"/>
              </p:ext>
            </p:extLst>
          </p:nvPr>
        </p:nvGraphicFramePr>
        <p:xfrm>
          <a:off x="9165568" y="3055190"/>
          <a:ext cx="27673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6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143224" y="4019744"/>
          <a:ext cx="18288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20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Intersect/ Intersection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b="1" dirty="0"/>
              <a:t>∩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</a:t>
            </a:r>
            <a:r>
              <a:rPr lang="en-US" b="1" dirty="0"/>
              <a:t>∩</a:t>
            </a:r>
            <a:r>
              <a:rPr lang="en-US" dirty="0"/>
              <a:t>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</a:t>
            </a:r>
            <a:r>
              <a:rPr lang="en-US" b="1" dirty="0"/>
              <a:t>∩</a:t>
            </a:r>
            <a:r>
              <a:rPr lang="en-US" i="1" dirty="0">
                <a:sym typeface="Symbol" pitchFamily="18" charset="2"/>
              </a:rPr>
              <a:t>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It displays all the tuples/records belonging to both relations. OR</a:t>
            </a:r>
          </a:p>
          <a:p>
            <a:pPr lvl="1"/>
            <a:r>
              <a:rPr lang="en-US" dirty="0"/>
              <a:t>It displays all the tuples/records which are common from both relations.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6751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924757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703256"/>
              </p:ext>
            </p:extLst>
          </p:nvPr>
        </p:nvGraphicFramePr>
        <p:xfrm>
          <a:off x="1622520" y="3148263"/>
          <a:ext cx="57661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Intersection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Customer and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6118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241692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752852"/>
              </p:ext>
            </p:extLst>
          </p:nvPr>
        </p:nvGraphicFramePr>
        <p:xfrm>
          <a:off x="9145254" y="3094100"/>
          <a:ext cx="28054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0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143224" y="4019744"/>
          <a:ext cx="18288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6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4080-76BF-965C-4AB5-B604158C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 of a Library System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9A95-82F7-585E-4190-AA5926980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94363-7415-05FB-4646-4E126D7DEA81}"/>
              </a:ext>
            </a:extLst>
          </p:cNvPr>
          <p:cNvSpPr/>
          <p:nvPr/>
        </p:nvSpPr>
        <p:spPr>
          <a:xfrm>
            <a:off x="2963114" y="2733157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9F326-91DF-AEE2-47D2-07EA0DA0AD17}"/>
              </a:ext>
            </a:extLst>
          </p:cNvPr>
          <p:cNvSpPr/>
          <p:nvPr/>
        </p:nvSpPr>
        <p:spPr>
          <a:xfrm>
            <a:off x="8143091" y="272880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DE93A59-8D08-C3E4-B9CA-21F734065072}"/>
              </a:ext>
            </a:extLst>
          </p:cNvPr>
          <p:cNvSpPr/>
          <p:nvPr/>
        </p:nvSpPr>
        <p:spPr>
          <a:xfrm>
            <a:off x="5537040" y="2654777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A2FDB2-DA10-46C0-AF97-A74F6E67BB7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7261338" y="310109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79C1A-8935-3371-96BA-D69F29CFB034}"/>
              </a:ext>
            </a:extLst>
          </p:cNvPr>
          <p:cNvCxnSpPr/>
          <p:nvPr/>
        </p:nvCxnSpPr>
        <p:spPr>
          <a:xfrm>
            <a:off x="4655287" y="310109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45CAA0-48AC-FF12-F25A-BD48EAB9399A}"/>
              </a:ext>
            </a:extLst>
          </p:cNvPr>
          <p:cNvCxnSpPr>
            <a:stCxn id="11" idx="4"/>
            <a:endCxn id="5" idx="0"/>
          </p:cNvCxnSpPr>
          <p:nvPr/>
        </p:nvCxnSpPr>
        <p:spPr>
          <a:xfrm>
            <a:off x="2848811" y="2297184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70E407-8892-EEA0-AA5A-8F775853A955}"/>
              </a:ext>
            </a:extLst>
          </p:cNvPr>
          <p:cNvSpPr/>
          <p:nvPr/>
        </p:nvSpPr>
        <p:spPr>
          <a:xfrm>
            <a:off x="2117291" y="1874274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5667EB-C983-80FA-64E7-9788746D8B8F}"/>
              </a:ext>
            </a:extLst>
          </p:cNvPr>
          <p:cNvCxnSpPr>
            <a:stCxn id="13" idx="4"/>
            <a:endCxn id="5" idx="0"/>
          </p:cNvCxnSpPr>
          <p:nvPr/>
        </p:nvCxnSpPr>
        <p:spPr>
          <a:xfrm flipH="1">
            <a:off x="3812200" y="2274773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F794038-F877-EEC4-D947-8FB6B4F7998F}"/>
              </a:ext>
            </a:extLst>
          </p:cNvPr>
          <p:cNvSpPr/>
          <p:nvPr/>
        </p:nvSpPr>
        <p:spPr>
          <a:xfrm>
            <a:off x="3735414" y="1851863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EF1C3E-6C14-AA21-18B4-8838A5E539D0}"/>
              </a:ext>
            </a:extLst>
          </p:cNvPr>
          <p:cNvCxnSpPr/>
          <p:nvPr/>
        </p:nvCxnSpPr>
        <p:spPr>
          <a:xfrm flipH="1">
            <a:off x="2981400" y="3473384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C995049-E74B-64FD-E955-047EC4235087}"/>
              </a:ext>
            </a:extLst>
          </p:cNvPr>
          <p:cNvSpPr/>
          <p:nvPr/>
        </p:nvSpPr>
        <p:spPr>
          <a:xfrm>
            <a:off x="2231594" y="3883968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EBBAB0-FFD4-45BE-23BE-328CA1669800}"/>
              </a:ext>
            </a:extLst>
          </p:cNvPr>
          <p:cNvSpPr/>
          <p:nvPr/>
        </p:nvSpPr>
        <p:spPr>
          <a:xfrm>
            <a:off x="3867945" y="3896789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43FE87-194E-AB97-BBB8-DF7CD02B2C51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3812200" y="3477740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91676D-B631-E6CF-E236-0026433A5C58}"/>
              </a:ext>
            </a:extLst>
          </p:cNvPr>
          <p:cNvCxnSpPr>
            <a:stCxn id="19" idx="4"/>
          </p:cNvCxnSpPr>
          <p:nvPr/>
        </p:nvCxnSpPr>
        <p:spPr>
          <a:xfrm>
            <a:off x="8090576" y="2293171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6B7B1B2-8BD5-E60C-9477-B3CA3AAB1CC4}"/>
              </a:ext>
            </a:extLst>
          </p:cNvPr>
          <p:cNvSpPr/>
          <p:nvPr/>
        </p:nvSpPr>
        <p:spPr>
          <a:xfrm>
            <a:off x="7359056" y="1870261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BookNo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DF5F28-7466-EC46-774D-A9F07E2AE0B5}"/>
              </a:ext>
            </a:extLst>
          </p:cNvPr>
          <p:cNvCxnSpPr>
            <a:stCxn id="21" idx="4"/>
          </p:cNvCxnSpPr>
          <p:nvPr/>
        </p:nvCxnSpPr>
        <p:spPr>
          <a:xfrm flipH="1">
            <a:off x="9053965" y="2270760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470C39E-7A1B-193E-05B0-80F18C65CE60}"/>
              </a:ext>
            </a:extLst>
          </p:cNvPr>
          <p:cNvSpPr/>
          <p:nvPr/>
        </p:nvSpPr>
        <p:spPr>
          <a:xfrm>
            <a:off x="8977179" y="1847850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11CD8-6ACD-8BC1-0257-C7C22ACB737A}"/>
              </a:ext>
            </a:extLst>
          </p:cNvPr>
          <p:cNvCxnSpPr/>
          <p:nvPr/>
        </p:nvCxnSpPr>
        <p:spPr>
          <a:xfrm flipH="1">
            <a:off x="8223165" y="3469371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7BFEC3F-D7DF-EA53-4E39-927A179C87D2}"/>
              </a:ext>
            </a:extLst>
          </p:cNvPr>
          <p:cNvSpPr/>
          <p:nvPr/>
        </p:nvSpPr>
        <p:spPr>
          <a:xfrm>
            <a:off x="7473359" y="3879955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C95FB2-0D5C-CD89-F188-69D531B25F64}"/>
              </a:ext>
            </a:extLst>
          </p:cNvPr>
          <p:cNvSpPr/>
          <p:nvPr/>
        </p:nvSpPr>
        <p:spPr>
          <a:xfrm>
            <a:off x="9109710" y="3892776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80CC48-A67A-F1DA-EE2A-C8BEFC4FA343}"/>
              </a:ext>
            </a:extLst>
          </p:cNvPr>
          <p:cNvCxnSpPr>
            <a:endCxn id="24" idx="0"/>
          </p:cNvCxnSpPr>
          <p:nvPr/>
        </p:nvCxnSpPr>
        <p:spPr>
          <a:xfrm>
            <a:off x="9053965" y="3473727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" name="Rounded Rectangular Callout 69">
            <a:extLst>
              <a:ext uri="{FF2B5EF4-FFF2-40B4-BE49-F238E27FC236}">
                <a16:creationId xmlns:a16="http://schemas.microsoft.com/office/drawing/2014/main" id="{E8698188-0E47-562E-0281-F1D53697BEAA}"/>
              </a:ext>
            </a:extLst>
          </p:cNvPr>
          <p:cNvSpPr/>
          <p:nvPr/>
        </p:nvSpPr>
        <p:spPr>
          <a:xfrm>
            <a:off x="2247003" y="1162050"/>
            <a:ext cx="1368000" cy="457200"/>
          </a:xfrm>
          <a:prstGeom prst="wedgeRoundRectCallout">
            <a:avLst>
              <a:gd name="adj1" fmla="val -30669"/>
              <a:gd name="adj2" fmla="val 10868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27" name="Rounded Rectangular Callout 70">
            <a:extLst>
              <a:ext uri="{FF2B5EF4-FFF2-40B4-BE49-F238E27FC236}">
                <a16:creationId xmlns:a16="http://schemas.microsoft.com/office/drawing/2014/main" id="{50EAFD44-5DC5-594D-980C-B92407921C47}"/>
              </a:ext>
            </a:extLst>
          </p:cNvPr>
          <p:cNvSpPr/>
          <p:nvPr/>
        </p:nvSpPr>
        <p:spPr>
          <a:xfrm>
            <a:off x="7299750" y="1162050"/>
            <a:ext cx="1368000" cy="457200"/>
          </a:xfrm>
          <a:prstGeom prst="wedgeRoundRectCallout">
            <a:avLst>
              <a:gd name="adj1" fmla="val 28747"/>
              <a:gd name="adj2" fmla="val 105904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28" name="Rounded Rectangle 71">
            <a:extLst>
              <a:ext uri="{FF2B5EF4-FFF2-40B4-BE49-F238E27FC236}">
                <a16:creationId xmlns:a16="http://schemas.microsoft.com/office/drawing/2014/main" id="{C6E4A0D9-590E-CCF9-FBE8-20F6B62D6F72}"/>
              </a:ext>
            </a:extLst>
          </p:cNvPr>
          <p:cNvSpPr/>
          <p:nvPr/>
        </p:nvSpPr>
        <p:spPr>
          <a:xfrm>
            <a:off x="5704727" y="3831373"/>
            <a:ext cx="1412988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Entities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D6DBEF-3C4D-9291-C389-ABCA02BEF16C}"/>
              </a:ext>
            </a:extLst>
          </p:cNvPr>
          <p:cNvCxnSpPr/>
          <p:nvPr/>
        </p:nvCxnSpPr>
        <p:spPr>
          <a:xfrm flipV="1">
            <a:off x="6925697" y="3477743"/>
            <a:ext cx="1217394" cy="62343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4078F4-3C1C-2E94-F06E-332540BB9419}"/>
              </a:ext>
            </a:extLst>
          </p:cNvPr>
          <p:cNvCxnSpPr/>
          <p:nvPr/>
        </p:nvCxnSpPr>
        <p:spPr>
          <a:xfrm flipH="1" flipV="1">
            <a:off x="4664071" y="3473385"/>
            <a:ext cx="1220970" cy="57986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74">
            <a:extLst>
              <a:ext uri="{FF2B5EF4-FFF2-40B4-BE49-F238E27FC236}">
                <a16:creationId xmlns:a16="http://schemas.microsoft.com/office/drawing/2014/main" id="{1854CC1B-F81A-2FB4-E430-869AAD786BEF}"/>
              </a:ext>
            </a:extLst>
          </p:cNvPr>
          <p:cNvSpPr/>
          <p:nvPr/>
        </p:nvSpPr>
        <p:spPr>
          <a:xfrm>
            <a:off x="5667669" y="1386253"/>
            <a:ext cx="1463040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Attributes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654985-B13E-C7D5-EFCA-11E3F778C4BC}"/>
              </a:ext>
            </a:extLst>
          </p:cNvPr>
          <p:cNvCxnSpPr>
            <a:endCxn id="19" idx="2"/>
          </p:cNvCxnSpPr>
          <p:nvPr/>
        </p:nvCxnSpPr>
        <p:spPr>
          <a:xfrm>
            <a:off x="7009818" y="1736659"/>
            <a:ext cx="349238" cy="34505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AD42DB-4348-AA71-D25D-5ED427B01B75}"/>
              </a:ext>
            </a:extLst>
          </p:cNvPr>
          <p:cNvCxnSpPr>
            <a:endCxn id="13" idx="6"/>
          </p:cNvCxnSpPr>
          <p:nvPr/>
        </p:nvCxnSpPr>
        <p:spPr>
          <a:xfrm flipH="1">
            <a:off x="5198454" y="1737726"/>
            <a:ext cx="567475" cy="3255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77">
            <a:extLst>
              <a:ext uri="{FF2B5EF4-FFF2-40B4-BE49-F238E27FC236}">
                <a16:creationId xmlns:a16="http://schemas.microsoft.com/office/drawing/2014/main" id="{AF8791E8-205F-D1D4-D95E-B020938F294B}"/>
              </a:ext>
            </a:extLst>
          </p:cNvPr>
          <p:cNvSpPr/>
          <p:nvPr/>
        </p:nvSpPr>
        <p:spPr>
          <a:xfrm>
            <a:off x="5476874" y="1924050"/>
            <a:ext cx="1828800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Relationship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45669B-D3B0-2C6F-AE0B-84F80DAC0E44}"/>
              </a:ext>
            </a:extLst>
          </p:cNvPr>
          <p:cNvCxnSpPr/>
          <p:nvPr/>
        </p:nvCxnSpPr>
        <p:spPr>
          <a:xfrm>
            <a:off x="6391274" y="2292349"/>
            <a:ext cx="7915" cy="3657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ular Callout 79">
            <a:extLst>
              <a:ext uri="{FF2B5EF4-FFF2-40B4-BE49-F238E27FC236}">
                <a16:creationId xmlns:a16="http://schemas.microsoft.com/office/drawing/2014/main" id="{60C945E5-4E77-1E03-22CC-CE92BC9E5BB3}"/>
              </a:ext>
            </a:extLst>
          </p:cNvPr>
          <p:cNvSpPr/>
          <p:nvPr/>
        </p:nvSpPr>
        <p:spPr>
          <a:xfrm>
            <a:off x="2557274" y="4746997"/>
            <a:ext cx="7668000" cy="118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0">
                <a:srgbClr val="2C4790"/>
              </a:gs>
              <a:gs pos="1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lt1"/>
                </a:solidFill>
              </a:rPr>
              <a:t>Each and every entity must have one primary key attribute.</a:t>
            </a:r>
          </a:p>
          <a:p>
            <a:pPr algn="ctr"/>
            <a:r>
              <a:rPr lang="en-GB" sz="2400" dirty="0">
                <a:solidFill>
                  <a:schemeClr val="lt1"/>
                </a:solidFill>
              </a:rPr>
              <a:t>Relationship between 2 entities is called binary relationship.</a:t>
            </a:r>
            <a:endParaRPr lang="en-US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3" grpId="0" animBg="1"/>
      <p:bldP spid="15" grpId="0" animBg="1"/>
      <p:bldP spid="16" grpId="0" animBg="1"/>
      <p:bldP spid="19" grpId="0" animBg="1"/>
      <p:bldP spid="21" grpId="0" animBg="1"/>
      <p:bldP spid="23" grpId="0" animBg="1"/>
      <p:bldP spid="24" grpId="0" animBg="1"/>
      <p:bldP spid="26" grpId="0" animBg="1"/>
      <p:bldP spid="27" grpId="0" animBg="1"/>
      <p:bldP spid="28" grpId="0"/>
      <p:bldP spid="31" grpId="0"/>
      <p:bldP spid="34" grpId="0"/>
      <p:bldP spid="3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−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</a:t>
            </a:r>
            <a:r>
              <a:rPr lang="en-US" dirty="0"/>
              <a:t>−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</a:t>
            </a:r>
            <a:r>
              <a:rPr lang="en-US" dirty="0"/>
              <a:t>−</a:t>
            </a:r>
            <a:r>
              <a:rPr lang="en-US" i="1" dirty="0">
                <a:sym typeface="Symbol" pitchFamily="18" charset="2"/>
              </a:rPr>
              <a:t>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It displays all the tuples/records belonging to the first relation (left relation) but not in the second relation (right relation).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8580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804004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502442"/>
              </p:ext>
            </p:extLst>
          </p:nvPr>
        </p:nvGraphicFramePr>
        <p:xfrm>
          <a:off x="1601827" y="3092064"/>
          <a:ext cx="59788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7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Set difference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Customer and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6118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832015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845486"/>
              </p:ext>
            </p:extLst>
          </p:nvPr>
        </p:nvGraphicFramePr>
        <p:xfrm>
          <a:off x="9091590" y="3092443"/>
          <a:ext cx="27498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−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143224" y="4019744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457587"/>
            <a:ext cx="113385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33888"/>
              </p:ext>
            </p:extLst>
          </p:nvPr>
        </p:nvGraphicFramePr>
        <p:xfrm>
          <a:off x="502898" y="606960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995672"/>
              </p:ext>
            </p:extLst>
          </p:nvPr>
        </p:nvGraphicFramePr>
        <p:xfrm>
          <a:off x="1601827" y="6014524"/>
          <a:ext cx="10438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3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Set difference.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−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06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Operators Example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4066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470716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347356"/>
              </p:ext>
            </p:extLst>
          </p:nvPr>
        </p:nvGraphicFramePr>
        <p:xfrm>
          <a:off x="2027271" y="1084566"/>
          <a:ext cx="64725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7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either employee or customer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519850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6816" y="4665726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477476"/>
              </p:ext>
            </p:extLst>
          </p:nvPr>
        </p:nvGraphicFramePr>
        <p:xfrm>
          <a:off x="1911499" y="3598125"/>
          <a:ext cx="44469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4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7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Intersect/ Intersection Operators Example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543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042696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745037"/>
              </p:ext>
            </p:extLst>
          </p:nvPr>
        </p:nvGraphicFramePr>
        <p:xfrm>
          <a:off x="2047909" y="1074814"/>
          <a:ext cx="6632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3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employee as well as customer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686552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796579"/>
              </p:ext>
            </p:extLst>
          </p:nvPr>
        </p:nvGraphicFramePr>
        <p:xfrm>
          <a:off x="1965858" y="3639321"/>
          <a:ext cx="44469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4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 Operators Example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2237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028322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27096"/>
              </p:ext>
            </p:extLst>
          </p:nvPr>
        </p:nvGraphicFramePr>
        <p:xfrm>
          <a:off x="2063108" y="1091519"/>
          <a:ext cx="6632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3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employee but not customer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049249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764"/>
              </p:ext>
            </p:extLst>
          </p:nvPr>
        </p:nvGraphicFramePr>
        <p:xfrm>
          <a:off x="2063108" y="3585486"/>
          <a:ext cx="4367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6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 Operators Example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2237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584818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746395"/>
              </p:ext>
            </p:extLst>
          </p:nvPr>
        </p:nvGraphicFramePr>
        <p:xfrm>
          <a:off x="2047909" y="1141909"/>
          <a:ext cx="634238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4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customer but not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539764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544822"/>
              </p:ext>
            </p:extLst>
          </p:nvPr>
        </p:nvGraphicFramePr>
        <p:xfrm>
          <a:off x="1986745" y="3669910"/>
          <a:ext cx="4367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6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92811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319917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730382"/>
              </p:ext>
            </p:extLst>
          </p:nvPr>
        </p:nvGraphicFramePr>
        <p:xfrm>
          <a:off x="1430137" y="750788"/>
          <a:ext cx="8350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5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output of following relational algebra for the below mentioned tables: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09044" y="1831013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09044" y="146740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991398" y="1827601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991398" y="1463988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96402" y="3985433"/>
            <a:ext cx="57150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044944"/>
              </p:ext>
            </p:extLst>
          </p:nvPr>
        </p:nvGraphicFramePr>
        <p:xfrm>
          <a:off x="296402" y="35974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128405"/>
              </p:ext>
            </p:extLst>
          </p:nvPr>
        </p:nvGraphicFramePr>
        <p:xfrm>
          <a:off x="1789819" y="3407723"/>
          <a:ext cx="46485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8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96402" y="5357033"/>
            <a:ext cx="58064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766817"/>
              </p:ext>
            </p:extLst>
          </p:nvPr>
        </p:nvGraphicFramePr>
        <p:xfrm>
          <a:off x="296402" y="49690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029387"/>
              </p:ext>
            </p:extLst>
          </p:nvPr>
        </p:nvGraphicFramePr>
        <p:xfrm>
          <a:off x="1789819" y="4787136"/>
          <a:ext cx="47453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92811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62912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63305"/>
              </p:ext>
            </p:extLst>
          </p:nvPr>
        </p:nvGraphicFramePr>
        <p:xfrm>
          <a:off x="1546431" y="855827"/>
          <a:ext cx="8350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5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output of following relational algebra for the below mentioned tables: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09044" y="1831013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880616"/>
              </p:ext>
            </p:extLst>
          </p:nvPr>
        </p:nvGraphicFramePr>
        <p:xfrm>
          <a:off x="309044" y="146740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991398" y="1827601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991398" y="1463988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96402" y="3985433"/>
            <a:ext cx="57607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970539"/>
              </p:ext>
            </p:extLst>
          </p:nvPr>
        </p:nvGraphicFramePr>
        <p:xfrm>
          <a:off x="296402" y="35974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035380"/>
              </p:ext>
            </p:extLst>
          </p:nvPr>
        </p:nvGraphicFramePr>
        <p:xfrm>
          <a:off x="1744812" y="3437877"/>
          <a:ext cx="4748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−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96402" y="5357033"/>
            <a:ext cx="58064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947490"/>
              </p:ext>
            </p:extLst>
          </p:nvPr>
        </p:nvGraphicFramePr>
        <p:xfrm>
          <a:off x="296402" y="49690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557606"/>
              </p:ext>
            </p:extLst>
          </p:nvPr>
        </p:nvGraphicFramePr>
        <p:xfrm>
          <a:off x="1744812" y="4809477"/>
          <a:ext cx="47453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4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Relational Algebra Operations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</a:rPr>
              <a:t>Division Operator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78855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/>
              <a:t>÷</a:t>
            </a:r>
            <a:r>
              <a:rPr lang="en-US" dirty="0"/>
              <a:t> (Division)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Relation1 (R1) </a:t>
            </a:r>
            <a:r>
              <a:rPr lang="en-US" dirty="0"/>
              <a:t>÷ </a:t>
            </a:r>
            <a:r>
              <a:rPr lang="en-US" i="1" dirty="0">
                <a:sym typeface="Symbol" pitchFamily="18" charset="2"/>
              </a:rPr>
              <a:t>Relation2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Algebra1 </a:t>
            </a:r>
            <a:r>
              <a:rPr lang="en-US" dirty="0"/>
              <a:t>÷ </a:t>
            </a:r>
            <a:r>
              <a:rPr lang="en-US" i="1" dirty="0">
                <a:sym typeface="Symbol" pitchFamily="18" charset="2"/>
              </a:rPr>
              <a:t>Algebra2</a:t>
            </a:r>
            <a:endParaRPr lang="en-US" dirty="0"/>
          </a:p>
          <a:p>
            <a:r>
              <a:rPr lang="en-US" dirty="0"/>
              <a:t>Condition: </a:t>
            </a:r>
          </a:p>
          <a:p>
            <a:pPr lvl="1"/>
            <a:r>
              <a:rPr lang="en-US" dirty="0"/>
              <a:t>Attributes of relation2/algebra2 must be a proper subset of attributes of relation1/algebra1.</a:t>
            </a:r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The output of the division operator will have attributes = </a:t>
            </a:r>
          </a:p>
          <a:p>
            <a:pPr marL="457200" lvl="1" indent="0">
              <a:buNone/>
            </a:pPr>
            <a:r>
              <a:rPr lang="en-US" dirty="0"/>
              <a:t>		All attributes of relation1  –  All attributes of relation2</a:t>
            </a:r>
          </a:p>
          <a:p>
            <a:pPr lvl="1"/>
            <a:r>
              <a:rPr lang="en-US" dirty="0"/>
              <a:t>The output of the division operator will have tuples = </a:t>
            </a:r>
          </a:p>
          <a:p>
            <a:pPr marL="457200" lvl="1" indent="0">
              <a:buNone/>
            </a:pPr>
            <a:r>
              <a:rPr lang="en-US" dirty="0"/>
              <a:t>		Tuples in relation1, which are associated with the all tuples of relation2.</a:t>
            </a:r>
          </a:p>
        </p:txBody>
      </p:sp>
    </p:spTree>
    <p:extLst>
      <p:ext uri="{BB962C8B-B14F-4D97-AF65-F5344CB8AC3E}">
        <p14:creationId xmlns:p14="http://schemas.microsoft.com/office/powerpoint/2010/main" val="5888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69494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912727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497782"/>
              </p:ext>
            </p:extLst>
          </p:nvPr>
        </p:nvGraphicFramePr>
        <p:xfrm>
          <a:off x="1396490" y="867732"/>
          <a:ext cx="5955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5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Division operation between Student and Subject.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511236"/>
              </p:ext>
            </p:extLst>
          </p:nvPr>
        </p:nvGraphicFramePr>
        <p:xfrm>
          <a:off x="298204" y="1443755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7482361" y="1238537"/>
            <a:ext cx="4464262" cy="432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528213"/>
              </p:ext>
            </p:extLst>
          </p:nvPr>
        </p:nvGraphicFramePr>
        <p:xfrm>
          <a:off x="7482361" y="84899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314623"/>
              </p:ext>
            </p:extLst>
          </p:nvPr>
        </p:nvGraphicFramePr>
        <p:xfrm>
          <a:off x="7482361" y="1365561"/>
          <a:ext cx="86093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491848" y="711201"/>
          <a:ext cx="43675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6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÷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(Subject)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B7B4550-0AD0-81E2-5CE3-84ACC1C726C1}"/>
              </a:ext>
            </a:extLst>
          </p:cNvPr>
          <p:cNvSpPr txBox="1"/>
          <p:nvPr/>
        </p:nvSpPr>
        <p:spPr>
          <a:xfrm>
            <a:off x="2735624" y="4374869"/>
            <a:ext cx="86422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4991"/>
                </a:solidFill>
              </a:rPr>
              <a:t>Operation:</a:t>
            </a:r>
          </a:p>
          <a:p>
            <a:r>
              <a:rPr lang="en-US" dirty="0"/>
              <a:t>The output of the division operator will have </a:t>
            </a:r>
            <a:r>
              <a:rPr lang="en-US" b="1" dirty="0">
                <a:solidFill>
                  <a:srgbClr val="0D4991"/>
                </a:solidFill>
              </a:rPr>
              <a:t>attributes</a:t>
            </a:r>
            <a:r>
              <a:rPr lang="en-US" dirty="0"/>
              <a:t> = </a:t>
            </a:r>
          </a:p>
          <a:p>
            <a:pPr marL="457200" lvl="1" indent="0">
              <a:buNone/>
            </a:pPr>
            <a:r>
              <a:rPr lang="en-US" dirty="0"/>
              <a:t>		All attributes of relation1  –  All attributes of relation2</a:t>
            </a:r>
          </a:p>
          <a:p>
            <a:r>
              <a:rPr lang="en-US" dirty="0"/>
              <a:t>The output of the division operator will have </a:t>
            </a:r>
            <a:r>
              <a:rPr lang="en-US" b="1" dirty="0">
                <a:solidFill>
                  <a:srgbClr val="0D4991"/>
                </a:solidFill>
              </a:rPr>
              <a:t>tuples</a:t>
            </a:r>
            <a:r>
              <a:rPr lang="en-US" dirty="0"/>
              <a:t> = </a:t>
            </a:r>
          </a:p>
          <a:p>
            <a:pPr marL="457200" lvl="1" indent="0">
              <a:buNone/>
            </a:pPr>
            <a:r>
              <a:rPr lang="en-US" dirty="0"/>
              <a:t>		Tuples in relation1, which are associated with the all tuples of relation2.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F57E400-27DB-9279-9A3A-5864E316B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2497"/>
              </p:ext>
            </p:extLst>
          </p:nvPr>
        </p:nvGraphicFramePr>
        <p:xfrm>
          <a:off x="298204" y="1800423"/>
          <a:ext cx="2014072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6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Subjects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Rohit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Rohit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BD21739-A0F4-4EAA-CE2F-926779D1E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06349"/>
              </p:ext>
            </p:extLst>
          </p:nvPr>
        </p:nvGraphicFramePr>
        <p:xfrm>
          <a:off x="3438650" y="1800423"/>
          <a:ext cx="1269833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6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Subjects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E8179252-0D4D-0B96-253B-D12F5ED03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492118"/>
              </p:ext>
            </p:extLst>
          </p:nvPr>
        </p:nvGraphicFramePr>
        <p:xfrm>
          <a:off x="3444936" y="1443755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4884A0-84C4-1E1F-B48C-E8A6D6C6E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04758"/>
              </p:ext>
            </p:extLst>
          </p:nvPr>
        </p:nvGraphicFramePr>
        <p:xfrm>
          <a:off x="7482361" y="1731321"/>
          <a:ext cx="860933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6E911D48-C3DE-4D45-3382-247676D9DCC5}"/>
              </a:ext>
            </a:extLst>
          </p:cNvPr>
          <p:cNvSpPr/>
          <p:nvPr/>
        </p:nvSpPr>
        <p:spPr>
          <a:xfrm>
            <a:off x="7483518" y="2117215"/>
            <a:ext cx="864000" cy="3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475D1A-C930-6397-6459-1FE47D339DF7}"/>
              </a:ext>
            </a:extLst>
          </p:cNvPr>
          <p:cNvSpPr/>
          <p:nvPr/>
        </p:nvSpPr>
        <p:spPr>
          <a:xfrm>
            <a:off x="7483518" y="2483925"/>
            <a:ext cx="864000" cy="3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7ECA-2B35-D83F-D808-A05FD70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Ternary Relationship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2C69-A367-F723-DC16-72EA88C3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F943B-0D62-D623-D630-95C57FBB592D}"/>
              </a:ext>
            </a:extLst>
          </p:cNvPr>
          <p:cNvSpPr/>
          <p:nvPr/>
        </p:nvSpPr>
        <p:spPr>
          <a:xfrm>
            <a:off x="2696414" y="3614108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BD4F5-4802-F488-ED12-CC17AA0C13EC}"/>
              </a:ext>
            </a:extLst>
          </p:cNvPr>
          <p:cNvSpPr/>
          <p:nvPr/>
        </p:nvSpPr>
        <p:spPr>
          <a:xfrm>
            <a:off x="7876391" y="3609752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E36AF88C-FF03-EE95-F3C6-2058142658CF}"/>
              </a:ext>
            </a:extLst>
          </p:cNvPr>
          <p:cNvSpPr/>
          <p:nvPr/>
        </p:nvSpPr>
        <p:spPr>
          <a:xfrm>
            <a:off x="5270340" y="3535728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5B91A1-3582-A539-A04E-2E190D21BE52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994638" y="3982043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4C1AD7-1934-8D1F-16D4-09A27B4FCEF2}"/>
              </a:ext>
            </a:extLst>
          </p:cNvPr>
          <p:cNvCxnSpPr/>
          <p:nvPr/>
        </p:nvCxnSpPr>
        <p:spPr>
          <a:xfrm>
            <a:off x="4388587" y="3982043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CC8EC4-4CB8-6D48-F2E5-BB01B27B040B}"/>
              </a:ext>
            </a:extLst>
          </p:cNvPr>
          <p:cNvCxnSpPr>
            <a:stCxn id="10" idx="4"/>
            <a:endCxn id="4" idx="0"/>
          </p:cNvCxnSpPr>
          <p:nvPr/>
        </p:nvCxnSpPr>
        <p:spPr>
          <a:xfrm>
            <a:off x="2582111" y="3178135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5DAEA14-9063-6C5C-1525-B8BDB8AD2F56}"/>
              </a:ext>
            </a:extLst>
          </p:cNvPr>
          <p:cNvSpPr/>
          <p:nvPr/>
        </p:nvSpPr>
        <p:spPr>
          <a:xfrm>
            <a:off x="1850591" y="2755225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FacID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6E7AD3-8037-311F-9272-95B96E439D1C}"/>
              </a:ext>
            </a:extLst>
          </p:cNvPr>
          <p:cNvCxnSpPr>
            <a:stCxn id="12" idx="4"/>
            <a:endCxn id="4" idx="0"/>
          </p:cNvCxnSpPr>
          <p:nvPr/>
        </p:nvCxnSpPr>
        <p:spPr>
          <a:xfrm flipH="1">
            <a:off x="3545500" y="3155724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7D443C7-CA1E-56AA-0F20-9CAFE3FDA61B}"/>
              </a:ext>
            </a:extLst>
          </p:cNvPr>
          <p:cNvSpPr/>
          <p:nvPr/>
        </p:nvSpPr>
        <p:spPr>
          <a:xfrm>
            <a:off x="3468714" y="2732814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A85C5C-2CCC-6B1E-58DA-6BB9DC262EE1}"/>
              </a:ext>
            </a:extLst>
          </p:cNvPr>
          <p:cNvCxnSpPr/>
          <p:nvPr/>
        </p:nvCxnSpPr>
        <p:spPr>
          <a:xfrm flipH="1">
            <a:off x="2714700" y="4354335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974114E-1088-FFDB-6F5E-C2F619C80F83}"/>
              </a:ext>
            </a:extLst>
          </p:cNvPr>
          <p:cNvSpPr/>
          <p:nvPr/>
        </p:nvSpPr>
        <p:spPr>
          <a:xfrm>
            <a:off x="1964894" y="4764919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003FB1-CE30-311B-023F-59FACFFD92BE}"/>
              </a:ext>
            </a:extLst>
          </p:cNvPr>
          <p:cNvSpPr/>
          <p:nvPr/>
        </p:nvSpPr>
        <p:spPr>
          <a:xfrm>
            <a:off x="3601245" y="4777740"/>
            <a:ext cx="182880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C5E686-AF8B-D97C-4DA8-6DD19FB7E8EF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3545500" y="4358691"/>
            <a:ext cx="97014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8569DA-4820-7761-9055-DE539559018A}"/>
              </a:ext>
            </a:extLst>
          </p:cNvPr>
          <p:cNvCxnSpPr>
            <a:stCxn id="18" idx="4"/>
          </p:cNvCxnSpPr>
          <p:nvPr/>
        </p:nvCxnSpPr>
        <p:spPr>
          <a:xfrm>
            <a:off x="7823876" y="3174122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3CD7E1E-D309-F547-0DCF-E041FA65C1F3}"/>
              </a:ext>
            </a:extLst>
          </p:cNvPr>
          <p:cNvSpPr/>
          <p:nvPr/>
        </p:nvSpPr>
        <p:spPr>
          <a:xfrm>
            <a:off x="7092356" y="2751212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75EBDB-5A94-1ECD-F943-4B6EC8F8D981}"/>
              </a:ext>
            </a:extLst>
          </p:cNvPr>
          <p:cNvCxnSpPr>
            <a:stCxn id="20" idx="4"/>
          </p:cNvCxnSpPr>
          <p:nvPr/>
        </p:nvCxnSpPr>
        <p:spPr>
          <a:xfrm flipH="1">
            <a:off x="8787265" y="3151711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EE8045-F5D0-70E1-07CB-614D8670C907}"/>
              </a:ext>
            </a:extLst>
          </p:cNvPr>
          <p:cNvSpPr/>
          <p:nvPr/>
        </p:nvSpPr>
        <p:spPr>
          <a:xfrm>
            <a:off x="8710479" y="2728801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4B7F55-9082-AF21-A329-013DA8F7D168}"/>
              </a:ext>
            </a:extLst>
          </p:cNvPr>
          <p:cNvCxnSpPr/>
          <p:nvPr/>
        </p:nvCxnSpPr>
        <p:spPr>
          <a:xfrm flipH="1">
            <a:off x="7956465" y="4350322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14763C-2242-F00C-D70A-B9292A2345EA}"/>
              </a:ext>
            </a:extLst>
          </p:cNvPr>
          <p:cNvSpPr/>
          <p:nvPr/>
        </p:nvSpPr>
        <p:spPr>
          <a:xfrm>
            <a:off x="7206659" y="4760906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51119B-CD1E-0ABD-F2C9-FDFA678DB7DA}"/>
              </a:ext>
            </a:extLst>
          </p:cNvPr>
          <p:cNvSpPr/>
          <p:nvPr/>
        </p:nvSpPr>
        <p:spPr>
          <a:xfrm>
            <a:off x="8843010" y="4773727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732166-154E-4229-BE15-575CFC301907}"/>
              </a:ext>
            </a:extLst>
          </p:cNvPr>
          <p:cNvCxnSpPr>
            <a:endCxn id="23" idx="0"/>
          </p:cNvCxnSpPr>
          <p:nvPr/>
        </p:nvCxnSpPr>
        <p:spPr>
          <a:xfrm>
            <a:off x="8787265" y="4354678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423A1-3159-4A66-8A33-296DC0EC37CD}"/>
              </a:ext>
            </a:extLst>
          </p:cNvPr>
          <p:cNvSpPr/>
          <p:nvPr/>
        </p:nvSpPr>
        <p:spPr>
          <a:xfrm>
            <a:off x="5284628" y="185991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3AB3DA-D147-0F82-A480-7DB89B21582B}"/>
              </a:ext>
            </a:extLst>
          </p:cNvPr>
          <p:cNvCxnSpPr>
            <a:stCxn id="27" idx="4"/>
          </p:cNvCxnSpPr>
          <p:nvPr/>
        </p:nvCxnSpPr>
        <p:spPr>
          <a:xfrm>
            <a:off x="5277833" y="1424281"/>
            <a:ext cx="91766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6B723DE-E187-3DFF-E34D-25E363978593}"/>
              </a:ext>
            </a:extLst>
          </p:cNvPr>
          <p:cNvSpPr/>
          <p:nvPr/>
        </p:nvSpPr>
        <p:spPr>
          <a:xfrm>
            <a:off x="4500593" y="1001371"/>
            <a:ext cx="155448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ProjectID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67B776-CD54-4A92-5EDA-711CDD0C46B6}"/>
              </a:ext>
            </a:extLst>
          </p:cNvPr>
          <p:cNvCxnSpPr>
            <a:stCxn id="29" idx="4"/>
          </p:cNvCxnSpPr>
          <p:nvPr/>
        </p:nvCxnSpPr>
        <p:spPr>
          <a:xfrm flipH="1">
            <a:off x="6195502" y="1401870"/>
            <a:ext cx="97477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A82F1ED-FA06-7A46-7985-EB34F6CE7FAC}"/>
              </a:ext>
            </a:extLst>
          </p:cNvPr>
          <p:cNvSpPr/>
          <p:nvPr/>
        </p:nvSpPr>
        <p:spPr>
          <a:xfrm>
            <a:off x="6118716" y="978960"/>
            <a:ext cx="21031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Name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196353-CFA7-35DF-7D5D-D9EB51F266D8}"/>
              </a:ext>
            </a:extLst>
          </p:cNvPr>
          <p:cNvCxnSpPr>
            <a:stCxn id="25" idx="2"/>
            <a:endCxn id="6" idx="0"/>
          </p:cNvCxnSpPr>
          <p:nvPr/>
        </p:nvCxnSpPr>
        <p:spPr>
          <a:xfrm flipH="1">
            <a:off x="6132489" y="2604494"/>
            <a:ext cx="1225" cy="931234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05130701-45F7-0F6F-4504-BCA5EC2AF7B7}"/>
              </a:ext>
            </a:extLst>
          </p:cNvPr>
          <p:cNvSpPr/>
          <p:nvPr/>
        </p:nvSpPr>
        <p:spPr>
          <a:xfrm>
            <a:off x="2221073" y="5533198"/>
            <a:ext cx="7668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lt1"/>
                </a:solidFill>
              </a:rPr>
              <a:t>Relationship between 3 entities is called ternary relationship.</a:t>
            </a:r>
            <a:endParaRPr lang="en-US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9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2" grpId="0" animBg="1"/>
      <p:bldP spid="14" grpId="0" animBg="1"/>
      <p:bldP spid="15" grpId="0" animBg="1"/>
      <p:bldP spid="18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288578" y="1261510"/>
            <a:ext cx="6564895" cy="25916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086120"/>
              </p:ext>
            </p:extLst>
          </p:nvPr>
        </p:nvGraphicFramePr>
        <p:xfrm>
          <a:off x="1396490" y="867732"/>
          <a:ext cx="59550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5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the name of students doing a project in all technologies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09044" y="146740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7084009" y="1274743"/>
            <a:ext cx="4464262" cy="432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905429"/>
              </p:ext>
            </p:extLst>
          </p:nvPr>
        </p:nvGraphicFramePr>
        <p:xfrm>
          <a:off x="7084009" y="88520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482361" y="1365561"/>
          <a:ext cx="86093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166533"/>
              </p:ext>
            </p:extLst>
          </p:nvPr>
        </p:nvGraphicFramePr>
        <p:xfrm>
          <a:off x="7582056" y="877918"/>
          <a:ext cx="4755867" cy="350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55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lvl="1"/>
                      <a:r>
                        <a:rPr lang="en-US" sz="17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 </a:t>
                      </a:r>
                      <a:r>
                        <a:rPr lang="en-US" sz="17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Name, Technology 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1700" b="0" i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 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 </a:t>
                      </a:r>
                      <a:r>
                        <a:rPr lang="en-US" sz="17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Technology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1700" b="0" i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Project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B7B4550-0AD0-81E2-5CE3-84ACC1C726C1}"/>
              </a:ext>
            </a:extLst>
          </p:cNvPr>
          <p:cNvSpPr txBox="1"/>
          <p:nvPr/>
        </p:nvSpPr>
        <p:spPr>
          <a:xfrm>
            <a:off x="3549719" y="4428669"/>
            <a:ext cx="86422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4991"/>
                </a:solidFill>
              </a:rPr>
              <a:t>Operation:</a:t>
            </a:r>
          </a:p>
          <a:p>
            <a:r>
              <a:rPr lang="en-US" dirty="0"/>
              <a:t>The output of the division operator will have </a:t>
            </a:r>
            <a:r>
              <a:rPr lang="en-US" b="1" dirty="0">
                <a:solidFill>
                  <a:srgbClr val="0D4991"/>
                </a:solidFill>
              </a:rPr>
              <a:t>attributes</a:t>
            </a:r>
            <a:r>
              <a:rPr lang="en-US" dirty="0"/>
              <a:t> = </a:t>
            </a:r>
          </a:p>
          <a:p>
            <a:pPr marL="457200" lvl="1" indent="0">
              <a:buNone/>
            </a:pPr>
            <a:r>
              <a:rPr lang="en-US" dirty="0"/>
              <a:t>		All attributes of relation1  –  All attributes of relation2</a:t>
            </a:r>
          </a:p>
          <a:p>
            <a:r>
              <a:rPr lang="en-US" dirty="0"/>
              <a:t>The output of the division operator will have </a:t>
            </a:r>
            <a:r>
              <a:rPr lang="en-US" b="1" dirty="0">
                <a:solidFill>
                  <a:srgbClr val="0D4991"/>
                </a:solidFill>
              </a:rPr>
              <a:t>tuples</a:t>
            </a:r>
            <a:r>
              <a:rPr lang="en-US" dirty="0"/>
              <a:t> = </a:t>
            </a:r>
          </a:p>
          <a:p>
            <a:pPr marL="457200" lvl="1" indent="0">
              <a:buNone/>
            </a:pPr>
            <a:r>
              <a:rPr lang="en-US" dirty="0"/>
              <a:t>		Tuples in relation1, which are associated with the all tuples of relation2.</a:t>
            </a:r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E8179252-0D4D-0B96-253B-D12F5ED03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026116"/>
              </p:ext>
            </p:extLst>
          </p:nvPr>
        </p:nvGraphicFramePr>
        <p:xfrm>
          <a:off x="3448524" y="1476182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78E6C3A-EE72-3856-A118-00C375747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780799"/>
              </p:ext>
            </p:extLst>
          </p:nvPr>
        </p:nvGraphicFramePr>
        <p:xfrm>
          <a:off x="309044" y="1845990"/>
          <a:ext cx="2705354" cy="445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Rno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Vijay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EFDB08E7-163C-38FE-8286-9A4413AB2F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511832"/>
              </p:ext>
            </p:extLst>
          </p:nvPr>
        </p:nvGraphicFramePr>
        <p:xfrm>
          <a:off x="3448524" y="1828949"/>
          <a:ext cx="1850962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42B4D40C-A4A1-D1DC-540C-59AC37D63B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21704"/>
              </p:ext>
            </p:extLst>
          </p:nvPr>
        </p:nvGraphicFramePr>
        <p:xfrm>
          <a:off x="7471443" y="1744482"/>
          <a:ext cx="86093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67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Relational Algebra Operations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</a:rPr>
              <a:t>Rename Operator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333610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Symbol</a:t>
            </a:r>
            <a:r>
              <a:rPr lang="en-US" dirty="0"/>
              <a:t>: </a:t>
            </a:r>
            <a:r>
              <a:rPr lang="en-US" sz="2800" dirty="0"/>
              <a:t>ρ</a:t>
            </a:r>
            <a:r>
              <a:rPr lang="en-US" dirty="0"/>
              <a:t> (Rho)</a:t>
            </a:r>
          </a:p>
          <a:p>
            <a:r>
              <a:rPr lang="en-US" b="1" dirty="0"/>
              <a:t>Notation</a:t>
            </a:r>
            <a:r>
              <a:rPr lang="en-US" dirty="0"/>
              <a:t>: </a:t>
            </a:r>
            <a:r>
              <a:rPr lang="en-US" sz="2800" dirty="0"/>
              <a:t>ρ </a:t>
            </a:r>
            <a:r>
              <a:rPr lang="en-US" baseline="-25000" dirty="0"/>
              <a:t>A (X1,X2….</a:t>
            </a:r>
            <a:r>
              <a:rPr lang="en-US" baseline="-25000" dirty="0" err="1"/>
              <a:t>Xn</a:t>
            </a:r>
            <a:r>
              <a:rPr lang="en-US" baseline="-25000" dirty="0"/>
              <a:t>)</a:t>
            </a:r>
            <a:r>
              <a:rPr lang="en-US" dirty="0"/>
              <a:t> (Relation)</a:t>
            </a:r>
          </a:p>
          <a:p>
            <a:r>
              <a:rPr lang="en-US" b="1" dirty="0"/>
              <a:t>Operation</a:t>
            </a:r>
            <a:r>
              <a:rPr lang="en-US" dirty="0"/>
              <a:t>: The rename operator </a:t>
            </a:r>
            <a:r>
              <a:rPr lang="en-US" b="1" dirty="0"/>
              <a:t>returns an existing relation under a new name</a:t>
            </a:r>
            <a:r>
              <a:rPr lang="en-US" dirty="0"/>
              <a:t>.</a:t>
            </a:r>
          </a:p>
          <a:p>
            <a:r>
              <a:rPr lang="en-US" b="1" dirty="0"/>
              <a:t>How to use</a:t>
            </a:r>
            <a:r>
              <a:rPr lang="en-US" dirty="0"/>
              <a:t>: </a:t>
            </a:r>
          </a:p>
          <a:p>
            <a:pPr lvl="1"/>
            <a:r>
              <a:rPr lang="en-US" sz="2400" dirty="0"/>
              <a:t>ρ </a:t>
            </a:r>
            <a:r>
              <a:rPr lang="en-US" baseline="-25000" dirty="0"/>
              <a:t>x </a:t>
            </a:r>
            <a:r>
              <a:rPr lang="en-US" dirty="0"/>
              <a:t>(E)		</a:t>
            </a:r>
          </a:p>
          <a:p>
            <a:pPr lvl="2"/>
            <a:r>
              <a:rPr lang="en-US" dirty="0"/>
              <a:t>Returns a relation E under a new name X.</a:t>
            </a:r>
          </a:p>
          <a:p>
            <a:pPr lvl="1"/>
            <a:r>
              <a:rPr lang="en-US" sz="2400" dirty="0"/>
              <a:t>ρ </a:t>
            </a:r>
            <a:r>
              <a:rPr lang="en-US" baseline="-25000" dirty="0"/>
              <a:t>A1, A2. …,An </a:t>
            </a:r>
            <a:r>
              <a:rPr lang="en-US" dirty="0"/>
              <a:t>(E)</a:t>
            </a:r>
          </a:p>
          <a:p>
            <a:pPr lvl="2"/>
            <a:r>
              <a:rPr lang="en-US" dirty="0"/>
              <a:t>Returns a relation E with the attributes renamed to A1, A2, …., An.</a:t>
            </a:r>
          </a:p>
          <a:p>
            <a:pPr lvl="1"/>
            <a:r>
              <a:rPr lang="en-US" sz="2400" dirty="0"/>
              <a:t>ρ </a:t>
            </a:r>
            <a:r>
              <a:rPr lang="en-US" baseline="-25000" dirty="0"/>
              <a:t>x(A1, A2. …,An) </a:t>
            </a:r>
            <a:r>
              <a:rPr lang="en-US" dirty="0"/>
              <a:t>(E)</a:t>
            </a:r>
          </a:p>
          <a:p>
            <a:pPr lvl="2"/>
            <a:r>
              <a:rPr lang="en-US" dirty="0"/>
              <a:t>Returns a relation E under a new name X with the attributes renamed to A1, A2, …., 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8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45B9-7259-B2F8-88C4-434ACB97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9EB10E-CB98-D376-6AD5-1C49399C8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31119"/>
              </p:ext>
            </p:extLst>
          </p:nvPr>
        </p:nvGraphicFramePr>
        <p:xfrm>
          <a:off x="3588321" y="1551026"/>
          <a:ext cx="1995043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Rno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CPI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19F909-0496-ED4C-B777-8DC1EFDC9DB6}"/>
              </a:ext>
            </a:extLst>
          </p:cNvPr>
          <p:cNvSpPr txBox="1"/>
          <p:nvPr/>
        </p:nvSpPr>
        <p:spPr>
          <a:xfrm>
            <a:off x="3383280" y="3393757"/>
            <a:ext cx="237744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nl-NL" sz="2600" dirty="0"/>
              <a:t>ρ</a:t>
            </a:r>
            <a:r>
              <a:rPr lang="nl-NL" sz="2600" baseline="-25000" dirty="0"/>
              <a:t>Person </a:t>
            </a:r>
            <a:r>
              <a:rPr lang="nl-NL" sz="2600" dirty="0"/>
              <a:t>(Student)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6950A-0A98-CB01-3622-FFAC3B31545D}"/>
              </a:ext>
            </a:extLst>
          </p:cNvPr>
          <p:cNvSpPr txBox="1"/>
          <p:nvPr/>
        </p:nvSpPr>
        <p:spPr>
          <a:xfrm>
            <a:off x="3572347" y="1144279"/>
            <a:ext cx="1371600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Student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F48D35-CD80-3C1B-2681-7F5E51B8C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74327"/>
              </p:ext>
            </p:extLst>
          </p:nvPr>
        </p:nvGraphicFramePr>
        <p:xfrm>
          <a:off x="3581400" y="4688840"/>
          <a:ext cx="1995043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Rno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CPI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B17972-BBFF-A433-D8CD-A9A683908789}"/>
              </a:ext>
            </a:extLst>
          </p:cNvPr>
          <p:cNvSpPr txBox="1"/>
          <p:nvPr/>
        </p:nvSpPr>
        <p:spPr>
          <a:xfrm>
            <a:off x="3572347" y="4281277"/>
            <a:ext cx="1371600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7676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20CF-EC26-E2F0-4BE9-727AFDD7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33FFB4-EBE0-9B77-E9EC-F1B26396F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746310"/>
              </p:ext>
            </p:extLst>
          </p:nvPr>
        </p:nvGraphicFramePr>
        <p:xfrm>
          <a:off x="3574479" y="1564640"/>
          <a:ext cx="1995043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Rno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EB1383-B6DB-CF4A-AF53-B395E685D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95345"/>
              </p:ext>
            </p:extLst>
          </p:nvPr>
        </p:nvGraphicFramePr>
        <p:xfrm>
          <a:off x="3581400" y="4688840"/>
          <a:ext cx="3352071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RollNo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StudentName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D30A14-7570-4FF4-841E-3E7492DBA89D}"/>
              </a:ext>
            </a:extLst>
          </p:cNvPr>
          <p:cNvSpPr txBox="1"/>
          <p:nvPr/>
        </p:nvSpPr>
        <p:spPr>
          <a:xfrm>
            <a:off x="3572347" y="1164530"/>
            <a:ext cx="1371600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DFCC0-7E2C-0F7D-C652-DF561E7845A6}"/>
              </a:ext>
            </a:extLst>
          </p:cNvPr>
          <p:cNvSpPr txBox="1"/>
          <p:nvPr/>
        </p:nvSpPr>
        <p:spPr>
          <a:xfrm>
            <a:off x="3572347" y="4288730"/>
            <a:ext cx="1371600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Student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F9A94-DE1D-2E81-AE10-F24721DEEC95}"/>
              </a:ext>
            </a:extLst>
          </p:cNvPr>
          <p:cNvSpPr txBox="1"/>
          <p:nvPr/>
        </p:nvSpPr>
        <p:spPr>
          <a:xfrm>
            <a:off x="1600200" y="3393757"/>
            <a:ext cx="594360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nl-NL" sz="2600" dirty="0"/>
              <a:t>ρ</a:t>
            </a:r>
            <a:r>
              <a:rPr lang="nl-NL" sz="2600" baseline="-25000" dirty="0"/>
              <a:t> (RollNo, StudentName, SPI) </a:t>
            </a:r>
            <a:r>
              <a:rPr lang="nl-NL" sz="2600" dirty="0"/>
              <a:t>(Student)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842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45B9-7259-B2F8-88C4-434ACB97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Rename Operator example (Attribute &amp; Relation both)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9EB10E-CB98-D376-6AD5-1C49399C8111}"/>
              </a:ext>
            </a:extLst>
          </p:cNvPr>
          <p:cNvGraphicFramePr>
            <a:graphicFrameLocks noGrp="1"/>
          </p:cNvGraphicFramePr>
          <p:nvPr/>
        </p:nvGraphicFramePr>
        <p:xfrm>
          <a:off x="3588321" y="1551026"/>
          <a:ext cx="1995043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Rno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CPI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26950A-0A98-CB01-3622-FFAC3B31545D}"/>
              </a:ext>
            </a:extLst>
          </p:cNvPr>
          <p:cNvSpPr txBox="1"/>
          <p:nvPr/>
        </p:nvSpPr>
        <p:spPr>
          <a:xfrm>
            <a:off x="3581056" y="1144279"/>
            <a:ext cx="1371600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Student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B17972-BBFF-A433-D8CD-A9A683908789}"/>
              </a:ext>
            </a:extLst>
          </p:cNvPr>
          <p:cNvSpPr txBox="1"/>
          <p:nvPr/>
        </p:nvSpPr>
        <p:spPr>
          <a:xfrm>
            <a:off x="3581055" y="4281277"/>
            <a:ext cx="1696339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+mj-lt"/>
              </a:rPr>
              <a:t>Student_Info</a:t>
            </a:r>
            <a:endParaRPr lang="en-US" sz="20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787E4-4BE2-E2EB-63C6-C9E772FFF571}"/>
              </a:ext>
            </a:extLst>
          </p:cNvPr>
          <p:cNvSpPr txBox="1"/>
          <p:nvPr/>
        </p:nvSpPr>
        <p:spPr>
          <a:xfrm>
            <a:off x="1600200" y="3393758"/>
            <a:ext cx="681228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nl-NL" sz="2600" dirty="0"/>
              <a:t>ρ</a:t>
            </a:r>
            <a:r>
              <a:rPr lang="nl-NL" sz="2600" baseline="-25000" dirty="0"/>
              <a:t>Student_Info (RollNo, StudentName, SPI) </a:t>
            </a:r>
            <a:r>
              <a:rPr lang="nl-NL" sz="2400" dirty="0"/>
              <a:t>(Student)</a:t>
            </a: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58B1A0-0B77-EE67-B5F9-CD32D4AEF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608524"/>
              </p:ext>
            </p:extLst>
          </p:nvPr>
        </p:nvGraphicFramePr>
        <p:xfrm>
          <a:off x="3588321" y="4681387"/>
          <a:ext cx="2844166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RollNo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StudentName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30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2642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3461-1343-CCAA-D744-4FDDF516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86DF-BE8C-C689-C07D-081E273F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an E-R diagram of following pair of entities</a:t>
            </a:r>
          </a:p>
          <a:p>
            <a:pPr lvl="1"/>
            <a:r>
              <a:rPr lang="en-US" dirty="0"/>
              <a:t>Customer &amp; Account</a:t>
            </a:r>
          </a:p>
          <a:p>
            <a:pPr lvl="1"/>
            <a:r>
              <a:rPr lang="en-US" dirty="0"/>
              <a:t>Customer &amp; Loan</a:t>
            </a:r>
          </a:p>
          <a:p>
            <a:pPr lvl="1"/>
            <a:r>
              <a:rPr lang="en-US" dirty="0"/>
              <a:t>Doctor &amp; Patient</a:t>
            </a:r>
          </a:p>
          <a:p>
            <a:pPr lvl="1"/>
            <a:r>
              <a:rPr lang="en-US" dirty="0"/>
              <a:t>Student &amp; Project</a:t>
            </a:r>
          </a:p>
          <a:p>
            <a:pPr lvl="1"/>
            <a:r>
              <a:rPr lang="en-US" dirty="0"/>
              <a:t>Student &amp; Teacher</a:t>
            </a:r>
          </a:p>
          <a:p>
            <a:pPr lvl="2"/>
            <a:r>
              <a:rPr lang="en-US" dirty="0"/>
              <a:t>Note: Take four attributes per entity with one primary key attribute.</a:t>
            </a:r>
            <a:endParaRPr lang="en-GB" dirty="0"/>
          </a:p>
          <a:p>
            <a:pPr marL="457200" lvl="1" indent="0">
              <a:buNone/>
            </a:pPr>
            <a:r>
              <a:rPr lang="en-US" dirty="0"/>
              <a:t>	             </a:t>
            </a:r>
            <a:r>
              <a:rPr lang="en-US" sz="1800" dirty="0"/>
              <a:t>Keep proper relationship between two entities.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04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AA771-D382-0F97-C0FE-18BDA6D15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45A002-D068-CAE6-2A71-A35403A5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Attributes</a:t>
            </a:r>
          </a:p>
        </p:txBody>
      </p:sp>
    </p:spTree>
    <p:extLst>
      <p:ext uri="{BB962C8B-B14F-4D97-AF65-F5344CB8AC3E}">
        <p14:creationId xmlns:p14="http://schemas.microsoft.com/office/powerpoint/2010/main" val="184183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F991-6199-81B6-A0A3-353BC035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3747-FE87-FD79-D10E-64DB3159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3064EA4-8D9F-A5AC-A029-73D112B944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548474"/>
              </p:ext>
            </p:extLst>
          </p:nvPr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Simple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Composite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A41E46-8324-8412-B857-4ADC001CC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151295"/>
              </p:ext>
            </p:extLst>
          </p:nvPr>
        </p:nvGraphicFramePr>
        <p:xfrm>
          <a:off x="696000" y="1825972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 be divided into subparts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divided into subparts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75131F4-6068-6F43-FA6B-4475C34466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349819"/>
              </p:ext>
            </p:extLst>
          </p:nvPr>
        </p:nvGraphicFramePr>
        <p:xfrm>
          <a:off x="696000" y="2365972"/>
          <a:ext cx="10800000" cy="149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CPI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Name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(first name, middle name, last name)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Address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(street, road, city)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401AAB4-5CFD-A13A-A43F-57F7FEBDC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564846"/>
              </p:ext>
            </p:extLst>
          </p:nvPr>
        </p:nvGraphicFramePr>
        <p:xfrm>
          <a:off x="696000" y="3859492"/>
          <a:ext cx="10800000" cy="1920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99068D2E-385F-EE75-6016-5DC27AD24419}"/>
              </a:ext>
            </a:extLst>
          </p:cNvPr>
          <p:cNvSpPr/>
          <p:nvPr/>
        </p:nvSpPr>
        <p:spPr>
          <a:xfrm>
            <a:off x="2140844" y="4552950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Roll No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DF4629-D604-B12F-76B3-5926215F2392}"/>
              </a:ext>
            </a:extLst>
          </p:cNvPr>
          <p:cNvSpPr/>
          <p:nvPr/>
        </p:nvSpPr>
        <p:spPr>
          <a:xfrm>
            <a:off x="8083802" y="3949212"/>
            <a:ext cx="1645920" cy="42291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CE8BDD-8059-E16D-6677-40D6835ECFF9}"/>
              </a:ext>
            </a:extLst>
          </p:cNvPr>
          <p:cNvCxnSpPr>
            <a:stCxn id="13" idx="0"/>
            <a:endCxn id="9" idx="5"/>
          </p:cNvCxnSpPr>
          <p:nvPr/>
        </p:nvCxnSpPr>
        <p:spPr>
          <a:xfrm flipH="1" flipV="1">
            <a:off x="9488683" y="4310188"/>
            <a:ext cx="700242" cy="26341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4DF085B-8943-87CD-E712-D7490DBB4673}"/>
              </a:ext>
            </a:extLst>
          </p:cNvPr>
          <p:cNvSpPr/>
          <p:nvPr/>
        </p:nvSpPr>
        <p:spPr>
          <a:xfrm>
            <a:off x="6914508" y="4528625"/>
            <a:ext cx="173736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name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20F69A-DA37-D4F0-5E36-91C91B937869}"/>
              </a:ext>
            </a:extLst>
          </p:cNvPr>
          <p:cNvCxnSpPr>
            <a:stCxn id="15" idx="0"/>
            <a:endCxn id="9" idx="4"/>
          </p:cNvCxnSpPr>
          <p:nvPr/>
        </p:nvCxnSpPr>
        <p:spPr>
          <a:xfrm flipH="1" flipV="1">
            <a:off x="8906762" y="4372122"/>
            <a:ext cx="9646" cy="9273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7A43201-5E97-4BBF-5A13-630115815B58}"/>
              </a:ext>
            </a:extLst>
          </p:cNvPr>
          <p:cNvSpPr/>
          <p:nvPr/>
        </p:nvSpPr>
        <p:spPr>
          <a:xfrm>
            <a:off x="9365965" y="4573601"/>
            <a:ext cx="1645920" cy="44241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7BEF84-E6ED-A043-7BB6-81A5C050058D}"/>
              </a:ext>
            </a:extLst>
          </p:cNvPr>
          <p:cNvCxnSpPr>
            <a:stCxn id="11" idx="0"/>
            <a:endCxn id="9" idx="3"/>
          </p:cNvCxnSpPr>
          <p:nvPr/>
        </p:nvCxnSpPr>
        <p:spPr>
          <a:xfrm flipV="1">
            <a:off x="7783188" y="4310188"/>
            <a:ext cx="541653" cy="21843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BC5EE05-D020-0626-AFA2-B13B31F0099E}"/>
              </a:ext>
            </a:extLst>
          </p:cNvPr>
          <p:cNvSpPr/>
          <p:nvPr/>
        </p:nvSpPr>
        <p:spPr>
          <a:xfrm>
            <a:off x="7908408" y="5299515"/>
            <a:ext cx="201600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 name</a:t>
            </a:r>
          </a:p>
        </p:txBody>
      </p:sp>
    </p:spTree>
    <p:extLst>
      <p:ext uri="{BB962C8B-B14F-4D97-AF65-F5344CB8AC3E}">
        <p14:creationId xmlns:p14="http://schemas.microsoft.com/office/powerpoint/2010/main" val="347970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E461-7334-FB10-4880-371DAF04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6EC9-CF1E-A7E2-3DD1-F958442A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D3E9232-3DEA-9507-4872-B5B8A996F1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977307"/>
              </p:ext>
            </p:extLst>
          </p:nvPr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Single-valued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Multi-valued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ED436A-766C-6F0A-B59C-C55CF23B0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781235"/>
              </p:ext>
            </p:extLst>
          </p:nvPr>
        </p:nvGraphicFramePr>
        <p:xfrm>
          <a:off x="696000" y="1825972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single value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multiple (more than one) value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D05B9610-867B-1B7E-CC37-C0CA62600A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882035"/>
              </p:ext>
            </p:extLst>
          </p:nvPr>
        </p:nvGraphicFramePr>
        <p:xfrm>
          <a:off x="696000" y="2365972"/>
          <a:ext cx="10800000" cy="149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CPI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PhoneNo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(person may have multiple phone </a:t>
                      </a:r>
                      <a:r>
                        <a:rPr lang="en-GB" sz="2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EmailID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(person may have multiple emails)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E0DA16B-7364-959D-89CD-E001B7C3F6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191521"/>
              </p:ext>
            </p:extLst>
          </p:nvPr>
        </p:nvGraphicFramePr>
        <p:xfrm>
          <a:off x="696000" y="3859492"/>
          <a:ext cx="10800000" cy="155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AA356905-A34B-94E6-774A-34C805F7A06D}"/>
              </a:ext>
            </a:extLst>
          </p:cNvPr>
          <p:cNvSpPr/>
          <p:nvPr/>
        </p:nvSpPr>
        <p:spPr>
          <a:xfrm>
            <a:off x="2140844" y="4552950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Roll No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5B4E4E-7EFD-6578-2657-32C27B39922F}"/>
              </a:ext>
            </a:extLst>
          </p:cNvPr>
          <p:cNvGrpSpPr/>
          <p:nvPr/>
        </p:nvGrpSpPr>
        <p:grpSpPr>
          <a:xfrm>
            <a:off x="8186071" y="4547162"/>
            <a:ext cx="1758029" cy="544899"/>
            <a:chOff x="5938171" y="3429000"/>
            <a:chExt cx="1758029" cy="5448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10B878-D83A-F59D-983A-671A29D09648}"/>
                </a:ext>
              </a:extLst>
            </p:cNvPr>
            <p:cNvSpPr/>
            <p:nvPr/>
          </p:nvSpPr>
          <p:spPr>
            <a:xfrm>
              <a:off x="6039945" y="3489994"/>
              <a:ext cx="1554480" cy="42291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Phone No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6D93D4-C4DA-86F2-C094-C9E1DB9618FF}"/>
                </a:ext>
              </a:extLst>
            </p:cNvPr>
            <p:cNvSpPr/>
            <p:nvPr/>
          </p:nvSpPr>
          <p:spPr>
            <a:xfrm>
              <a:off x="5938171" y="3429000"/>
              <a:ext cx="1758029" cy="54489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4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79EF-BCFA-F591-4906-B7D7C2D4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9B58-249C-7CBA-BA63-4D9AB1FD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8033C7AB-494B-95EB-83D6-9A8AE93704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783850"/>
              </p:ext>
            </p:extLst>
          </p:nvPr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Stored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Derived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7953A0-9BD4-1946-8444-108CC318DC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430128"/>
              </p:ext>
            </p:extLst>
          </p:nvPr>
        </p:nvGraphicFramePr>
        <p:xfrm>
          <a:off x="696000" y="1825972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value is stored manually in database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value is derived or calculated from other attributes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A5D742CD-F055-B01E-85E4-E5339D192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569202"/>
              </p:ext>
            </p:extLst>
          </p:nvPr>
        </p:nvGraphicFramePr>
        <p:xfrm>
          <a:off x="696000" y="2648932"/>
          <a:ext cx="10800000" cy="762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Birthdate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Age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(can be calculated using current date and birthdate)                    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C4C56C3-CA3B-8BA6-0B15-CCFC1F33B8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29925"/>
              </p:ext>
            </p:extLst>
          </p:nvPr>
        </p:nvGraphicFramePr>
        <p:xfrm>
          <a:off x="696000" y="3410932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50549974-16E1-191C-462E-15ED7449C4BF}"/>
              </a:ext>
            </a:extLst>
          </p:cNvPr>
          <p:cNvSpPr/>
          <p:nvPr/>
        </p:nvSpPr>
        <p:spPr>
          <a:xfrm>
            <a:off x="2267844" y="3915200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Birthdate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ACD056-D11F-5345-D0E5-79CC3D05E2CE}"/>
              </a:ext>
            </a:extLst>
          </p:cNvPr>
          <p:cNvSpPr/>
          <p:nvPr/>
        </p:nvSpPr>
        <p:spPr>
          <a:xfrm>
            <a:off x="8163223" y="3915200"/>
            <a:ext cx="155448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16026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F705-7C90-7EEE-E607-44520F82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with all types of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9681-FF9B-1985-94A5-732FC9D38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BAF95-A260-F15F-A59D-AFEDDF435919}"/>
              </a:ext>
            </a:extLst>
          </p:cNvPr>
          <p:cNvSpPr/>
          <p:nvPr/>
        </p:nvSpPr>
        <p:spPr>
          <a:xfrm>
            <a:off x="4251951" y="3352958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4AA07F-DAFC-EE0A-39BE-CF0B72E193C5}"/>
              </a:ext>
            </a:extLst>
          </p:cNvPr>
          <p:cNvCxnSpPr/>
          <p:nvPr/>
        </p:nvCxnSpPr>
        <p:spPr>
          <a:xfrm>
            <a:off x="5944124" y="3720893"/>
            <a:ext cx="881753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8A8D29-FF46-8D1F-9CE6-B87031425321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4137648" y="2916985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6A79C28-9DC9-764C-F038-F64708E5DEAD}"/>
              </a:ext>
            </a:extLst>
          </p:cNvPr>
          <p:cNvSpPr/>
          <p:nvPr/>
        </p:nvSpPr>
        <p:spPr>
          <a:xfrm>
            <a:off x="3406128" y="249407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958FE3-611A-C405-008A-A0FF69FCC9BC}"/>
              </a:ext>
            </a:extLst>
          </p:cNvPr>
          <p:cNvCxnSpPr>
            <a:stCxn id="9" idx="4"/>
            <a:endCxn id="4" idx="0"/>
          </p:cNvCxnSpPr>
          <p:nvPr/>
        </p:nvCxnSpPr>
        <p:spPr>
          <a:xfrm flipH="1">
            <a:off x="5101037" y="2894574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928D564-2199-8AA4-26D0-FE73498238F5}"/>
              </a:ext>
            </a:extLst>
          </p:cNvPr>
          <p:cNvSpPr/>
          <p:nvPr/>
        </p:nvSpPr>
        <p:spPr>
          <a:xfrm>
            <a:off x="5024251" y="247166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48CA80-068C-C776-CE67-452D983FAB63}"/>
              </a:ext>
            </a:extLst>
          </p:cNvPr>
          <p:cNvCxnSpPr>
            <a:stCxn id="4" idx="2"/>
            <a:endCxn id="23" idx="0"/>
          </p:cNvCxnSpPr>
          <p:nvPr/>
        </p:nvCxnSpPr>
        <p:spPr>
          <a:xfrm flipH="1">
            <a:off x="4019181" y="4097541"/>
            <a:ext cx="1081856" cy="34389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7C91E40-8154-FE53-5205-E37C05C5F938}"/>
              </a:ext>
            </a:extLst>
          </p:cNvPr>
          <p:cNvSpPr/>
          <p:nvPr/>
        </p:nvSpPr>
        <p:spPr>
          <a:xfrm>
            <a:off x="3248551" y="4500677"/>
            <a:ext cx="155448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 No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6DEE7A-4D93-604C-A016-4A2AA7371BDB}"/>
              </a:ext>
            </a:extLst>
          </p:cNvPr>
          <p:cNvSpPr/>
          <p:nvPr/>
        </p:nvSpPr>
        <p:spPr>
          <a:xfrm>
            <a:off x="5485161" y="4487185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Birth Date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32203F-0FAF-2E7A-AE12-E60C5EEEFD51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5101037" y="4097541"/>
            <a:ext cx="1207084" cy="38964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EA0A79-DACF-093A-48B1-4BEC0B3CA88E}"/>
              </a:ext>
            </a:extLst>
          </p:cNvPr>
          <p:cNvCxnSpPr>
            <a:stCxn id="15" idx="4"/>
            <a:endCxn id="9" idx="1"/>
          </p:cNvCxnSpPr>
          <p:nvPr/>
        </p:nvCxnSpPr>
        <p:spPr>
          <a:xfrm>
            <a:off x="4265557" y="2048754"/>
            <a:ext cx="972951" cy="48484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10129F1-EE47-7523-F358-02269A172AEB}"/>
              </a:ext>
            </a:extLst>
          </p:cNvPr>
          <p:cNvSpPr/>
          <p:nvPr/>
        </p:nvSpPr>
        <p:spPr>
          <a:xfrm>
            <a:off x="3396877" y="1625844"/>
            <a:ext cx="173736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Name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19CCE-7935-982B-1B75-66C46F313A6A}"/>
              </a:ext>
            </a:extLst>
          </p:cNvPr>
          <p:cNvCxnSpPr>
            <a:stCxn id="17" idx="4"/>
            <a:endCxn id="9" idx="7"/>
          </p:cNvCxnSpPr>
          <p:nvPr/>
        </p:nvCxnSpPr>
        <p:spPr>
          <a:xfrm flipH="1">
            <a:off x="6273034" y="2087756"/>
            <a:ext cx="1037217" cy="44584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89BCD23-6627-82F6-3580-434B984540CD}"/>
              </a:ext>
            </a:extLst>
          </p:cNvPr>
          <p:cNvSpPr/>
          <p:nvPr/>
        </p:nvSpPr>
        <p:spPr>
          <a:xfrm>
            <a:off x="6487291" y="1645345"/>
            <a:ext cx="1645920" cy="4424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Name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7DDF6F-E3F9-8CDE-B9E2-20DB3A3A25B1}"/>
              </a:ext>
            </a:extLst>
          </p:cNvPr>
          <p:cNvCxnSpPr>
            <a:stCxn id="19" idx="4"/>
            <a:endCxn id="9" idx="0"/>
          </p:cNvCxnSpPr>
          <p:nvPr/>
        </p:nvCxnSpPr>
        <p:spPr>
          <a:xfrm>
            <a:off x="5753997" y="1785415"/>
            <a:ext cx="1774" cy="6862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54DD26D-4DDD-E3C3-A25F-7DA5700E7274}"/>
              </a:ext>
            </a:extLst>
          </p:cNvPr>
          <p:cNvSpPr/>
          <p:nvPr/>
        </p:nvSpPr>
        <p:spPr>
          <a:xfrm>
            <a:off x="5022477" y="1145335"/>
            <a:ext cx="1463040" cy="6400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 Name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30759-B870-418B-5EA5-7B7A7995926F}"/>
              </a:ext>
            </a:extLst>
          </p:cNvPr>
          <p:cNvSpPr/>
          <p:nvPr/>
        </p:nvSpPr>
        <p:spPr>
          <a:xfrm>
            <a:off x="6825877" y="3509438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9A9294-E1E9-799E-E668-0BFF7C3A3E40}"/>
              </a:ext>
            </a:extLst>
          </p:cNvPr>
          <p:cNvCxnSpPr/>
          <p:nvPr/>
        </p:nvCxnSpPr>
        <p:spPr>
          <a:xfrm>
            <a:off x="3357498" y="3727880"/>
            <a:ext cx="881753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620483C-AAE7-A9C6-C73A-773F0806756A}"/>
              </a:ext>
            </a:extLst>
          </p:cNvPr>
          <p:cNvSpPr/>
          <p:nvPr/>
        </p:nvSpPr>
        <p:spPr>
          <a:xfrm>
            <a:off x="1695450" y="3516425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50A4F8-4BEB-A1E3-889C-45833A48F1E8}"/>
              </a:ext>
            </a:extLst>
          </p:cNvPr>
          <p:cNvSpPr/>
          <p:nvPr/>
        </p:nvSpPr>
        <p:spPr>
          <a:xfrm>
            <a:off x="3140166" y="4441438"/>
            <a:ext cx="1758029" cy="544899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F0103-5CB0-AD82-BC64-96636017B22D}"/>
              </a:ext>
            </a:extLst>
          </p:cNvPr>
          <p:cNvCxnSpPr>
            <a:endCxn id="20" idx="7"/>
          </p:cNvCxnSpPr>
          <p:nvPr/>
        </p:nvCxnSpPr>
        <p:spPr>
          <a:xfrm flipH="1">
            <a:off x="8230758" y="2914098"/>
            <a:ext cx="700242" cy="6572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A65730F-C11A-55C4-3799-82A2110DAED7}"/>
              </a:ext>
            </a:extLst>
          </p:cNvPr>
          <p:cNvSpPr/>
          <p:nvPr/>
        </p:nvSpPr>
        <p:spPr>
          <a:xfrm>
            <a:off x="8384913" y="2514421"/>
            <a:ext cx="173736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Apartment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A42A53-5764-9924-3AFF-C17E60F666EA}"/>
              </a:ext>
            </a:extLst>
          </p:cNvPr>
          <p:cNvCxnSpPr>
            <a:stCxn id="27" idx="0"/>
            <a:endCxn id="20" idx="5"/>
          </p:cNvCxnSpPr>
          <p:nvPr/>
        </p:nvCxnSpPr>
        <p:spPr>
          <a:xfrm flipH="1" flipV="1">
            <a:off x="8230758" y="3870414"/>
            <a:ext cx="1022835" cy="63370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07FEF4D-A876-EA98-88FF-9E4260A760F3}"/>
              </a:ext>
            </a:extLst>
          </p:cNvPr>
          <p:cNvSpPr/>
          <p:nvPr/>
        </p:nvSpPr>
        <p:spPr>
          <a:xfrm>
            <a:off x="8430633" y="4504123"/>
            <a:ext cx="1645920" cy="4424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9D8ED9-0364-0CD7-34E6-B9C52600ECAD}"/>
              </a:ext>
            </a:extLst>
          </p:cNvPr>
          <p:cNvCxnSpPr>
            <a:cxnSpLocks/>
            <a:stCxn id="29" idx="2"/>
            <a:endCxn id="20" idx="6"/>
          </p:cNvCxnSpPr>
          <p:nvPr/>
        </p:nvCxnSpPr>
        <p:spPr>
          <a:xfrm flipH="1" flipV="1">
            <a:off x="8471797" y="3720893"/>
            <a:ext cx="513647" cy="698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F5A23F4-B22B-1ECB-AB01-FCBD331DBF19}"/>
              </a:ext>
            </a:extLst>
          </p:cNvPr>
          <p:cNvSpPr/>
          <p:nvPr/>
        </p:nvSpPr>
        <p:spPr>
          <a:xfrm>
            <a:off x="8985444" y="3488123"/>
            <a:ext cx="1463040" cy="479514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Street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BE3DA35E-1047-18CC-6F19-8EDDD20476B8}"/>
              </a:ext>
            </a:extLst>
          </p:cNvPr>
          <p:cNvSpPr/>
          <p:nvPr/>
        </p:nvSpPr>
        <p:spPr>
          <a:xfrm>
            <a:off x="6886302" y="2904192"/>
            <a:ext cx="1307334" cy="457200"/>
          </a:xfrm>
          <a:prstGeom prst="wedgeRoundRectCallout">
            <a:avLst>
              <a:gd name="adj1" fmla="val -20833"/>
              <a:gd name="adj2" fmla="val 8437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Composite</a:t>
            </a:r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6901A326-892F-0BD4-9252-EB59AB0B529B}"/>
              </a:ext>
            </a:extLst>
          </p:cNvPr>
          <p:cNvSpPr/>
          <p:nvPr/>
        </p:nvSpPr>
        <p:spPr>
          <a:xfrm>
            <a:off x="2074028" y="2039585"/>
            <a:ext cx="1307334" cy="457200"/>
          </a:xfrm>
          <a:prstGeom prst="wedgeRoundRectCallout">
            <a:avLst>
              <a:gd name="adj1" fmla="val 52389"/>
              <a:gd name="adj2" fmla="val 8125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Simple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232CE175-4D5B-76AB-2A3F-2469B81AD825}"/>
              </a:ext>
            </a:extLst>
          </p:cNvPr>
          <p:cNvSpPr/>
          <p:nvPr/>
        </p:nvSpPr>
        <p:spPr>
          <a:xfrm>
            <a:off x="6641446" y="2410725"/>
            <a:ext cx="1307334" cy="457200"/>
          </a:xfrm>
          <a:prstGeom prst="wedgeRoundRectCallout">
            <a:avLst>
              <a:gd name="adj1" fmla="val -65641"/>
              <a:gd name="adj2" fmla="val 2812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Composite</a:t>
            </a:r>
          </a:p>
        </p:txBody>
      </p: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E1357152-7027-9EF5-D96A-3D739664E557}"/>
              </a:ext>
            </a:extLst>
          </p:cNvPr>
          <p:cNvSpPr/>
          <p:nvPr/>
        </p:nvSpPr>
        <p:spPr>
          <a:xfrm>
            <a:off x="2074028" y="1905000"/>
            <a:ext cx="1307334" cy="640080"/>
          </a:xfrm>
          <a:prstGeom prst="wedgeRoundRectCallout">
            <a:avLst>
              <a:gd name="adj1" fmla="val 52389"/>
              <a:gd name="adj2" fmla="val 8125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Value</a:t>
            </a:r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1E13897E-DF0A-CD89-B76F-3C34C5F43625}"/>
              </a:ext>
            </a:extLst>
          </p:cNvPr>
          <p:cNvSpPr/>
          <p:nvPr/>
        </p:nvSpPr>
        <p:spPr>
          <a:xfrm>
            <a:off x="1781998" y="4051234"/>
            <a:ext cx="1307334" cy="640080"/>
          </a:xfrm>
          <a:prstGeom prst="wedgeRoundRectCallout">
            <a:avLst>
              <a:gd name="adj1" fmla="val 62103"/>
              <a:gd name="adj2" fmla="val 71329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Multiple Value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6D94AA0B-1ED3-29A0-4763-2D7C5B1381DE}"/>
              </a:ext>
            </a:extLst>
          </p:cNvPr>
          <p:cNvSpPr/>
          <p:nvPr/>
        </p:nvSpPr>
        <p:spPr>
          <a:xfrm>
            <a:off x="6754131" y="4002905"/>
            <a:ext cx="1307334" cy="457200"/>
          </a:xfrm>
          <a:prstGeom prst="wedgeRoundRectCallout">
            <a:avLst>
              <a:gd name="adj1" fmla="val -65641"/>
              <a:gd name="adj2" fmla="val 5312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6D971216-76B4-C336-7616-7B4B436F1C7C}"/>
              </a:ext>
            </a:extLst>
          </p:cNvPr>
          <p:cNvSpPr/>
          <p:nvPr/>
        </p:nvSpPr>
        <p:spPr>
          <a:xfrm>
            <a:off x="1803650" y="2892120"/>
            <a:ext cx="1307334" cy="457200"/>
          </a:xfrm>
          <a:prstGeom prst="wedgeRoundRectCallout">
            <a:avLst>
              <a:gd name="adj1" fmla="val -23869"/>
              <a:gd name="adj2" fmla="val 92014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Derived</a:t>
            </a:r>
          </a:p>
        </p:txBody>
      </p:sp>
    </p:spTree>
    <p:extLst>
      <p:ext uri="{BB962C8B-B14F-4D97-AF65-F5344CB8AC3E}">
        <p14:creationId xmlns:p14="http://schemas.microsoft.com/office/powerpoint/2010/main" val="11130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  <p:bldP spid="12" grpId="0" animBg="1"/>
      <p:bldP spid="15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2A27-0536-D37F-3AB3-388DFB9E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1B91-96D1-3B1F-85C6-77B350F2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an E-R diagram of </a:t>
            </a:r>
            <a:r>
              <a:rPr lang="en-US" dirty="0">
                <a:solidFill>
                  <a:srgbClr val="0E47A1"/>
                </a:solidFill>
              </a:rPr>
              <a:t>Banking Management System</a:t>
            </a:r>
            <a:r>
              <a:rPr lang="en-US" dirty="0"/>
              <a:t>.</a:t>
            </a:r>
          </a:p>
          <a:p>
            <a:r>
              <a:rPr lang="en-US" dirty="0"/>
              <a:t>Draw an E-R diagram of </a:t>
            </a:r>
            <a:r>
              <a:rPr lang="en-US" dirty="0">
                <a:solidFill>
                  <a:srgbClr val="0E47A1"/>
                </a:solidFill>
              </a:rPr>
              <a:t>Hospital Management System</a:t>
            </a:r>
            <a:r>
              <a:rPr lang="en-US" dirty="0"/>
              <a:t>.</a:t>
            </a:r>
          </a:p>
          <a:p>
            <a:r>
              <a:rPr lang="en-US" dirty="0"/>
              <a:t>Draw an E-R diagram of </a:t>
            </a:r>
            <a:r>
              <a:rPr lang="en-US" dirty="0">
                <a:solidFill>
                  <a:srgbClr val="0E47A1"/>
                </a:solidFill>
              </a:rPr>
              <a:t>College Management System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Take only 2 entities</a:t>
            </a:r>
          </a:p>
          <a:p>
            <a:pPr lvl="1"/>
            <a:r>
              <a:rPr lang="en-US" dirty="0"/>
              <a:t>Keep proper relationship between two entities</a:t>
            </a:r>
          </a:p>
          <a:p>
            <a:pPr lvl="1"/>
            <a:r>
              <a:rPr lang="en-US" dirty="0"/>
              <a:t>Use all types of attributes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32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79765" y="195312"/>
            <a:ext cx="9896445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Topics to be covered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Overview of the Database Design Process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E-R Model: Entities and it’s types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Relationships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Attributes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E-R Notations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E-R Diagrams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Extended E-R Features: Specialization, Generalization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Aggregation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Reduction to Relational Schemas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Relational Algebra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Fundamental Algebraic Operators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48A9-078C-74D9-98B3-BDB7FEE3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Descriptive Attribute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7C62-A075-7F1A-7EEA-F6D8CE89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278C75-D710-63FA-C415-8954A7C2BACF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E47A1"/>
                </a:solidFill>
              </a:rPr>
              <a:t>Attributes of the relationship </a:t>
            </a:r>
            <a:r>
              <a:rPr lang="en-GB" dirty="0"/>
              <a:t>is called descriptive attribute.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50004-EED1-4232-0A8D-BA3D37B4621B}"/>
              </a:ext>
            </a:extLst>
          </p:cNvPr>
          <p:cNvSpPr/>
          <p:nvPr/>
        </p:nvSpPr>
        <p:spPr>
          <a:xfrm>
            <a:off x="2674623" y="369903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0A78-1745-A0AB-1431-C7EFA351D50E}"/>
              </a:ext>
            </a:extLst>
          </p:cNvPr>
          <p:cNvSpPr/>
          <p:nvPr/>
        </p:nvSpPr>
        <p:spPr>
          <a:xfrm>
            <a:off x="7854600" y="3694675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81685A2-33E2-4F86-D97B-B07F57DE9947}"/>
              </a:ext>
            </a:extLst>
          </p:cNvPr>
          <p:cNvSpPr/>
          <p:nvPr/>
        </p:nvSpPr>
        <p:spPr>
          <a:xfrm>
            <a:off x="5248549" y="3620651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75C7DE-4B9E-28DE-DF9D-3B857AE68FD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6972847" y="4066966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DCFE40-CC6B-2880-6FDB-88E4138DB84A}"/>
              </a:ext>
            </a:extLst>
          </p:cNvPr>
          <p:cNvCxnSpPr/>
          <p:nvPr/>
        </p:nvCxnSpPr>
        <p:spPr>
          <a:xfrm>
            <a:off x="4366796" y="4066966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1470F-DE4F-EC74-D431-02B79C9BE388}"/>
              </a:ext>
            </a:extLst>
          </p:cNvPr>
          <p:cNvCxnSpPr>
            <a:stCxn id="11" idx="4"/>
            <a:endCxn id="5" idx="0"/>
          </p:cNvCxnSpPr>
          <p:nvPr/>
        </p:nvCxnSpPr>
        <p:spPr>
          <a:xfrm>
            <a:off x="2560320" y="3263058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372533-91E6-8E0C-09B0-6CFB2CC81AE5}"/>
              </a:ext>
            </a:extLst>
          </p:cNvPr>
          <p:cNvSpPr/>
          <p:nvPr/>
        </p:nvSpPr>
        <p:spPr>
          <a:xfrm>
            <a:off x="1828800" y="2840148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CE4B40-2488-9587-6895-ECB060E3EFE0}"/>
              </a:ext>
            </a:extLst>
          </p:cNvPr>
          <p:cNvCxnSpPr>
            <a:stCxn id="13" idx="4"/>
            <a:endCxn id="5" idx="0"/>
          </p:cNvCxnSpPr>
          <p:nvPr/>
        </p:nvCxnSpPr>
        <p:spPr>
          <a:xfrm flipH="1">
            <a:off x="3523709" y="3240647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D2EE886-E874-FD47-17B2-F7F9DA8C66FD}"/>
              </a:ext>
            </a:extLst>
          </p:cNvPr>
          <p:cNvSpPr/>
          <p:nvPr/>
        </p:nvSpPr>
        <p:spPr>
          <a:xfrm>
            <a:off x="3446923" y="2817737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12BED-0A43-FB89-F5A2-573A45103EC6}"/>
              </a:ext>
            </a:extLst>
          </p:cNvPr>
          <p:cNvCxnSpPr/>
          <p:nvPr/>
        </p:nvCxnSpPr>
        <p:spPr>
          <a:xfrm flipH="1">
            <a:off x="2692909" y="4439258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A1544D9-495E-F7F0-98CD-B0E1ADE1A07E}"/>
              </a:ext>
            </a:extLst>
          </p:cNvPr>
          <p:cNvSpPr/>
          <p:nvPr/>
        </p:nvSpPr>
        <p:spPr>
          <a:xfrm>
            <a:off x="1943103" y="4849842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9C00ED-0CB4-2FC6-C212-97748975B4B6}"/>
              </a:ext>
            </a:extLst>
          </p:cNvPr>
          <p:cNvSpPr/>
          <p:nvPr/>
        </p:nvSpPr>
        <p:spPr>
          <a:xfrm>
            <a:off x="3579454" y="4862663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4A2B46-F5D9-CE43-8D6B-2E44C069B0B1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3523709" y="4443614"/>
            <a:ext cx="787265" cy="4190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808CC-6D8C-8BEE-9E57-6AB486311C34}"/>
              </a:ext>
            </a:extLst>
          </p:cNvPr>
          <p:cNvCxnSpPr>
            <a:stCxn id="19" idx="4"/>
          </p:cNvCxnSpPr>
          <p:nvPr/>
        </p:nvCxnSpPr>
        <p:spPr>
          <a:xfrm>
            <a:off x="7802085" y="3259045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096F518-CE78-2908-7437-39802CE75BED}"/>
              </a:ext>
            </a:extLst>
          </p:cNvPr>
          <p:cNvSpPr/>
          <p:nvPr/>
        </p:nvSpPr>
        <p:spPr>
          <a:xfrm>
            <a:off x="7070565" y="283613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BookNo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EF45A8-4C62-8154-21E6-6336544D75B7}"/>
              </a:ext>
            </a:extLst>
          </p:cNvPr>
          <p:cNvCxnSpPr>
            <a:stCxn id="21" idx="4"/>
          </p:cNvCxnSpPr>
          <p:nvPr/>
        </p:nvCxnSpPr>
        <p:spPr>
          <a:xfrm flipH="1">
            <a:off x="8765474" y="3236634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ABFDE66-0953-81F7-C891-F1FB7BBC3DAD}"/>
              </a:ext>
            </a:extLst>
          </p:cNvPr>
          <p:cNvSpPr/>
          <p:nvPr/>
        </p:nvSpPr>
        <p:spPr>
          <a:xfrm>
            <a:off x="8688688" y="281372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9A042B-C01F-801F-40E0-911C040922A3}"/>
              </a:ext>
            </a:extLst>
          </p:cNvPr>
          <p:cNvCxnSpPr/>
          <p:nvPr/>
        </p:nvCxnSpPr>
        <p:spPr>
          <a:xfrm flipH="1">
            <a:off x="7934674" y="4435245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4D0BCA5-0AE3-2195-6975-C5F951AB0DC0}"/>
              </a:ext>
            </a:extLst>
          </p:cNvPr>
          <p:cNvSpPr/>
          <p:nvPr/>
        </p:nvSpPr>
        <p:spPr>
          <a:xfrm>
            <a:off x="7184868" y="484582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B83CED-FADA-08CD-1EBD-9CBA8ED02661}"/>
              </a:ext>
            </a:extLst>
          </p:cNvPr>
          <p:cNvSpPr/>
          <p:nvPr/>
        </p:nvSpPr>
        <p:spPr>
          <a:xfrm>
            <a:off x="8821219" y="485865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BCD233-E359-14EC-806C-01C66E1780CD}"/>
              </a:ext>
            </a:extLst>
          </p:cNvPr>
          <p:cNvCxnSpPr>
            <a:endCxn id="24" idx="0"/>
          </p:cNvCxnSpPr>
          <p:nvPr/>
        </p:nvCxnSpPr>
        <p:spPr>
          <a:xfrm>
            <a:off x="8765474" y="4439601"/>
            <a:ext cx="787265" cy="4190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30EB15-7B3C-6B17-CA51-CABA397E86CB}"/>
              </a:ext>
            </a:extLst>
          </p:cNvPr>
          <p:cNvCxnSpPr>
            <a:stCxn id="27" idx="4"/>
            <a:endCxn id="7" idx="0"/>
          </p:cNvCxnSpPr>
          <p:nvPr/>
        </p:nvCxnSpPr>
        <p:spPr>
          <a:xfrm flipH="1">
            <a:off x="6110698" y="3236291"/>
            <a:ext cx="3169" cy="38436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8B0C952-B0E6-5B21-6D11-8ED67CCA0BED}"/>
              </a:ext>
            </a:extLst>
          </p:cNvPr>
          <p:cNvSpPr/>
          <p:nvPr/>
        </p:nvSpPr>
        <p:spPr>
          <a:xfrm>
            <a:off x="5314651" y="2628900"/>
            <a:ext cx="1598431" cy="60739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Date</a:t>
            </a:r>
          </a:p>
        </p:txBody>
      </p:sp>
      <p:sp>
        <p:nvSpPr>
          <p:cNvPr id="28" name="Rounded Rectangular Callout 26">
            <a:extLst>
              <a:ext uri="{FF2B5EF4-FFF2-40B4-BE49-F238E27FC236}">
                <a16:creationId xmlns:a16="http://schemas.microsoft.com/office/drawing/2014/main" id="{345CDC28-EF99-1848-19CE-C955A791B231}"/>
              </a:ext>
            </a:extLst>
          </p:cNvPr>
          <p:cNvSpPr/>
          <p:nvPr/>
        </p:nvSpPr>
        <p:spPr>
          <a:xfrm>
            <a:off x="5448970" y="1714500"/>
            <a:ext cx="1332000" cy="612000"/>
          </a:xfrm>
          <a:prstGeom prst="wedgeRoundRectCallout">
            <a:avLst>
              <a:gd name="adj1" fmla="val -31123"/>
              <a:gd name="adj2" fmla="val 10767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Descriptive Attribute</a:t>
            </a:r>
          </a:p>
        </p:txBody>
      </p:sp>
    </p:spTree>
    <p:extLst>
      <p:ext uri="{BB962C8B-B14F-4D97-AF65-F5344CB8AC3E}">
        <p14:creationId xmlns:p14="http://schemas.microsoft.com/office/powerpoint/2010/main" val="113108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11" grpId="0" animBg="1"/>
      <p:bldP spid="13" grpId="0" animBg="1"/>
      <p:bldP spid="15" grpId="0" animBg="1"/>
      <p:bldP spid="16" grpId="0" animBg="1"/>
      <p:bldP spid="19" grpId="0" animBg="1"/>
      <p:bldP spid="21" grpId="0" animBg="1"/>
      <p:bldP spid="23" grpId="0" animBg="1"/>
      <p:bldP spid="24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1309-CDDD-9FBF-37DB-A8F32C32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FD889-9828-8C25-0937-C2E8A364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Roles</a:t>
            </a:r>
            <a:r>
              <a:rPr lang="en-GB" dirty="0"/>
              <a:t> are indicated </a:t>
            </a:r>
            <a:r>
              <a:rPr lang="en-GB" dirty="0">
                <a:solidFill>
                  <a:srgbClr val="C00000"/>
                </a:solidFill>
              </a:rPr>
              <a:t>by </a:t>
            </a:r>
            <a:r>
              <a:rPr lang="en-GB" dirty="0" err="1">
                <a:solidFill>
                  <a:srgbClr val="C00000"/>
                </a:solidFill>
              </a:rPr>
              <a:t>labeling</a:t>
            </a:r>
            <a:r>
              <a:rPr lang="en-GB" dirty="0">
                <a:solidFill>
                  <a:srgbClr val="C00000"/>
                </a:solidFill>
              </a:rPr>
              <a:t> the lines </a:t>
            </a:r>
            <a:r>
              <a:rPr lang="en-GB" dirty="0"/>
              <a:t>that connect diamonds (relationship) to rectangles (entity).</a:t>
            </a:r>
          </a:p>
          <a:p>
            <a:r>
              <a:rPr lang="en-GB" dirty="0"/>
              <a:t>The labels </a:t>
            </a:r>
            <a:r>
              <a:rPr lang="en-GB" b="1" dirty="0">
                <a:solidFill>
                  <a:srgbClr val="C00000"/>
                </a:solidFill>
              </a:rPr>
              <a:t>“Coordinator” and “Head” are called roles</a:t>
            </a:r>
            <a:r>
              <a:rPr lang="en-GB" dirty="0"/>
              <a:t>; they specify Faculty entities interact with whom via </a:t>
            </a:r>
            <a:r>
              <a:rPr lang="en-GB" dirty="0" err="1"/>
              <a:t>Reports_To</a:t>
            </a:r>
            <a:r>
              <a:rPr lang="en-GB" dirty="0"/>
              <a:t> relationship set.</a:t>
            </a:r>
          </a:p>
          <a:p>
            <a:r>
              <a:rPr lang="en-GB" dirty="0">
                <a:solidFill>
                  <a:srgbClr val="C00000"/>
                </a:solidFill>
              </a:rPr>
              <a:t>Role labels are optional</a:t>
            </a:r>
            <a:r>
              <a:rPr lang="en-GB" dirty="0"/>
              <a:t>, and are </a:t>
            </a:r>
            <a:r>
              <a:rPr lang="en-GB" dirty="0">
                <a:solidFill>
                  <a:srgbClr val="C00000"/>
                </a:solidFill>
              </a:rPr>
              <a:t>used to clarify semantics (meaning) </a:t>
            </a:r>
            <a:r>
              <a:rPr lang="en-GB" dirty="0"/>
              <a:t>of the relationship.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AE154-90F9-7196-D890-95AF7C0D1E8F}"/>
              </a:ext>
            </a:extLst>
          </p:cNvPr>
          <p:cNvSpPr/>
          <p:nvPr/>
        </p:nvSpPr>
        <p:spPr>
          <a:xfrm>
            <a:off x="4024994" y="4147508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E30BDEDB-6AB5-A635-D625-EA3A09D86BB6}"/>
              </a:ext>
            </a:extLst>
          </p:cNvPr>
          <p:cNvSpPr/>
          <p:nvPr/>
        </p:nvSpPr>
        <p:spPr>
          <a:xfrm>
            <a:off x="6598920" y="4069128"/>
            <a:ext cx="2468880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Reports_To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661D76-5E0C-7035-CE61-BCF1D77BB804}"/>
              </a:ext>
            </a:extLst>
          </p:cNvPr>
          <p:cNvCxnSpPr/>
          <p:nvPr/>
        </p:nvCxnSpPr>
        <p:spPr>
          <a:xfrm>
            <a:off x="5717166" y="4438649"/>
            <a:ext cx="1097280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2C0BE2-D0C9-2B29-58B9-5EDB00888C3B}"/>
              </a:ext>
            </a:extLst>
          </p:cNvPr>
          <p:cNvCxnSpPr>
            <a:stCxn id="8" idx="4"/>
            <a:endCxn id="4" idx="0"/>
          </p:cNvCxnSpPr>
          <p:nvPr/>
        </p:nvCxnSpPr>
        <p:spPr>
          <a:xfrm>
            <a:off x="3910691" y="3711535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438D5A4-AB5E-58C0-4AC9-971DF80B8528}"/>
              </a:ext>
            </a:extLst>
          </p:cNvPr>
          <p:cNvSpPr/>
          <p:nvPr/>
        </p:nvSpPr>
        <p:spPr>
          <a:xfrm>
            <a:off x="3179171" y="328862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EmpID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BDDD43-37B9-277B-C12F-DE494B6A8F63}"/>
              </a:ext>
            </a:extLst>
          </p:cNvPr>
          <p:cNvCxnSpPr>
            <a:stCxn id="10" idx="4"/>
            <a:endCxn id="4" idx="0"/>
          </p:cNvCxnSpPr>
          <p:nvPr/>
        </p:nvCxnSpPr>
        <p:spPr>
          <a:xfrm flipH="1">
            <a:off x="4874080" y="3689124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936C35-C1FA-00E5-9280-94D2933E1175}"/>
              </a:ext>
            </a:extLst>
          </p:cNvPr>
          <p:cNvSpPr/>
          <p:nvPr/>
        </p:nvSpPr>
        <p:spPr>
          <a:xfrm>
            <a:off x="4797294" y="326621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7EE91D-B158-9917-9EA4-360086018CC8}"/>
              </a:ext>
            </a:extLst>
          </p:cNvPr>
          <p:cNvCxnSpPr/>
          <p:nvPr/>
        </p:nvCxnSpPr>
        <p:spPr>
          <a:xfrm flipH="1">
            <a:off x="4043280" y="4887735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CB36644-C649-E5A5-B453-7BE5A64F34A3}"/>
              </a:ext>
            </a:extLst>
          </p:cNvPr>
          <p:cNvSpPr/>
          <p:nvPr/>
        </p:nvSpPr>
        <p:spPr>
          <a:xfrm>
            <a:off x="3293474" y="529831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2C7AED-97AA-CB55-974E-FD6AE5A31992}"/>
              </a:ext>
            </a:extLst>
          </p:cNvPr>
          <p:cNvSpPr/>
          <p:nvPr/>
        </p:nvSpPr>
        <p:spPr>
          <a:xfrm>
            <a:off x="4929825" y="5311140"/>
            <a:ext cx="173736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Experience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A23E9-5836-55FD-A1C5-789F5865A7C0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4874080" y="4892091"/>
            <a:ext cx="924425" cy="4190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5606BE-07DB-ADCD-3981-D7A1BB389BA9}"/>
              </a:ext>
            </a:extLst>
          </p:cNvPr>
          <p:cNvCxnSpPr/>
          <p:nvPr/>
        </p:nvCxnSpPr>
        <p:spPr>
          <a:xfrm>
            <a:off x="5714999" y="4591050"/>
            <a:ext cx="1097280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7FC41D-BBB6-FD55-35B0-7B4389679DD3}"/>
              </a:ext>
            </a:extLst>
          </p:cNvPr>
          <p:cNvSpPr txBox="1"/>
          <p:nvPr/>
        </p:nvSpPr>
        <p:spPr>
          <a:xfrm>
            <a:off x="5892800" y="4603019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3B9B2-8B0B-DBCE-29F1-D3C759026052}"/>
              </a:ext>
            </a:extLst>
          </p:cNvPr>
          <p:cNvSpPr txBox="1"/>
          <p:nvPr/>
        </p:nvSpPr>
        <p:spPr>
          <a:xfrm>
            <a:off x="5692100" y="4068372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Coordinator</a:t>
            </a:r>
          </a:p>
        </p:txBody>
      </p:sp>
    </p:spTree>
    <p:extLst>
      <p:ext uri="{BB962C8B-B14F-4D97-AF65-F5344CB8AC3E}">
        <p14:creationId xmlns:p14="http://schemas.microsoft.com/office/powerpoint/2010/main" val="24550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2" grpId="0" animBg="1"/>
      <p:bldP spid="13" grpId="0" animBg="1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399C-ECFD-5E9A-5278-803C088C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Relationship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C2A4-F8BE-B554-11D4-713B05BA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F53716-EDCC-A61E-5F94-DB57EDAEEAE0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same </a:t>
            </a:r>
            <a:r>
              <a:rPr lang="en-GB" b="1" dirty="0">
                <a:solidFill>
                  <a:srgbClr val="0E47A1"/>
                </a:solidFill>
              </a:rPr>
              <a:t>entity participates in a relationship set more than once </a:t>
            </a:r>
            <a:r>
              <a:rPr lang="en-GB" dirty="0"/>
              <a:t>then it is called recursive relationship set.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E6F6D-4A85-7B07-EF50-4F9237398186}"/>
              </a:ext>
            </a:extLst>
          </p:cNvPr>
          <p:cNvSpPr/>
          <p:nvPr/>
        </p:nvSpPr>
        <p:spPr>
          <a:xfrm>
            <a:off x="2788923" y="2637907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2340F-B549-CEA8-FB40-6DF2AE4B79FA}"/>
              </a:ext>
            </a:extLst>
          </p:cNvPr>
          <p:cNvSpPr/>
          <p:nvPr/>
        </p:nvSpPr>
        <p:spPr>
          <a:xfrm>
            <a:off x="7968900" y="263355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6F08009-2960-70F1-CD3D-B384EDE377AB}"/>
              </a:ext>
            </a:extLst>
          </p:cNvPr>
          <p:cNvSpPr/>
          <p:nvPr/>
        </p:nvSpPr>
        <p:spPr>
          <a:xfrm>
            <a:off x="5362849" y="2559527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0550D3-88B8-6446-E008-212CD7FF783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7087147" y="300584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61A96A-477C-090F-7243-667B0029B8C4}"/>
              </a:ext>
            </a:extLst>
          </p:cNvPr>
          <p:cNvCxnSpPr/>
          <p:nvPr/>
        </p:nvCxnSpPr>
        <p:spPr>
          <a:xfrm>
            <a:off x="4481096" y="300584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E7DFFF-5471-9AA7-41EC-9FDD676694CC}"/>
              </a:ext>
            </a:extLst>
          </p:cNvPr>
          <p:cNvCxnSpPr>
            <a:stCxn id="11" idx="4"/>
            <a:endCxn id="5" idx="0"/>
          </p:cNvCxnSpPr>
          <p:nvPr/>
        </p:nvCxnSpPr>
        <p:spPr>
          <a:xfrm>
            <a:off x="2674620" y="2201934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F427767-4184-76A5-5D1D-8AC55EA35C8D}"/>
              </a:ext>
            </a:extLst>
          </p:cNvPr>
          <p:cNvSpPr/>
          <p:nvPr/>
        </p:nvSpPr>
        <p:spPr>
          <a:xfrm>
            <a:off x="1943100" y="177902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FacID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24F9C9-B58E-E209-0A4E-B1417BA37850}"/>
              </a:ext>
            </a:extLst>
          </p:cNvPr>
          <p:cNvCxnSpPr>
            <a:stCxn id="13" idx="4"/>
            <a:endCxn id="5" idx="0"/>
          </p:cNvCxnSpPr>
          <p:nvPr/>
        </p:nvCxnSpPr>
        <p:spPr>
          <a:xfrm flipH="1">
            <a:off x="3638009" y="2179523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4A4B6DD-85DC-1C9B-4037-06A502B50B80}"/>
              </a:ext>
            </a:extLst>
          </p:cNvPr>
          <p:cNvSpPr/>
          <p:nvPr/>
        </p:nvSpPr>
        <p:spPr>
          <a:xfrm>
            <a:off x="3561223" y="1756613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FAC2FF-B0F9-ACFD-B46E-07F73FA8DB66}"/>
              </a:ext>
            </a:extLst>
          </p:cNvPr>
          <p:cNvCxnSpPr/>
          <p:nvPr/>
        </p:nvCxnSpPr>
        <p:spPr>
          <a:xfrm flipH="1">
            <a:off x="2807209" y="3378134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4F7A957-4365-7594-8A3E-B81C5BCF37D8}"/>
              </a:ext>
            </a:extLst>
          </p:cNvPr>
          <p:cNvSpPr/>
          <p:nvPr/>
        </p:nvSpPr>
        <p:spPr>
          <a:xfrm>
            <a:off x="2057403" y="3788718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4755B-3007-206F-D770-C77D26BB0068}"/>
              </a:ext>
            </a:extLst>
          </p:cNvPr>
          <p:cNvCxnSpPr>
            <a:stCxn id="17" idx="4"/>
          </p:cNvCxnSpPr>
          <p:nvPr/>
        </p:nvCxnSpPr>
        <p:spPr>
          <a:xfrm>
            <a:off x="7916385" y="2197921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5CCF3E4-0D64-A46B-E993-F1AD73A984AC}"/>
              </a:ext>
            </a:extLst>
          </p:cNvPr>
          <p:cNvSpPr/>
          <p:nvPr/>
        </p:nvSpPr>
        <p:spPr>
          <a:xfrm>
            <a:off x="7184865" y="1775011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DeptID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7DCDF6-7CEB-C387-9F88-D0888EA2886C}"/>
              </a:ext>
            </a:extLst>
          </p:cNvPr>
          <p:cNvCxnSpPr>
            <a:stCxn id="19" idx="4"/>
          </p:cNvCxnSpPr>
          <p:nvPr/>
        </p:nvCxnSpPr>
        <p:spPr>
          <a:xfrm flipH="1">
            <a:off x="8879774" y="2175510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B9A8102-F530-8314-66B8-E9CD59AC957D}"/>
              </a:ext>
            </a:extLst>
          </p:cNvPr>
          <p:cNvSpPr/>
          <p:nvPr/>
        </p:nvSpPr>
        <p:spPr>
          <a:xfrm>
            <a:off x="8802988" y="175260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1FBF7336-12B9-6B2F-7B1E-6907A2390FB6}"/>
              </a:ext>
            </a:extLst>
          </p:cNvPr>
          <p:cNvSpPr/>
          <p:nvPr/>
        </p:nvSpPr>
        <p:spPr>
          <a:xfrm>
            <a:off x="5796653" y="4511220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E146BE-6088-A593-9436-28B5B29F28B4}"/>
              </a:ext>
            </a:extLst>
          </p:cNvPr>
          <p:cNvCxnSpPr>
            <a:stCxn id="20" idx="3"/>
          </p:cNvCxnSpPr>
          <p:nvPr/>
        </p:nvCxnSpPr>
        <p:spPr>
          <a:xfrm>
            <a:off x="7520951" y="4957535"/>
            <a:ext cx="822960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E25C9C-B76C-3E8C-3208-20B4480E6639}"/>
              </a:ext>
            </a:extLst>
          </p:cNvPr>
          <p:cNvCxnSpPr/>
          <p:nvPr/>
        </p:nvCxnSpPr>
        <p:spPr>
          <a:xfrm flipV="1">
            <a:off x="5008575" y="4951009"/>
            <a:ext cx="801679" cy="13714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67F28A-A491-0D41-9894-572996BD05CC}"/>
              </a:ext>
            </a:extLst>
          </p:cNvPr>
          <p:cNvGrpSpPr/>
          <p:nvPr/>
        </p:nvGrpSpPr>
        <p:grpSpPr>
          <a:xfrm rot="21202384">
            <a:off x="4999655" y="4697431"/>
            <a:ext cx="3357828" cy="892630"/>
            <a:chOff x="3577594" y="5116733"/>
            <a:chExt cx="3357828" cy="892630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56E8506E-55F2-40F3-DAD9-33FDE1E9E8C5}"/>
                </a:ext>
              </a:extLst>
            </p:cNvPr>
            <p:cNvSpPr/>
            <p:nvPr/>
          </p:nvSpPr>
          <p:spPr>
            <a:xfrm>
              <a:off x="4388166" y="5116733"/>
              <a:ext cx="1724298" cy="892630"/>
            </a:xfrm>
            <a:prstGeom prst="diamond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Prof.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586AE5-DAC6-6B68-9E66-4D60C034A8B8}"/>
                </a:ext>
              </a:extLst>
            </p:cNvPr>
            <p:cNvCxnSpPr>
              <a:stCxn id="24" idx="3"/>
            </p:cNvCxnSpPr>
            <p:nvPr/>
          </p:nvCxnSpPr>
          <p:spPr>
            <a:xfrm>
              <a:off x="6112462" y="5563048"/>
              <a:ext cx="822960" cy="1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E72658-9F11-2372-1559-0E369AF988A2}"/>
                </a:ext>
              </a:extLst>
            </p:cNvPr>
            <p:cNvCxnSpPr/>
            <p:nvPr/>
          </p:nvCxnSpPr>
          <p:spPr>
            <a:xfrm>
              <a:off x="3577594" y="5568723"/>
              <a:ext cx="822960" cy="1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Rounded Rectangular Callout 27">
            <a:extLst>
              <a:ext uri="{FF2B5EF4-FFF2-40B4-BE49-F238E27FC236}">
                <a16:creationId xmlns:a16="http://schemas.microsoft.com/office/drawing/2014/main" id="{C598EDD7-698A-DB9F-3D76-E36B868C56BF}"/>
              </a:ext>
            </a:extLst>
          </p:cNvPr>
          <p:cNvSpPr/>
          <p:nvPr/>
        </p:nvSpPr>
        <p:spPr>
          <a:xfrm>
            <a:off x="6134100" y="3778250"/>
            <a:ext cx="1463040" cy="914400"/>
          </a:xfrm>
          <a:prstGeom prst="wedgeRoundRectCallout">
            <a:avLst>
              <a:gd name="adj1" fmla="val -19777"/>
              <a:gd name="adj2" fmla="val 72964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Recursive Relationship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58C6C8-3B04-EE2C-92B6-B02D6A8C11D6}"/>
              </a:ext>
            </a:extLst>
          </p:cNvPr>
          <p:cNvGrpSpPr/>
          <p:nvPr/>
        </p:nvGrpSpPr>
        <p:grpSpPr>
          <a:xfrm rot="20825156">
            <a:off x="4963676" y="4886817"/>
            <a:ext cx="3431767" cy="892630"/>
            <a:chOff x="3577594" y="5127170"/>
            <a:chExt cx="3356617" cy="892630"/>
          </a:xfrm>
        </p:grpSpPr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4CD6AC2F-96E5-14EF-5058-84841175F848}"/>
                </a:ext>
              </a:extLst>
            </p:cNvPr>
            <p:cNvSpPr/>
            <p:nvPr/>
          </p:nvSpPr>
          <p:spPr>
            <a:xfrm>
              <a:off x="4386953" y="5127170"/>
              <a:ext cx="1724298" cy="892630"/>
            </a:xfrm>
            <a:prstGeom prst="diamond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Prof./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HOD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634D443-615D-A22A-E5EC-640A6D587B29}"/>
                </a:ext>
              </a:extLst>
            </p:cNvPr>
            <p:cNvCxnSpPr>
              <a:stCxn id="29" idx="3"/>
            </p:cNvCxnSpPr>
            <p:nvPr/>
          </p:nvCxnSpPr>
          <p:spPr>
            <a:xfrm>
              <a:off x="6111251" y="5573485"/>
              <a:ext cx="822960" cy="1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4415E5-695E-A7EC-3A9A-75A850718F6F}"/>
                </a:ext>
              </a:extLst>
            </p:cNvPr>
            <p:cNvCxnSpPr/>
            <p:nvPr/>
          </p:nvCxnSpPr>
          <p:spPr>
            <a:xfrm>
              <a:off x="3577594" y="5568723"/>
              <a:ext cx="822960" cy="1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719225B7-A754-A937-76DB-25FEF87AC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60369"/>
              </p:ext>
            </p:extLst>
          </p:nvPr>
        </p:nvGraphicFramePr>
        <p:xfrm>
          <a:off x="2842230" y="4321501"/>
          <a:ext cx="216916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Ajay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err="1"/>
                        <a:t>Haresh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Ramesh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5A1013B7-8EE5-683A-F07E-8FC03F5347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208789"/>
              </p:ext>
            </p:extLst>
          </p:nvPr>
        </p:nvGraphicFramePr>
        <p:xfrm>
          <a:off x="8306214" y="4321501"/>
          <a:ext cx="133223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Civil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Mechanical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97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0" grpId="0" animBg="1"/>
      <p:bldP spid="20" grpId="1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FB472-3AB8-E528-BCE0-8B218F01F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2AC13-104E-8786-1B7F-64F370E5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Mapping Cardinality</a:t>
            </a:r>
          </a:p>
        </p:txBody>
      </p:sp>
    </p:spTree>
    <p:extLst>
      <p:ext uri="{BB962C8B-B14F-4D97-AF65-F5344CB8AC3E}">
        <p14:creationId xmlns:p14="http://schemas.microsoft.com/office/powerpoint/2010/main" val="3728522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27BB-E0F8-A4F1-07F8-DDA6793C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Cardinality (Cardinality Constraints)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6E815F-E55A-0B52-AAF9-F91CD6AA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GB" dirty="0"/>
              <a:t>It represents the </a:t>
            </a:r>
            <a:r>
              <a:rPr lang="en-GB" b="1" dirty="0">
                <a:solidFill>
                  <a:srgbClr val="0E47A1"/>
                </a:solidFill>
              </a:rPr>
              <a:t>number of entities of another entity set </a:t>
            </a:r>
            <a:r>
              <a:rPr lang="en-GB" dirty="0"/>
              <a:t>which are </a:t>
            </a:r>
            <a:r>
              <a:rPr lang="en-GB" b="1" dirty="0">
                <a:solidFill>
                  <a:srgbClr val="0E47A1"/>
                </a:solidFill>
              </a:rPr>
              <a:t>connected to an entity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dirty="0"/>
              <a:t>using a relationship set.</a:t>
            </a:r>
          </a:p>
          <a:p>
            <a:r>
              <a:rPr lang="en-GB" dirty="0"/>
              <a:t>It is most </a:t>
            </a:r>
            <a:r>
              <a:rPr lang="en-GB" b="1" dirty="0">
                <a:solidFill>
                  <a:srgbClr val="0E47A1"/>
                </a:solidFill>
              </a:rPr>
              <a:t>useful in describing binary relationship sets</a:t>
            </a:r>
            <a:r>
              <a:rPr lang="en-GB" dirty="0"/>
              <a:t>.</a:t>
            </a:r>
          </a:p>
          <a:p>
            <a:r>
              <a:rPr lang="en-GB" dirty="0"/>
              <a:t>For a binary relationship set the mapping cardinality must be one of the following types:</a:t>
            </a:r>
          </a:p>
          <a:p>
            <a:pPr lvl="1"/>
            <a:r>
              <a:rPr lang="en-GB" dirty="0"/>
              <a:t>One to One</a:t>
            </a:r>
          </a:p>
          <a:p>
            <a:pPr lvl="1"/>
            <a:r>
              <a:rPr lang="en-GB" dirty="0"/>
              <a:t>One to Many</a:t>
            </a:r>
          </a:p>
          <a:p>
            <a:pPr lvl="1"/>
            <a:r>
              <a:rPr lang="en-GB" dirty="0"/>
              <a:t>Many to One</a:t>
            </a:r>
          </a:p>
          <a:p>
            <a:pPr lvl="1"/>
            <a:r>
              <a:rPr lang="en-GB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7462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07BB-2206-E461-DC6C-F14898B5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One-to-One relationship (1 – 1)</a:t>
            </a:r>
            <a:endParaRPr lang="en-IN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C92EF80-5D81-992B-E52F-5A167FCAF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rgbClr val="0E47A1"/>
                </a:solidFill>
              </a:rPr>
              <a:t>A is associated with only one entity in B </a:t>
            </a:r>
            <a:r>
              <a:rPr lang="en-GB" dirty="0"/>
              <a:t>and an entity in </a:t>
            </a:r>
            <a:r>
              <a:rPr lang="en-GB" b="1" dirty="0">
                <a:solidFill>
                  <a:srgbClr val="0E47A1"/>
                </a:solidFill>
              </a:rPr>
              <a:t>B is associated with only one entity in A</a:t>
            </a:r>
            <a:r>
              <a:rPr lang="en-GB" dirty="0">
                <a:solidFill>
                  <a:srgbClr val="0E47A1"/>
                </a:solidFill>
              </a:rPr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rgbClr val="0E47A1"/>
                </a:solidFill>
              </a:rPr>
              <a:t>customer is connected with only one loan </a:t>
            </a:r>
            <a:r>
              <a:rPr lang="en-GB" dirty="0"/>
              <a:t>using the relationship borrower and a </a:t>
            </a:r>
            <a:r>
              <a:rPr lang="en-GB" b="1" dirty="0">
                <a:solidFill>
                  <a:srgbClr val="0E47A1"/>
                </a:solidFill>
              </a:rPr>
              <a:t>loan is connected with only one customer </a:t>
            </a:r>
            <a:r>
              <a:rPr lang="en-GB" dirty="0"/>
              <a:t>using borrower.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0A7893-2BFC-6997-51F4-2BBD0B36B153}"/>
              </a:ext>
            </a:extLst>
          </p:cNvPr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60079-5E63-C897-0CF4-CCB47D1ABD34}"/>
              </a:ext>
            </a:extLst>
          </p:cNvPr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B6819-8D4E-98C1-1833-44921D517705}"/>
              </a:ext>
            </a:extLst>
          </p:cNvPr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4AA18-30CD-B908-6810-81FEF3B43CCC}"/>
              </a:ext>
            </a:extLst>
          </p:cNvPr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B6D67-3F80-2F62-49A8-8E1DB5815C9E}"/>
              </a:ext>
            </a:extLst>
          </p:cNvPr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B104F6-9122-8947-E47A-7265E65975A7}"/>
              </a:ext>
            </a:extLst>
          </p:cNvPr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0D6715-3FF8-C517-F092-CD7B05DA0455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67091B-822B-E885-4B3C-818ABE9618A5}"/>
              </a:ext>
            </a:extLst>
          </p:cNvPr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F3FCD-104D-3513-C084-F3C180F2A85D}"/>
              </a:ext>
            </a:extLst>
          </p:cNvPr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1F2C60-DBB3-3AD7-D100-892AC4E087FE}"/>
              </a:ext>
            </a:extLst>
          </p:cNvPr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6899DE-89B8-32DD-BC5B-0F7DF5B870AA}"/>
              </a:ext>
            </a:extLst>
          </p:cNvPr>
          <p:cNvCxnSpPr/>
          <p:nvPr/>
        </p:nvCxnSpPr>
        <p:spPr>
          <a:xfrm>
            <a:off x="2152650" y="3390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836A36-BF41-87C2-CB88-A3E69B9AA139}"/>
              </a:ext>
            </a:extLst>
          </p:cNvPr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29C3873-604B-2990-1578-213E6AF02E2B}"/>
              </a:ext>
            </a:extLst>
          </p:cNvPr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AB413-3F0C-6DC9-05B3-64CCDEBA7092}"/>
              </a:ext>
            </a:extLst>
          </p:cNvPr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23EB55-BA8D-EB70-AA06-7C3DA1BB9E70}"/>
              </a:ext>
            </a:extLst>
          </p:cNvPr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57616D-A47B-FFC1-8627-11CA1DC4E4A8}"/>
              </a:ext>
            </a:extLst>
          </p:cNvPr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4D9CF-FAC3-5C5C-B8E4-F81511971E53}"/>
              </a:ext>
            </a:extLst>
          </p:cNvPr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2130D-6BCF-ED4A-CC0F-501778A363D4}"/>
              </a:ext>
            </a:extLst>
          </p:cNvPr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7452BB-7866-C840-E5BE-471DCDBC075E}"/>
              </a:ext>
            </a:extLst>
          </p:cNvPr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6294B0-BA18-E3F9-24CD-AB098959F259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3E70DB-9D2C-9482-75FD-9D978FB63280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7577920" y="35127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BB62EA-BDED-27D9-F9B5-02934237986E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7577920" y="40461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5E012-8365-DAB8-B899-11912409BBBB}"/>
              </a:ext>
            </a:extLst>
          </p:cNvPr>
          <p:cNvCxnSpPr/>
          <p:nvPr/>
        </p:nvCxnSpPr>
        <p:spPr>
          <a:xfrm flipH="1">
            <a:off x="7603120" y="2400300"/>
            <a:ext cx="38404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9518AE-5FF5-6838-B7D8-FC75D2985354}"/>
              </a:ext>
            </a:extLst>
          </p:cNvPr>
          <p:cNvCxnSpPr/>
          <p:nvPr/>
        </p:nvCxnSpPr>
        <p:spPr>
          <a:xfrm>
            <a:off x="9965320" y="2400300"/>
            <a:ext cx="38100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6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A400-F9A0-69CB-F98B-384F9BB7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One-to-Many relationship (1 – 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F657-A60A-407A-6AFD-AF7E21C2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5984204-5505-39C1-4ABA-1C85203BE4DB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 entity in </a:t>
            </a:r>
            <a:r>
              <a:rPr lang="en-GB" b="1" dirty="0">
                <a:solidFill>
                  <a:srgbClr val="0E47A1"/>
                </a:solidFill>
              </a:rPr>
              <a:t>A is associated with more than one entities in B </a:t>
            </a:r>
            <a:r>
              <a:rPr lang="en-GB" dirty="0"/>
              <a:t>and an entity </a:t>
            </a:r>
            <a:r>
              <a:rPr lang="en-GB" dirty="0">
                <a:solidFill>
                  <a:srgbClr val="0E47A1"/>
                </a:solidFill>
              </a:rPr>
              <a:t>in </a:t>
            </a:r>
            <a:r>
              <a:rPr lang="en-GB" b="1" dirty="0">
                <a:solidFill>
                  <a:srgbClr val="0E47A1"/>
                </a:solidFill>
              </a:rPr>
              <a:t>B is associated with only one entity in A</a:t>
            </a:r>
            <a:r>
              <a:rPr lang="en-GB" dirty="0">
                <a:solidFill>
                  <a:srgbClr val="0E47A1"/>
                </a:solidFill>
              </a:rPr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rgbClr val="0E47A1"/>
                </a:solidFill>
              </a:rPr>
              <a:t>loan is connected with only one customer </a:t>
            </a:r>
            <a:r>
              <a:rPr lang="en-GB" dirty="0"/>
              <a:t>using borrower and a </a:t>
            </a:r>
            <a:r>
              <a:rPr lang="en-GB" b="1" dirty="0">
                <a:solidFill>
                  <a:srgbClr val="0E47A1"/>
                </a:solidFill>
              </a:rPr>
              <a:t>customer is connected with more than one loans using borrower</a:t>
            </a:r>
            <a:r>
              <a:rPr lang="en-GB" dirty="0">
                <a:solidFill>
                  <a:srgbClr val="0E47A1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8394CF-ED63-838A-C340-45A294574886}"/>
              </a:ext>
            </a:extLst>
          </p:cNvPr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BEF95D-13EA-C2B7-DC2C-885B98169B32}"/>
              </a:ext>
            </a:extLst>
          </p:cNvPr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FAE00-1D23-48B0-2C44-809543C7E66B}"/>
              </a:ext>
            </a:extLst>
          </p:cNvPr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17E161-BD0D-3C69-FCCA-31C80081A776}"/>
              </a:ext>
            </a:extLst>
          </p:cNvPr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2A2BC7-203B-DF4A-F840-C11BEFC0D45E}"/>
              </a:ext>
            </a:extLst>
          </p:cNvPr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EA2BE-9AC1-9A20-5D32-08973E547105}"/>
              </a:ext>
            </a:extLst>
          </p:cNvPr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3A4171-C4E3-1BC2-527E-EBE1A46AFBF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B21F43-8349-7CA6-A8BC-60993C5C57CA}"/>
              </a:ext>
            </a:extLst>
          </p:cNvPr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3E6D1-BF96-827B-48AC-3DC088FC943A}"/>
              </a:ext>
            </a:extLst>
          </p:cNvPr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CE4F88-02F6-5A92-672A-50A9206B2BE8}"/>
              </a:ext>
            </a:extLst>
          </p:cNvPr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EDC5EA-6CD2-097F-3679-7E1E572D4A02}"/>
              </a:ext>
            </a:extLst>
          </p:cNvPr>
          <p:cNvCxnSpPr>
            <a:stCxn id="6" idx="3"/>
          </p:cNvCxnSpPr>
          <p:nvPr/>
        </p:nvCxnSpPr>
        <p:spPr>
          <a:xfrm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3984EB2-1251-2C1B-2C13-55DB8EF183EC}"/>
              </a:ext>
            </a:extLst>
          </p:cNvPr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A8D35FE9-01BE-982A-46BB-5738F297B8C1}"/>
              </a:ext>
            </a:extLst>
          </p:cNvPr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16BF59-E15C-61A8-2543-D54D6151385E}"/>
              </a:ext>
            </a:extLst>
          </p:cNvPr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16B129-8CA6-FB3B-370D-57926B85539C}"/>
              </a:ext>
            </a:extLst>
          </p:cNvPr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F8395-4B84-D38A-AC27-55E98AA58863}"/>
              </a:ext>
            </a:extLst>
          </p:cNvPr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3832D9-37EE-66C3-9A1B-D2AD55470349}"/>
              </a:ext>
            </a:extLst>
          </p:cNvPr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7A15C-4C39-DBF2-486B-8A7132836FCF}"/>
              </a:ext>
            </a:extLst>
          </p:cNvPr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6658A-655C-1847-2E80-5CDADB488B5F}"/>
              </a:ext>
            </a:extLst>
          </p:cNvPr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9AD05B-2CAA-0735-73D9-69CDC0160025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A7AAD9-54E0-4231-6876-4F892966D45D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E79C74-96CF-DAD1-C5F4-4EE901A4505F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9B22A5-CDD9-DB03-AD53-0A1D900BA4E3}"/>
              </a:ext>
            </a:extLst>
          </p:cNvPr>
          <p:cNvCxnSpPr/>
          <p:nvPr/>
        </p:nvCxnSpPr>
        <p:spPr>
          <a:xfrm flipH="1">
            <a:off x="7603120" y="2400300"/>
            <a:ext cx="38404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C96B2A1-B65C-3B8B-3E2F-D2C2A317521A}"/>
              </a:ext>
            </a:extLst>
          </p:cNvPr>
          <p:cNvSpPr/>
          <p:nvPr/>
        </p:nvSpPr>
        <p:spPr>
          <a:xfrm>
            <a:off x="10348490" y="43815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L4</a:t>
            </a:r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6E767-A533-7E7E-F584-5F8E0094FB7B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>
            <a:off x="7577920" y="3512700"/>
            <a:ext cx="2770570" cy="1066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B2810F-112D-BF2C-72E0-34AA8C8190B7}"/>
              </a:ext>
            </a:extLst>
          </p:cNvPr>
          <p:cNvCxnSpPr/>
          <p:nvPr/>
        </p:nvCxnSpPr>
        <p:spPr>
          <a:xfrm>
            <a:off x="9944944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989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96D7-456C-78C8-5BD9-8F84A225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Many-to-One relationship (N – 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86D1-93CD-AB3A-165F-1D8EEBD2F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DDE4109-4B59-9553-BB82-13C886518428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 entity in </a:t>
            </a:r>
            <a:r>
              <a:rPr lang="en-GB" b="1" dirty="0">
                <a:solidFill>
                  <a:srgbClr val="0E47A1"/>
                </a:solidFill>
              </a:rPr>
              <a:t>A is associated with only one entity in B </a:t>
            </a:r>
            <a:r>
              <a:rPr lang="en-GB" dirty="0"/>
              <a:t>and an entity in </a:t>
            </a:r>
            <a:r>
              <a:rPr lang="en-GB" b="1" dirty="0">
                <a:solidFill>
                  <a:srgbClr val="0E47A1"/>
                </a:solidFill>
              </a:rPr>
              <a:t>B is associated with more than one entities in A</a:t>
            </a:r>
            <a:r>
              <a:rPr lang="en-GB" dirty="0">
                <a:solidFill>
                  <a:srgbClr val="0E47A1"/>
                </a:solidFill>
              </a:rPr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rgbClr val="0E47A1"/>
                </a:solidFill>
              </a:rPr>
              <a:t>loan is connected with more than one customer </a:t>
            </a:r>
            <a:r>
              <a:rPr lang="en-GB" dirty="0"/>
              <a:t>using borrower and a </a:t>
            </a:r>
            <a:r>
              <a:rPr lang="en-GB" b="1" dirty="0">
                <a:solidFill>
                  <a:srgbClr val="0E47A1"/>
                </a:solidFill>
              </a:rPr>
              <a:t>customer is connected with only one loan</a:t>
            </a:r>
            <a:r>
              <a:rPr lang="en-GB" dirty="0">
                <a:solidFill>
                  <a:srgbClr val="0E47A1"/>
                </a:solidFill>
              </a:rPr>
              <a:t> </a:t>
            </a:r>
            <a:r>
              <a:rPr lang="en-GB" dirty="0"/>
              <a:t>using borrower.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522979-02A2-D382-A01D-9FFCE3C9A712}"/>
              </a:ext>
            </a:extLst>
          </p:cNvPr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0905A-42C2-CF3D-53EF-004A82970254}"/>
              </a:ext>
            </a:extLst>
          </p:cNvPr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7EBCA-A2E2-D9D9-33CF-483D2B760819}"/>
              </a:ext>
            </a:extLst>
          </p:cNvPr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87CEA3-DFFD-8F03-8992-F3499A1BB7EC}"/>
              </a:ext>
            </a:extLst>
          </p:cNvPr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04170-1563-FE30-3B93-C3B9BF89B7F2}"/>
              </a:ext>
            </a:extLst>
          </p:cNvPr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F35893-6D13-A035-D74D-35E307D757C5}"/>
              </a:ext>
            </a:extLst>
          </p:cNvPr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8F1279-BD2F-F6ED-9758-1A3C7849E7CB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EE1706-D4A8-D9BB-4D65-1DE2DA23E31F}"/>
              </a:ext>
            </a:extLst>
          </p:cNvPr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B19D5-ED77-0156-052C-3E159641C718}"/>
              </a:ext>
            </a:extLst>
          </p:cNvPr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1921AB-2DAB-54C1-351C-2ED848791DAB}"/>
              </a:ext>
            </a:extLst>
          </p:cNvPr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E37E28-710F-85C9-8C17-04A6FA5D3B61}"/>
              </a:ext>
            </a:extLst>
          </p:cNvPr>
          <p:cNvCxnSpPr>
            <a:stCxn id="7" idx="3"/>
          </p:cNvCxnSpPr>
          <p:nvPr/>
        </p:nvCxnSpPr>
        <p:spPr>
          <a:xfrm flipV="1"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85338-D16C-D759-1BE9-57B137BA8514}"/>
              </a:ext>
            </a:extLst>
          </p:cNvPr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52D353B-377D-D32B-4A88-D050ADB07C7D}"/>
              </a:ext>
            </a:extLst>
          </p:cNvPr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43D9B0-CDEF-4400-BA0F-6D66F7A691F2}"/>
              </a:ext>
            </a:extLst>
          </p:cNvPr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7A42A-F785-1A00-2F75-5E8EFE9754EB}"/>
              </a:ext>
            </a:extLst>
          </p:cNvPr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CD4F99-5DD6-CFA3-024F-3DBD8307B7EA}"/>
              </a:ext>
            </a:extLst>
          </p:cNvPr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4AC9B-8924-6882-5609-83DC0BDB3C84}"/>
              </a:ext>
            </a:extLst>
          </p:cNvPr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6458B-5726-2DD8-F67F-70BDAF047FEC}"/>
              </a:ext>
            </a:extLst>
          </p:cNvPr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2B0FC1-7263-44F2-30A2-B85E141695CA}"/>
              </a:ext>
            </a:extLst>
          </p:cNvPr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38F9-9C7B-3126-566A-66977D710E5C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74EAD3-4CE4-D0C8-5924-655F0223E894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CEB0F0-F035-7594-60AE-AD25429546F5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 flipV="1"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06EAEE-8BBD-4389-8546-0D1D6BF34878}"/>
              </a:ext>
            </a:extLst>
          </p:cNvPr>
          <p:cNvCxnSpPr/>
          <p:nvPr/>
        </p:nvCxnSpPr>
        <p:spPr>
          <a:xfrm>
            <a:off x="9965320" y="2400300"/>
            <a:ext cx="38100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98EEE9-5C82-2E74-D0B6-96153076D9FA}"/>
              </a:ext>
            </a:extLst>
          </p:cNvPr>
          <p:cNvSpPr/>
          <p:nvPr/>
        </p:nvSpPr>
        <p:spPr>
          <a:xfrm>
            <a:off x="7145920" y="438662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F2A3-3730-3898-8F60-5F1A3DF8822A}"/>
              </a:ext>
            </a:extLst>
          </p:cNvPr>
          <p:cNvCxnSpPr>
            <a:stCxn id="28" idx="3"/>
            <a:endCxn id="21" idx="1"/>
          </p:cNvCxnSpPr>
          <p:nvPr/>
        </p:nvCxnSpPr>
        <p:spPr>
          <a:xfrm flipV="1">
            <a:off x="7577920" y="3512700"/>
            <a:ext cx="2768400" cy="10719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9D5EB1-0AF3-886A-5079-FBA1571F1017}"/>
              </a:ext>
            </a:extLst>
          </p:cNvPr>
          <p:cNvCxnSpPr/>
          <p:nvPr/>
        </p:nvCxnSpPr>
        <p:spPr>
          <a:xfrm>
            <a:off x="7607229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4683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D734-99DE-B867-817C-D9ECAA21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Many-to-Many relationship (N – 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F413-5E84-A298-77E6-665FD934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B2D9A04-754B-1D5E-EEA0-A4646937FCDD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 entity in </a:t>
            </a:r>
            <a:r>
              <a:rPr lang="en-GB" b="1" dirty="0">
                <a:solidFill>
                  <a:srgbClr val="0E47A1"/>
                </a:solidFill>
              </a:rPr>
              <a:t>A is associated with more than one entities in B</a:t>
            </a:r>
            <a:r>
              <a:rPr lang="en-GB" dirty="0">
                <a:solidFill>
                  <a:srgbClr val="0E47A1"/>
                </a:solidFill>
              </a:rPr>
              <a:t> </a:t>
            </a:r>
            <a:r>
              <a:rPr lang="en-GB" dirty="0"/>
              <a:t>and an entity in </a:t>
            </a:r>
            <a:r>
              <a:rPr lang="en-GB" b="1" dirty="0">
                <a:solidFill>
                  <a:srgbClr val="0E47A1"/>
                </a:solidFill>
              </a:rPr>
              <a:t>B is associated with more than one entities in A</a:t>
            </a:r>
            <a:r>
              <a:rPr lang="en-GB" dirty="0">
                <a:solidFill>
                  <a:srgbClr val="0E47A1"/>
                </a:solidFill>
              </a:rPr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rgbClr val="0E47A1"/>
                </a:solidFill>
              </a:rPr>
              <a:t>customer is connected with more than one loan </a:t>
            </a:r>
            <a:r>
              <a:rPr lang="en-GB" dirty="0"/>
              <a:t>using borrower and a </a:t>
            </a:r>
            <a:r>
              <a:rPr lang="en-GB" b="1" dirty="0">
                <a:solidFill>
                  <a:srgbClr val="0E47A1"/>
                </a:solidFill>
              </a:rPr>
              <a:t>loan is connected with more than one customer</a:t>
            </a:r>
            <a:r>
              <a:rPr lang="en-GB" dirty="0">
                <a:solidFill>
                  <a:srgbClr val="0E47A1"/>
                </a:solidFill>
              </a:rPr>
              <a:t> </a:t>
            </a:r>
            <a:r>
              <a:rPr lang="en-GB" dirty="0"/>
              <a:t>using borrower.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BC57CF-A3ED-75C2-FB1D-3A1BE0ECA035}"/>
              </a:ext>
            </a:extLst>
          </p:cNvPr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7403A-07BB-A9DD-B077-5AE4D5C5B055}"/>
              </a:ext>
            </a:extLst>
          </p:cNvPr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D1472-7773-4393-0024-8253FDBA1C3D}"/>
              </a:ext>
            </a:extLst>
          </p:cNvPr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89C0D6-37B9-70FD-28CD-BA062E5F6451}"/>
              </a:ext>
            </a:extLst>
          </p:cNvPr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D3EBD-4A98-B070-E6CE-48FA945B675D}"/>
              </a:ext>
            </a:extLst>
          </p:cNvPr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B9435-929A-53E3-9370-5F035F456410}"/>
              </a:ext>
            </a:extLst>
          </p:cNvPr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5D7766-C662-2DC7-363C-4E1F8A5A4FCC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EBB539-3615-C7DC-672D-A8DA44A3B9DB}"/>
              </a:ext>
            </a:extLst>
          </p:cNvPr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1D57B5-E6ED-758F-64F1-57FE23052451}"/>
              </a:ext>
            </a:extLst>
          </p:cNvPr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AD96A6-6ADE-D675-A757-0B615B686BAF}"/>
              </a:ext>
            </a:extLst>
          </p:cNvPr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C65725-D964-A440-65AA-70CFCCA93CED}"/>
              </a:ext>
            </a:extLst>
          </p:cNvPr>
          <p:cNvCxnSpPr>
            <a:stCxn id="7" idx="3"/>
          </p:cNvCxnSpPr>
          <p:nvPr/>
        </p:nvCxnSpPr>
        <p:spPr>
          <a:xfrm flipV="1"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199FF2-D21B-6A71-01EF-EC3B909CD8C8}"/>
              </a:ext>
            </a:extLst>
          </p:cNvPr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C2B70F8-63F7-D6C2-CEBB-9989F92C08AD}"/>
              </a:ext>
            </a:extLst>
          </p:cNvPr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89ED29-E14D-A134-EE50-17017CC02615}"/>
              </a:ext>
            </a:extLst>
          </p:cNvPr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A2EB00-73E2-D874-0977-D1913C38F1AE}"/>
              </a:ext>
            </a:extLst>
          </p:cNvPr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950201-A392-856D-C65C-BC8E9C64043D}"/>
              </a:ext>
            </a:extLst>
          </p:cNvPr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60C930-59BB-3493-F1F4-B8426AE5D0F5}"/>
              </a:ext>
            </a:extLst>
          </p:cNvPr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F53E94-294A-34F4-9366-C804490CB296}"/>
              </a:ext>
            </a:extLst>
          </p:cNvPr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ED039-D20A-CDFD-7964-650E78DEA7E2}"/>
              </a:ext>
            </a:extLst>
          </p:cNvPr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4717B8-4CF9-7C2B-D052-EDCC3852DD61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1CA335-5DFC-A96B-64B6-90306EF6DFB0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D162F2-3086-ED02-644E-E768F1D0048A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 flipV="1"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52ABEED-FC3D-72E3-F097-E3967672E2C2}"/>
              </a:ext>
            </a:extLst>
          </p:cNvPr>
          <p:cNvSpPr/>
          <p:nvPr/>
        </p:nvSpPr>
        <p:spPr>
          <a:xfrm>
            <a:off x="7145920" y="438662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E9F68F-D158-4D0D-3D5E-D55D6F411098}"/>
              </a:ext>
            </a:extLst>
          </p:cNvPr>
          <p:cNvCxnSpPr>
            <a:stCxn id="27" idx="3"/>
            <a:endCxn id="23" idx="1"/>
          </p:cNvCxnSpPr>
          <p:nvPr/>
        </p:nvCxnSpPr>
        <p:spPr>
          <a:xfrm flipV="1">
            <a:off x="7577920" y="4046100"/>
            <a:ext cx="2768400" cy="5385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C588ED-D33A-6168-EC79-56EF41191687}"/>
              </a:ext>
            </a:extLst>
          </p:cNvPr>
          <p:cNvCxnSpPr/>
          <p:nvPr/>
        </p:nvCxnSpPr>
        <p:spPr>
          <a:xfrm>
            <a:off x="7607229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447F2D-3BF9-12B9-CD2E-EE70C10C46D5}"/>
              </a:ext>
            </a:extLst>
          </p:cNvPr>
          <p:cNvCxnSpPr/>
          <p:nvPr/>
        </p:nvCxnSpPr>
        <p:spPr>
          <a:xfrm>
            <a:off x="2152650" y="3390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A1B432-5F6A-819F-CC3B-7B0425EB0300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A95D89-6C56-D589-11AC-ACB147A0F8A8}"/>
              </a:ext>
            </a:extLst>
          </p:cNvPr>
          <p:cNvCxnSpPr/>
          <p:nvPr/>
        </p:nvCxnSpPr>
        <p:spPr>
          <a:xfrm>
            <a:off x="9965320" y="2400048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5FAFCC-E1AB-72A3-1A57-D501BC5BD269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74F54C6-4127-7960-C880-C7DD68CA8559}"/>
              </a:ext>
            </a:extLst>
          </p:cNvPr>
          <p:cNvSpPr/>
          <p:nvPr/>
        </p:nvSpPr>
        <p:spPr>
          <a:xfrm>
            <a:off x="10346320" y="438149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L4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52D731-3372-9DB4-F3F8-B61E2F724685}"/>
              </a:ext>
            </a:extLst>
          </p:cNvPr>
          <p:cNvCxnSpPr>
            <a:stCxn id="19" idx="3"/>
          </p:cNvCxnSpPr>
          <p:nvPr/>
        </p:nvCxnSpPr>
        <p:spPr>
          <a:xfrm>
            <a:off x="7577920" y="3512700"/>
            <a:ext cx="2768400" cy="5333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215497-EDB0-2C04-F309-C11D7789F667}"/>
              </a:ext>
            </a:extLst>
          </p:cNvPr>
          <p:cNvCxnSpPr/>
          <p:nvPr/>
        </p:nvCxnSpPr>
        <p:spPr>
          <a:xfrm>
            <a:off x="7577920" y="4046099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15BE6B-E096-7076-5D4E-9E2686273909}"/>
              </a:ext>
            </a:extLst>
          </p:cNvPr>
          <p:cNvCxnSpPr/>
          <p:nvPr/>
        </p:nvCxnSpPr>
        <p:spPr>
          <a:xfrm>
            <a:off x="7577920" y="4588171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3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3C67-21A6-B2B4-0685-939AF422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Exercise: </a:t>
            </a:r>
            <a:r>
              <a:rPr lang="en-GB" dirty="0"/>
              <a:t>Mapping Cardinality (Cardinality Constraints)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8569D-617A-EF7A-B9E4-C6599900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GB" dirty="0"/>
              <a:t>Draw an E-R diagram and specify which type of mapping cardinality will be there in the following examples:</a:t>
            </a:r>
          </a:p>
          <a:p>
            <a:pPr lvl="1"/>
            <a:r>
              <a:rPr lang="en-GB" dirty="0"/>
              <a:t>Each customer has only one account in the bank and each account is held by only one customer. [single account] </a:t>
            </a:r>
            <a:r>
              <a:rPr lang="en-GB" dirty="0">
                <a:solidFill>
                  <a:srgbClr val="C00000"/>
                </a:solidFill>
              </a:rPr>
              <a:t>(one to one)</a:t>
            </a:r>
          </a:p>
          <a:p>
            <a:pPr lvl="1"/>
            <a:r>
              <a:rPr lang="en-GB" dirty="0"/>
              <a:t>Each customer has only one account in the bank but an account can be held by more than one customer. [joint account] </a:t>
            </a:r>
            <a:r>
              <a:rPr lang="en-GB" dirty="0">
                <a:solidFill>
                  <a:srgbClr val="C00000"/>
                </a:solidFill>
              </a:rPr>
              <a:t>(one to many)</a:t>
            </a:r>
          </a:p>
          <a:p>
            <a:pPr lvl="1"/>
            <a:r>
              <a:rPr lang="en-GB" dirty="0"/>
              <a:t>A customer may have more than one account in the bank but each account is held by only one customer. [multiple accounts] </a:t>
            </a:r>
            <a:r>
              <a:rPr lang="en-GB" dirty="0">
                <a:solidFill>
                  <a:srgbClr val="C00000"/>
                </a:solidFill>
              </a:rPr>
              <a:t>(many to one)</a:t>
            </a:r>
          </a:p>
          <a:p>
            <a:pPr lvl="1"/>
            <a:r>
              <a:rPr lang="en-GB" dirty="0"/>
              <a:t>A customer may have more than one account in the bank and each account is held by more than one customer. [join account as well as multiple accounts] </a:t>
            </a:r>
            <a:r>
              <a:rPr lang="en-GB" dirty="0">
                <a:solidFill>
                  <a:srgbClr val="C00000"/>
                </a:solidFill>
              </a:rPr>
              <a:t>(many to many)</a:t>
            </a:r>
          </a:p>
          <a:p>
            <a:pPr lvl="1"/>
            <a:r>
              <a:rPr lang="en-US" dirty="0"/>
              <a:t>A student can work in more than one project and a project can be done by more than one student.</a:t>
            </a:r>
            <a:r>
              <a:rPr lang="en-GB" dirty="0"/>
              <a:t> </a:t>
            </a:r>
          </a:p>
          <a:p>
            <a:pPr marL="790575" lvl="2" indent="0">
              <a:buNone/>
            </a:pPr>
            <a:r>
              <a:rPr lang="en-GB" dirty="0">
                <a:solidFill>
                  <a:srgbClr val="C00000"/>
                </a:solidFill>
              </a:rPr>
              <a:t>(many to many)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A student can issue more than one book but a book is issued to only one student. </a:t>
            </a:r>
            <a:r>
              <a:rPr lang="en-US" dirty="0">
                <a:solidFill>
                  <a:srgbClr val="C00000"/>
                </a:solidFill>
              </a:rPr>
              <a:t>(many to one)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A subject is taught by more than one faculty and a faculty can teach more than one subject. </a:t>
            </a:r>
            <a:r>
              <a:rPr lang="en-US" dirty="0">
                <a:solidFill>
                  <a:srgbClr val="C00000"/>
                </a:solidFill>
              </a:rPr>
              <a:t>(many to many)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4AF047-75C9-8FEC-A188-D49A41AEF5E6}"/>
              </a:ext>
            </a:extLst>
          </p:cNvPr>
          <p:cNvSpPr/>
          <p:nvPr/>
        </p:nvSpPr>
        <p:spPr>
          <a:xfrm>
            <a:off x="1964267" y="1888067"/>
            <a:ext cx="1397000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423DC-2810-98CA-4AF8-DEFB25549339}"/>
              </a:ext>
            </a:extLst>
          </p:cNvPr>
          <p:cNvSpPr/>
          <p:nvPr/>
        </p:nvSpPr>
        <p:spPr>
          <a:xfrm>
            <a:off x="2516060" y="2514443"/>
            <a:ext cx="1397000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D4C31E-A90E-BE13-27B5-A68A221CCD00}"/>
              </a:ext>
            </a:extLst>
          </p:cNvPr>
          <p:cNvSpPr/>
          <p:nvPr/>
        </p:nvSpPr>
        <p:spPr>
          <a:xfrm>
            <a:off x="2983771" y="3120589"/>
            <a:ext cx="1397000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4FBC-4D25-A9B4-EC9D-B36412C94972}"/>
              </a:ext>
            </a:extLst>
          </p:cNvPr>
          <p:cNvSpPr/>
          <p:nvPr/>
        </p:nvSpPr>
        <p:spPr>
          <a:xfrm>
            <a:off x="6404888" y="3756465"/>
            <a:ext cx="1646036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6AF981-8E0E-FE21-FDF1-1FAC0BA2337D}"/>
              </a:ext>
            </a:extLst>
          </p:cNvPr>
          <p:cNvSpPr/>
          <p:nvPr/>
        </p:nvSpPr>
        <p:spPr>
          <a:xfrm>
            <a:off x="1016731" y="4346505"/>
            <a:ext cx="1646036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1EE748-905D-E0FF-D570-5A2BD100F0E9}"/>
              </a:ext>
            </a:extLst>
          </p:cNvPr>
          <p:cNvSpPr/>
          <p:nvPr/>
        </p:nvSpPr>
        <p:spPr>
          <a:xfrm>
            <a:off x="9199034" y="4680393"/>
            <a:ext cx="1646036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75B155-879D-5EA8-C2C6-D0561AB599E5}"/>
              </a:ext>
            </a:extLst>
          </p:cNvPr>
          <p:cNvSpPr/>
          <p:nvPr/>
        </p:nvSpPr>
        <p:spPr>
          <a:xfrm>
            <a:off x="10213282" y="5029647"/>
            <a:ext cx="1646036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07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B4C77-DD62-689F-6BAB-5B370C86C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39DE04-0EA7-9B1D-174F-B9E8BF6E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/>
              <a:t>Overview of the Database Design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147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36726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/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/>
              <a:t>Participation Constraints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AA35B-A5F7-4BA6-BC18-873C38BE1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8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ular Callout 19"/>
          <p:cNvSpPr/>
          <p:nvPr/>
        </p:nvSpPr>
        <p:spPr>
          <a:xfrm>
            <a:off x="6583309" y="2478322"/>
            <a:ext cx="4660424" cy="1440000"/>
          </a:xfrm>
          <a:prstGeom prst="wedgeRoundRectCallout">
            <a:avLst>
              <a:gd name="adj1" fmla="val -33981"/>
              <a:gd name="adj2" fmla="val 9534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Total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every entity in the entity set participates in at least one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indicated by </a:t>
            </a:r>
            <a:r>
              <a:rPr lang="en-IN" dirty="0">
                <a:solidFill>
                  <a:schemeClr val="accent6"/>
                </a:solidFill>
              </a:rPr>
              <a:t>double line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1566332" y="2462722"/>
            <a:ext cx="4460473" cy="1440000"/>
          </a:xfrm>
          <a:prstGeom prst="wedgeRoundRectCallout">
            <a:avLst>
              <a:gd name="adj1" fmla="val 34452"/>
              <a:gd name="adj2" fmla="val 9985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Partial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some entities in the entity set may not participate in any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indicated by </a:t>
            </a:r>
            <a:r>
              <a:rPr lang="en-IN" dirty="0">
                <a:solidFill>
                  <a:schemeClr val="accent6"/>
                </a:solidFill>
              </a:rPr>
              <a:t>single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Participation Constraints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specifies the </a:t>
            </a:r>
            <a:r>
              <a:rPr lang="en-GB" b="1" dirty="0">
                <a:solidFill>
                  <a:srgbClr val="0E47A1"/>
                </a:solidFill>
              </a:rPr>
              <a:t>participation of an entity set </a:t>
            </a:r>
            <a:r>
              <a:rPr lang="en-GB" dirty="0"/>
              <a:t>in a relationship set.</a:t>
            </a:r>
          </a:p>
          <a:p>
            <a:r>
              <a:rPr lang="en-GB" dirty="0"/>
              <a:t>There are two types participation constraints</a:t>
            </a:r>
          </a:p>
          <a:p>
            <a:pPr lvl="1"/>
            <a:r>
              <a:rPr lang="en-GB" dirty="0"/>
              <a:t>Total participation</a:t>
            </a:r>
          </a:p>
          <a:p>
            <a:pPr lvl="1"/>
            <a:r>
              <a:rPr lang="en-GB" dirty="0"/>
              <a:t>Partial participation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7927" y="4411357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76527" y="4411357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5318338" y="4335157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6" idx="3"/>
            <a:endCxn id="8" idx="1"/>
          </p:cNvCxnSpPr>
          <p:nvPr/>
        </p:nvCxnSpPr>
        <p:spPr>
          <a:xfrm>
            <a:off x="4933327" y="4639957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8179" y="4588809"/>
            <a:ext cx="504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4476127" y="50059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476127" y="55393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676527" y="50059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676527" y="55393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476127" y="60727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cxnSp>
        <p:nvCxnSpPr>
          <p:cNvPr id="16" name="Straight Connector 15"/>
          <p:cNvCxnSpPr>
            <a:stCxn id="11" idx="3"/>
            <a:endCxn id="13" idx="1"/>
          </p:cNvCxnSpPr>
          <p:nvPr/>
        </p:nvCxnSpPr>
        <p:spPr>
          <a:xfrm>
            <a:off x="4908127" y="5203957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  <a:endCxn id="14" idx="1"/>
          </p:cNvCxnSpPr>
          <p:nvPr/>
        </p:nvCxnSpPr>
        <p:spPr>
          <a:xfrm>
            <a:off x="4908127" y="5737357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2575" y="534742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customer has maximum one  loan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168179" y="4691105"/>
            <a:ext cx="504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61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ular Callout 19"/>
          <p:cNvSpPr/>
          <p:nvPr/>
        </p:nvSpPr>
        <p:spPr>
          <a:xfrm>
            <a:off x="6583309" y="2478322"/>
            <a:ext cx="4101624" cy="1440000"/>
          </a:xfrm>
          <a:prstGeom prst="wedgeRoundRectCallout">
            <a:avLst>
              <a:gd name="adj1" fmla="val -33981"/>
              <a:gd name="adj2" fmla="val 9534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Total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every entity in the entity set participates in at least one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indicated by </a:t>
            </a:r>
            <a:r>
              <a:rPr lang="en-IN" dirty="0">
                <a:solidFill>
                  <a:schemeClr val="accent6"/>
                </a:solidFill>
              </a:rPr>
              <a:t>double line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1363133" y="2462722"/>
            <a:ext cx="4881398" cy="1440000"/>
          </a:xfrm>
          <a:prstGeom prst="wedgeRoundRectCallout">
            <a:avLst>
              <a:gd name="adj1" fmla="val 32033"/>
              <a:gd name="adj2" fmla="val 9985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Partial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some entities in the entity set may not participate in any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indicated by </a:t>
            </a:r>
            <a:r>
              <a:rPr lang="en-IN" dirty="0">
                <a:solidFill>
                  <a:schemeClr val="accent6"/>
                </a:solidFill>
              </a:rPr>
              <a:t>single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Participation Constraints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specifies the </a:t>
            </a:r>
            <a:r>
              <a:rPr lang="en-GB" b="1" dirty="0">
                <a:solidFill>
                  <a:srgbClr val="0E47A1"/>
                </a:solidFill>
              </a:rPr>
              <a:t>participation of an entity set </a:t>
            </a:r>
            <a:r>
              <a:rPr lang="en-GB" dirty="0"/>
              <a:t>in a relationship set.</a:t>
            </a:r>
          </a:p>
          <a:p>
            <a:r>
              <a:rPr lang="en-GB" dirty="0"/>
              <a:t>There are two types participation constraints</a:t>
            </a:r>
          </a:p>
          <a:p>
            <a:pPr lvl="1"/>
            <a:r>
              <a:rPr lang="en-GB" dirty="0"/>
              <a:t>Total participation</a:t>
            </a:r>
          </a:p>
          <a:p>
            <a:pPr lvl="1"/>
            <a:r>
              <a:rPr lang="en-GB" dirty="0"/>
              <a:t>Partial participation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7927" y="4411357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76526" y="4411357"/>
            <a:ext cx="1284593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5318338" y="4335157"/>
            <a:ext cx="2049113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cxnSpLocks/>
            <a:stCxn id="6" idx="3"/>
            <a:endCxn id="8" idx="1"/>
          </p:cNvCxnSpPr>
          <p:nvPr/>
        </p:nvCxnSpPr>
        <p:spPr>
          <a:xfrm>
            <a:off x="4933327" y="4639957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8179" y="4588809"/>
            <a:ext cx="504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8179" y="4691105"/>
            <a:ext cx="504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ounded Rectangular Callout 19">
            <a:extLst>
              <a:ext uri="{FF2B5EF4-FFF2-40B4-BE49-F238E27FC236}">
                <a16:creationId xmlns:a16="http://schemas.microsoft.com/office/drawing/2014/main" id="{421E0212-B9E9-2D51-11F7-DE8094F5E310}"/>
              </a:ext>
            </a:extLst>
          </p:cNvPr>
          <p:cNvSpPr/>
          <p:nvPr/>
        </p:nvSpPr>
        <p:spPr>
          <a:xfrm>
            <a:off x="6583308" y="5096999"/>
            <a:ext cx="3126749" cy="1322383"/>
          </a:xfrm>
          <a:prstGeom prst="wedgeRoundRectCallout">
            <a:avLst>
              <a:gd name="adj1" fmla="val -22187"/>
              <a:gd name="adj2" fmla="val -8084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Total participation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every department is managed by at least one employee (Manager)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22" name="Rounded Rectangular Callout 19">
            <a:extLst>
              <a:ext uri="{FF2B5EF4-FFF2-40B4-BE49-F238E27FC236}">
                <a16:creationId xmlns:a16="http://schemas.microsoft.com/office/drawing/2014/main" id="{43C063BA-CC59-55E6-BD20-EE394488E597}"/>
              </a:ext>
            </a:extLst>
          </p:cNvPr>
          <p:cNvSpPr/>
          <p:nvPr/>
        </p:nvSpPr>
        <p:spPr>
          <a:xfrm>
            <a:off x="3074126" y="5260700"/>
            <a:ext cx="3021874" cy="1158681"/>
          </a:xfrm>
          <a:prstGeom prst="wedgeRoundRectCallout">
            <a:avLst>
              <a:gd name="adj1" fmla="val 19489"/>
              <a:gd name="adj2" fmla="val -10235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Partial participation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Not every employee manages the department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Weak Entity 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0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Weak Entity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b="1" dirty="0">
                <a:solidFill>
                  <a:srgbClr val="C00000"/>
                </a:solidFill>
              </a:rPr>
              <a:t>entity set that does not have a primary key </a:t>
            </a:r>
            <a:r>
              <a:rPr lang="en-GB" dirty="0"/>
              <a:t>is called weak entity set.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40109" y="3008869"/>
            <a:ext cx="1398477" cy="64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94605" y="3102676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33205" y="3102676"/>
            <a:ext cx="12192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Diamond 44"/>
          <p:cNvSpPr/>
          <p:nvPr/>
        </p:nvSpPr>
        <p:spPr>
          <a:xfrm>
            <a:off x="3175016" y="3026476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3" idx="3"/>
            <a:endCxn id="45" idx="1"/>
          </p:cNvCxnSpPr>
          <p:nvPr/>
        </p:nvCxnSpPr>
        <p:spPr>
          <a:xfrm>
            <a:off x="2790005" y="3331276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005809" y="3280128"/>
            <a:ext cx="432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005809" y="3382424"/>
            <a:ext cx="432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/>
          <p:cNvCxnSpPr>
            <a:stCxn id="50" idx="4"/>
            <a:endCxn id="43" idx="0"/>
          </p:cNvCxnSpPr>
          <p:nvPr/>
        </p:nvCxnSpPr>
        <p:spPr>
          <a:xfrm>
            <a:off x="1027026" y="2679630"/>
            <a:ext cx="1115279" cy="42304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Oval 49"/>
          <p:cNvSpPr/>
          <p:nvPr/>
        </p:nvSpPr>
        <p:spPr>
          <a:xfrm>
            <a:off x="310787" y="2094165"/>
            <a:ext cx="143247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loan-no</a:t>
            </a:r>
          </a:p>
        </p:txBody>
      </p:sp>
      <p:cxnSp>
        <p:nvCxnSpPr>
          <p:cNvPr id="51" name="Straight Connector 50"/>
          <p:cNvCxnSpPr>
            <a:stCxn id="52" idx="4"/>
            <a:endCxn id="43" idx="0"/>
          </p:cNvCxnSpPr>
          <p:nvPr/>
        </p:nvCxnSpPr>
        <p:spPr>
          <a:xfrm flipH="1">
            <a:off x="2142305" y="2666122"/>
            <a:ext cx="656059" cy="43655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Oval 51"/>
          <p:cNvSpPr/>
          <p:nvPr/>
        </p:nvSpPr>
        <p:spPr>
          <a:xfrm>
            <a:off x="2082125" y="2080657"/>
            <a:ext cx="143247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amount</a:t>
            </a:r>
          </a:p>
        </p:txBody>
      </p:sp>
      <p:cxnSp>
        <p:nvCxnSpPr>
          <p:cNvPr id="53" name="Straight Connector 52"/>
          <p:cNvCxnSpPr>
            <a:stCxn id="54" idx="4"/>
            <a:endCxn id="42" idx="0"/>
          </p:cNvCxnSpPr>
          <p:nvPr/>
        </p:nvCxnSpPr>
        <p:spPr>
          <a:xfrm>
            <a:off x="4756090" y="2693138"/>
            <a:ext cx="1383258" cy="31573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Oval 53"/>
          <p:cNvSpPr/>
          <p:nvPr/>
        </p:nvSpPr>
        <p:spPr>
          <a:xfrm>
            <a:off x="3814874" y="2107673"/>
            <a:ext cx="1882431" cy="5854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ashLong" dirty="0">
                <a:solidFill>
                  <a:schemeClr val="tx1"/>
                </a:solidFill>
              </a:rPr>
              <a:t>payment-no</a:t>
            </a:r>
          </a:p>
        </p:txBody>
      </p:sp>
      <p:cxnSp>
        <p:nvCxnSpPr>
          <p:cNvPr id="55" name="Straight Connector 54"/>
          <p:cNvCxnSpPr>
            <a:stCxn id="56" idx="4"/>
            <a:endCxn id="42" idx="0"/>
          </p:cNvCxnSpPr>
          <p:nvPr/>
        </p:nvCxnSpPr>
        <p:spPr>
          <a:xfrm flipH="1">
            <a:off x="6139348" y="2094165"/>
            <a:ext cx="3457" cy="91470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Oval 55"/>
          <p:cNvSpPr/>
          <p:nvPr/>
        </p:nvSpPr>
        <p:spPr>
          <a:xfrm>
            <a:off x="5065313" y="1508700"/>
            <a:ext cx="2154983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Payment-date</a:t>
            </a:r>
          </a:p>
        </p:txBody>
      </p:sp>
      <p:cxnSp>
        <p:nvCxnSpPr>
          <p:cNvPr id="57" name="Straight Connector 56"/>
          <p:cNvCxnSpPr>
            <a:stCxn id="59" idx="4"/>
            <a:endCxn id="42" idx="0"/>
          </p:cNvCxnSpPr>
          <p:nvPr/>
        </p:nvCxnSpPr>
        <p:spPr>
          <a:xfrm flipH="1">
            <a:off x="6139348" y="2693137"/>
            <a:ext cx="1699999" cy="31573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Diamond 57"/>
          <p:cNvSpPr/>
          <p:nvPr/>
        </p:nvSpPr>
        <p:spPr>
          <a:xfrm>
            <a:off x="3426808" y="3115276"/>
            <a:ext cx="1473605" cy="4320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L_P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6559187" y="2107672"/>
            <a:ext cx="2560320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Payment-amount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1494605" y="3873154"/>
            <a:ext cx="1487905" cy="720000"/>
          </a:xfrm>
          <a:prstGeom prst="wedgeRoundRectCallout">
            <a:avLst>
              <a:gd name="adj1" fmla="val -12298"/>
              <a:gd name="adj2" fmla="val -93422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Strong Entity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Rounded Rectangular Callout 60"/>
          <p:cNvSpPr/>
          <p:nvPr/>
        </p:nvSpPr>
        <p:spPr>
          <a:xfrm>
            <a:off x="5350681" y="3873154"/>
            <a:ext cx="1487905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Entity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2" name="Rounded Rectangular Callout 61"/>
          <p:cNvSpPr/>
          <p:nvPr/>
        </p:nvSpPr>
        <p:spPr>
          <a:xfrm>
            <a:off x="3419657" y="3873154"/>
            <a:ext cx="1487905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Entity Relationship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0783" y="5405419"/>
            <a:ext cx="6710489" cy="816721"/>
          </a:xfrm>
          <a:prstGeom prst="round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Weak entity set is indicated by double rectangle.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Weak entity relationship set is indicated by double diamond.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15F78E-423F-861E-4292-82E2A2B0EEDE}"/>
              </a:ext>
            </a:extLst>
          </p:cNvPr>
          <p:cNvSpPr/>
          <p:nvPr/>
        </p:nvSpPr>
        <p:spPr>
          <a:xfrm>
            <a:off x="7222668" y="4982538"/>
            <a:ext cx="4768549" cy="10862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E47A1"/>
                </a:solidFill>
              </a:rPr>
              <a:t>Loan no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rgbClr val="0E47A1"/>
                </a:solidFill>
              </a:rPr>
              <a:t>payment-no payment-date	amount</a:t>
            </a:r>
          </a:p>
          <a:p>
            <a:r>
              <a:rPr lang="en-US" dirty="0">
                <a:solidFill>
                  <a:schemeClr val="tx1"/>
                </a:solidFill>
              </a:rPr>
              <a:t>L1	100   		2/9/24  	10000</a:t>
            </a:r>
          </a:p>
          <a:p>
            <a:r>
              <a:rPr lang="en-US" dirty="0">
                <a:solidFill>
                  <a:schemeClr val="tx1"/>
                </a:solidFill>
              </a:rPr>
              <a:t>L2	100   		2/9/24	10000</a:t>
            </a:r>
          </a:p>
          <a:p>
            <a:r>
              <a:rPr lang="en-US" dirty="0">
                <a:solidFill>
                  <a:schemeClr val="tx1"/>
                </a:solidFill>
              </a:rPr>
              <a:t>L3	100   		2/9/24	10000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FF1503-6A8F-2E78-7887-47A8FEF7D60E}"/>
              </a:ext>
            </a:extLst>
          </p:cNvPr>
          <p:cNvSpPr/>
          <p:nvPr/>
        </p:nvSpPr>
        <p:spPr>
          <a:xfrm>
            <a:off x="9574750" y="2841426"/>
            <a:ext cx="2510820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Loan-no, Payment-no</a:t>
            </a:r>
          </a:p>
        </p:txBody>
      </p:sp>
      <p:sp>
        <p:nvSpPr>
          <p:cNvPr id="15" name="Rounded Rectangular Callout 61">
            <a:extLst>
              <a:ext uri="{FF2B5EF4-FFF2-40B4-BE49-F238E27FC236}">
                <a16:creationId xmlns:a16="http://schemas.microsoft.com/office/drawing/2014/main" id="{A13961A3-B05B-22DD-E672-5F0855CFEAE2}"/>
              </a:ext>
            </a:extLst>
          </p:cNvPr>
          <p:cNvSpPr/>
          <p:nvPr/>
        </p:nvSpPr>
        <p:spPr>
          <a:xfrm>
            <a:off x="10918895" y="1903511"/>
            <a:ext cx="1061438" cy="720000"/>
          </a:xfrm>
          <a:prstGeom prst="wedgeRoundRectCallout">
            <a:avLst>
              <a:gd name="adj1" fmla="val -67855"/>
              <a:gd name="adj2" fmla="val 7948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key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4BD9C0-9859-D41E-6518-B86AC08431A9}"/>
              </a:ext>
            </a:extLst>
          </p:cNvPr>
          <p:cNvCxnSpPr/>
          <p:nvPr/>
        </p:nvCxnSpPr>
        <p:spPr>
          <a:xfrm>
            <a:off x="8094133" y="4978400"/>
            <a:ext cx="0" cy="1092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5F3E43-B107-8E89-87E1-BD862BD8CC8A}"/>
              </a:ext>
            </a:extLst>
          </p:cNvPr>
          <p:cNvCxnSpPr/>
          <p:nvPr/>
        </p:nvCxnSpPr>
        <p:spPr>
          <a:xfrm>
            <a:off x="9338733" y="4978400"/>
            <a:ext cx="0" cy="1092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A59419-216D-2CBA-F468-0048979E94BC}"/>
              </a:ext>
            </a:extLst>
          </p:cNvPr>
          <p:cNvCxnSpPr/>
          <p:nvPr/>
        </p:nvCxnSpPr>
        <p:spPr>
          <a:xfrm>
            <a:off x="10808970" y="4978400"/>
            <a:ext cx="0" cy="1092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91C281-5A19-F1F8-9D3A-18873449BB64}"/>
              </a:ext>
            </a:extLst>
          </p:cNvPr>
          <p:cNvCxnSpPr/>
          <p:nvPr/>
        </p:nvCxnSpPr>
        <p:spPr>
          <a:xfrm>
            <a:off x="9338733" y="1508700"/>
            <a:ext cx="0" cy="29065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2" grpId="0" animBg="1"/>
      <p:bldP spid="6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Weak Entity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rgbClr val="0E47A1"/>
                </a:solidFill>
              </a:rPr>
              <a:t>existence of a weak entity set</a:t>
            </a:r>
            <a:r>
              <a:rPr lang="en-GB" dirty="0">
                <a:solidFill>
                  <a:srgbClr val="0E47A1"/>
                </a:solidFill>
              </a:rPr>
              <a:t> </a:t>
            </a:r>
            <a:r>
              <a:rPr lang="en-GB" dirty="0"/>
              <a:t>depends on the </a:t>
            </a:r>
            <a:r>
              <a:rPr lang="en-GB" b="1" dirty="0">
                <a:solidFill>
                  <a:srgbClr val="0E47A1"/>
                </a:solidFill>
              </a:rPr>
              <a:t>existence of a strong entity set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rgbClr val="0E47A1"/>
                </a:solidFill>
              </a:rPr>
              <a:t>discriminator (partial key) </a:t>
            </a:r>
            <a:r>
              <a:rPr lang="en-GB" dirty="0"/>
              <a:t>of a weak entity set is the set of </a:t>
            </a:r>
            <a:r>
              <a:rPr lang="en-GB" b="1" dirty="0">
                <a:solidFill>
                  <a:srgbClr val="0E47A1"/>
                </a:solidFill>
              </a:rPr>
              <a:t>attributes that distinguishes all the entities</a:t>
            </a:r>
            <a:r>
              <a:rPr lang="en-GB" dirty="0"/>
              <a:t> of a weak entity set.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rgbClr val="0E47A1"/>
                </a:solidFill>
              </a:rPr>
              <a:t>primary key </a:t>
            </a:r>
            <a:r>
              <a:rPr lang="en-GB" dirty="0"/>
              <a:t>of a weak entity set is created by </a:t>
            </a:r>
            <a:r>
              <a:rPr lang="en-GB" b="1" dirty="0">
                <a:solidFill>
                  <a:srgbClr val="0E47A1"/>
                </a:solidFill>
              </a:rPr>
              <a:t>combining the primary key of the strong entity set</a:t>
            </a:r>
            <a:r>
              <a:rPr lang="en-GB" dirty="0"/>
              <a:t> on which the weak entity set is existence dependent and the </a:t>
            </a:r>
            <a:r>
              <a:rPr lang="en-GB" b="1" dirty="0">
                <a:solidFill>
                  <a:srgbClr val="0E47A1"/>
                </a:solidFill>
              </a:rPr>
              <a:t>weak entity set’s discriminator</a:t>
            </a:r>
            <a:r>
              <a:rPr lang="en-GB" dirty="0">
                <a:solidFill>
                  <a:srgbClr val="0E47A1"/>
                </a:solidFill>
              </a:rPr>
              <a:t>.</a:t>
            </a:r>
          </a:p>
          <a:p>
            <a:r>
              <a:rPr lang="en-GB" dirty="0"/>
              <a:t>We underline the discriminator attribute of a weak entity set with a </a:t>
            </a:r>
            <a:r>
              <a:rPr lang="en-GB" b="1" dirty="0">
                <a:solidFill>
                  <a:srgbClr val="0E47A1"/>
                </a:solidFill>
              </a:rPr>
              <a:t>dashed line</a:t>
            </a:r>
            <a:r>
              <a:rPr lang="en-GB" dirty="0"/>
              <a:t>.</a:t>
            </a:r>
          </a:p>
          <a:p>
            <a:r>
              <a:rPr lang="en-GB" dirty="0"/>
              <a:t>Payment entity has payment-no which is discriminator.</a:t>
            </a:r>
          </a:p>
          <a:p>
            <a:r>
              <a:rPr lang="en-GB" dirty="0"/>
              <a:t>Loan entity has loan-no as primary key.</a:t>
            </a:r>
          </a:p>
          <a:p>
            <a:r>
              <a:rPr lang="en-GB" dirty="0"/>
              <a:t>So primary key for payment is </a:t>
            </a:r>
            <a:r>
              <a:rPr lang="en-GB" b="1" dirty="0">
                <a:solidFill>
                  <a:srgbClr val="0E47A1"/>
                </a:solidFill>
              </a:rPr>
              <a:t>(loan-no, payment-no).</a:t>
            </a:r>
          </a:p>
        </p:txBody>
      </p:sp>
    </p:spTree>
    <p:extLst>
      <p:ext uri="{BB962C8B-B14F-4D97-AF65-F5344CB8AC3E}">
        <p14:creationId xmlns:p14="http://schemas.microsoft.com/office/powerpoint/2010/main" val="289165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</a:t>
            </a:r>
            <a:r>
              <a:rPr lang="en-US" dirty="0" err="1"/>
              <a:t>uperclass</a:t>
            </a:r>
            <a:r>
              <a:rPr lang="en-US" dirty="0"/>
              <a:t> v/s Subclass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99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Superclass v/s Subclass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Super Class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Sub Class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248063"/>
              </p:ext>
            </p:extLst>
          </p:nvPr>
        </p:nvGraphicFramePr>
        <p:xfrm>
          <a:off x="131178" y="1503193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superclass is an entity from which </a:t>
                      </a:r>
                      <a:r>
                        <a:rPr lang="en-GB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another entities can be derived</a:t>
                      </a:r>
                      <a:r>
                        <a:rPr lang="en-GB" sz="24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rgbClr val="0E47A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subclass is an entity that is </a:t>
                      </a:r>
                      <a:r>
                        <a:rPr lang="en-GB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derived from another entity</a:t>
                      </a:r>
                      <a:r>
                        <a:rPr lang="en-GB" sz="24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rgbClr val="0E47A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21601"/>
              </p:ext>
            </p:extLst>
          </p:nvPr>
        </p:nvGraphicFramePr>
        <p:xfrm>
          <a:off x="131178" y="2319178"/>
          <a:ext cx="11929642" cy="1920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entity account has two subsets </a:t>
                      </a:r>
                    </a:p>
                    <a:p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an </a:t>
                      </a:r>
                      <a:r>
                        <a:rPr lang="en-GB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account is superclass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entities are derived from entity account.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</a:t>
                      </a:r>
                      <a:r>
                        <a:rPr lang="en-GB" sz="2400" b="1" kern="1200" dirty="0" err="1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1" kern="1200" dirty="0" err="1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r>
                        <a:rPr lang="en-GB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 are subclass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3312696" y="4366391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69696" y="5179595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Saving_Account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55696" y="5179595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Current_Account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3084096" y="4906391"/>
            <a:ext cx="1143000" cy="2732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4227096" y="4906391"/>
            <a:ext cx="1143000" cy="2732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341896" y="4346621"/>
            <a:ext cx="1371600" cy="20574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722896" y="4460921"/>
            <a:ext cx="609600" cy="762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22896" y="5489621"/>
            <a:ext cx="609600" cy="762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498809" y="434427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 Class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13096" y="606756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 Class</a:t>
            </a:r>
          </a:p>
        </p:txBody>
      </p:sp>
      <p:cxnSp>
        <p:nvCxnSpPr>
          <p:cNvPr id="51" name="Straight Arrow Connector 50"/>
          <p:cNvCxnSpPr>
            <a:stCxn id="49" idx="3"/>
            <a:endCxn id="46" idx="1"/>
          </p:cNvCxnSpPr>
          <p:nvPr/>
        </p:nvCxnSpPr>
        <p:spPr>
          <a:xfrm>
            <a:off x="7794209" y="4528940"/>
            <a:ext cx="748553" cy="1189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1"/>
            <a:endCxn id="41" idx="3"/>
          </p:cNvCxnSpPr>
          <p:nvPr/>
        </p:nvCxnSpPr>
        <p:spPr>
          <a:xfrm flipH="1">
            <a:off x="5141496" y="4528940"/>
            <a:ext cx="1357313" cy="10745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1"/>
          </p:cNvCxnSpPr>
          <p:nvPr/>
        </p:nvCxnSpPr>
        <p:spPr>
          <a:xfrm flipH="1" flipV="1">
            <a:off x="3084096" y="5719595"/>
            <a:ext cx="3429000" cy="5326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3" idx="2"/>
          </p:cNvCxnSpPr>
          <p:nvPr/>
        </p:nvCxnSpPr>
        <p:spPr>
          <a:xfrm flipH="1" flipV="1">
            <a:off x="5370096" y="5719595"/>
            <a:ext cx="1128714" cy="5326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 flipV="1">
            <a:off x="7808496" y="4841921"/>
            <a:ext cx="914400" cy="14103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48" idx="2"/>
          </p:cNvCxnSpPr>
          <p:nvPr/>
        </p:nvCxnSpPr>
        <p:spPr>
          <a:xfrm flipV="1">
            <a:off x="7808496" y="5870621"/>
            <a:ext cx="914400" cy="3816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/>
      <p:bldP spid="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Generalization v/s Specialization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65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 v/s Specialization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445927"/>
              </p:ext>
            </p:extLst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Generalization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Specialization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00144"/>
              </p:ext>
            </p:extLst>
          </p:nvPr>
        </p:nvGraphicFramePr>
        <p:xfrm>
          <a:off x="131178" y="1503193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extracts the common features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multiple entities</a:t>
                      </a:r>
                      <a:r>
                        <a:rPr lang="en-US" sz="24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n-US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form a new entity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splits an entity to form multiple new entities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 </a:t>
                      </a:r>
                      <a:r>
                        <a:rPr lang="en-US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inherit some feature of the splitting entity</a:t>
                      </a:r>
                      <a:r>
                        <a:rPr lang="en-US" sz="24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8" y="2319178"/>
          <a:ext cx="11929642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1084967" y="4748953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70967" y="4748953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67" name="Oval 66"/>
          <p:cNvSpPr/>
          <p:nvPr/>
        </p:nvSpPr>
        <p:spPr>
          <a:xfrm>
            <a:off x="828527" y="3615438"/>
            <a:ext cx="104775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8" name="Oval 67"/>
          <p:cNvSpPr/>
          <p:nvPr/>
        </p:nvSpPr>
        <p:spPr>
          <a:xfrm>
            <a:off x="1658471" y="4052118"/>
            <a:ext cx="135762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69" name="Oval 68"/>
          <p:cNvSpPr/>
          <p:nvPr/>
        </p:nvSpPr>
        <p:spPr>
          <a:xfrm>
            <a:off x="1353671" y="5611287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70" name="Oval 69"/>
          <p:cNvSpPr/>
          <p:nvPr/>
        </p:nvSpPr>
        <p:spPr>
          <a:xfrm>
            <a:off x="2815759" y="3618020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1" name="Oval 70"/>
          <p:cNvSpPr/>
          <p:nvPr/>
        </p:nvSpPr>
        <p:spPr>
          <a:xfrm>
            <a:off x="3715871" y="4056490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72" name="Oval 71"/>
          <p:cNvSpPr/>
          <p:nvPr/>
        </p:nvSpPr>
        <p:spPr>
          <a:xfrm>
            <a:off x="3564583" y="5611288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73" name="Straight Connector 72"/>
          <p:cNvCxnSpPr>
            <a:stCxn id="65" idx="0"/>
            <a:endCxn id="67" idx="4"/>
          </p:cNvCxnSpPr>
          <p:nvPr/>
        </p:nvCxnSpPr>
        <p:spPr>
          <a:xfrm flipH="1" flipV="1">
            <a:off x="1352402" y="4026918"/>
            <a:ext cx="464085" cy="72203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>
            <a:stCxn id="65" idx="0"/>
            <a:endCxn id="68" idx="4"/>
          </p:cNvCxnSpPr>
          <p:nvPr/>
        </p:nvCxnSpPr>
        <p:spPr>
          <a:xfrm flipV="1">
            <a:off x="1816487" y="4463598"/>
            <a:ext cx="520797" cy="28535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>
            <a:stCxn id="66" idx="0"/>
            <a:endCxn id="70" idx="4"/>
          </p:cNvCxnSpPr>
          <p:nvPr/>
        </p:nvCxnSpPr>
        <p:spPr>
          <a:xfrm flipH="1" flipV="1">
            <a:off x="3351541" y="4029500"/>
            <a:ext cx="750946" cy="71945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/>
          <p:cNvCxnSpPr>
            <a:stCxn id="66" idx="0"/>
            <a:endCxn id="71" idx="4"/>
          </p:cNvCxnSpPr>
          <p:nvPr/>
        </p:nvCxnSpPr>
        <p:spPr>
          <a:xfrm flipV="1">
            <a:off x="4102487" y="4467970"/>
            <a:ext cx="315853" cy="2809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65" idx="2"/>
            <a:endCxn id="69" idx="0"/>
          </p:cNvCxnSpPr>
          <p:nvPr/>
        </p:nvCxnSpPr>
        <p:spPr>
          <a:xfrm flipH="1">
            <a:off x="1807378" y="5206153"/>
            <a:ext cx="9109" cy="4051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66" idx="2"/>
            <a:endCxn id="72" idx="0"/>
          </p:cNvCxnSpPr>
          <p:nvPr/>
        </p:nvCxnSpPr>
        <p:spPr>
          <a:xfrm flipH="1">
            <a:off x="4096871" y="5206153"/>
            <a:ext cx="5616" cy="40513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ectangle 78"/>
          <p:cNvSpPr/>
          <p:nvPr/>
        </p:nvSpPr>
        <p:spPr>
          <a:xfrm>
            <a:off x="2218442" y="3228329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0" name="Oval 79"/>
          <p:cNvSpPr/>
          <p:nvPr/>
        </p:nvSpPr>
        <p:spPr>
          <a:xfrm>
            <a:off x="1899990" y="2501882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1" name="Oval 80"/>
          <p:cNvSpPr/>
          <p:nvPr/>
        </p:nvSpPr>
        <p:spPr>
          <a:xfrm>
            <a:off x="3072934" y="2466329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82" name="Straight Connector 81"/>
          <p:cNvCxnSpPr>
            <a:stCxn id="66" idx="0"/>
            <a:endCxn id="79" idx="2"/>
          </p:cNvCxnSpPr>
          <p:nvPr/>
        </p:nvCxnSpPr>
        <p:spPr>
          <a:xfrm flipH="1" flipV="1">
            <a:off x="2949962" y="3685529"/>
            <a:ext cx="1152525" cy="10634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65" idx="0"/>
            <a:endCxn id="79" idx="2"/>
          </p:cNvCxnSpPr>
          <p:nvPr/>
        </p:nvCxnSpPr>
        <p:spPr>
          <a:xfrm flipV="1">
            <a:off x="1816487" y="3685529"/>
            <a:ext cx="1133475" cy="10634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/>
          <p:cNvCxnSpPr>
            <a:stCxn id="79" idx="0"/>
            <a:endCxn id="80" idx="4"/>
          </p:cNvCxnSpPr>
          <p:nvPr/>
        </p:nvCxnSpPr>
        <p:spPr>
          <a:xfrm flipH="1" flipV="1">
            <a:off x="2435772" y="2913362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/>
          <p:cNvCxnSpPr>
            <a:stCxn id="81" idx="4"/>
            <a:endCxn id="79" idx="0"/>
          </p:cNvCxnSpPr>
          <p:nvPr/>
        </p:nvCxnSpPr>
        <p:spPr>
          <a:xfrm flipH="1">
            <a:off x="2949962" y="2877809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Flowchart: Merge 85"/>
          <p:cNvSpPr/>
          <p:nvPr/>
        </p:nvSpPr>
        <p:spPr>
          <a:xfrm>
            <a:off x="2536362" y="3994098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87" name="Straight Connector 86"/>
          <p:cNvCxnSpPr>
            <a:stCxn id="79" idx="2"/>
            <a:endCxn id="86" idx="0"/>
          </p:cNvCxnSpPr>
          <p:nvPr/>
        </p:nvCxnSpPr>
        <p:spPr>
          <a:xfrm flipH="1">
            <a:off x="2942761" y="3685529"/>
            <a:ext cx="7201" cy="30856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Straight Connector 87"/>
          <p:cNvCxnSpPr>
            <a:stCxn id="65" idx="0"/>
            <a:endCxn id="86" idx="1"/>
          </p:cNvCxnSpPr>
          <p:nvPr/>
        </p:nvCxnSpPr>
        <p:spPr>
          <a:xfrm flipV="1">
            <a:off x="1816487" y="4266434"/>
            <a:ext cx="92307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Straight Connector 88"/>
          <p:cNvCxnSpPr>
            <a:stCxn id="66" idx="0"/>
            <a:endCxn id="86" idx="3"/>
          </p:cNvCxnSpPr>
          <p:nvPr/>
        </p:nvCxnSpPr>
        <p:spPr>
          <a:xfrm flipH="1" flipV="1">
            <a:off x="3145961" y="4266434"/>
            <a:ext cx="95652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Up Arrow 89"/>
          <p:cNvSpPr/>
          <p:nvPr/>
        </p:nvSpPr>
        <p:spPr>
          <a:xfrm>
            <a:off x="2606521" y="4547987"/>
            <a:ext cx="673546" cy="1906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1600" dirty="0"/>
              <a:t>Bottom-up approach</a:t>
            </a:r>
            <a:endParaRPr lang="en-US" sz="1600" dirty="0">
              <a:pattFill prst="pct5">
                <a:fgClr>
                  <a:schemeClr val="accen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29716" y="4746106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415716" y="4746106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315327" y="3226114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94" name="Oval 93"/>
          <p:cNvSpPr/>
          <p:nvPr/>
        </p:nvSpPr>
        <p:spPr>
          <a:xfrm>
            <a:off x="7996875" y="2499667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5" name="Oval 94"/>
          <p:cNvSpPr/>
          <p:nvPr/>
        </p:nvSpPr>
        <p:spPr>
          <a:xfrm>
            <a:off x="9169819" y="2464114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96" name="Straight Connector 95"/>
          <p:cNvCxnSpPr>
            <a:stCxn id="93" idx="0"/>
            <a:endCxn id="94" idx="4"/>
          </p:cNvCxnSpPr>
          <p:nvPr/>
        </p:nvCxnSpPr>
        <p:spPr>
          <a:xfrm flipH="1" flipV="1">
            <a:off x="8532657" y="2911147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Connector 96"/>
          <p:cNvCxnSpPr>
            <a:stCxn id="95" idx="4"/>
            <a:endCxn id="93" idx="0"/>
          </p:cNvCxnSpPr>
          <p:nvPr/>
        </p:nvCxnSpPr>
        <p:spPr>
          <a:xfrm flipH="1">
            <a:off x="9046847" y="2875594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Oval 97"/>
          <p:cNvSpPr/>
          <p:nvPr/>
        </p:nvSpPr>
        <p:spPr>
          <a:xfrm>
            <a:off x="7044241" y="3049579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99" name="Oval 98"/>
          <p:cNvSpPr/>
          <p:nvPr/>
        </p:nvSpPr>
        <p:spPr>
          <a:xfrm>
            <a:off x="10172906" y="3049579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100" name="Straight Connector 99"/>
          <p:cNvCxnSpPr>
            <a:stCxn id="99" idx="3"/>
            <a:endCxn id="93" idx="3"/>
          </p:cNvCxnSpPr>
          <p:nvPr/>
        </p:nvCxnSpPr>
        <p:spPr>
          <a:xfrm flipH="1">
            <a:off x="9778367" y="3400799"/>
            <a:ext cx="550442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>
            <a:stCxn id="93" idx="1"/>
            <a:endCxn id="98" idx="5"/>
          </p:cNvCxnSpPr>
          <p:nvPr/>
        </p:nvCxnSpPr>
        <p:spPr>
          <a:xfrm flipH="1" flipV="1">
            <a:off x="7818766" y="3400799"/>
            <a:ext cx="496561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Oval 101"/>
          <p:cNvSpPr/>
          <p:nvPr/>
        </p:nvSpPr>
        <p:spPr>
          <a:xfrm>
            <a:off x="7328427" y="5596372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103" name="Oval 102"/>
          <p:cNvSpPr/>
          <p:nvPr/>
        </p:nvSpPr>
        <p:spPr>
          <a:xfrm>
            <a:off x="9568938" y="5608440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7782134" y="5203938"/>
            <a:ext cx="3493" cy="40233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0101226" y="5216004"/>
            <a:ext cx="0" cy="40233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/>
          <p:cNvCxnSpPr>
            <a:stCxn id="92" idx="0"/>
            <a:endCxn id="93" idx="2"/>
          </p:cNvCxnSpPr>
          <p:nvPr/>
        </p:nvCxnSpPr>
        <p:spPr>
          <a:xfrm flipH="1" flipV="1">
            <a:off x="9046847" y="3683314"/>
            <a:ext cx="1100389" cy="106279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Straight Connector 106"/>
          <p:cNvCxnSpPr>
            <a:stCxn id="91" idx="0"/>
            <a:endCxn id="93" idx="2"/>
          </p:cNvCxnSpPr>
          <p:nvPr/>
        </p:nvCxnSpPr>
        <p:spPr>
          <a:xfrm flipV="1">
            <a:off x="7861236" y="3683314"/>
            <a:ext cx="1185611" cy="106279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Flowchart: Merge 107"/>
          <p:cNvSpPr/>
          <p:nvPr/>
        </p:nvSpPr>
        <p:spPr>
          <a:xfrm>
            <a:off x="8643022" y="3991251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93" idx="2"/>
            <a:endCxn id="108" idx="0"/>
          </p:cNvCxnSpPr>
          <p:nvPr/>
        </p:nvCxnSpPr>
        <p:spPr>
          <a:xfrm>
            <a:off x="9046847" y="3683314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Straight Connector 109"/>
          <p:cNvCxnSpPr>
            <a:stCxn id="91" idx="0"/>
            <a:endCxn id="108" idx="1"/>
          </p:cNvCxnSpPr>
          <p:nvPr/>
        </p:nvCxnSpPr>
        <p:spPr>
          <a:xfrm flipV="1">
            <a:off x="7861236" y="4263587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Straight Connector 110"/>
          <p:cNvCxnSpPr>
            <a:stCxn id="92" idx="0"/>
            <a:endCxn id="108" idx="3"/>
          </p:cNvCxnSpPr>
          <p:nvPr/>
        </p:nvCxnSpPr>
        <p:spPr>
          <a:xfrm flipH="1" flipV="1">
            <a:off x="9252621" y="4263587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Up Arrow 111"/>
          <p:cNvSpPr/>
          <p:nvPr/>
        </p:nvSpPr>
        <p:spPr>
          <a:xfrm flipV="1">
            <a:off x="8699879" y="4547986"/>
            <a:ext cx="673546" cy="18859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1600" dirty="0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a:rPr>
              <a:t>Top-down approach</a:t>
            </a:r>
          </a:p>
        </p:txBody>
      </p:sp>
    </p:spTree>
    <p:extLst>
      <p:ext uri="{BB962C8B-B14F-4D97-AF65-F5344CB8AC3E}">
        <p14:creationId xmlns:p14="http://schemas.microsoft.com/office/powerpoint/2010/main" val="346179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9" grpId="0" animBg="1"/>
      <p:bldP spid="80" grpId="0" animBg="1"/>
      <p:bldP spid="81" grpId="0" animBg="1"/>
      <p:bldP spid="86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8" grpId="0" animBg="1"/>
      <p:bldP spid="98" grpId="1" animBg="1"/>
      <p:bldP spid="99" grpId="0" animBg="1"/>
      <p:bldP spid="99" grpId="1" animBg="1"/>
      <p:bldP spid="102" grpId="0" animBg="1"/>
      <p:bldP spid="103" grpId="0" animBg="1"/>
      <p:bldP spid="108" grpId="0" animBg="1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726B6D-1F73-42F4-96C6-3F791459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Database Design is a collection of processes that facilitate the </a:t>
            </a:r>
            <a:r>
              <a:rPr lang="en-US" sz="2800" b="1" dirty="0">
                <a:solidFill>
                  <a:srgbClr val="0E47A1"/>
                </a:solidFill>
              </a:rPr>
              <a:t>designing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0E47A1"/>
                </a:solidFill>
              </a:rPr>
              <a:t>development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0E47A1"/>
                </a:solidFill>
              </a:rPr>
              <a:t>implementation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E47A1"/>
                </a:solidFill>
              </a:rPr>
              <a:t>maintenance</a:t>
            </a:r>
            <a:r>
              <a:rPr lang="en-US" sz="2800" dirty="0"/>
              <a:t> of enterprise database management systems.</a:t>
            </a:r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0B9B8C-EDDC-4E9D-B186-6846FAB6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Design?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64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7AF94CBD-C1FF-27C8-67AD-4DE8D6A804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675932"/>
              </p:ext>
            </p:extLst>
          </p:nvPr>
        </p:nvGraphicFramePr>
        <p:xfrm>
          <a:off x="131177" y="1489690"/>
          <a:ext cx="11929642" cy="18418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814">
                <a:tc>
                  <a:txBody>
                    <a:bodyPr/>
                    <a:lstStyle/>
                    <a:p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 v/s Specialization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193261"/>
              </p:ext>
            </p:extLst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Generalization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Specialization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586165"/>
              </p:ext>
            </p:extLst>
          </p:nvPr>
        </p:nvGraphicFramePr>
        <p:xfrm>
          <a:off x="131177" y="3337199"/>
          <a:ext cx="11929642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</a:t>
                      </a:r>
                      <a:r>
                        <a:rPr lang="en-US" sz="20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creation of group from various entities</a:t>
                      </a:r>
                      <a:r>
                        <a:rPr lang="en-US" sz="20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called generalization.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</a:t>
                      </a:r>
                      <a:r>
                        <a:rPr lang="en-US" sz="20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creation of sub-groups within an entity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called specialization.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757409"/>
              </p:ext>
            </p:extLst>
          </p:nvPr>
        </p:nvGraphicFramePr>
        <p:xfrm>
          <a:off x="131177" y="4043934"/>
          <a:ext cx="11929642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GB" sz="20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Bottom-up</a:t>
                      </a:r>
                      <a:r>
                        <a:rPr lang="en-GB" sz="20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approach.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GB" sz="20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Top-down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approach.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373908"/>
              </p:ext>
            </p:extLst>
          </p:nvPr>
        </p:nvGraphicFramePr>
        <p:xfrm>
          <a:off x="131177" y="4586781"/>
          <a:ext cx="11929642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taking the </a:t>
                      </a:r>
                      <a:r>
                        <a:rPr lang="en-US" sz="20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union of two or more lower level entity</a:t>
                      </a:r>
                      <a:r>
                        <a:rPr lang="en-US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to produce a higher level entity set.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taking a </a:t>
                      </a:r>
                      <a:r>
                        <a:rPr lang="en-US" sz="20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sub set of higher level entity set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form a lower level entity set.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847879"/>
              </p:ext>
            </p:extLst>
          </p:nvPr>
        </p:nvGraphicFramePr>
        <p:xfrm>
          <a:off x="131177" y="5293516"/>
          <a:ext cx="11929642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starts from the number of entity sets and creates high level entity set using some common features.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starts from a single entity set and creates different low level entity sets using some different features.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64C5E1C-40C3-4358-EAD5-63425AA8D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45" y="1490612"/>
            <a:ext cx="2686590" cy="1748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8B91F-33B8-19ED-F3D9-25B4E09E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90" y="1582842"/>
            <a:ext cx="2489702" cy="16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&amp; Specialization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84601" y="3348792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70601" y="3348792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70212" y="182880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6" name="Oval 35"/>
          <p:cNvSpPr/>
          <p:nvPr/>
        </p:nvSpPr>
        <p:spPr>
          <a:xfrm>
            <a:off x="5551760" y="1102353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Oval 36"/>
          <p:cNvSpPr/>
          <p:nvPr/>
        </p:nvSpPr>
        <p:spPr>
          <a:xfrm>
            <a:off x="6724704" y="1066800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38" name="Straight Connector 37"/>
          <p:cNvCxnSpPr>
            <a:stCxn id="35" idx="0"/>
            <a:endCxn id="36" idx="4"/>
          </p:cNvCxnSpPr>
          <p:nvPr/>
        </p:nvCxnSpPr>
        <p:spPr>
          <a:xfrm flipH="1" flipV="1">
            <a:off x="6087542" y="1513833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37" idx="4"/>
            <a:endCxn id="35" idx="0"/>
          </p:cNvCxnSpPr>
          <p:nvPr/>
        </p:nvCxnSpPr>
        <p:spPr>
          <a:xfrm flipH="1">
            <a:off x="6601732" y="1478280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4599126" y="1652265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PID</a:t>
            </a:r>
          </a:p>
        </p:txBody>
      </p:sp>
      <p:sp>
        <p:nvSpPr>
          <p:cNvPr id="41" name="Oval 40"/>
          <p:cNvSpPr/>
          <p:nvPr/>
        </p:nvSpPr>
        <p:spPr>
          <a:xfrm>
            <a:off x="7727791" y="1652265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</a:p>
        </p:txBody>
      </p:sp>
      <p:cxnSp>
        <p:nvCxnSpPr>
          <p:cNvPr id="42" name="Straight Connector 41"/>
          <p:cNvCxnSpPr>
            <a:stCxn id="41" idx="3"/>
            <a:endCxn id="35" idx="3"/>
          </p:cNvCxnSpPr>
          <p:nvPr/>
        </p:nvCxnSpPr>
        <p:spPr>
          <a:xfrm flipH="1">
            <a:off x="7333252" y="2003485"/>
            <a:ext cx="550442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/>
          <p:cNvCxnSpPr>
            <a:stCxn id="35" idx="1"/>
            <a:endCxn id="40" idx="5"/>
          </p:cNvCxnSpPr>
          <p:nvPr/>
        </p:nvCxnSpPr>
        <p:spPr>
          <a:xfrm flipH="1" flipV="1">
            <a:off x="5373651" y="2003485"/>
            <a:ext cx="496561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>
            <a:off x="3151325" y="3373176"/>
            <a:ext cx="1080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45" name="Oval 44"/>
          <p:cNvSpPr/>
          <p:nvPr/>
        </p:nvSpPr>
        <p:spPr>
          <a:xfrm>
            <a:off x="9018725" y="3371652"/>
            <a:ext cx="1296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46" name="Straight Connector 45"/>
          <p:cNvCxnSpPr>
            <a:stCxn id="44" idx="6"/>
            <a:endCxn id="33" idx="1"/>
          </p:cNvCxnSpPr>
          <p:nvPr/>
        </p:nvCxnSpPr>
        <p:spPr>
          <a:xfrm flipV="1">
            <a:off x="4231325" y="3577392"/>
            <a:ext cx="453276" cy="15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>
            <a:endCxn id="45" idx="2"/>
          </p:cNvCxnSpPr>
          <p:nvPr/>
        </p:nvCxnSpPr>
        <p:spPr>
          <a:xfrm flipV="1">
            <a:off x="8433641" y="3577392"/>
            <a:ext cx="585084" cy="15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Flowchart: Merge 47"/>
          <p:cNvSpPr/>
          <p:nvPr/>
        </p:nvSpPr>
        <p:spPr>
          <a:xfrm>
            <a:off x="6197907" y="2593937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49" name="Straight Connector 48"/>
          <p:cNvCxnSpPr>
            <a:stCxn id="35" idx="2"/>
            <a:endCxn id="48" idx="0"/>
          </p:cNvCxnSpPr>
          <p:nvPr/>
        </p:nvCxnSpPr>
        <p:spPr>
          <a:xfrm>
            <a:off x="6601732" y="2286000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33" idx="0"/>
            <a:endCxn id="48" idx="1"/>
          </p:cNvCxnSpPr>
          <p:nvPr/>
        </p:nvCxnSpPr>
        <p:spPr>
          <a:xfrm flipV="1">
            <a:off x="5416121" y="2866273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>
            <a:stCxn id="34" idx="0"/>
            <a:endCxn id="48" idx="3"/>
          </p:cNvCxnSpPr>
          <p:nvPr/>
        </p:nvCxnSpPr>
        <p:spPr>
          <a:xfrm flipH="1" flipV="1">
            <a:off x="6807506" y="2866273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3493709" y="486899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Time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79709" y="486899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 Time</a:t>
            </a:r>
          </a:p>
        </p:txBody>
      </p:sp>
      <p:sp>
        <p:nvSpPr>
          <p:cNvPr id="54" name="Oval 53"/>
          <p:cNvSpPr/>
          <p:nvPr/>
        </p:nvSpPr>
        <p:spPr>
          <a:xfrm>
            <a:off x="3227526" y="5715000"/>
            <a:ext cx="1980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Days Worked</a:t>
            </a:r>
          </a:p>
        </p:txBody>
      </p:sp>
      <p:sp>
        <p:nvSpPr>
          <p:cNvPr id="55" name="Oval 54"/>
          <p:cNvSpPr/>
          <p:nvPr/>
        </p:nvSpPr>
        <p:spPr>
          <a:xfrm>
            <a:off x="5504852" y="5715000"/>
            <a:ext cx="2016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Hour Worked</a:t>
            </a:r>
          </a:p>
        </p:txBody>
      </p:sp>
      <p:cxnSp>
        <p:nvCxnSpPr>
          <p:cNvPr id="56" name="Straight Connector 55"/>
          <p:cNvCxnSpPr>
            <a:stCxn id="54" idx="0"/>
            <a:endCxn id="52" idx="2"/>
          </p:cNvCxnSpPr>
          <p:nvPr/>
        </p:nvCxnSpPr>
        <p:spPr>
          <a:xfrm flipV="1">
            <a:off x="4217526" y="5326190"/>
            <a:ext cx="7703" cy="3888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>
            <a:stCxn id="53" idx="2"/>
            <a:endCxn id="55" idx="0"/>
          </p:cNvCxnSpPr>
          <p:nvPr/>
        </p:nvCxnSpPr>
        <p:spPr>
          <a:xfrm>
            <a:off x="6511229" y="5326190"/>
            <a:ext cx="1623" cy="3888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Flowchart: Merge 57"/>
          <p:cNvSpPr/>
          <p:nvPr/>
        </p:nvSpPr>
        <p:spPr>
          <a:xfrm>
            <a:off x="5007015" y="4114135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5410840" y="3806198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>
            <a:stCxn id="52" idx="0"/>
            <a:endCxn id="58" idx="1"/>
          </p:cNvCxnSpPr>
          <p:nvPr/>
        </p:nvCxnSpPr>
        <p:spPr>
          <a:xfrm flipV="1">
            <a:off x="4225229" y="4386471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53" idx="0"/>
            <a:endCxn id="58" idx="3"/>
          </p:cNvCxnSpPr>
          <p:nvPr/>
        </p:nvCxnSpPr>
        <p:spPr>
          <a:xfrm flipH="1" flipV="1">
            <a:off x="5616614" y="4386471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56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4" grpId="0" animBg="1"/>
      <p:bldP spid="45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examples of Generalization/Specialization in the following E-R diagram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Hospital Management System</a:t>
            </a:r>
          </a:p>
          <a:p>
            <a:pPr lvl="1"/>
            <a:r>
              <a:rPr lang="en-US" dirty="0"/>
              <a:t>College Management System</a:t>
            </a:r>
          </a:p>
          <a:p>
            <a:pPr lvl="1"/>
            <a:r>
              <a:rPr lang="en-US" dirty="0"/>
              <a:t>Bank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402682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on </a:t>
            </a:r>
            <a:br>
              <a:rPr lang="en-US" dirty="0"/>
            </a:br>
            <a:r>
              <a:rPr lang="en-US" dirty="0"/>
              <a:t>Specialization and Generalization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30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Specialization and Generalization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96202" y="1428101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Constraints</a:t>
            </a: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6010602" y="2266301"/>
            <a:ext cx="0" cy="519545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62703" y="2785846"/>
            <a:ext cx="4495799" cy="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1" idx="0"/>
          </p:cNvCxnSpPr>
          <p:nvPr/>
        </p:nvCxnSpPr>
        <p:spPr>
          <a:xfrm>
            <a:off x="3762703" y="2785846"/>
            <a:ext cx="0" cy="552432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2" idx="0"/>
          </p:cNvCxnSpPr>
          <p:nvPr/>
        </p:nvCxnSpPr>
        <p:spPr>
          <a:xfrm>
            <a:off x="8258502" y="2785846"/>
            <a:ext cx="1" cy="5461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48303" y="3338278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44103" y="3331946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Participation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777358" y="4176478"/>
            <a:ext cx="1" cy="491157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25567" y="4652734"/>
            <a:ext cx="2356336" cy="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25567" y="4652734"/>
            <a:ext cx="486" cy="533401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81903" y="4652734"/>
            <a:ext cx="0" cy="503116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11653" y="5128990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85437" y="5155850"/>
            <a:ext cx="1972899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Non-disjoint (Overlapping)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95243" y="5156356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Total (Mandatory)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0903" y="5148046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Partial (Optional)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8258503" y="4170146"/>
            <a:ext cx="1" cy="491157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09643" y="4655739"/>
            <a:ext cx="2209805" cy="5564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0"/>
          </p:cNvCxnSpPr>
          <p:nvPr/>
        </p:nvCxnSpPr>
        <p:spPr>
          <a:xfrm>
            <a:off x="7109643" y="4661303"/>
            <a:ext cx="0" cy="49505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0"/>
          </p:cNvCxnSpPr>
          <p:nvPr/>
        </p:nvCxnSpPr>
        <p:spPr>
          <a:xfrm>
            <a:off x="9319448" y="4654427"/>
            <a:ext cx="5855" cy="493619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9D19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describes </a:t>
            </a:r>
            <a:r>
              <a:rPr lang="en-US" b="1" dirty="0">
                <a:solidFill>
                  <a:srgbClr val="0E47A1"/>
                </a:solidFill>
              </a:rPr>
              <a:t>relationship between members of the superclass and subclass </a:t>
            </a:r>
            <a:r>
              <a:rPr lang="en-US" dirty="0"/>
              <a:t>and indicates whether member of a superclass can be a member of one, or more than one subclass.</a:t>
            </a:r>
          </a:p>
          <a:p>
            <a:r>
              <a:rPr lang="en-US" dirty="0"/>
              <a:t>Types of disjoint constraints</a:t>
            </a:r>
          </a:p>
          <a:p>
            <a:pPr lvl="1"/>
            <a:r>
              <a:rPr lang="en-US" dirty="0"/>
              <a:t>Disjoint Constraint</a:t>
            </a:r>
          </a:p>
          <a:p>
            <a:pPr lvl="1"/>
            <a:r>
              <a:rPr lang="en-US" dirty="0"/>
              <a:t>Non-disjoint (Overlapping) Constraint</a:t>
            </a:r>
          </a:p>
        </p:txBody>
      </p:sp>
    </p:spTree>
    <p:extLst>
      <p:ext uri="{BB962C8B-B14F-4D97-AF65-F5344CB8AC3E}">
        <p14:creationId xmlns:p14="http://schemas.microsoft.com/office/powerpoint/2010/main" val="158412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specifies that the </a:t>
            </a:r>
            <a:r>
              <a:rPr lang="en-US" b="1" dirty="0">
                <a:solidFill>
                  <a:srgbClr val="0E47A1"/>
                </a:solidFill>
              </a:rPr>
              <a:t>entity of a super class </a:t>
            </a:r>
            <a:r>
              <a:rPr lang="en-US" b="1" dirty="0">
                <a:solidFill>
                  <a:srgbClr val="C00000"/>
                </a:solidFill>
              </a:rPr>
              <a:t>can belong to only one lower-level entity set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(sub class).</a:t>
            </a:r>
          </a:p>
          <a:p>
            <a:r>
              <a:rPr lang="en-US" dirty="0"/>
              <a:t>Specified by ‘</a:t>
            </a:r>
            <a:r>
              <a:rPr lang="en-US" b="1" dirty="0">
                <a:solidFill>
                  <a:srgbClr val="0E47A1"/>
                </a:solidFill>
              </a:rPr>
              <a:t>d</a:t>
            </a:r>
            <a:r>
              <a:rPr lang="en-US" dirty="0"/>
              <a:t>’ or by writing </a:t>
            </a:r>
            <a:r>
              <a:rPr lang="en-US" b="1" dirty="0">
                <a:solidFill>
                  <a:srgbClr val="0E47A1"/>
                </a:solidFill>
              </a:rPr>
              <a:t>disjoint</a:t>
            </a:r>
            <a:r>
              <a:rPr lang="en-US" dirty="0"/>
              <a:t> near to the ISA triangle.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rgbClr val="0E47A1"/>
              </a:gs>
              <a:gs pos="100000">
                <a:srgbClr val="0E47A1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7539313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All the players are associated with only one sub class either (Batsman or Bowler).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78092"/>
            <a:ext cx="0" cy="100584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Full-time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Part-time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9612702" y="2903374"/>
            <a:ext cx="822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Disjoint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Non-disjoint (Overlapping)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specifies that an </a:t>
            </a:r>
            <a:r>
              <a:rPr lang="en-US" b="1" dirty="0">
                <a:solidFill>
                  <a:srgbClr val="0E47A1"/>
                </a:solidFill>
              </a:rPr>
              <a:t>entity of a super class </a:t>
            </a:r>
            <a:r>
              <a:rPr lang="en-US" b="1" dirty="0">
                <a:solidFill>
                  <a:srgbClr val="C00000"/>
                </a:solidFill>
              </a:rPr>
              <a:t>can belong to more than one lower-level entity</a:t>
            </a:r>
            <a:r>
              <a:rPr lang="en-US" b="1" dirty="0">
                <a:solidFill>
                  <a:srgbClr val="0E47A1"/>
                </a:solidFill>
              </a:rPr>
              <a:t> </a:t>
            </a:r>
            <a:r>
              <a:rPr lang="en-US" dirty="0"/>
              <a:t>set (sub class).</a:t>
            </a:r>
          </a:p>
          <a:p>
            <a:r>
              <a:rPr lang="en-US" dirty="0"/>
              <a:t>Specified by ‘</a:t>
            </a:r>
            <a:r>
              <a:rPr lang="en-US" b="1" dirty="0">
                <a:solidFill>
                  <a:srgbClr val="0E47A1"/>
                </a:solidFill>
              </a:rPr>
              <a:t>o</a:t>
            </a:r>
            <a:r>
              <a:rPr lang="en-US" dirty="0"/>
              <a:t>’ or by writing </a:t>
            </a:r>
            <a:r>
              <a:rPr lang="en-US" b="1" dirty="0">
                <a:solidFill>
                  <a:srgbClr val="0E47A1"/>
                </a:solidFill>
              </a:rPr>
              <a:t>overlapping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/>
              <a:t>near to the ISA triangle.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649224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One player (</a:t>
            </a:r>
            <a:r>
              <a:rPr lang="en-US" b="0" dirty="0" err="1">
                <a:solidFill>
                  <a:schemeClr val="tx1"/>
                </a:solidFill>
              </a:rPr>
              <a:t>Yuvraj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singh</a:t>
            </a:r>
            <a:r>
              <a:rPr lang="en-US" b="0" dirty="0">
                <a:solidFill>
                  <a:schemeClr val="tx1"/>
                </a:solidFill>
              </a:rPr>
              <a:t>) is associated with more than one sub class.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78092"/>
            <a:ext cx="0" cy="100584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9612702" y="2959294"/>
            <a:ext cx="822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Non-disjoint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Related imag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23" idx="0"/>
          </p:cNvCxnSpPr>
          <p:nvPr/>
        </p:nvCxnSpPr>
        <p:spPr>
          <a:xfrm flipH="1" flipV="1">
            <a:off x="2330828" y="3818180"/>
            <a:ext cx="1333500" cy="718259"/>
          </a:xfrm>
          <a:prstGeom prst="straightConnector1">
            <a:avLst/>
          </a:prstGeom>
          <a:ln w="28575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0"/>
          </p:cNvCxnSpPr>
          <p:nvPr/>
        </p:nvCxnSpPr>
        <p:spPr>
          <a:xfrm flipV="1">
            <a:off x="3664328" y="3830172"/>
            <a:ext cx="1333500" cy="706267"/>
          </a:xfrm>
          <a:prstGeom prst="straightConnector1">
            <a:avLst/>
          </a:prstGeom>
          <a:ln w="28575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Related imag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80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Specialization and Generalization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6713" y="1428101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Constraints</a:t>
            </a: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6021113" y="2266301"/>
            <a:ext cx="0" cy="519545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73214" y="2785846"/>
            <a:ext cx="4495799" cy="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1" idx="0"/>
          </p:cNvCxnSpPr>
          <p:nvPr/>
        </p:nvCxnSpPr>
        <p:spPr>
          <a:xfrm>
            <a:off x="3773214" y="2785846"/>
            <a:ext cx="0" cy="552432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2" idx="0"/>
          </p:cNvCxnSpPr>
          <p:nvPr/>
        </p:nvCxnSpPr>
        <p:spPr>
          <a:xfrm>
            <a:off x="8269013" y="2785846"/>
            <a:ext cx="1" cy="5461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58814" y="3338278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54614" y="3331946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Participation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787869" y="4176478"/>
            <a:ext cx="1" cy="491157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36078" y="4652734"/>
            <a:ext cx="2356336" cy="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36078" y="4652734"/>
            <a:ext cx="486" cy="533401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92414" y="4652734"/>
            <a:ext cx="0" cy="503116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22164" y="5128990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95948" y="5155850"/>
            <a:ext cx="1972899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Non-disjoint (Overlapping)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05754" y="5156356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Total (Mandatory)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21414" y="5148046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Partial (Optional)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8269014" y="4170146"/>
            <a:ext cx="1" cy="491157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20154" y="4655739"/>
            <a:ext cx="2209805" cy="5564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0"/>
          </p:cNvCxnSpPr>
          <p:nvPr/>
        </p:nvCxnSpPr>
        <p:spPr>
          <a:xfrm>
            <a:off x="7120154" y="4661303"/>
            <a:ext cx="0" cy="49505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0"/>
          </p:cNvCxnSpPr>
          <p:nvPr/>
        </p:nvCxnSpPr>
        <p:spPr>
          <a:xfrm>
            <a:off x="9329959" y="4654427"/>
            <a:ext cx="5855" cy="493619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9D1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(Completeness)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determines </a:t>
            </a:r>
            <a:r>
              <a:rPr lang="en-US" b="1" dirty="0">
                <a:solidFill>
                  <a:srgbClr val="0E47A1"/>
                </a:solidFill>
              </a:rPr>
              <a:t>whether every member of super class must participate as a member of subclass or not</a:t>
            </a:r>
            <a:r>
              <a:rPr lang="en-US" dirty="0">
                <a:solidFill>
                  <a:srgbClr val="0E47A1"/>
                </a:solidFill>
              </a:rPr>
              <a:t>.</a:t>
            </a:r>
          </a:p>
          <a:p>
            <a:r>
              <a:rPr lang="en-US" dirty="0"/>
              <a:t>Types of participation (Completeness) Constraint</a:t>
            </a:r>
          </a:p>
          <a:p>
            <a:pPr lvl="1"/>
            <a:r>
              <a:rPr lang="en-US" dirty="0"/>
              <a:t>Total (Mandatory) participation</a:t>
            </a:r>
          </a:p>
          <a:p>
            <a:pPr lvl="1"/>
            <a:r>
              <a:rPr lang="en-US" dirty="0"/>
              <a:t>Partial (Optional)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89314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53E25-2FC0-8A4D-00A0-22B8D5BC4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CA6262-CF74-44CD-B58F-6808E6DC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879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(Mandatory)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participation specifies that </a:t>
            </a:r>
            <a:r>
              <a:rPr lang="en-US" b="1" dirty="0">
                <a:solidFill>
                  <a:srgbClr val="C00000"/>
                </a:solidFill>
              </a:rPr>
              <a:t>every entity </a:t>
            </a:r>
            <a:r>
              <a:rPr lang="en-US" b="1" dirty="0">
                <a:solidFill>
                  <a:srgbClr val="0E47A1"/>
                </a:solidFill>
              </a:rPr>
              <a:t>in the superclass </a:t>
            </a:r>
            <a:r>
              <a:rPr lang="en-US" b="1" dirty="0">
                <a:solidFill>
                  <a:srgbClr val="C00000"/>
                </a:solidFill>
              </a:rPr>
              <a:t>must be a member of some subclass</a:t>
            </a:r>
            <a:r>
              <a:rPr lang="en-US" dirty="0"/>
              <a:t> in the specialization.</a:t>
            </a:r>
          </a:p>
          <a:p>
            <a:r>
              <a:rPr lang="en-US" dirty="0"/>
              <a:t>Specified by a </a:t>
            </a:r>
            <a:r>
              <a:rPr lang="en-US" b="1" dirty="0">
                <a:solidFill>
                  <a:schemeClr val="accent6"/>
                </a:solidFill>
              </a:rPr>
              <a:t>double line </a:t>
            </a:r>
            <a:r>
              <a:rPr lang="en-US" dirty="0"/>
              <a:t>in E-R diagram.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99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99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8046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All the players are associated with minimum one sub class either (Batsman or Bowler).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81267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921677" y="2582575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7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(Optional)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participation specifies that </a:t>
            </a:r>
            <a:r>
              <a:rPr lang="en-US" b="1" dirty="0">
                <a:solidFill>
                  <a:srgbClr val="C00000"/>
                </a:solidFill>
              </a:rPr>
              <a:t>some entity </a:t>
            </a:r>
            <a:r>
              <a:rPr lang="en-US" b="1" dirty="0">
                <a:solidFill>
                  <a:srgbClr val="0E47A1"/>
                </a:solidFill>
              </a:rPr>
              <a:t>in the super class </a:t>
            </a:r>
            <a:r>
              <a:rPr lang="en-US" b="1" dirty="0">
                <a:solidFill>
                  <a:srgbClr val="C00000"/>
                </a:solidFill>
              </a:rPr>
              <a:t>does not belong to any of the subclass </a:t>
            </a:r>
            <a:r>
              <a:rPr lang="en-US" dirty="0"/>
              <a:t>of specialization.</a:t>
            </a:r>
          </a:p>
          <a:p>
            <a:r>
              <a:rPr lang="en-US" dirty="0"/>
              <a:t>Specified by a </a:t>
            </a:r>
            <a:r>
              <a:rPr lang="en-US" b="1" dirty="0">
                <a:solidFill>
                  <a:srgbClr val="0E47A1"/>
                </a:solidFill>
              </a:rPr>
              <a:t>single line </a:t>
            </a:r>
            <a:r>
              <a:rPr lang="en-US" dirty="0"/>
              <a:t>in E-R diagram.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81267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2632237" y="3468182"/>
            <a:ext cx="2103120" cy="723980"/>
          </a:xfrm>
          <a:prstGeom prst="wedgeRoundRectCallout">
            <a:avLst>
              <a:gd name="adj1" fmla="val -13582"/>
              <a:gd name="adj2" fmla="val 9906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Not associated with any sub class</a:t>
            </a:r>
            <a:endParaRPr lang="en-IN" dirty="0"/>
          </a:p>
        </p:txBody>
      </p:sp>
      <p:pic>
        <p:nvPicPr>
          <p:cNvPr id="24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589" y="4536439"/>
            <a:ext cx="18287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80" y="2110030"/>
            <a:ext cx="12191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31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4" grpId="0" animBg="1"/>
      <p:bldP spid="17" grpId="0" animBg="1"/>
      <p:bldP spid="18" grpId="0" animBg="1"/>
      <p:bldP spid="20" grpId="0" animBg="1"/>
      <p:bldP spid="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/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/>
              <a:t>Aggregation in E-R diagram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767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E-R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E-R model we </a:t>
            </a:r>
            <a:r>
              <a:rPr lang="en-US" b="1" dirty="0">
                <a:solidFill>
                  <a:srgbClr val="0E47A1"/>
                </a:solidFill>
              </a:rPr>
              <a:t>cannot express relationships between two relationships</a:t>
            </a:r>
            <a:r>
              <a:rPr lang="en-US" dirty="0"/>
              <a:t>.</a:t>
            </a:r>
          </a:p>
        </p:txBody>
      </p:sp>
      <p:sp>
        <p:nvSpPr>
          <p:cNvPr id="23" name="Diamond 22"/>
          <p:cNvSpPr/>
          <p:nvPr/>
        </p:nvSpPr>
        <p:spPr>
          <a:xfrm>
            <a:off x="4809788" y="1713914"/>
            <a:ext cx="2470150" cy="6858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Relation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1903827" y="1713914"/>
            <a:ext cx="2470150" cy="6858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Relation</a:t>
            </a:r>
            <a:r>
              <a:rPr lang="en-US" sz="2000" dirty="0"/>
              <a:t> 1</a:t>
            </a:r>
            <a:endParaRPr lang="en-IN" sz="2000" dirty="0"/>
          </a:p>
        </p:txBody>
      </p:sp>
      <p:sp>
        <p:nvSpPr>
          <p:cNvPr id="25" name="Diamond 24"/>
          <p:cNvSpPr/>
          <p:nvPr/>
        </p:nvSpPr>
        <p:spPr>
          <a:xfrm>
            <a:off x="7663277" y="1713914"/>
            <a:ext cx="2470150" cy="6858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Relation</a:t>
            </a:r>
            <a:r>
              <a:rPr lang="en-US" sz="2000" dirty="0"/>
              <a:t> 2</a:t>
            </a:r>
            <a:endParaRPr lang="en-IN" sz="2000" dirty="0"/>
          </a:p>
        </p:txBody>
      </p:sp>
      <p:cxnSp>
        <p:nvCxnSpPr>
          <p:cNvPr id="28" name="Straight Connector 27"/>
          <p:cNvCxnSpPr>
            <a:stCxn id="24" idx="3"/>
            <a:endCxn id="23" idx="1"/>
          </p:cNvCxnSpPr>
          <p:nvPr/>
        </p:nvCxnSpPr>
        <p:spPr>
          <a:xfrm>
            <a:off x="4373977" y="2056814"/>
            <a:ext cx="4358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stCxn id="23" idx="3"/>
          </p:cNvCxnSpPr>
          <p:nvPr/>
        </p:nvCxnSpPr>
        <p:spPr>
          <a:xfrm>
            <a:off x="7279938" y="2056814"/>
            <a:ext cx="383339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Multiply 29"/>
          <p:cNvSpPr/>
          <p:nvPr/>
        </p:nvSpPr>
        <p:spPr>
          <a:xfrm>
            <a:off x="5673503" y="1529577"/>
            <a:ext cx="742720" cy="1054473"/>
          </a:xfrm>
          <a:prstGeom prst="mathMultiply">
            <a:avLst>
              <a:gd name="adj1" fmla="val 15248"/>
            </a:avLst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4809788" y="3090808"/>
            <a:ext cx="2470150" cy="6858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Relation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03827" y="3090808"/>
            <a:ext cx="2470150" cy="685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63277" y="3090808"/>
            <a:ext cx="2470150" cy="685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2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>
            <a:off x="4373977" y="3433708"/>
            <a:ext cx="4358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stCxn id="31" idx="3"/>
          </p:cNvCxnSpPr>
          <p:nvPr/>
        </p:nvCxnSpPr>
        <p:spPr>
          <a:xfrm>
            <a:off x="7279938" y="3433708"/>
            <a:ext cx="383339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6" name="Group 35"/>
          <p:cNvGrpSpPr/>
          <p:nvPr/>
        </p:nvGrpSpPr>
        <p:grpSpPr>
          <a:xfrm>
            <a:off x="5713827" y="3197216"/>
            <a:ext cx="845347" cy="472983"/>
            <a:chOff x="4420049" y="3019518"/>
            <a:chExt cx="845347" cy="472983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4420049" y="3106458"/>
              <a:ext cx="308727" cy="386043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675598" y="3019518"/>
              <a:ext cx="589798" cy="46952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6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E-R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62111" y="234150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29439" y="233715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</a:t>
            </a:r>
          </a:p>
        </p:txBody>
      </p:sp>
      <p:sp>
        <p:nvSpPr>
          <p:cNvPr id="20" name="Diamond 19"/>
          <p:cNvSpPr/>
          <p:nvPr/>
        </p:nvSpPr>
        <p:spPr>
          <a:xfrm>
            <a:off x="3226571" y="2335433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</a:t>
            </a:r>
          </a:p>
        </p:txBody>
      </p:sp>
      <p:cxnSp>
        <p:nvCxnSpPr>
          <p:cNvPr id="21" name="Straight Connector 20"/>
          <p:cNvCxnSpPr>
            <a:stCxn id="20" idx="3"/>
          </p:cNvCxnSpPr>
          <p:nvPr/>
        </p:nvCxnSpPr>
        <p:spPr>
          <a:xfrm>
            <a:off x="4950868" y="2564033"/>
            <a:ext cx="475488" cy="17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stCxn id="18" idx="3"/>
            <a:endCxn id="20" idx="1"/>
          </p:cNvCxnSpPr>
          <p:nvPr/>
        </p:nvCxnSpPr>
        <p:spPr>
          <a:xfrm flipV="1">
            <a:off x="2760282" y="2564033"/>
            <a:ext cx="466289" cy="6075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/>
          <p:cNvCxnSpPr>
            <a:endCxn id="20" idx="0"/>
          </p:cNvCxnSpPr>
          <p:nvPr/>
        </p:nvCxnSpPr>
        <p:spPr>
          <a:xfrm flipH="1">
            <a:off x="4088720" y="1847272"/>
            <a:ext cx="526" cy="48816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Diamond 26"/>
          <p:cNvSpPr/>
          <p:nvPr/>
        </p:nvSpPr>
        <p:spPr>
          <a:xfrm>
            <a:off x="3171235" y="3485240"/>
            <a:ext cx="182880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36549" y="4375086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</a:p>
        </p:txBody>
      </p:sp>
      <p:cxnSp>
        <p:nvCxnSpPr>
          <p:cNvPr id="40" name="Straight Connector 39"/>
          <p:cNvCxnSpPr>
            <a:stCxn id="27" idx="2"/>
            <a:endCxn id="39" idx="0"/>
          </p:cNvCxnSpPr>
          <p:nvPr/>
        </p:nvCxnSpPr>
        <p:spPr>
          <a:xfrm>
            <a:off x="4085635" y="3942440"/>
            <a:ext cx="0" cy="432646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stCxn id="20" idx="2"/>
            <a:endCxn id="27" idx="0"/>
          </p:cNvCxnSpPr>
          <p:nvPr/>
        </p:nvCxnSpPr>
        <p:spPr>
          <a:xfrm flipH="1">
            <a:off x="4085635" y="2792633"/>
            <a:ext cx="3085" cy="69260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ounded Rectangle 41"/>
          <p:cNvSpPr/>
          <p:nvPr/>
        </p:nvSpPr>
        <p:spPr>
          <a:xfrm>
            <a:off x="2991440" y="2032570"/>
            <a:ext cx="2194560" cy="2088516"/>
          </a:xfrm>
          <a:prstGeom prst="roundRect">
            <a:avLst>
              <a:gd name="adj" fmla="val 10388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67597" y="3006170"/>
            <a:ext cx="294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 not connect two relationship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4624550" y="2656353"/>
            <a:ext cx="339382" cy="380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639921" y="3298514"/>
            <a:ext cx="270380" cy="342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7493391" y="3485240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25011" y="4374155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27747" y="2596326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6" idx="0"/>
            <a:endCxn id="48" idx="2"/>
          </p:cNvCxnSpPr>
          <p:nvPr/>
        </p:nvCxnSpPr>
        <p:spPr>
          <a:xfrm flipH="1" flipV="1">
            <a:off x="8542147" y="3053526"/>
            <a:ext cx="2804" cy="431714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46" idx="2"/>
            <a:endCxn id="47" idx="0"/>
          </p:cNvCxnSpPr>
          <p:nvPr/>
        </p:nvCxnSpPr>
        <p:spPr>
          <a:xfrm flipH="1">
            <a:off x="8539411" y="3942440"/>
            <a:ext cx="5540" cy="431715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tangle 50"/>
          <p:cNvSpPr/>
          <p:nvPr/>
        </p:nvSpPr>
        <p:spPr>
          <a:xfrm>
            <a:off x="880339" y="1219736"/>
            <a:ext cx="6400800" cy="18366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028919" y="1297868"/>
            <a:ext cx="11887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241840" y="1380105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062111" y="5058704"/>
            <a:ext cx="8229600" cy="1097280"/>
          </a:xfrm>
          <a:prstGeom prst="roundRect">
            <a:avLst>
              <a:gd name="adj" fmla="val 10521"/>
            </a:avLst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Process of creating an entity by combining various components of E-R diagram is called aggregation.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5" name="Bent Arrow 54"/>
          <p:cNvSpPr/>
          <p:nvPr/>
        </p:nvSpPr>
        <p:spPr>
          <a:xfrm rot="5400000">
            <a:off x="7644407" y="1514179"/>
            <a:ext cx="850321" cy="103678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9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7" grpId="0" animBg="1"/>
      <p:bldP spid="39" grpId="0" animBg="1"/>
      <p:bldP spid="42" grpId="0" animBg="1"/>
      <p:bldP spid="42" grpId="1" animBg="1"/>
      <p:bldP spid="43" grpId="0"/>
      <p:bldP spid="43" grpId="1"/>
      <p:bldP spid="46" grpId="0" animBg="1"/>
      <p:bldP spid="47" grpId="0" animBg="1"/>
      <p:bldP spid="48" grpId="0" animBg="1"/>
      <p:bldP spid="51" grpId="0" animBg="1"/>
      <p:bldP spid="52" grpId="0"/>
      <p:bldP spid="53" grpId="0" animBg="1"/>
      <p:bldP spid="54" grpId="0" animBg="1"/>
      <p:bldP spid="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used in E-R diagram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0445" y="1219200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4230" y="167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Entity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540445" y="22860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EmpID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1530" y="2743200"/>
            <a:ext cx="1296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Key</a:t>
            </a:r>
          </a:p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568886" y="3595301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971" y="4119330"/>
            <a:ext cx="1296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Weak Entity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41530" y="5513677"/>
            <a:ext cx="1368000" cy="648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</a:t>
            </a:r>
          </a:p>
          <a:p>
            <a:pPr algn="ctr"/>
            <a:r>
              <a:rPr lang="en-US" dirty="0"/>
              <a:t>Participation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4390783" y="12192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3868" y="1676400"/>
            <a:ext cx="13320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4390783" y="22860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17868" y="2743200"/>
            <a:ext cx="10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Derived</a:t>
            </a:r>
          </a:p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4378820" y="3580468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ash" dirty="0" err="1">
                <a:solidFill>
                  <a:schemeClr val="tx1"/>
                </a:solidFill>
              </a:rPr>
              <a:t>PymtID</a:t>
            </a:r>
            <a:endParaRPr lang="en-US" u="dash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35905" y="4036200"/>
            <a:ext cx="158400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Discriminating</a:t>
            </a:r>
          </a:p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38" name="Diamond 37"/>
          <p:cNvSpPr/>
          <p:nvPr/>
        </p:nvSpPr>
        <p:spPr>
          <a:xfrm>
            <a:off x="7736962" y="1219200"/>
            <a:ext cx="1698171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Hold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20047" y="167640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</a:t>
            </a:r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7736962" y="2270869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02047" y="2813531"/>
            <a:ext cx="1368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 Valued Attribute</a:t>
            </a:r>
            <a:endParaRPr lang="en-IN" dirty="0"/>
          </a:p>
        </p:txBody>
      </p:sp>
      <p:sp>
        <p:nvSpPr>
          <p:cNvPr id="42" name="Flowchart: Decision 41"/>
          <p:cNvSpPr/>
          <p:nvPr/>
        </p:nvSpPr>
        <p:spPr>
          <a:xfrm>
            <a:off x="7746727" y="3595856"/>
            <a:ext cx="1698171" cy="457200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29812" y="4063094"/>
            <a:ext cx="133200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Weak Entity</a:t>
            </a:r>
            <a:endParaRPr lang="en-IN" dirty="0"/>
          </a:p>
          <a:p>
            <a:pPr algn="ctr"/>
            <a:r>
              <a:rPr lang="en-US" dirty="0"/>
              <a:t>Relationship</a:t>
            </a:r>
            <a:endParaRPr lang="en-IN" dirty="0"/>
          </a:p>
        </p:txBody>
      </p:sp>
      <p:sp>
        <p:nvSpPr>
          <p:cNvPr id="44" name="Flowchart: Merge 43"/>
          <p:cNvSpPr/>
          <p:nvPr/>
        </p:nvSpPr>
        <p:spPr>
          <a:xfrm>
            <a:off x="7863937" y="5029200"/>
            <a:ext cx="1260000" cy="457200"/>
          </a:xfrm>
          <a:prstGeom prst="flowChartMerg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92227" y="5562600"/>
            <a:ext cx="1584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7650047" y="2175469"/>
            <a:ext cx="1872000" cy="64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1971" y="3527330"/>
            <a:ext cx="1872000" cy="593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lowchart: Decision 47"/>
          <p:cNvSpPr/>
          <p:nvPr/>
        </p:nvSpPr>
        <p:spPr>
          <a:xfrm>
            <a:off x="7566212" y="3527330"/>
            <a:ext cx="2059200" cy="594252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9" name="Diamond 48"/>
          <p:cNvSpPr/>
          <p:nvPr/>
        </p:nvSpPr>
        <p:spPr>
          <a:xfrm>
            <a:off x="1683444" y="5013278"/>
            <a:ext cx="1016909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7674" y="5014403"/>
            <a:ext cx="876703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174376" y="5172363"/>
            <a:ext cx="684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174376" y="5323638"/>
            <a:ext cx="684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TextBox 52"/>
          <p:cNvSpPr txBox="1"/>
          <p:nvPr/>
        </p:nvSpPr>
        <p:spPr>
          <a:xfrm>
            <a:off x="4477971" y="5504885"/>
            <a:ext cx="1368000" cy="648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Role</a:t>
            </a:r>
          </a:p>
          <a:p>
            <a:pPr algn="ctr"/>
            <a:r>
              <a:rPr lang="en-US" dirty="0"/>
              <a:t>Indicator</a:t>
            </a:r>
            <a:endParaRPr lang="en-IN" dirty="0"/>
          </a:p>
        </p:txBody>
      </p:sp>
      <p:sp>
        <p:nvSpPr>
          <p:cNvPr id="54" name="Diamond 53"/>
          <p:cNvSpPr/>
          <p:nvPr/>
        </p:nvSpPr>
        <p:spPr>
          <a:xfrm>
            <a:off x="5419885" y="5004486"/>
            <a:ext cx="1016909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34115" y="5005611"/>
            <a:ext cx="876703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904533" y="5229557"/>
            <a:ext cx="540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TextBox 56"/>
          <p:cNvSpPr txBox="1"/>
          <p:nvPr/>
        </p:nvSpPr>
        <p:spPr>
          <a:xfrm>
            <a:off x="4910115" y="4800600"/>
            <a:ext cx="648000" cy="36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/>
              <a:t>Role</a:t>
            </a:r>
          </a:p>
          <a:p>
            <a:pPr algn="ctr"/>
            <a:r>
              <a:rPr lang="en-US" sz="1400" dirty="0"/>
              <a:t>Name</a:t>
            </a:r>
            <a:endParaRPr lang="en-IN" sz="1400" dirty="0"/>
          </a:p>
        </p:txBody>
      </p:sp>
      <p:cxnSp>
        <p:nvCxnSpPr>
          <p:cNvPr id="58" name="Straight Connector 57"/>
          <p:cNvCxnSpPr>
            <a:stCxn id="44" idx="0"/>
          </p:cNvCxnSpPr>
          <p:nvPr/>
        </p:nvCxnSpPr>
        <p:spPr>
          <a:xfrm flipV="1">
            <a:off x="8493937" y="4724400"/>
            <a:ext cx="0" cy="3048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endCxn id="44" idx="1"/>
          </p:cNvCxnSpPr>
          <p:nvPr/>
        </p:nvCxnSpPr>
        <p:spPr>
          <a:xfrm flipV="1">
            <a:off x="7863937" y="5257800"/>
            <a:ext cx="315000" cy="25587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>
            <a:endCxn id="44" idx="3"/>
          </p:cNvCxnSpPr>
          <p:nvPr/>
        </p:nvCxnSpPr>
        <p:spPr>
          <a:xfrm flipH="1" flipV="1">
            <a:off x="8808937" y="5257800"/>
            <a:ext cx="315000" cy="24708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218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/>
      <p:bldP spid="54" grpId="0" animBg="1"/>
      <p:bldP spid="55" grpId="0" animBg="1"/>
      <p:bldP spid="5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used in E-R diagram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890268" y="2102779"/>
            <a:ext cx="136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to One</a:t>
            </a:r>
            <a:endParaRPr lang="en-IN" dirty="0"/>
          </a:p>
        </p:txBody>
      </p:sp>
      <p:sp>
        <p:nvSpPr>
          <p:cNvPr id="86" name="Diamond 85"/>
          <p:cNvSpPr/>
          <p:nvPr/>
        </p:nvSpPr>
        <p:spPr>
          <a:xfrm>
            <a:off x="2070182" y="1602380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84412" y="1603505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17394" y="1600968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3057890" y="2876609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1552185" y="1827993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077394" y="1827993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67856" y="3148377"/>
            <a:ext cx="1404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to Many</a:t>
            </a:r>
            <a:endParaRPr lang="en-IN" dirty="0"/>
          </a:p>
        </p:txBody>
      </p:sp>
      <p:sp>
        <p:nvSpPr>
          <p:cNvPr id="93" name="Diamond 92"/>
          <p:cNvSpPr/>
          <p:nvPr/>
        </p:nvSpPr>
        <p:spPr>
          <a:xfrm>
            <a:off x="2047770" y="2647978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62000" y="2649103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94982" y="2646566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1529773" y="2873591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860288" y="4142929"/>
            <a:ext cx="1404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One</a:t>
            </a:r>
            <a:endParaRPr lang="en-IN" dirty="0"/>
          </a:p>
        </p:txBody>
      </p:sp>
      <p:sp>
        <p:nvSpPr>
          <p:cNvPr id="98" name="Diamond 97"/>
          <p:cNvSpPr/>
          <p:nvPr/>
        </p:nvSpPr>
        <p:spPr>
          <a:xfrm>
            <a:off x="2040202" y="3642530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54432" y="3643655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587414" y="3641118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050432" y="3870748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1527992" y="3871435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TextBox 102"/>
          <p:cNvSpPr txBox="1"/>
          <p:nvPr/>
        </p:nvSpPr>
        <p:spPr>
          <a:xfrm>
            <a:off x="1770663" y="5200764"/>
            <a:ext cx="1548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Many</a:t>
            </a:r>
            <a:endParaRPr lang="en-IN" dirty="0"/>
          </a:p>
        </p:txBody>
      </p:sp>
      <p:sp>
        <p:nvSpPr>
          <p:cNvPr id="104" name="Diamond 103"/>
          <p:cNvSpPr/>
          <p:nvPr/>
        </p:nvSpPr>
        <p:spPr>
          <a:xfrm>
            <a:off x="2040517" y="4700365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54747" y="4701490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587729" y="4698953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1518625" y="4929270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3038565" y="4926252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Flowchart: Merge 63"/>
          <p:cNvSpPr/>
          <p:nvPr/>
        </p:nvSpPr>
        <p:spPr>
          <a:xfrm>
            <a:off x="6221047" y="1645579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77047" y="2102779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66" name="Straight Connector 65"/>
          <p:cNvCxnSpPr>
            <a:stCxn id="64" idx="0"/>
          </p:cNvCxnSpPr>
          <p:nvPr/>
        </p:nvCxnSpPr>
        <p:spPr>
          <a:xfrm flipV="1">
            <a:off x="6851047" y="1340779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Straight Connector 66"/>
          <p:cNvCxnSpPr>
            <a:endCxn id="64" idx="1"/>
          </p:cNvCxnSpPr>
          <p:nvPr/>
        </p:nvCxnSpPr>
        <p:spPr>
          <a:xfrm flipV="1">
            <a:off x="6221047" y="1874179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endCxn id="64" idx="3"/>
          </p:cNvCxnSpPr>
          <p:nvPr/>
        </p:nvCxnSpPr>
        <p:spPr>
          <a:xfrm flipH="1" flipV="1">
            <a:off x="7166047" y="1874179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915247" y="1340779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Flowchart: Merge 69"/>
          <p:cNvSpPr/>
          <p:nvPr/>
        </p:nvSpPr>
        <p:spPr>
          <a:xfrm>
            <a:off x="8936258" y="1714262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792258" y="2171462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Disjoint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72" name="Straight Connector 71"/>
          <p:cNvCxnSpPr>
            <a:stCxn id="70" idx="0"/>
          </p:cNvCxnSpPr>
          <p:nvPr/>
        </p:nvCxnSpPr>
        <p:spPr>
          <a:xfrm flipV="1">
            <a:off x="9566258" y="1409462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/>
          <p:cNvCxnSpPr>
            <a:endCxn id="70" idx="1"/>
          </p:cNvCxnSpPr>
          <p:nvPr/>
        </p:nvCxnSpPr>
        <p:spPr>
          <a:xfrm flipV="1">
            <a:off x="8936258" y="1942862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>
            <a:endCxn id="70" idx="3"/>
          </p:cNvCxnSpPr>
          <p:nvPr/>
        </p:nvCxnSpPr>
        <p:spPr>
          <a:xfrm flipH="1" flipV="1">
            <a:off x="9881258" y="1942862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TextBox 74"/>
          <p:cNvSpPr txBox="1"/>
          <p:nvPr/>
        </p:nvSpPr>
        <p:spPr>
          <a:xfrm>
            <a:off x="9580975" y="1374371"/>
            <a:ext cx="958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400" dirty="0"/>
              <a:t>Disjoint</a:t>
            </a:r>
            <a:endParaRPr lang="en-IN" sz="1400" dirty="0"/>
          </a:p>
        </p:txBody>
      </p:sp>
      <p:sp>
        <p:nvSpPr>
          <p:cNvPr id="76" name="Flowchart: Merge 75"/>
          <p:cNvSpPr/>
          <p:nvPr/>
        </p:nvSpPr>
        <p:spPr>
          <a:xfrm>
            <a:off x="9080258" y="4174210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936258" y="4640340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Overlapping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9710258" y="3878340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>
            <a:endCxn id="76" idx="1"/>
          </p:cNvCxnSpPr>
          <p:nvPr/>
        </p:nvCxnSpPr>
        <p:spPr>
          <a:xfrm flipV="1">
            <a:off x="9080258" y="4402810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/>
          <p:cNvCxnSpPr>
            <a:endCxn id="76" idx="3"/>
          </p:cNvCxnSpPr>
          <p:nvPr/>
        </p:nvCxnSpPr>
        <p:spPr>
          <a:xfrm flipH="1" flipV="1">
            <a:off x="10025258" y="4402810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TextBox 80"/>
          <p:cNvSpPr txBox="1"/>
          <p:nvPr/>
        </p:nvSpPr>
        <p:spPr>
          <a:xfrm>
            <a:off x="9710258" y="3819645"/>
            <a:ext cx="1080000" cy="3096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400" dirty="0"/>
              <a:t>Overlapping</a:t>
            </a:r>
            <a:endParaRPr lang="en-IN" sz="1400" dirty="0"/>
          </a:p>
        </p:txBody>
      </p:sp>
      <p:sp>
        <p:nvSpPr>
          <p:cNvPr id="82" name="Flowchart: Merge 81"/>
          <p:cNvSpPr/>
          <p:nvPr/>
        </p:nvSpPr>
        <p:spPr>
          <a:xfrm>
            <a:off x="6099696" y="4144694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55696" y="4601894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84" name="Straight Connector 83"/>
          <p:cNvCxnSpPr>
            <a:stCxn id="82" idx="0"/>
          </p:cNvCxnSpPr>
          <p:nvPr/>
        </p:nvCxnSpPr>
        <p:spPr>
          <a:xfrm flipV="1">
            <a:off x="6729696" y="3839894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Straight Connector 108"/>
          <p:cNvCxnSpPr>
            <a:endCxn id="82" idx="1"/>
          </p:cNvCxnSpPr>
          <p:nvPr/>
        </p:nvCxnSpPr>
        <p:spPr>
          <a:xfrm flipV="1">
            <a:off x="6099696" y="4373294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Straight Connector 109"/>
          <p:cNvCxnSpPr>
            <a:endCxn id="82" idx="3"/>
          </p:cNvCxnSpPr>
          <p:nvPr/>
        </p:nvCxnSpPr>
        <p:spPr>
          <a:xfrm flipH="1" flipV="1">
            <a:off x="7044696" y="4373294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7389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 animBg="1"/>
      <p:bldP spid="87" grpId="0" animBg="1"/>
      <p:bldP spid="88" grpId="0" animBg="1"/>
      <p:bldP spid="92" grpId="0"/>
      <p:bldP spid="93" grpId="0" animBg="1"/>
      <p:bldP spid="94" grpId="0" animBg="1"/>
      <p:bldP spid="95" grpId="0" animBg="1"/>
      <p:bldP spid="97" grpId="0"/>
      <p:bldP spid="98" grpId="0" animBg="1"/>
      <p:bldP spid="99" grpId="0" animBg="1"/>
      <p:bldP spid="100" grpId="0" animBg="1"/>
      <p:bldP spid="103" grpId="0"/>
      <p:bldP spid="104" grpId="0" animBg="1"/>
      <p:bldP spid="105" grpId="0" animBg="1"/>
      <p:bldP spid="106" grpId="0" animBg="1"/>
      <p:bldP spid="64" grpId="0" animBg="1"/>
      <p:bldP spid="65" grpId="0"/>
      <p:bldP spid="70" grpId="0" animBg="1"/>
      <p:bldP spid="71" grpId="0"/>
      <p:bldP spid="75" grpId="0"/>
      <p:bldP spid="76" grpId="0" animBg="1"/>
      <p:bldP spid="77" grpId="0"/>
      <p:bldP spid="81" grpId="0"/>
      <p:bldP spid="82" grpId="0" animBg="1"/>
      <p:bldP spid="8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E-R diagram of </a:t>
            </a:r>
            <a:br>
              <a:rPr lang="en-US" dirty="0"/>
            </a:br>
            <a:r>
              <a:rPr lang="en-US" dirty="0"/>
              <a:t>Hospital Management  System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19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 of Hospital Management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8608" y="258319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9607735" y="257884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Hospital</a:t>
            </a:r>
          </a:p>
        </p:txBody>
      </p:sp>
      <p:sp>
        <p:nvSpPr>
          <p:cNvPr id="8" name="Diamond 7"/>
          <p:cNvSpPr/>
          <p:nvPr/>
        </p:nvSpPr>
        <p:spPr>
          <a:xfrm>
            <a:off x="6989354" y="2573899"/>
            <a:ext cx="2150296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Admitted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572015" y="2755100"/>
            <a:ext cx="594360" cy="929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cxnSpLocks/>
            <a:stCxn id="11" idx="4"/>
            <a:endCxn id="6" idx="0"/>
          </p:cNvCxnSpPr>
          <p:nvPr/>
        </p:nvCxnSpPr>
        <p:spPr>
          <a:xfrm>
            <a:off x="5004278" y="2147226"/>
            <a:ext cx="723416" cy="43597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4512731" y="1724316"/>
            <a:ext cx="983093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PatID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cxnSpLocks/>
            <a:stCxn id="13" idx="4"/>
            <a:endCxn id="6" idx="0"/>
          </p:cNvCxnSpPr>
          <p:nvPr/>
        </p:nvCxnSpPr>
        <p:spPr>
          <a:xfrm flipH="1">
            <a:off x="5727694" y="2124815"/>
            <a:ext cx="465359" cy="4583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5650908" y="1701905"/>
            <a:ext cx="108429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4" name="Straight Connector 13"/>
          <p:cNvCxnSpPr>
            <a:cxnSpLocks/>
            <a:stCxn id="15" idx="4"/>
          </p:cNvCxnSpPr>
          <p:nvPr/>
        </p:nvCxnSpPr>
        <p:spPr>
          <a:xfrm>
            <a:off x="9105070" y="2196890"/>
            <a:ext cx="502186" cy="4229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8567081" y="1773980"/>
            <a:ext cx="1075978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HosID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cxnSpLocks/>
            <a:stCxn id="17" idx="4"/>
          </p:cNvCxnSpPr>
          <p:nvPr/>
        </p:nvCxnSpPr>
        <p:spPr>
          <a:xfrm flipH="1">
            <a:off x="9828352" y="2145646"/>
            <a:ext cx="506261" cy="42500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6"/>
          <p:cNvSpPr/>
          <p:nvPr/>
        </p:nvSpPr>
        <p:spPr>
          <a:xfrm>
            <a:off x="9754728" y="1722735"/>
            <a:ext cx="1159769" cy="4229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8" name="Diamond 17"/>
          <p:cNvSpPr/>
          <p:nvPr/>
        </p:nvSpPr>
        <p:spPr>
          <a:xfrm>
            <a:off x="2558313" y="2583198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0623" y="257712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Medical Record</a:t>
            </a:r>
          </a:p>
        </p:txBody>
      </p:sp>
      <p:cxnSp>
        <p:nvCxnSpPr>
          <p:cNvPr id="20" name="Straight Connector 19"/>
          <p:cNvCxnSpPr>
            <a:cxnSpLocks/>
            <a:stCxn id="19" idx="0"/>
            <a:endCxn id="21" idx="4"/>
          </p:cNvCxnSpPr>
          <p:nvPr/>
        </p:nvCxnSpPr>
        <p:spPr>
          <a:xfrm flipV="1">
            <a:off x="1109709" y="1999961"/>
            <a:ext cx="0" cy="57716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Oval 20"/>
          <p:cNvSpPr/>
          <p:nvPr/>
        </p:nvSpPr>
        <p:spPr>
          <a:xfrm>
            <a:off x="378189" y="1542761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MRID</a:t>
            </a:r>
          </a:p>
        </p:txBody>
      </p:sp>
      <p:cxnSp>
        <p:nvCxnSpPr>
          <p:cNvPr id="22" name="Straight Connector 21"/>
          <p:cNvCxnSpPr>
            <a:cxnSpLocks/>
            <a:stCxn id="18" idx="3"/>
          </p:cNvCxnSpPr>
          <p:nvPr/>
        </p:nvCxnSpPr>
        <p:spPr>
          <a:xfrm>
            <a:off x="4282611" y="2811798"/>
            <a:ext cx="598042" cy="526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9591406" y="3477614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604469" y="434164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Doctor</a:t>
            </a:r>
          </a:p>
        </p:txBody>
      </p:sp>
      <p:cxnSp>
        <p:nvCxnSpPr>
          <p:cNvPr id="26" name="Straight Connector 25"/>
          <p:cNvCxnSpPr>
            <a:stCxn id="25" idx="2"/>
            <a:endCxn id="27" idx="0"/>
          </p:cNvCxnSpPr>
          <p:nvPr/>
        </p:nvCxnSpPr>
        <p:spPr>
          <a:xfrm flipH="1">
            <a:off x="9637126" y="4798842"/>
            <a:ext cx="816429" cy="40425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/>
          <p:cNvSpPr/>
          <p:nvPr/>
        </p:nvSpPr>
        <p:spPr>
          <a:xfrm>
            <a:off x="8905606" y="5203092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DrID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0453028" y="3920258"/>
            <a:ext cx="526" cy="40425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stCxn id="24" idx="0"/>
            <a:endCxn id="7" idx="2"/>
          </p:cNvCxnSpPr>
          <p:nvPr/>
        </p:nvCxnSpPr>
        <p:spPr>
          <a:xfrm flipV="1">
            <a:off x="10453555" y="3036042"/>
            <a:ext cx="3266" cy="441572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 rot="1261021">
            <a:off x="7013802" y="3526692"/>
            <a:ext cx="2150296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Treats</a:t>
            </a:r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>
            <a:off x="9092573" y="4140889"/>
            <a:ext cx="511369" cy="198175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endCxn id="30" idx="1"/>
          </p:cNvCxnSpPr>
          <p:nvPr/>
        </p:nvCxnSpPr>
        <p:spPr>
          <a:xfrm>
            <a:off x="6095431" y="3046316"/>
            <a:ext cx="989896" cy="32337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5" idx="2"/>
            <a:endCxn id="34" idx="0"/>
          </p:cNvCxnSpPr>
          <p:nvPr/>
        </p:nvCxnSpPr>
        <p:spPr>
          <a:xfrm>
            <a:off x="10453555" y="4798842"/>
            <a:ext cx="824894" cy="40382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10546929" y="5202671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Dr</a:t>
            </a:r>
            <a:r>
              <a:rPr lang="en-US" dirty="0">
                <a:solidFill>
                  <a:schemeClr val="tx1"/>
                </a:solidFill>
              </a:rPr>
              <a:t> Name</a:t>
            </a:r>
          </a:p>
        </p:txBody>
      </p:sp>
      <p:cxnSp>
        <p:nvCxnSpPr>
          <p:cNvPr id="35" name="Straight Connector 34"/>
          <p:cNvCxnSpPr>
            <a:cxnSpLocks/>
            <a:stCxn id="19" idx="2"/>
            <a:endCxn id="36" idx="0"/>
          </p:cNvCxnSpPr>
          <p:nvPr/>
        </p:nvCxnSpPr>
        <p:spPr>
          <a:xfrm>
            <a:off x="1109709" y="3034323"/>
            <a:ext cx="138381" cy="34225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241255" y="3376575"/>
            <a:ext cx="201367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 Name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9057959" y="2796499"/>
            <a:ext cx="566928" cy="11864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5650908" y="3040398"/>
            <a:ext cx="3891" cy="45555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/>
          <p:cNvCxnSpPr>
            <a:stCxn id="57" idx="1"/>
          </p:cNvCxnSpPr>
          <p:nvPr/>
        </p:nvCxnSpPr>
        <p:spPr>
          <a:xfrm flipH="1">
            <a:off x="4990864" y="3702127"/>
            <a:ext cx="467329" cy="4101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57" idx="3"/>
          </p:cNvCxnSpPr>
          <p:nvPr/>
        </p:nvCxnSpPr>
        <p:spPr>
          <a:xfrm>
            <a:off x="5966193" y="3702127"/>
            <a:ext cx="389415" cy="4101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7" name="Flowchart: Merge 56"/>
          <p:cNvSpPr/>
          <p:nvPr/>
        </p:nvSpPr>
        <p:spPr>
          <a:xfrm>
            <a:off x="5204193" y="3498066"/>
            <a:ext cx="1016000" cy="408122"/>
          </a:xfrm>
          <a:prstGeom prst="flowChartMerge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600" dirty="0"/>
              <a:t>ISA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551086" y="4097055"/>
            <a:ext cx="884247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Indoor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819188" y="4109602"/>
            <a:ext cx="984674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Outdoor</a:t>
            </a:r>
          </a:p>
        </p:txBody>
      </p:sp>
      <p:cxnSp>
        <p:nvCxnSpPr>
          <p:cNvPr id="60" name="Straight Connector 59"/>
          <p:cNvCxnSpPr>
            <a:stCxn id="61" idx="0"/>
          </p:cNvCxnSpPr>
          <p:nvPr/>
        </p:nvCxnSpPr>
        <p:spPr>
          <a:xfrm flipV="1">
            <a:off x="4936764" y="4561634"/>
            <a:ext cx="54100" cy="47764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Oval 60"/>
          <p:cNvSpPr/>
          <p:nvPr/>
        </p:nvSpPr>
        <p:spPr>
          <a:xfrm>
            <a:off x="4205244" y="5039277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IPDID</a:t>
            </a:r>
          </a:p>
        </p:txBody>
      </p:sp>
      <p:cxnSp>
        <p:nvCxnSpPr>
          <p:cNvPr id="62" name="Straight Connector 61"/>
          <p:cNvCxnSpPr>
            <a:stCxn id="63" idx="0"/>
            <a:endCxn id="59" idx="2"/>
          </p:cNvCxnSpPr>
          <p:nvPr/>
        </p:nvCxnSpPr>
        <p:spPr>
          <a:xfrm flipH="1" flipV="1">
            <a:off x="6311525" y="4566802"/>
            <a:ext cx="1034754" cy="54236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Oval 62"/>
          <p:cNvSpPr/>
          <p:nvPr/>
        </p:nvSpPr>
        <p:spPr>
          <a:xfrm>
            <a:off x="6614759" y="510916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OPDID</a:t>
            </a:r>
          </a:p>
        </p:txBody>
      </p:sp>
      <p:cxnSp>
        <p:nvCxnSpPr>
          <p:cNvPr id="64" name="Straight Connector 63"/>
          <p:cNvCxnSpPr>
            <a:stCxn id="65" idx="7"/>
          </p:cNvCxnSpPr>
          <p:nvPr/>
        </p:nvCxnSpPr>
        <p:spPr>
          <a:xfrm flipV="1">
            <a:off x="4006695" y="4566802"/>
            <a:ext cx="1010611" cy="27489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>
            <a:off x="2757912" y="4779761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RoomNo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59" idx="2"/>
            <a:endCxn id="67" idx="0"/>
          </p:cNvCxnSpPr>
          <p:nvPr/>
        </p:nvCxnSpPr>
        <p:spPr>
          <a:xfrm flipH="1">
            <a:off x="6247991" y="4566802"/>
            <a:ext cx="63534" cy="99690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Oval 66"/>
          <p:cNvSpPr/>
          <p:nvPr/>
        </p:nvSpPr>
        <p:spPr>
          <a:xfrm>
            <a:off x="5653991" y="5563703"/>
            <a:ext cx="118800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Charge</a:t>
            </a:r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1948870" y="2853560"/>
            <a:ext cx="576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5773578" y="3040398"/>
            <a:ext cx="0" cy="45453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585615" y="2844634"/>
            <a:ext cx="594360" cy="929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6E47B0C-26B2-76FA-2F49-94EA39B16FB9}"/>
              </a:ext>
            </a:extLst>
          </p:cNvPr>
          <p:cNvSpPr/>
          <p:nvPr/>
        </p:nvSpPr>
        <p:spPr>
          <a:xfrm>
            <a:off x="4892567" y="1084603"/>
            <a:ext cx="1679447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FirstName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F65436-927A-1B16-867E-BB570FD90769}"/>
              </a:ext>
            </a:extLst>
          </p:cNvPr>
          <p:cNvSpPr/>
          <p:nvPr/>
        </p:nvSpPr>
        <p:spPr>
          <a:xfrm>
            <a:off x="6614759" y="1084603"/>
            <a:ext cx="1600484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LastName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BCBE45-BAB6-A2F2-64E9-4FFCC85EB0AE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6576407" y="1498214"/>
            <a:ext cx="886258" cy="26562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7DC7CC-28D5-3A79-1E27-A4CCF4CD33F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337493" y="1478001"/>
            <a:ext cx="472206" cy="28583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DCF36F-8B5E-F834-FE1C-9583F7E03394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6556787" y="2200512"/>
            <a:ext cx="761631" cy="37140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3CBF5D2-7D70-3541-FB73-0B827EC13026}"/>
              </a:ext>
            </a:extLst>
          </p:cNvPr>
          <p:cNvSpPr/>
          <p:nvPr/>
        </p:nvSpPr>
        <p:spPr>
          <a:xfrm>
            <a:off x="6776273" y="1777602"/>
            <a:ext cx="108429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BBD2BA-490A-AA64-EA10-C118C24E2255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3979517" y="2306236"/>
            <a:ext cx="930978" cy="30798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407F4C2-00D9-071F-A00F-EB24303C71DD}"/>
              </a:ext>
            </a:extLst>
          </p:cNvPr>
          <p:cNvSpPr/>
          <p:nvPr/>
        </p:nvSpPr>
        <p:spPr>
          <a:xfrm>
            <a:off x="3487970" y="1883326"/>
            <a:ext cx="983093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D175024-91C4-A378-233F-49047F5123C7}"/>
              </a:ext>
            </a:extLst>
          </p:cNvPr>
          <p:cNvCxnSpPr>
            <a:cxnSpLocks/>
          </p:cNvCxnSpPr>
          <p:nvPr/>
        </p:nvCxnSpPr>
        <p:spPr>
          <a:xfrm flipH="1">
            <a:off x="10784577" y="2188632"/>
            <a:ext cx="518063" cy="39124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BED48B9A-C51E-F9E5-EDC7-42A67C1F0189}"/>
              </a:ext>
            </a:extLst>
          </p:cNvPr>
          <p:cNvSpPr/>
          <p:nvPr/>
        </p:nvSpPr>
        <p:spPr>
          <a:xfrm>
            <a:off x="11008841" y="1598751"/>
            <a:ext cx="1087365" cy="533773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F299D1D-DB0E-3EA6-DAF8-EB66352E6B88}"/>
              </a:ext>
            </a:extLst>
          </p:cNvPr>
          <p:cNvSpPr/>
          <p:nvPr/>
        </p:nvSpPr>
        <p:spPr>
          <a:xfrm>
            <a:off x="10927221" y="1497446"/>
            <a:ext cx="1264779" cy="711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827B5F-28ED-A1D8-3735-04122431B6F1}"/>
              </a:ext>
            </a:extLst>
          </p:cNvPr>
          <p:cNvCxnSpPr/>
          <p:nvPr/>
        </p:nvCxnSpPr>
        <p:spPr>
          <a:xfrm>
            <a:off x="854265" y="1909453"/>
            <a:ext cx="510887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D8DAFAE-D872-FCA0-6278-B73E4829C950}"/>
              </a:ext>
            </a:extLst>
          </p:cNvPr>
          <p:cNvSpPr/>
          <p:nvPr/>
        </p:nvSpPr>
        <p:spPr>
          <a:xfrm>
            <a:off x="205030" y="2517722"/>
            <a:ext cx="1811138" cy="5815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2421B19C-FFFA-5029-0289-D5D9FA754136}"/>
              </a:ext>
            </a:extLst>
          </p:cNvPr>
          <p:cNvSpPr/>
          <p:nvPr/>
        </p:nvSpPr>
        <p:spPr>
          <a:xfrm>
            <a:off x="2419111" y="2522395"/>
            <a:ext cx="2001947" cy="581514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B8916B-24BE-286A-3563-D234016DD3B1}"/>
              </a:ext>
            </a:extLst>
          </p:cNvPr>
          <p:cNvCxnSpPr>
            <a:cxnSpLocks/>
          </p:cNvCxnSpPr>
          <p:nvPr/>
        </p:nvCxnSpPr>
        <p:spPr>
          <a:xfrm>
            <a:off x="1958794" y="2782505"/>
            <a:ext cx="576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689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7" grpId="0" animBg="1"/>
      <p:bldP spid="30" grpId="0" animBg="1"/>
      <p:bldP spid="34" grpId="0" animBg="1"/>
      <p:bldP spid="3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5" grpId="0" animBg="1"/>
      <p:bldP spid="67" grpId="0" animBg="1"/>
      <p:bldP spid="3" grpId="0" animBg="1"/>
      <p:bldP spid="38" grpId="0" animBg="1"/>
      <p:bldP spid="49" grpId="0" animBg="1"/>
      <p:bldP spid="69" grpId="0" animBg="1"/>
      <p:bldP spid="77" grpId="0" animBg="1"/>
      <p:bldP spid="82" grpId="0" animBg="1"/>
      <p:bldP spid="87" grpId="0" animBg="1"/>
      <p:bldP spid="8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2348-D1F1-90DF-3B50-BE66A0C5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E-R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C214-1A87-1EC9-BB49-35A3353C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E-R Diagram for following systems: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dirty="0"/>
              <a:t>University Management System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dirty="0"/>
              <a:t>Library Management System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dirty="0"/>
              <a:t>Airline Management System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dirty="0"/>
              <a:t>Railway Management System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dirty="0"/>
              <a:t>Banking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04939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5DBC-F007-8CEE-D07E-0109C85A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E-R Diagram?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4BB8-B40E-33CD-4692-AE2839FA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E-R diagram: (Entity-Relationship diagram) 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rgbClr val="0E47A1"/>
                </a:solidFill>
              </a:rPr>
              <a:t>graphical (pictorial) representation </a:t>
            </a:r>
            <a:r>
              <a:rPr lang="en-US" dirty="0"/>
              <a:t>of database.</a:t>
            </a:r>
          </a:p>
          <a:p>
            <a:r>
              <a:rPr lang="en-US" dirty="0"/>
              <a:t>It uses different types of symbols to represent different objects of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40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the E-R diagram </a:t>
            </a:r>
            <a:br>
              <a:rPr lang="en-US" dirty="0"/>
            </a:br>
            <a:r>
              <a:rPr lang="en-US" dirty="0"/>
              <a:t>to Database Schema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6836959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0E47A1"/>
                </a:solidFill>
              </a:rPr>
              <a:t>entity</a:t>
            </a:r>
            <a:r>
              <a:rPr lang="en-US" dirty="0"/>
              <a:t> of an ER diagram is </a:t>
            </a:r>
            <a:r>
              <a:rPr lang="en-US" b="1" dirty="0">
                <a:solidFill>
                  <a:srgbClr val="0E47A1"/>
                </a:solidFill>
              </a:rPr>
              <a:t>turned into </a:t>
            </a:r>
            <a:r>
              <a:rPr lang="en-US" dirty="0"/>
              <a:t>a </a:t>
            </a:r>
            <a:r>
              <a:rPr lang="en-US" b="1" dirty="0">
                <a:solidFill>
                  <a:srgbClr val="0E47A1"/>
                </a:solidFill>
              </a:rPr>
              <a:t>table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0E47A1"/>
                </a:solidFill>
              </a:rPr>
              <a:t>Table name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/>
              <a:t>can be same as </a:t>
            </a:r>
            <a:r>
              <a:rPr lang="en-US" b="1" dirty="0">
                <a:solidFill>
                  <a:srgbClr val="0E47A1"/>
                </a:solidFill>
              </a:rPr>
              <a:t>entity name</a:t>
            </a:r>
            <a:r>
              <a:rPr lang="en-US" dirty="0"/>
              <a:t>.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0E47A1"/>
                </a:solidFill>
              </a:rPr>
              <a:t>simple/single attribute</a:t>
            </a:r>
            <a:r>
              <a:rPr lang="en-US" dirty="0"/>
              <a:t> (except multi-valued attribute) </a:t>
            </a:r>
            <a:r>
              <a:rPr lang="en-US" b="1" dirty="0">
                <a:solidFill>
                  <a:srgbClr val="0E47A1"/>
                </a:solidFill>
              </a:rPr>
              <a:t>turns into </a:t>
            </a:r>
            <a:r>
              <a:rPr lang="en-US" dirty="0">
                <a:solidFill>
                  <a:srgbClr val="0E47A1"/>
                </a:solidFill>
              </a:rPr>
              <a:t>a </a:t>
            </a:r>
            <a:r>
              <a:rPr lang="en-US" b="1" dirty="0">
                <a:solidFill>
                  <a:srgbClr val="0E47A1"/>
                </a:solidFill>
              </a:rPr>
              <a:t>column</a:t>
            </a:r>
            <a:r>
              <a:rPr lang="en-US" dirty="0"/>
              <a:t> (attribute) in the table.</a:t>
            </a:r>
          </a:p>
          <a:p>
            <a:r>
              <a:rPr lang="en-US" dirty="0"/>
              <a:t>Ignore </a:t>
            </a:r>
            <a:r>
              <a:rPr lang="en-US" b="1" dirty="0">
                <a:solidFill>
                  <a:srgbClr val="0E47A1"/>
                </a:solidFill>
              </a:rPr>
              <a:t>derived attribute</a:t>
            </a:r>
            <a:r>
              <a:rPr lang="en-US" dirty="0"/>
              <a:t>.</a:t>
            </a:r>
          </a:p>
          <a:p>
            <a:r>
              <a:rPr lang="en-US" dirty="0"/>
              <a:t>Simple attribute of </a:t>
            </a:r>
            <a:r>
              <a:rPr lang="en-US" b="1" dirty="0">
                <a:solidFill>
                  <a:srgbClr val="0E47A1"/>
                </a:solidFill>
              </a:rPr>
              <a:t>composite attribute </a:t>
            </a:r>
            <a:r>
              <a:rPr lang="en-US" dirty="0"/>
              <a:t>will be considered.</a:t>
            </a:r>
          </a:p>
          <a:p>
            <a:r>
              <a:rPr lang="en-US" b="1" dirty="0">
                <a:solidFill>
                  <a:srgbClr val="0E47A1"/>
                </a:solidFill>
              </a:rPr>
              <a:t>Key attribute </a:t>
            </a:r>
            <a:r>
              <a:rPr lang="en-US" dirty="0"/>
              <a:t>of the entity is the </a:t>
            </a:r>
            <a:r>
              <a:rPr lang="en-US" b="1" dirty="0">
                <a:solidFill>
                  <a:srgbClr val="0E47A1"/>
                </a:solidFill>
              </a:rPr>
              <a:t>primary key </a:t>
            </a:r>
            <a:r>
              <a:rPr lang="en-US" dirty="0"/>
              <a:t>of the table which is usually underlined. </a:t>
            </a:r>
          </a:p>
          <a:p>
            <a:r>
              <a:rPr lang="en-US" dirty="0"/>
              <a:t>It is highly recommended that every table should start with its primary key attribute conventionally named as </a:t>
            </a:r>
            <a:r>
              <a:rPr lang="en-US" dirty="0" err="1"/>
              <a:t>TablenameID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2954" y="256217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8" name="Straight Connector 7"/>
          <p:cNvCxnSpPr>
            <a:stCxn id="9" idx="4"/>
            <a:endCxn id="7" idx="0"/>
          </p:cNvCxnSpPr>
          <p:nvPr/>
        </p:nvCxnSpPr>
        <p:spPr>
          <a:xfrm>
            <a:off x="8878651" y="2126201"/>
            <a:ext cx="963389" cy="43597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8147131" y="1703291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1" idx="4"/>
            <a:endCxn id="7" idx="0"/>
          </p:cNvCxnSpPr>
          <p:nvPr/>
        </p:nvCxnSpPr>
        <p:spPr>
          <a:xfrm flipH="1">
            <a:off x="9842040" y="2103790"/>
            <a:ext cx="654734" cy="4583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9765254" y="168088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" name="Oval 12"/>
          <p:cNvSpPr/>
          <p:nvPr/>
        </p:nvSpPr>
        <p:spPr>
          <a:xfrm>
            <a:off x="10169407" y="337021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" name="Oval 13"/>
          <p:cNvSpPr/>
          <p:nvPr/>
        </p:nvSpPr>
        <p:spPr>
          <a:xfrm>
            <a:off x="8063684" y="367884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>
                <a:solidFill>
                  <a:schemeClr val="tx1"/>
                </a:solidFill>
              </a:rPr>
              <a:t>ContactNo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959076" y="3577442"/>
            <a:ext cx="1722731" cy="60385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8931547" y="3005591"/>
            <a:ext cx="933726" cy="5760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endCxn id="13" idx="0"/>
          </p:cNvCxnSpPr>
          <p:nvPr/>
        </p:nvCxnSpPr>
        <p:spPr>
          <a:xfrm>
            <a:off x="9847879" y="3028722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ounded Rectangle 18"/>
          <p:cNvSpPr/>
          <p:nvPr/>
        </p:nvSpPr>
        <p:spPr>
          <a:xfrm>
            <a:off x="7349067" y="4930756"/>
            <a:ext cx="4711753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FirstName,LastName,DoB,City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1: Reduce </a:t>
            </a:r>
            <a:r>
              <a:rPr lang="en-US" sz="2800" b="1" dirty="0">
                <a:solidFill>
                  <a:srgbClr val="C00000"/>
                </a:solidFill>
              </a:rPr>
              <a:t>Strong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Entities</a:t>
            </a:r>
            <a:r>
              <a:rPr lang="en-US" sz="2800" dirty="0">
                <a:solidFill>
                  <a:srgbClr val="C00000"/>
                </a:solidFill>
              </a:rPr>
              <a:t> and </a:t>
            </a:r>
            <a:r>
              <a:rPr lang="en-US" sz="2800" b="1" dirty="0">
                <a:solidFill>
                  <a:srgbClr val="C00000"/>
                </a:solidFill>
              </a:rPr>
              <a:t>Attributes</a:t>
            </a:r>
            <a:r>
              <a:rPr lang="en-US" sz="2800" dirty="0"/>
              <a:t>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3E83CD-DB31-0E77-99CF-453189CE38C0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9681807" y="1205264"/>
            <a:ext cx="541843" cy="48431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26BEABB-4BEC-1B03-21E3-1DBAF9EB706A}"/>
              </a:ext>
            </a:extLst>
          </p:cNvPr>
          <p:cNvSpPr/>
          <p:nvPr/>
        </p:nvSpPr>
        <p:spPr>
          <a:xfrm>
            <a:off x="8853404" y="782354"/>
            <a:ext cx="1656806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FirstName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F99148-55A9-4710-8A32-1E2F8394BDC5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10649760" y="1231671"/>
            <a:ext cx="757591" cy="4583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839BB0C-1995-6BE2-3CCB-54400B9FAAB4}"/>
              </a:ext>
            </a:extLst>
          </p:cNvPr>
          <p:cNvSpPr/>
          <p:nvPr/>
        </p:nvSpPr>
        <p:spPr>
          <a:xfrm>
            <a:off x="10622702" y="808761"/>
            <a:ext cx="1569297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LastName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3479E8-D2E3-78FB-0E95-5E9A7E7859AC}"/>
              </a:ext>
            </a:extLst>
          </p:cNvPr>
          <p:cNvCxnSpPr>
            <a:cxnSpLocks/>
            <a:stCxn id="29" idx="5"/>
            <a:endCxn id="7" idx="1"/>
          </p:cNvCxnSpPr>
          <p:nvPr/>
        </p:nvCxnSpPr>
        <p:spPr>
          <a:xfrm>
            <a:off x="8376175" y="2632841"/>
            <a:ext cx="616779" cy="15793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B1B9500-E12E-99A3-5849-66A177D8FF15}"/>
              </a:ext>
            </a:extLst>
          </p:cNvPr>
          <p:cNvSpPr/>
          <p:nvPr/>
        </p:nvSpPr>
        <p:spPr>
          <a:xfrm>
            <a:off x="7127392" y="227186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188D04-86B8-D585-33AD-D4CDCE2D2399}"/>
              </a:ext>
            </a:extLst>
          </p:cNvPr>
          <p:cNvCxnSpPr>
            <a:cxnSpLocks/>
            <a:stCxn id="16" idx="4"/>
            <a:endCxn id="7" idx="3"/>
          </p:cNvCxnSpPr>
          <p:nvPr/>
        </p:nvCxnSpPr>
        <p:spPr>
          <a:xfrm flipH="1">
            <a:off x="10691125" y="2636258"/>
            <a:ext cx="813243" cy="1545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E1CD55A-02D6-85E4-555D-EC62CBE82F28}"/>
              </a:ext>
            </a:extLst>
          </p:cNvPr>
          <p:cNvSpPr/>
          <p:nvPr/>
        </p:nvSpPr>
        <p:spPr>
          <a:xfrm>
            <a:off x="10922994" y="2213348"/>
            <a:ext cx="1162748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2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9" grpId="0" animBg="1"/>
      <p:bldP spid="22" grpId="0" animBg="1"/>
      <p:bldP spid="3" grpId="0" animBg="1"/>
      <p:bldP spid="20" grpId="0" animBg="1"/>
      <p:bldP spid="29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7111390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E47A1"/>
                </a:solidFill>
              </a:rPr>
              <a:t>Multi-value attribute </a:t>
            </a:r>
            <a:r>
              <a:rPr lang="en-US" dirty="0"/>
              <a:t>is turned into a </a:t>
            </a:r>
            <a:r>
              <a:rPr lang="en-US" b="1" dirty="0">
                <a:solidFill>
                  <a:srgbClr val="0E47A1"/>
                </a:solidFill>
              </a:rPr>
              <a:t>new table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0E47A1"/>
                </a:solidFill>
              </a:rPr>
              <a:t>Add</a:t>
            </a:r>
            <a:r>
              <a:rPr lang="en-US" dirty="0"/>
              <a:t> the </a:t>
            </a:r>
            <a:r>
              <a:rPr lang="en-US" b="1" dirty="0">
                <a:solidFill>
                  <a:srgbClr val="0E47A1"/>
                </a:solidFill>
              </a:rPr>
              <a:t>primary key </a:t>
            </a:r>
            <a:r>
              <a:rPr lang="en-US" dirty="0"/>
              <a:t>column into </a:t>
            </a:r>
            <a:r>
              <a:rPr lang="en-US" b="1" dirty="0">
                <a:solidFill>
                  <a:srgbClr val="0E47A1"/>
                </a:solidFill>
              </a:rPr>
              <a:t>multi-value attribute’s table</a:t>
            </a:r>
            <a:r>
              <a:rPr lang="en-US" dirty="0">
                <a:solidFill>
                  <a:srgbClr val="0E47A1"/>
                </a:solidFill>
              </a:rPr>
              <a:t>.</a:t>
            </a:r>
          </a:p>
          <a:p>
            <a:r>
              <a:rPr lang="en-US" dirty="0"/>
              <a:t>Add the </a:t>
            </a:r>
            <a:r>
              <a:rPr lang="en-US" b="1" dirty="0">
                <a:solidFill>
                  <a:srgbClr val="0E47A1"/>
                </a:solidFill>
              </a:rPr>
              <a:t>primary key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b="1" dirty="0">
                <a:solidFill>
                  <a:srgbClr val="0E47A1"/>
                </a:solidFill>
              </a:rPr>
              <a:t>column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0E47A1"/>
                </a:solidFill>
              </a:rPr>
              <a:t>parent entity’s table </a:t>
            </a:r>
            <a:r>
              <a:rPr lang="en-US" dirty="0"/>
              <a:t>as a </a:t>
            </a:r>
            <a:r>
              <a:rPr lang="en-US" b="1" dirty="0">
                <a:solidFill>
                  <a:srgbClr val="0E47A1"/>
                </a:solidFill>
              </a:rPr>
              <a:t>foreign key </a:t>
            </a:r>
            <a:r>
              <a:rPr lang="en-US" dirty="0"/>
              <a:t>within the </a:t>
            </a:r>
            <a:r>
              <a:rPr lang="en-US" b="1" dirty="0">
                <a:solidFill>
                  <a:srgbClr val="0E47A1"/>
                </a:solidFill>
              </a:rPr>
              <a:t>new (multi-value attribute’s) table</a:t>
            </a:r>
            <a:r>
              <a:rPr lang="en-US" dirty="0">
                <a:solidFill>
                  <a:srgbClr val="0E47A1"/>
                </a:solidFill>
              </a:rPr>
              <a:t>.</a:t>
            </a:r>
          </a:p>
          <a:p>
            <a:r>
              <a:rPr lang="en-US" dirty="0"/>
              <a:t>Then make a </a:t>
            </a:r>
            <a:r>
              <a:rPr lang="en-US" b="1" dirty="0">
                <a:solidFill>
                  <a:srgbClr val="0E47A1"/>
                </a:solidFill>
              </a:rPr>
              <a:t>1:N relationship </a:t>
            </a:r>
            <a:r>
              <a:rPr lang="en-US" dirty="0"/>
              <a:t>between the Person table and </a:t>
            </a:r>
            <a:r>
              <a:rPr lang="en-US" dirty="0" err="1"/>
              <a:t>ContactNo</a:t>
            </a:r>
            <a:r>
              <a:rPr lang="en-US" dirty="0"/>
              <a:t> table.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2: Reduce </a:t>
            </a:r>
            <a:r>
              <a:rPr lang="en-US" sz="2800" b="1" dirty="0">
                <a:solidFill>
                  <a:srgbClr val="C00000"/>
                </a:solidFill>
              </a:rPr>
              <a:t>Multi-valued Attributes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19844" y="198395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21" name="Straight Connector 20"/>
          <p:cNvCxnSpPr>
            <a:stCxn id="23" idx="4"/>
            <a:endCxn id="20" idx="0"/>
          </p:cNvCxnSpPr>
          <p:nvPr/>
        </p:nvCxnSpPr>
        <p:spPr>
          <a:xfrm>
            <a:off x="8866314" y="1525319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val 22"/>
          <p:cNvSpPr/>
          <p:nvPr/>
        </p:nvSpPr>
        <p:spPr>
          <a:xfrm>
            <a:off x="8134794" y="110240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102148" y="1103251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>
                <a:solidFill>
                  <a:schemeClr val="tx1"/>
                </a:solidFill>
              </a:rPr>
              <a:t>ContactNo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13748" y="1012777"/>
            <a:ext cx="1722731" cy="60385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5" idx="4"/>
            <a:endCxn id="20" idx="0"/>
          </p:cNvCxnSpPr>
          <p:nvPr/>
        </p:nvCxnSpPr>
        <p:spPr>
          <a:xfrm flipH="1">
            <a:off x="9868930" y="1616635"/>
            <a:ext cx="1006184" cy="36731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Diamond 26"/>
          <p:cNvSpPr/>
          <p:nvPr/>
        </p:nvSpPr>
        <p:spPr>
          <a:xfrm>
            <a:off x="8923464" y="4386431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5084" y="5275346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ContactNo</a:t>
            </a:r>
            <a:r>
              <a:rPr lang="en-US" dirty="0">
                <a:solidFill>
                  <a:schemeClr val="tx1"/>
                </a:solidFill>
              </a:rPr>
              <a:t> (T2)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57820" y="3497517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(T1)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7" idx="2"/>
            <a:endCxn id="28" idx="0"/>
          </p:cNvCxnSpPr>
          <p:nvPr/>
        </p:nvCxnSpPr>
        <p:spPr>
          <a:xfrm flipH="1">
            <a:off x="9969484" y="4843631"/>
            <a:ext cx="5540" cy="43171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9" idx="2"/>
          </p:cNvCxnSpPr>
          <p:nvPr/>
        </p:nvCxnSpPr>
        <p:spPr>
          <a:xfrm flipH="1" flipV="1">
            <a:off x="9972220" y="3954717"/>
            <a:ext cx="2804" cy="43171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727124" y="2636552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ContactNo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u="sng" dirty="0" err="1">
                <a:solidFill>
                  <a:schemeClr val="tx1"/>
                </a:solidFill>
              </a:rPr>
              <a:t>ContactID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MobileNo</a:t>
            </a:r>
            <a:r>
              <a:rPr lang="en-US" dirty="0"/>
              <a:t>, </a:t>
            </a:r>
            <a:r>
              <a:rPr lang="en-US" dirty="0" err="1"/>
              <a:t>Landlineno</a:t>
            </a:r>
            <a:r>
              <a:rPr lang="en-US" dirty="0"/>
              <a:t>, </a:t>
            </a:r>
            <a:r>
              <a:rPr lang="en-US" dirty="0" err="1"/>
              <a:t>FaxNo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10820206" y="2204837"/>
            <a:ext cx="1336958" cy="407841"/>
          </a:xfrm>
          <a:prstGeom prst="wedgeRoundRectCallout">
            <a:avLst>
              <a:gd name="adj1" fmla="val -71800"/>
              <a:gd name="adj2" fmla="val 92868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Foreign Key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8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09AB-E797-2DF6-E078-86DAD525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  <a:endParaRPr lang="en-IN" dirty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483A72BD-FAF8-AD24-4902-F804F271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3391062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Make </a:t>
            </a:r>
            <a:r>
              <a:rPr lang="en-US" b="1" dirty="0">
                <a:solidFill>
                  <a:srgbClr val="0E47A1"/>
                </a:solidFill>
              </a:rPr>
              <a:t>table for strong entity set</a:t>
            </a:r>
          </a:p>
          <a:p>
            <a:r>
              <a:rPr lang="en-US" dirty="0"/>
              <a:t>Create </a:t>
            </a:r>
            <a:r>
              <a:rPr lang="en-US" b="1" dirty="0">
                <a:solidFill>
                  <a:srgbClr val="0E47A1"/>
                </a:solidFill>
              </a:rPr>
              <a:t>another table </a:t>
            </a:r>
            <a:r>
              <a:rPr lang="en-US" dirty="0"/>
              <a:t>named as weak entity set name and relationship name with </a:t>
            </a:r>
            <a:r>
              <a:rPr lang="en-US" b="1" dirty="0">
                <a:solidFill>
                  <a:srgbClr val="0E47A1"/>
                </a:solidFill>
              </a:rPr>
              <a:t>all the attribute as a column name</a:t>
            </a:r>
            <a:r>
              <a:rPr lang="en-US" dirty="0"/>
              <a:t>.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rgbClr val="0E47A1"/>
                </a:solidFill>
              </a:rPr>
              <a:t>primary key of strong entity set as a foreign key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2A40D-C1E3-B595-B6EF-E00F163D78ED}"/>
              </a:ext>
            </a:extLst>
          </p:cNvPr>
          <p:cNvSpPr/>
          <p:nvPr/>
        </p:nvSpPr>
        <p:spPr>
          <a:xfrm>
            <a:off x="8737745" y="2991399"/>
            <a:ext cx="1398477" cy="64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B4596-FF64-E6F9-5F34-037A75203E5D}"/>
              </a:ext>
            </a:extLst>
          </p:cNvPr>
          <p:cNvSpPr/>
          <p:nvPr/>
        </p:nvSpPr>
        <p:spPr>
          <a:xfrm>
            <a:off x="4792241" y="3085206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BFC16-A932-DFC6-ECF5-FE6E742D54B6}"/>
              </a:ext>
            </a:extLst>
          </p:cNvPr>
          <p:cNvSpPr/>
          <p:nvPr/>
        </p:nvSpPr>
        <p:spPr>
          <a:xfrm>
            <a:off x="8830841" y="3085206"/>
            <a:ext cx="12192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7A373DA-4147-9936-B861-4BC72D60526B}"/>
              </a:ext>
            </a:extLst>
          </p:cNvPr>
          <p:cNvSpPr/>
          <p:nvPr/>
        </p:nvSpPr>
        <p:spPr>
          <a:xfrm>
            <a:off x="6472652" y="3009006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4E571D-24A8-D12F-09CE-2D516200E5A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087641" y="3313806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5C1775-D4CA-8933-1529-6D05FA4BC4EE}"/>
              </a:ext>
            </a:extLst>
          </p:cNvPr>
          <p:cNvCxnSpPr>
            <a:cxnSpLocks/>
          </p:cNvCxnSpPr>
          <p:nvPr/>
        </p:nvCxnSpPr>
        <p:spPr>
          <a:xfrm>
            <a:off x="8303445" y="3262658"/>
            <a:ext cx="432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49F211-FAE9-B49C-9C10-11C1759A29DF}"/>
              </a:ext>
            </a:extLst>
          </p:cNvPr>
          <p:cNvCxnSpPr>
            <a:cxnSpLocks/>
          </p:cNvCxnSpPr>
          <p:nvPr/>
        </p:nvCxnSpPr>
        <p:spPr>
          <a:xfrm>
            <a:off x="8303445" y="3364954"/>
            <a:ext cx="432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48F154-8449-3183-D035-B539CA162CB8}"/>
              </a:ext>
            </a:extLst>
          </p:cNvPr>
          <p:cNvCxnSpPr>
            <a:stCxn id="12" idx="4"/>
            <a:endCxn id="5" idx="0"/>
          </p:cNvCxnSpPr>
          <p:nvPr/>
        </p:nvCxnSpPr>
        <p:spPr>
          <a:xfrm>
            <a:off x="4324662" y="2662160"/>
            <a:ext cx="1115279" cy="42304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4EADC05-01C0-E9FA-268B-E1B596E55021}"/>
              </a:ext>
            </a:extLst>
          </p:cNvPr>
          <p:cNvSpPr/>
          <p:nvPr/>
        </p:nvSpPr>
        <p:spPr>
          <a:xfrm>
            <a:off x="3608423" y="2076695"/>
            <a:ext cx="143247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loan-no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040FD9-8E97-36D4-A7E4-E73CA8545D03}"/>
              </a:ext>
            </a:extLst>
          </p:cNvPr>
          <p:cNvCxnSpPr>
            <a:stCxn id="14" idx="4"/>
            <a:endCxn id="5" idx="0"/>
          </p:cNvCxnSpPr>
          <p:nvPr/>
        </p:nvCxnSpPr>
        <p:spPr>
          <a:xfrm flipH="1">
            <a:off x="5439941" y="2648652"/>
            <a:ext cx="656059" cy="43655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4E13E9-2DF5-8F2B-D98D-3B7E553401E2}"/>
              </a:ext>
            </a:extLst>
          </p:cNvPr>
          <p:cNvSpPr/>
          <p:nvPr/>
        </p:nvSpPr>
        <p:spPr>
          <a:xfrm>
            <a:off x="5379761" y="2063187"/>
            <a:ext cx="143247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amount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E3B900-A994-46F1-680E-FC209ADEE9A6}"/>
              </a:ext>
            </a:extLst>
          </p:cNvPr>
          <p:cNvCxnSpPr>
            <a:stCxn id="16" idx="4"/>
            <a:endCxn id="4" idx="0"/>
          </p:cNvCxnSpPr>
          <p:nvPr/>
        </p:nvCxnSpPr>
        <p:spPr>
          <a:xfrm>
            <a:off x="8053726" y="2675668"/>
            <a:ext cx="1383258" cy="31573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463E734-F0C2-5624-531A-A671921DDE6A}"/>
              </a:ext>
            </a:extLst>
          </p:cNvPr>
          <p:cNvSpPr/>
          <p:nvPr/>
        </p:nvSpPr>
        <p:spPr>
          <a:xfrm>
            <a:off x="7112510" y="2090203"/>
            <a:ext cx="1882431" cy="5854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ashLong" dirty="0">
                <a:solidFill>
                  <a:schemeClr val="tx1"/>
                </a:solidFill>
              </a:rPr>
              <a:t>payment-no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DA52C4-FE92-61DE-54A0-BED7C5807D55}"/>
              </a:ext>
            </a:extLst>
          </p:cNvPr>
          <p:cNvCxnSpPr>
            <a:stCxn id="18" idx="4"/>
            <a:endCxn id="4" idx="0"/>
          </p:cNvCxnSpPr>
          <p:nvPr/>
        </p:nvCxnSpPr>
        <p:spPr>
          <a:xfrm flipH="1">
            <a:off x="9436984" y="2076695"/>
            <a:ext cx="3457" cy="91470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142BA03-DF2D-7B68-8A29-41F72CF697FF}"/>
              </a:ext>
            </a:extLst>
          </p:cNvPr>
          <p:cNvSpPr/>
          <p:nvPr/>
        </p:nvSpPr>
        <p:spPr>
          <a:xfrm>
            <a:off x="8362949" y="1491230"/>
            <a:ext cx="2154983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Payment-date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E7AF51-A788-9E09-7A7E-EF79B5F5A584}"/>
              </a:ext>
            </a:extLst>
          </p:cNvPr>
          <p:cNvCxnSpPr>
            <a:cxnSpLocks/>
            <a:stCxn id="21" idx="4"/>
            <a:endCxn id="4" idx="0"/>
          </p:cNvCxnSpPr>
          <p:nvPr/>
        </p:nvCxnSpPr>
        <p:spPr>
          <a:xfrm flipH="1">
            <a:off x="9436984" y="2648651"/>
            <a:ext cx="1464972" cy="34274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A179C5CE-0866-DCAE-571F-179EB2ED8CD7}"/>
              </a:ext>
            </a:extLst>
          </p:cNvPr>
          <p:cNvSpPr/>
          <p:nvPr/>
        </p:nvSpPr>
        <p:spPr>
          <a:xfrm>
            <a:off x="6724444" y="3097806"/>
            <a:ext cx="1473605" cy="4320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L_P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F07E7A-AFEC-723D-BCA7-49E161A5607E}"/>
              </a:ext>
            </a:extLst>
          </p:cNvPr>
          <p:cNvSpPr/>
          <p:nvPr/>
        </p:nvSpPr>
        <p:spPr>
          <a:xfrm>
            <a:off x="9882484" y="2063186"/>
            <a:ext cx="2038944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Payment-amount</a:t>
            </a:r>
          </a:p>
        </p:txBody>
      </p:sp>
      <p:sp>
        <p:nvSpPr>
          <p:cNvPr id="22" name="Rounded Rectangular Callout 59">
            <a:extLst>
              <a:ext uri="{FF2B5EF4-FFF2-40B4-BE49-F238E27FC236}">
                <a16:creationId xmlns:a16="http://schemas.microsoft.com/office/drawing/2014/main" id="{08DB63CC-17A0-B6E8-F19D-B5D136C742F6}"/>
              </a:ext>
            </a:extLst>
          </p:cNvPr>
          <p:cNvSpPr/>
          <p:nvPr/>
        </p:nvSpPr>
        <p:spPr>
          <a:xfrm>
            <a:off x="4792241" y="3855684"/>
            <a:ext cx="1487905" cy="720000"/>
          </a:xfrm>
          <a:prstGeom prst="wedgeRoundRectCallout">
            <a:avLst>
              <a:gd name="adj1" fmla="val -12298"/>
              <a:gd name="adj2" fmla="val -93422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Strong Entity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ounded Rectangular Callout 60">
            <a:extLst>
              <a:ext uri="{FF2B5EF4-FFF2-40B4-BE49-F238E27FC236}">
                <a16:creationId xmlns:a16="http://schemas.microsoft.com/office/drawing/2014/main" id="{D28066C3-22D4-345B-F075-BAC3CC3900B7}"/>
              </a:ext>
            </a:extLst>
          </p:cNvPr>
          <p:cNvSpPr/>
          <p:nvPr/>
        </p:nvSpPr>
        <p:spPr>
          <a:xfrm>
            <a:off x="8648317" y="3855684"/>
            <a:ext cx="1487905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Entity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61">
            <a:extLst>
              <a:ext uri="{FF2B5EF4-FFF2-40B4-BE49-F238E27FC236}">
                <a16:creationId xmlns:a16="http://schemas.microsoft.com/office/drawing/2014/main" id="{33548BA3-346E-F8A9-78FA-97548AA31084}"/>
              </a:ext>
            </a:extLst>
          </p:cNvPr>
          <p:cNvSpPr/>
          <p:nvPr/>
        </p:nvSpPr>
        <p:spPr>
          <a:xfrm>
            <a:off x="6717293" y="3855684"/>
            <a:ext cx="1487905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Entity Relationship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17FD59-4701-FF7F-EEAE-54CCE406210A}"/>
              </a:ext>
            </a:extLst>
          </p:cNvPr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3: Reduce </a:t>
            </a:r>
            <a:r>
              <a:rPr lang="en-US" sz="2800" b="1" dirty="0">
                <a:solidFill>
                  <a:srgbClr val="C00000"/>
                </a:solidFill>
              </a:rPr>
              <a:t>Weak Entity set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34" name="Rounded Rectangle 44">
            <a:extLst>
              <a:ext uri="{FF2B5EF4-FFF2-40B4-BE49-F238E27FC236}">
                <a16:creationId xmlns:a16="http://schemas.microsoft.com/office/drawing/2014/main" id="{8134F073-BD78-491B-CEF7-CB72B3964051}"/>
              </a:ext>
            </a:extLst>
          </p:cNvPr>
          <p:cNvSpPr/>
          <p:nvPr/>
        </p:nvSpPr>
        <p:spPr>
          <a:xfrm>
            <a:off x="6351269" y="4826238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 (</a:t>
            </a:r>
            <a:r>
              <a:rPr lang="en-US" u="sng" dirty="0">
                <a:solidFill>
                  <a:schemeClr val="tx1"/>
                </a:solidFill>
              </a:rPr>
              <a:t>Loan-no</a:t>
            </a:r>
            <a:r>
              <a:rPr lang="en-US" dirty="0">
                <a:solidFill>
                  <a:schemeClr val="tx1"/>
                </a:solidFill>
              </a:rPr>
              <a:t>, amount)</a:t>
            </a:r>
          </a:p>
        </p:txBody>
      </p:sp>
      <p:sp>
        <p:nvSpPr>
          <p:cNvPr id="35" name="Rounded Rectangle 44">
            <a:extLst>
              <a:ext uri="{FF2B5EF4-FFF2-40B4-BE49-F238E27FC236}">
                <a16:creationId xmlns:a16="http://schemas.microsoft.com/office/drawing/2014/main" id="{09B214A2-9017-3264-B0CD-72B6E4F8DA83}"/>
              </a:ext>
            </a:extLst>
          </p:cNvPr>
          <p:cNvSpPr/>
          <p:nvPr/>
        </p:nvSpPr>
        <p:spPr>
          <a:xfrm>
            <a:off x="5140899" y="5722489"/>
            <a:ext cx="6963497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/>
              <a:t>Payment_L_P</a:t>
            </a:r>
            <a:r>
              <a:rPr lang="en-US" dirty="0">
                <a:solidFill>
                  <a:schemeClr val="tx1"/>
                </a:solidFill>
              </a:rPr>
              <a:t>(Payment-no, Payment-</a:t>
            </a:r>
            <a:r>
              <a:rPr lang="en-US" dirty="0" err="1">
                <a:solidFill>
                  <a:schemeClr val="tx1"/>
                </a:solidFill>
              </a:rPr>
              <a:t>amount,Payment</a:t>
            </a:r>
            <a:r>
              <a:rPr lang="en-US" dirty="0">
                <a:solidFill>
                  <a:schemeClr val="tx1"/>
                </a:solidFill>
              </a:rPr>
              <a:t>-date, Loan-no(FK))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E4AF2A-3E02-4507-09E1-72C3122048A4}"/>
              </a:ext>
            </a:extLst>
          </p:cNvPr>
          <p:cNvCxnSpPr/>
          <p:nvPr/>
        </p:nvCxnSpPr>
        <p:spPr>
          <a:xfrm>
            <a:off x="6720987" y="6201102"/>
            <a:ext cx="90659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48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4" grpId="0" animBg="1"/>
      <p:bldP spid="3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7111390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E47A1"/>
                </a:solidFill>
              </a:rPr>
              <a:t>Both the strong entities</a:t>
            </a:r>
            <a:r>
              <a:rPr lang="en-US" dirty="0"/>
              <a:t> turned into a </a:t>
            </a:r>
            <a:r>
              <a:rPr lang="en-US" b="1" dirty="0">
                <a:solidFill>
                  <a:srgbClr val="0E47A1"/>
                </a:solidFill>
              </a:rPr>
              <a:t>new table</a:t>
            </a:r>
            <a:r>
              <a:rPr lang="en-US" dirty="0"/>
              <a:t>. </a:t>
            </a:r>
          </a:p>
          <a:p>
            <a:r>
              <a:rPr lang="en-US" dirty="0"/>
              <a:t>Create </a:t>
            </a:r>
            <a:r>
              <a:rPr lang="en-US" b="1" dirty="0">
                <a:solidFill>
                  <a:srgbClr val="0E47A1"/>
                </a:solidFill>
              </a:rPr>
              <a:t>new table </a:t>
            </a:r>
            <a:r>
              <a:rPr lang="en-US" dirty="0"/>
              <a:t>named as  relationship name.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rgbClr val="0E47A1"/>
                </a:solidFill>
              </a:rPr>
              <a:t>Primary keys of both the entities </a:t>
            </a:r>
            <a:r>
              <a:rPr lang="en-US" dirty="0"/>
              <a:t>as </a:t>
            </a:r>
            <a:r>
              <a:rPr lang="en-US" b="1" dirty="0">
                <a:solidFill>
                  <a:srgbClr val="0E47A1"/>
                </a:solidFill>
              </a:rPr>
              <a:t>foreign keys</a:t>
            </a:r>
            <a:r>
              <a:rPr lang="en-US" dirty="0"/>
              <a:t>.</a:t>
            </a:r>
          </a:p>
          <a:p>
            <a:r>
              <a:rPr lang="en-US" dirty="0"/>
              <a:t>Also </a:t>
            </a:r>
            <a:r>
              <a:rPr lang="en-US" b="1" dirty="0">
                <a:solidFill>
                  <a:srgbClr val="0E47A1"/>
                </a:solidFill>
              </a:rPr>
              <a:t>add descripting attribute </a:t>
            </a:r>
            <a:r>
              <a:rPr lang="en-US" dirty="0"/>
              <a:t>of relationship as a </a:t>
            </a:r>
            <a:r>
              <a:rPr lang="en-US" b="1" dirty="0">
                <a:solidFill>
                  <a:srgbClr val="0E47A1"/>
                </a:solidFill>
              </a:rPr>
              <a:t>column</a:t>
            </a:r>
            <a:r>
              <a:rPr lang="en-US" dirty="0"/>
              <a:t>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4: Reduce </a:t>
            </a:r>
            <a:r>
              <a:rPr lang="en-US" sz="2800" b="1" dirty="0">
                <a:solidFill>
                  <a:srgbClr val="C00000"/>
                </a:solidFill>
              </a:rPr>
              <a:t>Relationship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19844" y="198395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 </a:t>
            </a:r>
          </a:p>
        </p:txBody>
      </p:sp>
      <p:cxnSp>
        <p:nvCxnSpPr>
          <p:cNvPr id="21" name="Straight Connector 20"/>
          <p:cNvCxnSpPr>
            <a:stCxn id="23" idx="4"/>
            <a:endCxn id="20" idx="0"/>
          </p:cNvCxnSpPr>
          <p:nvPr/>
        </p:nvCxnSpPr>
        <p:spPr>
          <a:xfrm>
            <a:off x="8866314" y="1525319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val 22"/>
          <p:cNvSpPr/>
          <p:nvPr/>
        </p:nvSpPr>
        <p:spPr>
          <a:xfrm>
            <a:off x="8134794" y="110240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EmpID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098580" y="1193725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>
                <a:solidFill>
                  <a:schemeClr val="tx1"/>
                </a:solidFill>
              </a:rPr>
              <a:t>EName</a:t>
            </a:r>
            <a:endParaRPr lang="en-US" sz="17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cxnSpLocks/>
            <a:endCxn id="20" idx="0"/>
          </p:cNvCxnSpPr>
          <p:nvPr/>
        </p:nvCxnSpPr>
        <p:spPr>
          <a:xfrm flipH="1">
            <a:off x="9868930" y="1616635"/>
            <a:ext cx="1006184" cy="36731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E14EFAE-7892-2588-6922-2F7BA085558F}"/>
              </a:ext>
            </a:extLst>
          </p:cNvPr>
          <p:cNvSpPr/>
          <p:nvPr/>
        </p:nvSpPr>
        <p:spPr>
          <a:xfrm>
            <a:off x="9226629" y="4067131"/>
            <a:ext cx="1284593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CAABD83-F19C-534E-8BF5-ADB4FF1F7C03}"/>
              </a:ext>
            </a:extLst>
          </p:cNvPr>
          <p:cNvSpPr/>
          <p:nvPr/>
        </p:nvSpPr>
        <p:spPr>
          <a:xfrm>
            <a:off x="8844372" y="2949342"/>
            <a:ext cx="2049113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WorksIn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445987-3107-8F6B-FE11-F23C2FCB24FC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>
          <a:xfrm flipH="1">
            <a:off x="9868929" y="2441153"/>
            <a:ext cx="1" cy="50818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6F3520-3D81-BFB0-A9D0-0530E4D11066}"/>
              </a:ext>
            </a:extLst>
          </p:cNvPr>
          <p:cNvCxnSpPr>
            <a:cxnSpLocks/>
          </p:cNvCxnSpPr>
          <p:nvPr/>
        </p:nvCxnSpPr>
        <p:spPr>
          <a:xfrm flipH="1">
            <a:off x="9868926" y="3558942"/>
            <a:ext cx="1" cy="50818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B7DE3B-CDEF-5279-15C3-187CF864C743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V="1">
            <a:off x="9019844" y="4524331"/>
            <a:ext cx="849082" cy="4550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AEBA76C-D9FA-BFEA-7CAF-10B9D05A516F}"/>
              </a:ext>
            </a:extLst>
          </p:cNvPr>
          <p:cNvSpPr/>
          <p:nvPr/>
        </p:nvSpPr>
        <p:spPr>
          <a:xfrm>
            <a:off x="8288324" y="497941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DeptID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BF4A9BC-8C7E-8E2D-1006-841933275A6E}"/>
              </a:ext>
            </a:extLst>
          </p:cNvPr>
          <p:cNvSpPr/>
          <p:nvPr/>
        </p:nvSpPr>
        <p:spPr>
          <a:xfrm>
            <a:off x="10252110" y="5070735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>
                <a:solidFill>
                  <a:schemeClr val="tx1"/>
                </a:solidFill>
              </a:rPr>
              <a:t>DName</a:t>
            </a:r>
            <a:endParaRPr lang="en-US" sz="17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7DC101-F4C4-B188-C1EB-9D328F272344}"/>
              </a:ext>
            </a:extLst>
          </p:cNvPr>
          <p:cNvCxnSpPr>
            <a:cxnSpLocks/>
            <a:stCxn id="34" idx="0"/>
            <a:endCxn id="3" idx="2"/>
          </p:cNvCxnSpPr>
          <p:nvPr/>
        </p:nvCxnSpPr>
        <p:spPr>
          <a:xfrm flipH="1" flipV="1">
            <a:off x="9868926" y="4524331"/>
            <a:ext cx="1156150" cy="54640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523FEC-CC22-87AA-3D9D-D695B81F6262}"/>
              </a:ext>
            </a:extLst>
          </p:cNvPr>
          <p:cNvSpPr/>
          <p:nvPr/>
        </p:nvSpPr>
        <p:spPr>
          <a:xfrm>
            <a:off x="11141419" y="3347487"/>
            <a:ext cx="1006184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since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5AFC09-6763-C81E-C778-FD93EA8DB150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10875846" y="3273069"/>
            <a:ext cx="412925" cy="13635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ounded Rectangle 44">
            <a:extLst>
              <a:ext uri="{FF2B5EF4-FFF2-40B4-BE49-F238E27FC236}">
                <a16:creationId xmlns:a16="http://schemas.microsoft.com/office/drawing/2014/main" id="{E4612B47-4346-43A7-A603-8C139CCC9122}"/>
              </a:ext>
            </a:extLst>
          </p:cNvPr>
          <p:cNvSpPr/>
          <p:nvPr/>
        </p:nvSpPr>
        <p:spPr>
          <a:xfrm>
            <a:off x="2992472" y="3884251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Employee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u="sng" dirty="0" err="1">
                <a:solidFill>
                  <a:schemeClr val="tx1"/>
                </a:solidFill>
              </a:rPr>
              <a:t>EmpID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4" name="Rounded Rectangle 44">
            <a:extLst>
              <a:ext uri="{FF2B5EF4-FFF2-40B4-BE49-F238E27FC236}">
                <a16:creationId xmlns:a16="http://schemas.microsoft.com/office/drawing/2014/main" id="{A076E1F4-2F62-62C1-8B81-205AAA6E9F90}"/>
              </a:ext>
            </a:extLst>
          </p:cNvPr>
          <p:cNvSpPr/>
          <p:nvPr/>
        </p:nvSpPr>
        <p:spPr>
          <a:xfrm>
            <a:off x="2992472" y="4702326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Department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u="sng" dirty="0" err="1">
                <a:solidFill>
                  <a:schemeClr val="tx1"/>
                </a:solidFill>
              </a:rPr>
              <a:t>DeptID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9A633D3-2FAD-A3C1-0381-F7802F509199}"/>
              </a:ext>
            </a:extLst>
          </p:cNvPr>
          <p:cNvSpPr/>
          <p:nvPr/>
        </p:nvSpPr>
        <p:spPr>
          <a:xfrm>
            <a:off x="2992472" y="5523154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WorksIn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DeptID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EmpID</a:t>
            </a:r>
            <a:r>
              <a:rPr lang="en-US" dirty="0">
                <a:solidFill>
                  <a:schemeClr val="tx1"/>
                </a:solidFill>
              </a:rPr>
              <a:t>, since)</a:t>
            </a:r>
          </a:p>
        </p:txBody>
      </p:sp>
    </p:spTree>
    <p:extLst>
      <p:ext uri="{BB962C8B-B14F-4D97-AF65-F5344CB8AC3E}">
        <p14:creationId xmlns:p14="http://schemas.microsoft.com/office/powerpoint/2010/main" val="272684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3" grpId="0" animBg="1"/>
      <p:bldP spid="24" grpId="0" animBg="1"/>
      <p:bldP spid="3" grpId="0" animBg="1"/>
      <p:bldP spid="6" grpId="0" animBg="1"/>
      <p:bldP spid="19" grpId="0" animBg="1"/>
      <p:bldP spid="34" grpId="0" animBg="1"/>
      <p:bldP spid="40" grpId="0" animBg="1"/>
      <p:bldP spid="43" grpId="0" animBg="1"/>
      <p:bldP spid="44" grpId="0" animBg="1"/>
      <p:bldP spid="4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b="1" dirty="0">
                <a:solidFill>
                  <a:srgbClr val="0E47A1"/>
                </a:solidFill>
              </a:rPr>
              <a:t>both entities </a:t>
            </a:r>
            <a:r>
              <a:rPr lang="en-US" dirty="0"/>
              <a:t>in to </a:t>
            </a:r>
            <a:r>
              <a:rPr lang="en-US" b="1" dirty="0">
                <a:solidFill>
                  <a:srgbClr val="0E47A1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rgbClr val="0E47A1"/>
                </a:solidFill>
              </a:rPr>
              <a:t>primary key </a:t>
            </a:r>
            <a:r>
              <a:rPr lang="en-US" dirty="0"/>
              <a:t>of any </a:t>
            </a:r>
            <a:r>
              <a:rPr lang="en-US" b="1" dirty="0">
                <a:solidFill>
                  <a:srgbClr val="0E47A1"/>
                </a:solidFill>
              </a:rPr>
              <a:t>one table </a:t>
            </a:r>
            <a:r>
              <a:rPr lang="en-US" dirty="0"/>
              <a:t>in to the </a:t>
            </a:r>
            <a:r>
              <a:rPr lang="en-US" b="1" dirty="0">
                <a:solidFill>
                  <a:srgbClr val="0E47A1"/>
                </a:solidFill>
              </a:rPr>
              <a:t>another table </a:t>
            </a:r>
            <a:r>
              <a:rPr lang="en-US" dirty="0"/>
              <a:t>as a </a:t>
            </a:r>
            <a:r>
              <a:rPr lang="en-US" b="1" dirty="0">
                <a:solidFill>
                  <a:srgbClr val="0E47A1"/>
                </a:solidFill>
              </a:rPr>
              <a:t>foreign key</a:t>
            </a:r>
            <a:r>
              <a:rPr lang="en-US" dirty="0"/>
              <a:t>.</a:t>
            </a:r>
          </a:p>
          <a:p>
            <a:r>
              <a:rPr lang="en-US" dirty="0"/>
              <a:t>Place the primary key of the Wife table </a:t>
            </a:r>
            <a:r>
              <a:rPr lang="en-US" dirty="0" err="1"/>
              <a:t>WifeID</a:t>
            </a:r>
            <a:r>
              <a:rPr lang="en-US" dirty="0"/>
              <a:t> in the table Persons as Foreign key. </a:t>
            </a:r>
          </a:p>
          <a:p>
            <a:pPr marL="0" indent="0">
              <a:buNone/>
            </a:pPr>
            <a:r>
              <a:rPr lang="en-US" dirty="0"/>
              <a:t>			OR</a:t>
            </a:r>
          </a:p>
          <a:p>
            <a:r>
              <a:rPr lang="en-US" dirty="0"/>
              <a:t>Place the primary key of the Person table </a:t>
            </a:r>
            <a:r>
              <a:rPr lang="en-US" dirty="0" err="1"/>
              <a:t>PersonID</a:t>
            </a:r>
            <a:r>
              <a:rPr lang="en-US" dirty="0"/>
              <a:t> in the table Wife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5: Reduce </a:t>
            </a:r>
            <a:r>
              <a:rPr lang="en-US" sz="2800" b="1" dirty="0">
                <a:solidFill>
                  <a:srgbClr val="C00000"/>
                </a:solidFill>
              </a:rPr>
              <a:t>1:1 Mapping Cardinality</a:t>
            </a:r>
            <a:r>
              <a:rPr lang="en-US" sz="2800" dirty="0"/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Wife</a:t>
            </a: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WifeID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Wife (</a:t>
            </a:r>
            <a:r>
              <a:rPr lang="en-US" u="sng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907195" y="5496720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Wife (</a:t>
            </a:r>
            <a:r>
              <a:rPr lang="en-US" u="sng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05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  <p:bldP spid="4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b="1" dirty="0">
                <a:solidFill>
                  <a:srgbClr val="0E47A1"/>
                </a:solidFill>
              </a:rPr>
              <a:t>both entities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/>
              <a:t>in to </a:t>
            </a:r>
            <a:r>
              <a:rPr lang="en-US" b="1" dirty="0">
                <a:solidFill>
                  <a:srgbClr val="0E47A1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rgbClr val="0E47A1"/>
                </a:solidFill>
              </a:rPr>
              <a:t>primary key </a:t>
            </a:r>
            <a:r>
              <a:rPr lang="en-US" dirty="0"/>
              <a:t>of </a:t>
            </a:r>
            <a:r>
              <a:rPr lang="en-US" b="1" dirty="0">
                <a:solidFill>
                  <a:srgbClr val="0E47A1"/>
                </a:solidFill>
              </a:rPr>
              <a:t>table having 1 mapping </a:t>
            </a:r>
            <a:r>
              <a:rPr lang="en-US" dirty="0"/>
              <a:t>in to the another </a:t>
            </a:r>
            <a:r>
              <a:rPr lang="en-US" b="1" dirty="0">
                <a:solidFill>
                  <a:srgbClr val="0E47A1"/>
                </a:solidFill>
              </a:rPr>
              <a:t>table having many cardinality as a Foreign key</a:t>
            </a:r>
            <a:r>
              <a:rPr lang="en-US" dirty="0">
                <a:solidFill>
                  <a:srgbClr val="0E47A1"/>
                </a:solidFill>
              </a:rPr>
              <a:t>.</a:t>
            </a:r>
          </a:p>
          <a:p>
            <a:r>
              <a:rPr lang="en-US" dirty="0"/>
              <a:t>Place the primary key of the Person table </a:t>
            </a:r>
            <a:r>
              <a:rPr lang="en-US" dirty="0" err="1"/>
              <a:t>PersonID</a:t>
            </a:r>
            <a:r>
              <a:rPr lang="en-US" dirty="0"/>
              <a:t> in the table House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6: Reduce </a:t>
            </a:r>
            <a:r>
              <a:rPr lang="en-US" sz="2800" b="1" dirty="0">
                <a:solidFill>
                  <a:srgbClr val="C00000"/>
                </a:solidFill>
              </a:rPr>
              <a:t>1:N Mapping Cardinality</a:t>
            </a:r>
            <a:r>
              <a:rPr lang="en-US" sz="2800" dirty="0"/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House</a:t>
            </a: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HouseID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Person (</a:t>
            </a:r>
            <a:r>
              <a:rPr lang="en-US" u="sng" dirty="0" err="1"/>
              <a:t>PersonID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House (</a:t>
            </a:r>
            <a:r>
              <a:rPr lang="en-US" u="sng" dirty="0" err="1"/>
              <a:t>HouseID</a:t>
            </a:r>
            <a:r>
              <a:rPr lang="en-US" dirty="0"/>
              <a:t>, </a:t>
            </a:r>
            <a:r>
              <a:rPr lang="en-US" dirty="0" err="1"/>
              <a:t>Hname</a:t>
            </a:r>
            <a:r>
              <a:rPr lang="en-US" dirty="0"/>
              <a:t>, </a:t>
            </a:r>
            <a:r>
              <a:rPr lang="en-US" dirty="0" err="1"/>
              <a:t>PersonID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Convert both </a:t>
            </a:r>
            <a:r>
              <a:rPr lang="en-US" b="1" dirty="0">
                <a:solidFill>
                  <a:srgbClr val="0E47A1"/>
                </a:solidFill>
              </a:rPr>
              <a:t>entities</a:t>
            </a:r>
            <a:r>
              <a:rPr lang="en-US" dirty="0"/>
              <a:t> in to </a:t>
            </a:r>
            <a:r>
              <a:rPr lang="en-US" b="1" dirty="0">
                <a:solidFill>
                  <a:srgbClr val="0E47A1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rgbClr val="0E47A1"/>
                </a:solidFill>
              </a:rPr>
              <a:t>separate table for relationship</a:t>
            </a:r>
            <a:r>
              <a:rPr lang="en-US" dirty="0"/>
              <a:t>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rgbClr val="0E47A1"/>
                </a:solidFill>
              </a:rPr>
              <a:t>primary key of both entities table </a:t>
            </a:r>
            <a:r>
              <a:rPr lang="en-US" dirty="0"/>
              <a:t>into the </a:t>
            </a:r>
            <a:r>
              <a:rPr lang="en-US" b="1" dirty="0">
                <a:solidFill>
                  <a:srgbClr val="0E47A1"/>
                </a:solidFill>
              </a:rPr>
              <a:t>relationship’s table as foreign key</a:t>
            </a:r>
            <a:r>
              <a:rPr lang="en-US" dirty="0"/>
              <a:t>.</a:t>
            </a:r>
          </a:p>
          <a:p>
            <a:r>
              <a:rPr lang="en-US" dirty="0"/>
              <a:t>Place the primary key of the Customer table CID and Account table </a:t>
            </a:r>
            <a:r>
              <a:rPr lang="en-US" dirty="0" err="1"/>
              <a:t>Ano</a:t>
            </a:r>
            <a:r>
              <a:rPr lang="en-US" dirty="0"/>
              <a:t> in the table </a:t>
            </a:r>
            <a:r>
              <a:rPr lang="en-US" dirty="0" err="1"/>
              <a:t>Has_Acct</a:t>
            </a:r>
            <a:r>
              <a:rPr lang="en-US" dirty="0"/>
              <a:t>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7: Reduce </a:t>
            </a:r>
            <a:r>
              <a:rPr lang="en-US" sz="2800" b="1" dirty="0">
                <a:solidFill>
                  <a:srgbClr val="C00000"/>
                </a:solidFill>
              </a:rPr>
              <a:t>N:N Mapping Cardinality</a:t>
            </a:r>
            <a:r>
              <a:rPr lang="en-US" sz="2800" dirty="0"/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ActNo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CID</a:t>
            </a: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Has_Acct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91440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Customer (</a:t>
            </a:r>
            <a:r>
              <a:rPr lang="en-US" u="sng" dirty="0"/>
              <a:t>CID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Account (</a:t>
            </a:r>
            <a:r>
              <a:rPr lang="en-US" u="sng" dirty="0" err="1"/>
              <a:t>ActNo</a:t>
            </a:r>
            <a:r>
              <a:rPr lang="en-US" dirty="0"/>
              <a:t>, Balance)</a:t>
            </a:r>
          </a:p>
          <a:p>
            <a:pPr algn="ctr"/>
            <a:r>
              <a:rPr lang="en-US" dirty="0" err="1"/>
              <a:t>Has_Acct</a:t>
            </a:r>
            <a:r>
              <a:rPr lang="en-US" dirty="0"/>
              <a:t> (</a:t>
            </a:r>
            <a:r>
              <a:rPr lang="en-US" u="sng" dirty="0" err="1"/>
              <a:t>HasAcctID</a:t>
            </a:r>
            <a:r>
              <a:rPr lang="en-US" dirty="0"/>
              <a:t>, CID, </a:t>
            </a:r>
            <a:r>
              <a:rPr lang="en-US" dirty="0" err="1"/>
              <a:t>ActNo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4EEBE-4E6A-460E-ED26-306D925D1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4909A-DCCB-0E49-202A-E516E580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/>
              <a:t>Relational Algebra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1086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DF74-6E78-DFA8-4FA5-39D53DF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3B1E-6110-7283-E1C4-5A1B4079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Relational Algebra is a procedural query language. </a:t>
            </a:r>
            <a:endParaRPr lang="en-US" dirty="0"/>
          </a:p>
          <a:p>
            <a:r>
              <a:rPr lang="en-US" dirty="0"/>
              <a:t>Relational Algebra is a formal language for the relational model of data, which provides a set of operations for manipulating and querying data in relational databases.</a:t>
            </a:r>
          </a:p>
          <a:p>
            <a:r>
              <a:rPr lang="en-US" dirty="0"/>
              <a:t>As it is pure mathematics, there is no use of English Keywords in Relational Algebra and operators are represented using symbols.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41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71FD-A679-D47D-FEAF-F51F4DA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4FA412-7AAF-A61C-7D10-CAC794A0A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An entity is a </a:t>
            </a:r>
            <a:r>
              <a:rPr lang="en-US" b="1" dirty="0">
                <a:solidFill>
                  <a:srgbClr val="0E47A1"/>
                </a:solidFill>
              </a:rPr>
              <a:t>person</a:t>
            </a:r>
            <a:r>
              <a:rPr lang="en-US" dirty="0"/>
              <a:t>, a </a:t>
            </a:r>
            <a:r>
              <a:rPr lang="en-US" b="1" dirty="0">
                <a:solidFill>
                  <a:srgbClr val="0E47A1"/>
                </a:solidFill>
              </a:rPr>
              <a:t>place</a:t>
            </a:r>
            <a:r>
              <a:rPr lang="en-US" dirty="0"/>
              <a:t> or an </a:t>
            </a:r>
            <a:r>
              <a:rPr lang="en-US" b="1" dirty="0">
                <a:solidFill>
                  <a:srgbClr val="0E47A1"/>
                </a:solidFill>
              </a:rPr>
              <a:t>object (real world entity)</a:t>
            </a:r>
            <a:r>
              <a:rPr lang="en-US" dirty="0">
                <a:solidFill>
                  <a:srgbClr val="0E47A1"/>
                </a:solidFill>
              </a:rPr>
              <a:t>.</a:t>
            </a:r>
          </a:p>
          <a:p>
            <a:r>
              <a:rPr lang="en-US" dirty="0"/>
              <a:t>Entities of a college database are: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Professor/Faculty</a:t>
            </a:r>
          </a:p>
          <a:p>
            <a:pPr lvl="1"/>
            <a:r>
              <a:rPr lang="en-US" dirty="0"/>
              <a:t>Course</a:t>
            </a:r>
          </a:p>
          <a:p>
            <a:pPr lvl="1"/>
            <a:r>
              <a:rPr lang="en-US" dirty="0"/>
              <a:t>Department</a:t>
            </a:r>
          </a:p>
          <a:p>
            <a:pPr lvl="1"/>
            <a:r>
              <a:rPr lang="en-US" dirty="0"/>
              <a:t>Result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Subject</a:t>
            </a:r>
          </a:p>
          <a:p>
            <a:pPr algn="l"/>
            <a:r>
              <a:rPr lang="en-US" dirty="0"/>
              <a:t>An entity is represented by a </a:t>
            </a:r>
            <a:r>
              <a:rPr lang="en-US" b="1" dirty="0">
                <a:solidFill>
                  <a:srgbClr val="0E47A1"/>
                </a:solidFill>
              </a:rPr>
              <a:t>rectangle</a:t>
            </a:r>
            <a:r>
              <a:rPr lang="en-US" dirty="0"/>
              <a:t> which contains the name of an entity.</a:t>
            </a:r>
          </a:p>
          <a:p>
            <a:pPr lvl="1"/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7C8FF09-0434-31CF-C896-2BA020F979DF}"/>
              </a:ext>
            </a:extLst>
          </p:cNvPr>
          <p:cNvSpPr/>
          <p:nvPr/>
        </p:nvSpPr>
        <p:spPr>
          <a:xfrm>
            <a:off x="2861856" y="1720912"/>
            <a:ext cx="287783" cy="711200"/>
          </a:xfrm>
          <a:prstGeom prst="rightBrace">
            <a:avLst>
              <a:gd name="adj1" fmla="val 8333"/>
              <a:gd name="adj2" fmla="val 52546"/>
            </a:avLst>
          </a:prstGeom>
          <a:ln w="1905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152C541-6F35-616F-BF13-7CC51F42549E}"/>
              </a:ext>
            </a:extLst>
          </p:cNvPr>
          <p:cNvSpPr/>
          <p:nvPr/>
        </p:nvSpPr>
        <p:spPr>
          <a:xfrm>
            <a:off x="2861856" y="2531664"/>
            <a:ext cx="287783" cy="1515832"/>
          </a:xfrm>
          <a:prstGeom prst="rightBrace">
            <a:avLst>
              <a:gd name="adj1" fmla="val 8333"/>
              <a:gd name="adj2" fmla="val 52546"/>
            </a:avLst>
          </a:prstGeom>
          <a:ln w="1905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F27E8-3818-3A6B-CF77-822F858A4BA9}"/>
              </a:ext>
            </a:extLst>
          </p:cNvPr>
          <p:cNvSpPr/>
          <p:nvPr/>
        </p:nvSpPr>
        <p:spPr>
          <a:xfrm>
            <a:off x="3149639" y="1903281"/>
            <a:ext cx="1884088" cy="344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Physical Existence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63985-AB57-78B2-8894-17C9E70E20B9}"/>
              </a:ext>
            </a:extLst>
          </p:cNvPr>
          <p:cNvSpPr/>
          <p:nvPr/>
        </p:nvSpPr>
        <p:spPr>
          <a:xfrm>
            <a:off x="3154289" y="3115134"/>
            <a:ext cx="2241576" cy="344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Conceptual  Existence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43E532-4771-68D3-1DD7-09AD79967CE1}"/>
              </a:ext>
            </a:extLst>
          </p:cNvPr>
          <p:cNvSpPr/>
          <p:nvPr/>
        </p:nvSpPr>
        <p:spPr>
          <a:xfrm>
            <a:off x="1307577" y="5181600"/>
            <a:ext cx="1383072" cy="5289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6A63E1-E016-14E8-B176-713DE0D127B3}"/>
              </a:ext>
            </a:extLst>
          </p:cNvPr>
          <p:cNvSpPr/>
          <p:nvPr/>
        </p:nvSpPr>
        <p:spPr>
          <a:xfrm>
            <a:off x="2861856" y="5181599"/>
            <a:ext cx="1383072" cy="5289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F0A6BD-6C38-6620-A929-AFEBED7FAB4A}"/>
              </a:ext>
            </a:extLst>
          </p:cNvPr>
          <p:cNvSpPr/>
          <p:nvPr/>
        </p:nvSpPr>
        <p:spPr>
          <a:xfrm>
            <a:off x="4416135" y="5181599"/>
            <a:ext cx="1383072" cy="5289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Subject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2E87D-E0CC-FC86-7B8D-DB0092F357E0}"/>
              </a:ext>
            </a:extLst>
          </p:cNvPr>
          <p:cNvSpPr/>
          <p:nvPr/>
        </p:nvSpPr>
        <p:spPr>
          <a:xfrm>
            <a:off x="5970414" y="5181598"/>
            <a:ext cx="1383072" cy="5289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 </a:t>
            </a:r>
          </a:p>
        </p:txBody>
      </p:sp>
    </p:spTree>
    <p:extLst>
      <p:ext uri="{BB962C8B-B14F-4D97-AF65-F5344CB8AC3E}">
        <p14:creationId xmlns:p14="http://schemas.microsoft.com/office/powerpoint/2010/main" val="402162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A9912-E326-7731-4047-75A4C9452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B07071-C7F3-B549-C1ED-831EBFE4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Algebra Operations</a:t>
            </a:r>
          </a:p>
        </p:txBody>
      </p:sp>
    </p:spTree>
    <p:extLst>
      <p:ext uri="{BB962C8B-B14F-4D97-AF65-F5344CB8AC3E}">
        <p14:creationId xmlns:p14="http://schemas.microsoft.com/office/powerpoint/2010/main" val="34456896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8" y="886760"/>
          <a:ext cx="1192964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0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8" y="1349289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particular rows/records/tuples from a 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9" y="1802357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Projection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particular columns from a 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0" y="2259474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Cross Product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 each tuples of both relations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1" y="2718703"/>
          <a:ext cx="11929642" cy="1371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 data or records from two or more tables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 Join / Inner Join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Outer Join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1. Left Outer Join          2. Right Outer Join          3. Full Outer Join    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0" y="4094287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Operators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 the results of two queries into a single result.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          2. Intersection          3. Minus / Set-difference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1" y="4925062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Divides one relation by another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2" y="5388331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 a column or a table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7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Relational Algebra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Selection Operator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838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l-GR" sz="3600" dirty="0"/>
              <a:t>σ</a:t>
            </a:r>
            <a:r>
              <a:rPr lang="en-US" dirty="0"/>
              <a:t> (Sigma)</a:t>
            </a:r>
          </a:p>
          <a:p>
            <a:r>
              <a:rPr lang="en-US" dirty="0"/>
              <a:t>Notation: </a:t>
            </a:r>
            <a:r>
              <a:rPr lang="el-GR" sz="3600" dirty="0"/>
              <a:t>σ</a:t>
            </a:r>
            <a:r>
              <a:rPr lang="en-US" sz="3600" dirty="0"/>
              <a:t> </a:t>
            </a:r>
            <a:r>
              <a:rPr lang="en-US" sz="3600" i="1" baseline="-25000" dirty="0"/>
              <a:t>condition</a:t>
            </a:r>
            <a:r>
              <a:rPr lang="en-US" sz="3600" dirty="0"/>
              <a:t> </a:t>
            </a:r>
            <a:r>
              <a:rPr lang="en-US" dirty="0"/>
              <a:t>(Relation)</a:t>
            </a:r>
          </a:p>
          <a:p>
            <a:r>
              <a:rPr lang="en-US" dirty="0"/>
              <a:t>Operation: </a:t>
            </a:r>
            <a:r>
              <a:rPr lang="en-US" b="1" dirty="0">
                <a:solidFill>
                  <a:schemeClr val="accent6"/>
                </a:solidFill>
              </a:rPr>
              <a:t>Selects tuples </a:t>
            </a:r>
            <a:r>
              <a:rPr lang="en-US" dirty="0"/>
              <a:t>from a relation that </a:t>
            </a:r>
            <a:r>
              <a:rPr lang="en-US" b="1" dirty="0">
                <a:solidFill>
                  <a:schemeClr val="accent6"/>
                </a:solidFill>
              </a:rPr>
              <a:t>satisfy a given condition</a:t>
            </a:r>
            <a:r>
              <a:rPr lang="en-US" dirty="0"/>
              <a:t>.</a:t>
            </a:r>
          </a:p>
          <a:p>
            <a:r>
              <a:rPr lang="en-US" dirty="0"/>
              <a:t>Operators:  =, &lt;&gt;, &lt;, &gt;, &lt;=, &gt;=, Λ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(AND)</a:t>
            </a:r>
            <a:r>
              <a:rPr lang="en-US" dirty="0"/>
              <a:t>, V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(OR)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4066" y="3534789"/>
            <a:ext cx="64922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336203"/>
              </p:ext>
            </p:extLst>
          </p:nvPr>
        </p:nvGraphicFramePr>
        <p:xfrm>
          <a:off x="514066" y="314680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0094"/>
              </p:ext>
            </p:extLst>
          </p:nvPr>
        </p:nvGraphicFramePr>
        <p:xfrm>
          <a:off x="1622520" y="3062428"/>
          <a:ext cx="55851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143224" y="3531577"/>
            <a:ext cx="32918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221202"/>
              </p:ext>
            </p:extLst>
          </p:nvPr>
        </p:nvGraphicFramePr>
        <p:xfrm>
          <a:off x="8143224" y="314359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587295"/>
              </p:ext>
            </p:extLst>
          </p:nvPr>
        </p:nvGraphicFramePr>
        <p:xfrm>
          <a:off x="9147287" y="2941812"/>
          <a:ext cx="23990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Branch=‘CE’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143224" y="4203650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143224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6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 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/>
              <a:t>condition </a:t>
            </a:r>
            <a:r>
              <a:rPr lang="en-US" sz="3200" dirty="0"/>
              <a:t>(Relation)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9937" y="201926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9937" y="165564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457975"/>
            <a:ext cx="93268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294139"/>
              </p:ext>
            </p:extLst>
          </p:nvPr>
        </p:nvGraphicFramePr>
        <p:xfrm>
          <a:off x="419937" y="106999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040888"/>
              </p:ext>
            </p:extLst>
          </p:nvPr>
        </p:nvGraphicFramePr>
        <p:xfrm>
          <a:off x="1520392" y="1026923"/>
          <a:ext cx="83839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8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having SPI more than</a:t>
                      </a:r>
                      <a:r>
                        <a:rPr lang="en-US" sz="2000" b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827642"/>
            <a:ext cx="39319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925388"/>
              </p:ext>
            </p:extLst>
          </p:nvPr>
        </p:nvGraphicFramePr>
        <p:xfrm>
          <a:off x="419937" y="44396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9937" y="5392139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9937" y="502852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867005"/>
              </p:ext>
            </p:extLst>
          </p:nvPr>
        </p:nvGraphicFramePr>
        <p:xfrm>
          <a:off x="1520392" y="4198068"/>
          <a:ext cx="30594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5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SPI&gt;8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3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 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/>
              <a:t>condition </a:t>
            </a:r>
            <a:r>
              <a:rPr lang="en-US" sz="3200" dirty="0"/>
              <a:t>(Relation)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9937" y="188278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9937" y="15191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321495"/>
            <a:ext cx="79095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165902"/>
              </p:ext>
            </p:extLst>
          </p:nvPr>
        </p:nvGraphicFramePr>
        <p:xfrm>
          <a:off x="419937" y="93351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236407"/>
              </p:ext>
            </p:extLst>
          </p:nvPr>
        </p:nvGraphicFramePr>
        <p:xfrm>
          <a:off x="1520392" y="854452"/>
          <a:ext cx="694944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4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either “CI” or “ME”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622922"/>
            <a:ext cx="43891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769086"/>
              </p:ext>
            </p:extLst>
          </p:nvPr>
        </p:nvGraphicFramePr>
        <p:xfrm>
          <a:off x="419937" y="423493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9937" y="5187419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9937" y="482380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501017"/>
              </p:ext>
            </p:extLst>
          </p:nvPr>
        </p:nvGraphicFramePr>
        <p:xfrm>
          <a:off x="1451494" y="4014233"/>
          <a:ext cx="354361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4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Branch=‘CI’ V Branch=‘ME’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 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/>
              <a:t>condition </a:t>
            </a:r>
            <a:r>
              <a:rPr lang="en-US" sz="3200" dirty="0"/>
              <a:t>(Relation)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9937" y="188278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9937" y="15191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321495"/>
            <a:ext cx="69494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942006"/>
              </p:ext>
            </p:extLst>
          </p:nvPr>
        </p:nvGraphicFramePr>
        <p:xfrm>
          <a:off x="419937" y="93351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753774"/>
              </p:ext>
            </p:extLst>
          </p:nvPr>
        </p:nvGraphicFramePr>
        <p:xfrm>
          <a:off x="1520392" y="890222"/>
          <a:ext cx="60312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3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whose SPI between 7 and 9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622922"/>
            <a:ext cx="33832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457027"/>
              </p:ext>
            </p:extLst>
          </p:nvPr>
        </p:nvGraphicFramePr>
        <p:xfrm>
          <a:off x="419937" y="423493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9937" y="5187419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9937" y="482380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290450"/>
              </p:ext>
            </p:extLst>
          </p:nvPr>
        </p:nvGraphicFramePr>
        <p:xfrm>
          <a:off x="1421967" y="3998482"/>
          <a:ext cx="25561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56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SPI&gt;7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SPI&lt;9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8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8138761" cy="2417637"/>
          </a:xfrm>
        </p:spPr>
        <p:txBody>
          <a:bodyPr/>
          <a:lstStyle/>
          <a:p>
            <a:r>
              <a:rPr lang="en-US" dirty="0"/>
              <a:t>Write down the relational algebra for the student table.</a:t>
            </a:r>
          </a:p>
          <a:p>
            <a:pPr lvl="1"/>
            <a:r>
              <a:rPr lang="en-US" dirty="0"/>
              <a:t>Display the detail of students whose </a:t>
            </a:r>
            <a:r>
              <a:rPr lang="en-US" dirty="0" err="1"/>
              <a:t>RollNo</a:t>
            </a:r>
            <a:r>
              <a:rPr lang="en-US" dirty="0"/>
              <a:t> is less than 104.</a:t>
            </a:r>
          </a:p>
          <a:p>
            <a:pPr lvl="1"/>
            <a:r>
              <a:rPr lang="en-US" dirty="0"/>
              <a:t>Display the detail of students having SPI more than 8.</a:t>
            </a:r>
          </a:p>
          <a:p>
            <a:pPr lvl="1"/>
            <a:r>
              <a:rPr lang="en-US" dirty="0"/>
              <a:t>Display the detail of students belongs to “CE” Branch having SPI less than 8.</a:t>
            </a:r>
          </a:p>
          <a:p>
            <a:pPr lvl="1"/>
            <a:r>
              <a:rPr lang="en-US" dirty="0"/>
              <a:t>Display the detail of students belongs to either “CE” or “ME” Branch.</a:t>
            </a:r>
          </a:p>
          <a:p>
            <a:pPr lvl="1"/>
            <a:r>
              <a:rPr lang="en-US" dirty="0"/>
              <a:t>Display the detail of students whose SPI between 6 and 9.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555408" y="117326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E47A1"/>
              </a:buClr>
            </a:pPr>
            <a:r>
              <a:rPr lang="en-US" dirty="0"/>
              <a:t>Write down the relational algebra for the employee table.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detail of employee whose Salary more than 10000.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detail of employee belongs to “HR” </a:t>
            </a:r>
            <a:r>
              <a:rPr lang="en-US" dirty="0" err="1"/>
              <a:t>Dept</a:t>
            </a:r>
            <a:r>
              <a:rPr lang="en-US" dirty="0"/>
              <a:t> having Salary more than 20000.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detail of employee belongs to either “HR” or “Admin” Dept.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detail of employee whose Salary between 1000 and 25000 and belongs to “HR” Dept.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586785" y="3759584"/>
          <a:ext cx="332073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586785" y="33959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13347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6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Relational Algebra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Projection Operator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902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/>
              <a:t>∏</a:t>
            </a:r>
            <a:r>
              <a:rPr lang="en-US" dirty="0"/>
              <a:t> (Pi)</a:t>
            </a:r>
          </a:p>
          <a:p>
            <a:r>
              <a:rPr lang="en-US" dirty="0"/>
              <a:t>Notation: </a:t>
            </a:r>
            <a:r>
              <a:rPr lang="en-US" sz="2800" dirty="0"/>
              <a:t>∏</a:t>
            </a:r>
            <a:r>
              <a:rPr lang="en-US" sz="3600" dirty="0"/>
              <a:t> </a:t>
            </a:r>
            <a:r>
              <a:rPr lang="en-US" sz="3600" i="1" baseline="-25000" dirty="0"/>
              <a:t>attribute set</a:t>
            </a:r>
            <a:r>
              <a:rPr lang="en-US" sz="3600" dirty="0"/>
              <a:t> </a:t>
            </a:r>
            <a:r>
              <a:rPr lang="en-US" dirty="0"/>
              <a:t>(Relation)</a:t>
            </a:r>
          </a:p>
          <a:p>
            <a:r>
              <a:rPr lang="en-US" dirty="0"/>
              <a:t>Operation: </a:t>
            </a:r>
            <a:r>
              <a:rPr lang="en-US" b="1" dirty="0">
                <a:solidFill>
                  <a:schemeClr val="accent6"/>
                </a:solidFill>
              </a:rPr>
              <a:t>Selects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attributes</a:t>
            </a:r>
            <a:r>
              <a:rPr lang="en-US" dirty="0"/>
              <a:t> of a relation.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removes duplicate tuples </a:t>
            </a:r>
            <a:r>
              <a:rPr lang="en-US" dirty="0"/>
              <a:t>(records) from the result.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4066" y="3386872"/>
            <a:ext cx="60350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524161"/>
              </p:ext>
            </p:extLst>
          </p:nvPr>
        </p:nvGraphicFramePr>
        <p:xfrm>
          <a:off x="514066" y="299888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088660"/>
              </p:ext>
            </p:extLst>
          </p:nvPr>
        </p:nvGraphicFramePr>
        <p:xfrm>
          <a:off x="1665383" y="2956234"/>
          <a:ext cx="5140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0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Name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all 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735265" y="3383660"/>
            <a:ext cx="4114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14873"/>
              </p:ext>
            </p:extLst>
          </p:nvPr>
        </p:nvGraphicFramePr>
        <p:xfrm>
          <a:off x="7735265" y="299567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630817"/>
              </p:ext>
            </p:extLst>
          </p:nvPr>
        </p:nvGraphicFramePr>
        <p:xfrm>
          <a:off x="8822065" y="2728419"/>
          <a:ext cx="328961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8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735265" y="4203650"/>
          <a:ext cx="25742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735265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0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CC1B-9995-AE1E-5871-EAF38FE9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742DEE-E6CA-1C59-6CE2-33BF5FD6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It is a </a:t>
            </a:r>
            <a:r>
              <a:rPr lang="en-US" b="1" dirty="0">
                <a:solidFill>
                  <a:srgbClr val="0E47A1"/>
                </a:solidFill>
              </a:rPr>
              <a:t>set (group) of entities </a:t>
            </a:r>
            <a:r>
              <a:rPr lang="en-US" dirty="0">
                <a:solidFill>
                  <a:srgbClr val="0E47A1"/>
                </a:solidFill>
              </a:rPr>
              <a:t>of </a:t>
            </a:r>
            <a:r>
              <a:rPr lang="en-US" b="1" dirty="0">
                <a:solidFill>
                  <a:srgbClr val="0E47A1"/>
                </a:solidFill>
              </a:rPr>
              <a:t>same type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All the students studying in a college</a:t>
            </a:r>
          </a:p>
          <a:p>
            <a:pPr lvl="1"/>
            <a:r>
              <a:rPr lang="en-US" dirty="0"/>
              <a:t>All persons having an account in a bank</a:t>
            </a:r>
          </a:p>
          <a:p>
            <a:pPr lvl="1"/>
            <a:r>
              <a:rPr lang="en-US" dirty="0"/>
              <a:t>All the professors working in a college</a:t>
            </a:r>
          </a:p>
          <a:p>
            <a:pPr lvl="1"/>
            <a:r>
              <a:rPr lang="en-US" dirty="0"/>
              <a:t>Set of all accounts in a bank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0EE65-2B40-5876-9579-D0BA88FA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r="24991" b="7451"/>
          <a:stretch/>
        </p:blipFill>
        <p:spPr>
          <a:xfrm>
            <a:off x="10248882" y="1035424"/>
            <a:ext cx="1569203" cy="4572000"/>
          </a:xfrm>
          <a:prstGeom prst="rect">
            <a:avLst/>
          </a:prstGeom>
        </p:spPr>
      </p:pic>
      <p:pic>
        <p:nvPicPr>
          <p:cNvPr id="7" name="Picture 2" descr="https://pngimg.com/uploads/student/student_PNG62542.png">
            <a:extLst>
              <a:ext uri="{FF2B5EF4-FFF2-40B4-BE49-F238E27FC236}">
                <a16:creationId xmlns:a16="http://schemas.microsoft.com/office/drawing/2014/main" id="{7971599D-E39C-F1BB-3821-D1DB541BE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34354"/>
          <a:stretch/>
        </p:blipFill>
        <p:spPr bwMode="auto">
          <a:xfrm>
            <a:off x="5976076" y="1035424"/>
            <a:ext cx="185801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images.vexels.com/media/users/3/128199/isolated/preview/b354bc4707224bd3d15b9ae36eca70c0-male-student-cartoon-by-vexels.png">
            <a:extLst>
              <a:ext uri="{FF2B5EF4-FFF2-40B4-BE49-F238E27FC236}">
                <a16:creationId xmlns:a16="http://schemas.microsoft.com/office/drawing/2014/main" id="{893B1A68-D614-3CA2-4CE8-6CEF883EC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2637" r="28971" b="3353"/>
          <a:stretch/>
        </p:blipFill>
        <p:spPr bwMode="auto">
          <a:xfrm>
            <a:off x="8015636" y="1035424"/>
            <a:ext cx="205170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0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8138761" cy="2417637"/>
          </a:xfrm>
        </p:spPr>
        <p:txBody>
          <a:bodyPr/>
          <a:lstStyle/>
          <a:p>
            <a:r>
              <a:rPr lang="en-US" dirty="0"/>
              <a:t>Write down the relational algebra for the student 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/>
              <a:t>RollNo</a:t>
            </a:r>
            <a:r>
              <a:rPr lang="en-US" dirty="0"/>
              <a:t>, Name and SPI of all students.</a:t>
            </a:r>
          </a:p>
          <a:p>
            <a:pPr lvl="1"/>
            <a:r>
              <a:rPr lang="en-US" dirty="0"/>
              <a:t>Display Name and SPI of all students.</a:t>
            </a:r>
          </a:p>
          <a:p>
            <a:pPr lvl="1"/>
            <a:r>
              <a:rPr lang="en-US" dirty="0"/>
              <a:t>Display the Name of all students.</a:t>
            </a:r>
          </a:p>
          <a:p>
            <a:pPr lvl="1"/>
            <a:r>
              <a:rPr lang="en-US" dirty="0"/>
              <a:t>Display the Name of all branches.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555408" y="1173269"/>
          <a:ext cx="304609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E47A1"/>
              </a:buClr>
            </a:pPr>
            <a:r>
              <a:rPr lang="en-US" dirty="0"/>
              <a:t>Write down the relational algebra for the employee table.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</a:t>
            </a:r>
            <a:r>
              <a:rPr lang="en-US" dirty="0" err="1"/>
              <a:t>EmpID</a:t>
            </a:r>
            <a:r>
              <a:rPr lang="en-US" dirty="0"/>
              <a:t> with Name of all employee.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Name and Salary of all employee.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Name of all employee.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Name of all departments.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586785" y="3759584"/>
          <a:ext cx="329374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586785" y="33959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13347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2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06490" y="209246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06490" y="17288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450502"/>
            <a:ext cx="68580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73930"/>
              </p:ext>
            </p:extLst>
          </p:nvPr>
        </p:nvGraphicFramePr>
        <p:xfrm>
          <a:off x="406490" y="106251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093508"/>
              </p:ext>
            </p:extLst>
          </p:nvPr>
        </p:nvGraphicFramePr>
        <p:xfrm>
          <a:off x="1506945" y="986332"/>
          <a:ext cx="591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1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Name &amp; Branch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“ME” Branch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791832"/>
            <a:ext cx="34747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937814"/>
              </p:ext>
            </p:extLst>
          </p:nvPr>
        </p:nvGraphicFramePr>
        <p:xfrm>
          <a:off x="406490" y="440384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624459"/>
              </p:ext>
            </p:extLst>
          </p:nvPr>
        </p:nvGraphicFramePr>
        <p:xfrm>
          <a:off x="1440905" y="4114287"/>
          <a:ext cx="24403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4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6221975" y="4800087"/>
            <a:ext cx="55778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250280"/>
              </p:ext>
            </p:extLst>
          </p:nvPr>
        </p:nvGraphicFramePr>
        <p:xfrm>
          <a:off x="6221975" y="441210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389540"/>
              </p:ext>
            </p:extLst>
          </p:nvPr>
        </p:nvGraphicFramePr>
        <p:xfrm>
          <a:off x="7200362" y="4129450"/>
          <a:ext cx="47056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05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221975" y="5416688"/>
          <a:ext cx="257429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221975" y="5053075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0369" y="5408810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0369" y="5045197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81381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836809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133291"/>
              </p:ext>
            </p:extLst>
          </p:nvPr>
        </p:nvGraphicFramePr>
        <p:xfrm>
          <a:off x="1524880" y="876366"/>
          <a:ext cx="71202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12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Name, Branch and SPI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 students whose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 is more than 8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28346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624333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826644"/>
              </p:ext>
            </p:extLst>
          </p:nvPr>
        </p:nvGraphicFramePr>
        <p:xfrm>
          <a:off x="1460024" y="4037657"/>
          <a:ext cx="19227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SPI&gt;8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6221975" y="4636311"/>
            <a:ext cx="48463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230531"/>
              </p:ext>
            </p:extLst>
          </p:nvPr>
        </p:nvGraphicFramePr>
        <p:xfrm>
          <a:off x="6221975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951022"/>
              </p:ext>
            </p:extLst>
          </p:nvPr>
        </p:nvGraphicFramePr>
        <p:xfrm>
          <a:off x="7345608" y="4022294"/>
          <a:ext cx="39293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2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Branch, SPI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SPI&gt;8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221975" y="5184672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221975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0369" y="51767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6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106984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759772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182243"/>
              </p:ext>
            </p:extLst>
          </p:nvPr>
        </p:nvGraphicFramePr>
        <p:xfrm>
          <a:off x="1504658" y="857015"/>
          <a:ext cx="10555401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55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Name, Branch and SPI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 students who belongs to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“CE”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 is more than 7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39319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151389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000257"/>
              </p:ext>
            </p:extLst>
          </p:nvPr>
        </p:nvGraphicFramePr>
        <p:xfrm>
          <a:off x="1460024" y="3992368"/>
          <a:ext cx="30070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07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SPI&gt;7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662417" y="4636311"/>
            <a:ext cx="59436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760790"/>
              </p:ext>
            </p:extLst>
          </p:nvPr>
        </p:nvGraphicFramePr>
        <p:xfrm>
          <a:off x="5662417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208147"/>
              </p:ext>
            </p:extLst>
          </p:nvPr>
        </p:nvGraphicFramePr>
        <p:xfrm>
          <a:off x="6714717" y="4003121"/>
          <a:ext cx="50707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70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Branch, SPI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SPI&gt;8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662417" y="5184672"/>
          <a:ext cx="224726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662417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0369" y="5176794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0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110642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531353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77893"/>
              </p:ext>
            </p:extLst>
          </p:nvPr>
        </p:nvGraphicFramePr>
        <p:xfrm>
          <a:off x="1559728" y="870710"/>
          <a:ext cx="10106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06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students along with their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who belong to either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“ME” Branch or “CI”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43891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652932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020831"/>
              </p:ext>
            </p:extLst>
          </p:nvPr>
        </p:nvGraphicFramePr>
        <p:xfrm>
          <a:off x="1505135" y="4029598"/>
          <a:ext cx="35340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3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 V Branch=‘CI’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539591" y="4636311"/>
            <a:ext cx="61264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494429"/>
              </p:ext>
            </p:extLst>
          </p:nvPr>
        </p:nvGraphicFramePr>
        <p:xfrm>
          <a:off x="5539591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040053"/>
              </p:ext>
            </p:extLst>
          </p:nvPr>
        </p:nvGraphicFramePr>
        <p:xfrm>
          <a:off x="6558590" y="3981070"/>
          <a:ext cx="51914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9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Branch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 V Branch=‘CI’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539591" y="5184672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539591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0369" y="51767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4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5"/>
            <a:ext cx="8138760" cy="2531790"/>
          </a:xfrm>
        </p:spPr>
        <p:txBody>
          <a:bodyPr/>
          <a:lstStyle/>
          <a:p>
            <a:r>
              <a:rPr lang="en-US" dirty="0"/>
              <a:t>Write down the relational algebra for the student 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/>
              <a:t>Rollno</a:t>
            </a:r>
            <a:r>
              <a:rPr lang="en-US" dirty="0"/>
              <a:t>, Name and SPI of all students belongs to “CE” Branch.</a:t>
            </a:r>
          </a:p>
          <a:p>
            <a:pPr lvl="1"/>
            <a:r>
              <a:rPr lang="en-US" dirty="0"/>
              <a:t>List the Name of students with their Branch whose SPI is more than 8 and belongs to “CE” Branch.</a:t>
            </a:r>
          </a:p>
          <a:p>
            <a:pPr lvl="1"/>
            <a:r>
              <a:rPr lang="en-US" dirty="0"/>
              <a:t>List the Name of students along with their Branch and SPI who belongs to either “CE” or “ME” Branch and having SPI more than  8.</a:t>
            </a:r>
          </a:p>
          <a:p>
            <a:pPr lvl="1"/>
            <a:r>
              <a:rPr lang="en-US" dirty="0"/>
              <a:t>Display the Name of students with their Branch name whose SPI between 7 and 9.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555408" y="1173269"/>
          <a:ext cx="304609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E47A1"/>
              </a:buClr>
            </a:pPr>
            <a:r>
              <a:rPr lang="en-US" dirty="0"/>
              <a:t>Write down the relational algebra for the employee table.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Name of employee belong to “HR” </a:t>
            </a:r>
            <a:r>
              <a:rPr lang="en-US" dirty="0" err="1"/>
              <a:t>Dept</a:t>
            </a:r>
            <a:r>
              <a:rPr lang="en-US" dirty="0"/>
              <a:t> and having salary more than 20000.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Name of all “Admin” and “HR” </a:t>
            </a:r>
            <a:r>
              <a:rPr lang="en-US" dirty="0" err="1"/>
              <a:t>Dept’s</a:t>
            </a:r>
            <a:r>
              <a:rPr lang="en-US" dirty="0"/>
              <a:t> employee.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List the Name of employee with their Salary who belongs to “HR” or “Admin” </a:t>
            </a:r>
            <a:r>
              <a:rPr lang="en-US" dirty="0" err="1"/>
              <a:t>Dept</a:t>
            </a:r>
            <a:r>
              <a:rPr lang="en-US" dirty="0"/>
              <a:t> having salary more than 15000.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Name of employee along with their Dept name whose salary between 15000 and 30000.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586785" y="3810384"/>
          <a:ext cx="329374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586785" y="34467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95235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Relational Algebra Operations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</a:rPr>
              <a:t>Cartesian Product / Cross Product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570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/>
              <a:t>X</a:t>
            </a:r>
            <a:r>
              <a:rPr lang="en-US" dirty="0"/>
              <a:t> (Cross)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X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</a:t>
            </a:r>
            <a:r>
              <a:rPr lang="en-US" dirty="0"/>
              <a:t>X </a:t>
            </a:r>
            <a:r>
              <a:rPr lang="en-US" i="1" dirty="0">
                <a:sym typeface="Symbol" pitchFamily="18" charset="2"/>
              </a:rPr>
              <a:t>Algebra-2</a:t>
            </a:r>
            <a:endParaRPr lang="en-US" dirty="0"/>
          </a:p>
          <a:p>
            <a:r>
              <a:rPr lang="en-US" dirty="0"/>
              <a:t>Operation: It will </a:t>
            </a:r>
            <a:r>
              <a:rPr lang="en-US" b="1" dirty="0">
                <a:solidFill>
                  <a:srgbClr val="0E47A1"/>
                </a:solidFill>
              </a:rPr>
              <a:t>multiply each tuples </a:t>
            </a:r>
            <a:r>
              <a:rPr lang="en-US" dirty="0"/>
              <a:t>of Relation-1 to each tuples of Relation-2.</a:t>
            </a:r>
          </a:p>
          <a:p>
            <a:pPr lvl="1"/>
            <a:r>
              <a:rPr lang="en-US" dirty="0"/>
              <a:t>Attributes of Resultant Relation =  Attributes of R1 + Attributes of R2</a:t>
            </a:r>
          </a:p>
          <a:p>
            <a:pPr lvl="1"/>
            <a:r>
              <a:rPr lang="en-US" dirty="0"/>
              <a:t>Tuples of Resultant Relation = Tuples of R1 * Tuples of R2</a:t>
            </a: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284332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920719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3505654"/>
            <a:ext cx="6400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562752"/>
              </p:ext>
            </p:extLst>
          </p:nvPr>
        </p:nvGraphicFramePr>
        <p:xfrm>
          <a:off x="514066" y="311766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590704"/>
              </p:ext>
            </p:extLst>
          </p:nvPr>
        </p:nvGraphicFramePr>
        <p:xfrm>
          <a:off x="1679324" y="3097685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3502442"/>
            <a:ext cx="31089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558962"/>
              </p:ext>
            </p:extLst>
          </p:nvPr>
        </p:nvGraphicFramePr>
        <p:xfrm>
          <a:off x="7735265" y="31144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43778"/>
              </p:ext>
            </p:extLst>
          </p:nvPr>
        </p:nvGraphicFramePr>
        <p:xfrm>
          <a:off x="8728040" y="3052365"/>
          <a:ext cx="224345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4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112965" y="4284332"/>
          <a:ext cx="48540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7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112965" y="3920719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217717" y="4293292"/>
          <a:ext cx="11674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217717" y="392967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7119939" y="4307175"/>
            <a:ext cx="1352356" cy="3886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10210800" y="4307175"/>
            <a:ext cx="1238250" cy="3886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44458" y="4941383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33155" y="5269043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44458" y="4941383"/>
            <a:ext cx="1362328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33155" y="4941383"/>
            <a:ext cx="1373631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ular Callout 37"/>
          <p:cNvSpPr/>
          <p:nvPr/>
        </p:nvSpPr>
        <p:spPr>
          <a:xfrm>
            <a:off x="472930" y="5664818"/>
            <a:ext cx="6483071" cy="872599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If both relations have some attribute with the same name, it can be distinguished by combing </a:t>
            </a:r>
            <a:r>
              <a:rPr lang="en-IN" b="1" dirty="0">
                <a:solidFill>
                  <a:srgbClr val="0E47A1"/>
                </a:solidFill>
              </a:rPr>
              <a:t>relation-</a:t>
            </a:r>
            <a:r>
              <a:rPr lang="en-IN" b="1" dirty="0" err="1">
                <a:solidFill>
                  <a:srgbClr val="0E47A1"/>
                </a:solidFill>
              </a:rPr>
              <a:t>name.attribute</a:t>
            </a:r>
            <a:r>
              <a:rPr lang="en-IN" b="1" dirty="0">
                <a:solidFill>
                  <a:srgbClr val="0E47A1"/>
                </a:solidFill>
              </a:rPr>
              <a:t>-name</a:t>
            </a:r>
            <a:r>
              <a:rPr lang="en-IN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73720" y="1889466"/>
          <a:ext cx="298418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73720" y="152585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73720" y="1343017"/>
            <a:ext cx="6400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281518"/>
              </p:ext>
            </p:extLst>
          </p:nvPr>
        </p:nvGraphicFramePr>
        <p:xfrm>
          <a:off x="673720" y="9550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649578"/>
              </p:ext>
            </p:extLst>
          </p:nvPr>
        </p:nvGraphicFramePr>
        <p:xfrm>
          <a:off x="1754940" y="905111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73720" y="3803827"/>
            <a:ext cx="63093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284340"/>
              </p:ext>
            </p:extLst>
          </p:nvPr>
        </p:nvGraphicFramePr>
        <p:xfrm>
          <a:off x="673720" y="341584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147797"/>
              </p:ext>
            </p:extLst>
          </p:nvPr>
        </p:nvGraphicFramePr>
        <p:xfrm>
          <a:off x="1675750" y="3252573"/>
          <a:ext cx="54787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78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, SPI, BL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73720" y="4338964"/>
          <a:ext cx="540846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73720" y="397535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377371" y="1898426"/>
          <a:ext cx="2333309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377371" y="1534813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7617060" y="914540"/>
            <a:ext cx="3657600" cy="1097280"/>
          </a:xfrm>
          <a:prstGeom prst="wedgeRoundRectCallout">
            <a:avLst>
              <a:gd name="adj1" fmla="val -67051"/>
              <a:gd name="adj2" fmla="val -996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Consider only </a:t>
            </a:r>
            <a:r>
              <a:rPr lang="en-IN" dirty="0">
                <a:solidFill>
                  <a:schemeClr val="tx2"/>
                </a:solidFill>
              </a:rPr>
              <a:t>selected attributes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Student – </a:t>
            </a:r>
            <a:r>
              <a:rPr lang="en-IN" dirty="0" err="1"/>
              <a:t>RNo</a:t>
            </a:r>
            <a:r>
              <a:rPr lang="en-IN" dirty="0"/>
              <a:t>, Name and Branch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Result – </a:t>
            </a:r>
            <a:r>
              <a:rPr lang="en-IN" dirty="0" err="1"/>
              <a:t>RNo</a:t>
            </a:r>
            <a:r>
              <a:rPr lang="en-IN" dirty="0"/>
              <a:t>, SPI and BL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3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73720" y="1889466"/>
          <a:ext cx="298418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Dhara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73720" y="152585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73720" y="1343017"/>
            <a:ext cx="6400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542629"/>
              </p:ext>
            </p:extLst>
          </p:nvPr>
        </p:nvGraphicFramePr>
        <p:xfrm>
          <a:off x="673720" y="9550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495671"/>
              </p:ext>
            </p:extLst>
          </p:nvPr>
        </p:nvGraphicFramePr>
        <p:xfrm>
          <a:off x="1839358" y="887959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73720" y="4529542"/>
            <a:ext cx="63093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226724"/>
              </p:ext>
            </p:extLst>
          </p:nvPr>
        </p:nvGraphicFramePr>
        <p:xfrm>
          <a:off x="673720" y="41415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099965"/>
              </p:ext>
            </p:extLst>
          </p:nvPr>
        </p:nvGraphicFramePr>
        <p:xfrm>
          <a:off x="1839358" y="3948788"/>
          <a:ext cx="54835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Sem=3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SPI&gt;7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BL&lt;1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73720" y="5064679"/>
          <a:ext cx="66525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73720" y="470106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377371" y="1898426"/>
          <a:ext cx="23333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377371" y="1534813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7617060" y="914540"/>
            <a:ext cx="3749040" cy="1097280"/>
          </a:xfrm>
          <a:prstGeom prst="wedgeRoundRectCallout">
            <a:avLst>
              <a:gd name="adj1" fmla="val -67051"/>
              <a:gd name="adj2" fmla="val -996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Consider only </a:t>
            </a:r>
            <a:r>
              <a:rPr lang="en-IN" dirty="0">
                <a:solidFill>
                  <a:schemeClr val="tx2"/>
                </a:solidFill>
              </a:rPr>
              <a:t>selected tuples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Student – Branch=‘CE’ and </a:t>
            </a:r>
            <a:r>
              <a:rPr lang="en-IN" dirty="0" err="1"/>
              <a:t>Sem</a:t>
            </a:r>
            <a:r>
              <a:rPr lang="en-IN" dirty="0"/>
              <a:t>=3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Result – SPI&gt;7 and BL&lt;1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3720" y="2285208"/>
            <a:ext cx="2983880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673720" y="3121785"/>
            <a:ext cx="2983880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4360890" y="2712720"/>
            <a:ext cx="2340161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8" grpId="0" animBg="1"/>
      <p:bldP spid="19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95AC-B7C5-11C6-9E0F-EB4687A0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4F8E0C-9348-5355-9FF2-1D4BE71A1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GB" dirty="0"/>
              <a:t>Attribute is </a:t>
            </a:r>
            <a:r>
              <a:rPr lang="en-GB" b="1" dirty="0">
                <a:solidFill>
                  <a:srgbClr val="0E47A1"/>
                </a:solidFill>
              </a:rPr>
              <a:t>properties</a:t>
            </a:r>
            <a:r>
              <a:rPr lang="en-GB" dirty="0"/>
              <a:t> or </a:t>
            </a:r>
            <a:r>
              <a:rPr lang="en-GB" b="1" dirty="0">
                <a:solidFill>
                  <a:srgbClr val="0E47A1"/>
                </a:solidFill>
              </a:rPr>
              <a:t>details</a:t>
            </a:r>
            <a:r>
              <a:rPr lang="en-GB" dirty="0"/>
              <a:t> about an entity.</a:t>
            </a:r>
          </a:p>
          <a:p>
            <a:r>
              <a:rPr lang="en-GB" dirty="0"/>
              <a:t>An attribute is represented by an </a:t>
            </a:r>
            <a:r>
              <a:rPr lang="en-GB" b="1" dirty="0">
                <a:solidFill>
                  <a:srgbClr val="0E47A1"/>
                </a:solidFill>
              </a:rPr>
              <a:t>oval</a:t>
            </a:r>
            <a:r>
              <a:rPr lang="en-GB" dirty="0"/>
              <a:t> containing name of an attribute. </a:t>
            </a:r>
          </a:p>
          <a:p>
            <a:r>
              <a:rPr lang="en-GB" dirty="0"/>
              <a:t>Attributes of Student are:</a:t>
            </a:r>
          </a:p>
          <a:p>
            <a:pPr lvl="1"/>
            <a:r>
              <a:rPr lang="en-GB" dirty="0"/>
              <a:t>Roll No</a:t>
            </a:r>
          </a:p>
          <a:p>
            <a:pPr lvl="1"/>
            <a:r>
              <a:rPr lang="en-GB" dirty="0"/>
              <a:t>Student Name</a:t>
            </a:r>
          </a:p>
          <a:p>
            <a:pPr lvl="1"/>
            <a:r>
              <a:rPr lang="en-GB" dirty="0"/>
              <a:t>Branch</a:t>
            </a:r>
          </a:p>
          <a:p>
            <a:pPr lvl="1"/>
            <a:r>
              <a:rPr lang="en-GB" dirty="0"/>
              <a:t>Semester</a:t>
            </a:r>
          </a:p>
          <a:p>
            <a:pPr lvl="1"/>
            <a:r>
              <a:rPr lang="en-GB" dirty="0"/>
              <a:t>Address</a:t>
            </a:r>
          </a:p>
          <a:p>
            <a:pPr lvl="1"/>
            <a:r>
              <a:rPr lang="en-GB" dirty="0"/>
              <a:t>Mobile No</a:t>
            </a:r>
          </a:p>
          <a:p>
            <a:pPr lvl="1"/>
            <a:r>
              <a:rPr lang="en-GB" dirty="0"/>
              <a:t>Age</a:t>
            </a:r>
          </a:p>
          <a:p>
            <a:pPr lvl="1"/>
            <a:r>
              <a:rPr lang="en-GB" dirty="0"/>
              <a:t>SPI</a:t>
            </a:r>
          </a:p>
          <a:p>
            <a:pPr lvl="1"/>
            <a:r>
              <a:rPr lang="en-GB" dirty="0"/>
              <a:t>Backlogs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8E349-9250-042F-9F38-21A5D32CF7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r="24991" b="7451"/>
          <a:stretch/>
        </p:blipFill>
        <p:spPr>
          <a:xfrm>
            <a:off x="3566392" y="2149077"/>
            <a:ext cx="1013672" cy="2953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79FD01-3F75-BA11-B8EF-20FB469202DD}"/>
              </a:ext>
            </a:extLst>
          </p:cNvPr>
          <p:cNvSpPr txBox="1"/>
          <p:nvPr/>
        </p:nvSpPr>
        <p:spPr>
          <a:xfrm>
            <a:off x="9989637" y="1787559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500DF5-4F5B-AFB2-3C61-9715241A56E0}"/>
              </a:ext>
            </a:extLst>
          </p:cNvPr>
          <p:cNvSpPr/>
          <p:nvPr/>
        </p:nvSpPr>
        <p:spPr>
          <a:xfrm>
            <a:off x="9480689" y="884827"/>
            <a:ext cx="1998617" cy="792730"/>
          </a:xfrm>
          <a:prstGeom prst="ellipse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1C5D57-1C86-54C4-E2B5-3B30AB349D09}"/>
              </a:ext>
            </a:extLst>
          </p:cNvPr>
          <p:cNvSpPr/>
          <p:nvPr/>
        </p:nvSpPr>
        <p:spPr>
          <a:xfrm>
            <a:off x="6096000" y="3417067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FC2B2-8FC5-636E-5A7F-021563122577}"/>
              </a:ext>
            </a:extLst>
          </p:cNvPr>
          <p:cNvCxnSpPr>
            <a:stCxn id="10" idx="4"/>
            <a:endCxn id="8" idx="0"/>
          </p:cNvCxnSpPr>
          <p:nvPr/>
        </p:nvCxnSpPr>
        <p:spPr>
          <a:xfrm>
            <a:off x="5981697" y="2950702"/>
            <a:ext cx="963389" cy="46636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ED3204D-A9BC-6032-BC7C-908DB1713672}"/>
              </a:ext>
            </a:extLst>
          </p:cNvPr>
          <p:cNvSpPr/>
          <p:nvPr/>
        </p:nvSpPr>
        <p:spPr>
          <a:xfrm>
            <a:off x="5250177" y="2410702"/>
            <a:ext cx="1463040" cy="54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RollNo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99D40-C11C-4D60-C869-1CE22AE1C466}"/>
              </a:ext>
            </a:extLst>
          </p:cNvPr>
          <p:cNvCxnSpPr>
            <a:stCxn id="12" idx="4"/>
            <a:endCxn id="8" idx="0"/>
          </p:cNvCxnSpPr>
          <p:nvPr/>
        </p:nvCxnSpPr>
        <p:spPr>
          <a:xfrm flipH="1">
            <a:off x="6945086" y="2928291"/>
            <a:ext cx="654734" cy="48877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991820-21B8-C791-4469-9A1FF992C1FD}"/>
              </a:ext>
            </a:extLst>
          </p:cNvPr>
          <p:cNvSpPr/>
          <p:nvPr/>
        </p:nvSpPr>
        <p:spPr>
          <a:xfrm>
            <a:off x="6868300" y="2388291"/>
            <a:ext cx="1463040" cy="54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FBFCA3-BD3B-F627-5F8B-2E2EE2359C32}"/>
              </a:ext>
            </a:extLst>
          </p:cNvPr>
          <p:cNvCxnSpPr/>
          <p:nvPr/>
        </p:nvCxnSpPr>
        <p:spPr>
          <a:xfrm>
            <a:off x="688878" y="5745577"/>
            <a:ext cx="6327648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A91E5193-0F8E-ACD2-E50B-4B3C5582B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334178"/>
              </p:ext>
            </p:extLst>
          </p:nvPr>
        </p:nvGraphicFramePr>
        <p:xfrm>
          <a:off x="688878" y="5357592"/>
          <a:ext cx="11068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1BFE32EC-AC1A-0D41-2B16-CA4A25E8A7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323098"/>
              </p:ext>
            </p:extLst>
          </p:nvPr>
        </p:nvGraphicFramePr>
        <p:xfrm>
          <a:off x="1787807" y="5321018"/>
          <a:ext cx="54200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2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Faculty entity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970505-03E5-4CAC-1E9F-13AA9E32DC9D}"/>
              </a:ext>
            </a:extLst>
          </p:cNvPr>
          <p:cNvCxnSpPr/>
          <p:nvPr/>
        </p:nvCxnSpPr>
        <p:spPr>
          <a:xfrm>
            <a:off x="688878" y="6391033"/>
            <a:ext cx="64465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9FCCDDF7-813D-E81D-2380-D683E24B2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572022"/>
              </p:ext>
            </p:extLst>
          </p:nvPr>
        </p:nvGraphicFramePr>
        <p:xfrm>
          <a:off x="688878" y="60030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D6325637-523D-9D5C-ACA2-B916E7CEFB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846613"/>
              </p:ext>
            </p:extLst>
          </p:nvPr>
        </p:nvGraphicFramePr>
        <p:xfrm>
          <a:off x="1795683" y="5968912"/>
          <a:ext cx="56407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40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Account entity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B1B3524-B15B-2D77-71D6-6CF12FAEA3CE}"/>
              </a:ext>
            </a:extLst>
          </p:cNvPr>
          <p:cNvSpPr/>
          <p:nvPr/>
        </p:nvSpPr>
        <p:spPr>
          <a:xfrm>
            <a:off x="7990726" y="3658726"/>
            <a:ext cx="2638761" cy="2741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0E47A1"/>
                </a:solidFill>
              </a:rPr>
              <a:t>Faculty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Faculty ID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First Name, Last Name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Date of Birth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Gender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Email Address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Phone Number</a:t>
            </a:r>
          </a:p>
          <a:p>
            <a:pPr>
              <a:buFont typeface="+mj-lt"/>
              <a:buAutoNum type="arabicPeriod" startAt="7"/>
            </a:pPr>
            <a:r>
              <a:rPr lang="en-US" sz="1600" dirty="0">
                <a:solidFill>
                  <a:schemeClr val="tx1"/>
                </a:solidFill>
              </a:rPr>
              <a:t>Department</a:t>
            </a:r>
          </a:p>
          <a:p>
            <a:pPr>
              <a:buFont typeface="+mj-lt"/>
              <a:buAutoNum type="arabicPeriod" startAt="7"/>
            </a:pPr>
            <a:r>
              <a:rPr lang="en-US" sz="1600" dirty="0">
                <a:solidFill>
                  <a:schemeClr val="tx1"/>
                </a:solidFill>
              </a:rPr>
              <a:t>Joining Date</a:t>
            </a:r>
          </a:p>
          <a:p>
            <a:pPr>
              <a:buFont typeface="+mj-lt"/>
              <a:buAutoNum type="arabicPeriod" startAt="7"/>
            </a:pPr>
            <a:r>
              <a:rPr lang="en-US" sz="1600" dirty="0">
                <a:solidFill>
                  <a:schemeClr val="tx1"/>
                </a:solidFill>
              </a:rPr>
              <a:t>Position</a:t>
            </a:r>
          </a:p>
          <a:p>
            <a:pPr>
              <a:buFont typeface="+mj-lt"/>
              <a:buAutoNum type="arabicPeriod" startAt="7"/>
            </a:pPr>
            <a:r>
              <a:rPr lang="en-US" sz="1600" dirty="0">
                <a:solidFill>
                  <a:schemeClr val="tx1"/>
                </a:solidFill>
              </a:rPr>
              <a:t>Specialization</a:t>
            </a:r>
          </a:p>
          <a:p>
            <a:pPr>
              <a:buFont typeface="+mj-lt"/>
              <a:buAutoNum type="arabicPeriod" startAt="7"/>
            </a:pPr>
            <a:r>
              <a:rPr lang="en-US" sz="1600" dirty="0">
                <a:solidFill>
                  <a:schemeClr val="tx1"/>
                </a:solidFill>
              </a:rPr>
              <a:t>Courses Taught</a:t>
            </a:r>
          </a:p>
          <a:p>
            <a:pPr>
              <a:buFont typeface="+mj-lt"/>
              <a:buAutoNum type="arabicPeriod" startAt="7"/>
            </a:pPr>
            <a:r>
              <a:rPr lang="en-US" sz="1600" dirty="0">
                <a:solidFill>
                  <a:schemeClr val="tx1"/>
                </a:solidFill>
              </a:rPr>
              <a:t>Research Interests</a:t>
            </a:r>
          </a:p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DECA63-BB4C-0F46-C1D6-36DDB54CED2F}"/>
              </a:ext>
            </a:extLst>
          </p:cNvPr>
          <p:cNvSpPr/>
          <p:nvPr/>
        </p:nvSpPr>
        <p:spPr>
          <a:xfrm>
            <a:off x="7990725" y="3425302"/>
            <a:ext cx="2638761" cy="2741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0E47A1"/>
                </a:solidFill>
              </a:rPr>
              <a:t>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Account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Account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Account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Account Holder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Date of Creation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Account Balance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Currency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Interest 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Branch ID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Nominee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Transaction </a:t>
            </a:r>
            <a:r>
              <a:rPr lang="en-IN" sz="1600" dirty="0" err="1">
                <a:solidFill>
                  <a:schemeClr val="tx1"/>
                </a:solidFill>
              </a:rPr>
              <a:t>History</a:t>
            </a:r>
            <a:r>
              <a:rPr lang="en-IN" sz="1600" dirty="0" err="1"/>
              <a:t>y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  <p:bldP spid="12" grpId="0" animBg="1"/>
      <p:bldP spid="3" grpId="0"/>
      <p:bldP spid="3" grpId="1"/>
      <p:bldP spid="1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Relational Algebra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Natural Join / Inner Join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104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/ 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Algebra-2</a:t>
            </a:r>
            <a:endParaRPr lang="en-US" dirty="0"/>
          </a:p>
          <a:p>
            <a:r>
              <a:rPr lang="en-US" dirty="0"/>
              <a:t>Operation: Natural join will </a:t>
            </a:r>
            <a:r>
              <a:rPr lang="en-US" b="1" dirty="0">
                <a:solidFill>
                  <a:srgbClr val="0E47A1"/>
                </a:solidFill>
              </a:rPr>
              <a:t>retrieve consistent data </a:t>
            </a:r>
            <a:r>
              <a:rPr lang="en-US" dirty="0"/>
              <a:t>from multiple relations.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rgbClr val="0E47A1"/>
                </a:solidFill>
              </a:rPr>
              <a:t>combines records </a:t>
            </a:r>
            <a:r>
              <a:rPr lang="en-US" dirty="0"/>
              <a:t>from different relations that </a:t>
            </a:r>
            <a:r>
              <a:rPr lang="en-US" b="1" dirty="0">
                <a:solidFill>
                  <a:srgbClr val="0E47A1"/>
                </a:solidFill>
              </a:rPr>
              <a:t>satisfy a given condition</a:t>
            </a:r>
            <a:r>
              <a:rPr lang="en-US" dirty="0"/>
              <a:t>.</a:t>
            </a: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 rot="5400000">
            <a:off x="1513892" y="918062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 rot="5400000">
            <a:off x="3489132" y="137539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auto">
          <a:xfrm rot="5400000">
            <a:off x="7385786" y="1353938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82870" y="3517418"/>
          <a:ext cx="731520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0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Steps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227718"/>
              </p:ext>
            </p:extLst>
          </p:nvPr>
        </p:nvGraphicFramePr>
        <p:xfrm>
          <a:off x="482870" y="3975185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performs </a:t>
                      </a:r>
                      <a:r>
                        <a:rPr lang="en-US" sz="20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Cartesian Product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86227" y="3058477"/>
          <a:ext cx="41516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5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Steps performed in Natural Join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566941"/>
              </p:ext>
            </p:extLst>
          </p:nvPr>
        </p:nvGraphicFramePr>
        <p:xfrm>
          <a:off x="482872" y="4371279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 it </a:t>
                      </a:r>
                      <a:r>
                        <a:rPr lang="en-US" sz="20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deletes inconsistent tuples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96676"/>
              </p:ext>
            </p:extLst>
          </p:nvPr>
        </p:nvGraphicFramePr>
        <p:xfrm>
          <a:off x="482872" y="4765173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 it </a:t>
                      </a:r>
                      <a:r>
                        <a:rPr lang="en-US" sz="20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removes an attribute 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duplicate attributes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" name="Picture 2" descr="Image result for natural join in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97" y="3148875"/>
            <a:ext cx="3474720" cy="22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/ Inner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1911580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1389574"/>
            <a:ext cx="62179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69867"/>
              </p:ext>
            </p:extLst>
          </p:nvPr>
        </p:nvGraphicFramePr>
        <p:xfrm>
          <a:off x="514066" y="100158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191408"/>
              </p:ext>
            </p:extLst>
          </p:nvPr>
        </p:nvGraphicFramePr>
        <p:xfrm>
          <a:off x="1622520" y="1013847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Natural Join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1386362"/>
            <a:ext cx="32004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590532"/>
              </p:ext>
            </p:extLst>
          </p:nvPr>
        </p:nvGraphicFramePr>
        <p:xfrm>
          <a:off x="7735265" y="9983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677685"/>
              </p:ext>
            </p:extLst>
          </p:nvPr>
        </p:nvGraphicFramePr>
        <p:xfrm>
          <a:off x="8750104" y="1003177"/>
          <a:ext cx="2310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754651" y="1911580"/>
          <a:ext cx="2867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754651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217717" y="1920540"/>
          <a:ext cx="11674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217717" y="1556927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AutoShape 11"/>
          <p:cNvSpPr>
            <a:spLocks noChangeArrowheads="1"/>
          </p:cNvSpPr>
          <p:nvPr/>
        </p:nvSpPr>
        <p:spPr bwMode="auto">
          <a:xfrm rot="5400000">
            <a:off x="9802177" y="1061245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29342" y="3695354"/>
            <a:ext cx="104241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627073"/>
              </p:ext>
            </p:extLst>
          </p:nvPr>
        </p:nvGraphicFramePr>
        <p:xfrm>
          <a:off x="529342" y="3307369"/>
          <a:ext cx="3489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8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Steps performed in Natural Join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29342" y="4230491"/>
          <a:ext cx="493712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29342" y="3866878"/>
          <a:ext cx="29864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8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Step:1 Perform 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Cross</a:t>
                      </a:r>
                      <a:r>
                        <a:rPr lang="en-US" b="1" baseline="0" dirty="0">
                          <a:solidFill>
                            <a:schemeClr val="tx2"/>
                          </a:solidFill>
                        </a:rPr>
                        <a:t> Product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847300" y="4222470"/>
          <a:ext cx="493712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847300" y="3858857"/>
          <a:ext cx="35166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1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Step:2 </a:t>
                      </a:r>
                      <a:r>
                        <a:rPr lang="en-US" sz="18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inconsistent tuples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855874" y="5507981"/>
          <a:ext cx="28968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855874" y="5144368"/>
          <a:ext cx="42151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1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Step:3 </a:t>
                      </a:r>
                      <a:r>
                        <a:rPr lang="en-US" sz="18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an attribute from duplicate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669280" y="2874350"/>
            <a:ext cx="6161649" cy="730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000" dirty="0"/>
              <a:t>To perform a Natural Join there must be </a:t>
            </a:r>
            <a:r>
              <a:rPr lang="en-US" sz="2000" b="1" dirty="0">
                <a:solidFill>
                  <a:srgbClr val="C00000"/>
                </a:solidFill>
              </a:rPr>
              <a:t>one common attribute (column) </a:t>
            </a:r>
            <a:r>
              <a:rPr lang="en-US" sz="20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236027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/ Inner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1911580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1547967"/>
          <a:ext cx="8782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1389574"/>
            <a:ext cx="62179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132855"/>
              </p:ext>
            </p:extLst>
          </p:nvPr>
        </p:nvGraphicFramePr>
        <p:xfrm>
          <a:off x="514066" y="100158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738386"/>
              </p:ext>
            </p:extLst>
          </p:nvPr>
        </p:nvGraphicFramePr>
        <p:xfrm>
          <a:off x="1662724" y="937737"/>
          <a:ext cx="52787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78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Natural Join between Branch and Faculty.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1386362"/>
            <a:ext cx="32004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472558"/>
              </p:ext>
            </p:extLst>
          </p:nvPr>
        </p:nvGraphicFramePr>
        <p:xfrm>
          <a:off x="7735265" y="9983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4233894"/>
              </p:ext>
            </p:extLst>
          </p:nvPr>
        </p:nvGraphicFramePr>
        <p:xfrm>
          <a:off x="8747076" y="976777"/>
          <a:ext cx="2310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(Branch)      (Faculty)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754651" y="1911580"/>
          <a:ext cx="34880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1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754651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217717" y="1920540"/>
          <a:ext cx="199258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FID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217717" y="1556927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AutoShape 11"/>
          <p:cNvSpPr>
            <a:spLocks noChangeArrowheads="1"/>
          </p:cNvSpPr>
          <p:nvPr/>
        </p:nvSpPr>
        <p:spPr bwMode="auto">
          <a:xfrm rot="5400000">
            <a:off x="9732327" y="105965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4066" y="3602536"/>
            <a:ext cx="10543140" cy="1097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800" dirty="0"/>
              <a:t>To perform a Natural Join there must be </a:t>
            </a:r>
            <a:r>
              <a:rPr lang="en-US" sz="2800" b="1" dirty="0">
                <a:solidFill>
                  <a:srgbClr val="0E47A1"/>
                </a:solidFill>
              </a:rPr>
              <a:t>one common attribute (column) </a:t>
            </a:r>
            <a:r>
              <a:rPr lang="en-US" sz="28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183913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down relational algebra for the following tables/relations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  <a:p>
            <a:pPr lvl="1"/>
            <a:r>
              <a:rPr lang="en-US" dirty="0"/>
              <a:t>Student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Address, City, Mobile)</a:t>
            </a:r>
          </a:p>
          <a:p>
            <a:pPr lvl="1"/>
            <a:r>
              <a:rPr lang="en-US" dirty="0"/>
              <a:t>Department (Did, </a:t>
            </a:r>
            <a:r>
              <a:rPr lang="en-US" dirty="0" err="1"/>
              <a:t>Dname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Academic (</a:t>
            </a:r>
            <a:r>
              <a:rPr lang="en-US" dirty="0" err="1"/>
              <a:t>Rno</a:t>
            </a:r>
            <a:r>
              <a:rPr lang="en-US" dirty="0"/>
              <a:t>, Did, SPI, CPI, Backlog)</a:t>
            </a:r>
          </a:p>
          <a:p>
            <a:pPr lvl="1"/>
            <a:r>
              <a:rPr lang="en-US" dirty="0"/>
              <a:t>Guide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Fid)</a:t>
            </a:r>
          </a:p>
          <a:p>
            <a:pPr lvl="1"/>
            <a:r>
              <a:rPr lang="en-US" dirty="0"/>
              <a:t>Faculty (Fid, </a:t>
            </a:r>
            <a:r>
              <a:rPr lang="en-US" dirty="0" err="1"/>
              <a:t>Fname</a:t>
            </a:r>
            <a:r>
              <a:rPr lang="en-US" dirty="0"/>
              <a:t>, Subject, Did, Salary)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97204" y="3579111"/>
            <a:ext cx="115214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917899"/>
              </p:ext>
            </p:extLst>
          </p:nvPr>
        </p:nvGraphicFramePr>
        <p:xfrm>
          <a:off x="297204" y="31911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9275101"/>
              </p:ext>
            </p:extLst>
          </p:nvPr>
        </p:nvGraphicFramePr>
        <p:xfrm>
          <a:off x="1438737" y="3136684"/>
          <a:ext cx="105810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81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the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their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department name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CPI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all student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 to “CE” department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297204" y="4263570"/>
            <a:ext cx="81381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543090"/>
              </p:ext>
            </p:extLst>
          </p:nvPr>
        </p:nvGraphicFramePr>
        <p:xfrm>
          <a:off x="297204" y="387558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67525"/>
              </p:ext>
            </p:extLst>
          </p:nvPr>
        </p:nvGraphicFramePr>
        <p:xfrm>
          <a:off x="1307233" y="3746595"/>
          <a:ext cx="18672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7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Sname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Dname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CPI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327118"/>
              </p:ext>
            </p:extLst>
          </p:nvPr>
        </p:nvGraphicFramePr>
        <p:xfrm>
          <a:off x="2945085" y="3657903"/>
          <a:ext cx="55946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9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err="1">
                          <a:solidFill>
                            <a:schemeClr val="tx1"/>
                          </a:solidFill>
                        </a:rPr>
                        <a:t>Dname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=‘CE’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(Student      (Department      Academic)))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AutoShape 11"/>
          <p:cNvSpPr>
            <a:spLocks noChangeArrowheads="1"/>
          </p:cNvSpPr>
          <p:nvPr/>
        </p:nvSpPr>
        <p:spPr bwMode="auto">
          <a:xfrm rot="5400000">
            <a:off x="5236246" y="388017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6822158" y="388017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96267" y="5405326"/>
            <a:ext cx="92811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617174"/>
              </p:ext>
            </p:extLst>
          </p:nvPr>
        </p:nvGraphicFramePr>
        <p:xfrm>
          <a:off x="296267" y="50173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949443"/>
              </p:ext>
            </p:extLst>
          </p:nvPr>
        </p:nvGraphicFramePr>
        <p:xfrm>
          <a:off x="1396722" y="4957617"/>
          <a:ext cx="83807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name of students with their project name whose guide is “A. J. Shah”.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296267" y="6089785"/>
            <a:ext cx="74066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948850"/>
              </p:ext>
            </p:extLst>
          </p:nvPr>
        </p:nvGraphicFramePr>
        <p:xfrm>
          <a:off x="296267" y="5701800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06296" y="5572810"/>
          <a:ext cx="151479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14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Sname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Pname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34759"/>
              </p:ext>
            </p:extLst>
          </p:nvPr>
        </p:nvGraphicFramePr>
        <p:xfrm>
          <a:off x="2662308" y="5498253"/>
          <a:ext cx="51993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9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=‘</a:t>
                      </a:r>
                      <a:r>
                        <a:rPr lang="en-US" sz="2400" b="0" baseline="-25000" dirty="0" err="1">
                          <a:solidFill>
                            <a:schemeClr val="tx1"/>
                          </a:solidFill>
                        </a:rPr>
                        <a:t>A.J.Shah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(Student      (Guide      Faculty)))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AutoShape 11"/>
          <p:cNvSpPr>
            <a:spLocks noChangeArrowheads="1"/>
          </p:cNvSpPr>
          <p:nvPr/>
        </p:nvSpPr>
        <p:spPr bwMode="auto">
          <a:xfrm rot="5400000">
            <a:off x="5418824" y="5706389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 rot="5400000">
            <a:off x="6414186" y="5706389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837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0" grpId="0" animBg="1"/>
      <p:bldP spid="3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Write down relational algebra for the following tables/relations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Relations</a:t>
            </a:r>
          </a:p>
          <a:p>
            <a:pPr lvl="1"/>
            <a:r>
              <a:rPr lang="en-US" dirty="0"/>
              <a:t>Student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Address, City, Mobile)</a:t>
            </a:r>
          </a:p>
          <a:p>
            <a:pPr lvl="1"/>
            <a:r>
              <a:rPr lang="en-US" dirty="0"/>
              <a:t>Department (Did, </a:t>
            </a:r>
            <a:r>
              <a:rPr lang="en-US" dirty="0" err="1"/>
              <a:t>Dname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Academic (</a:t>
            </a:r>
            <a:r>
              <a:rPr lang="en-US" dirty="0" err="1"/>
              <a:t>Rno</a:t>
            </a:r>
            <a:r>
              <a:rPr lang="en-US" dirty="0"/>
              <a:t>, Did, SPI, CPI, Backlog)</a:t>
            </a:r>
          </a:p>
          <a:p>
            <a:pPr lvl="1"/>
            <a:r>
              <a:rPr lang="en-US" dirty="0"/>
              <a:t>Guide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Fid)</a:t>
            </a:r>
          </a:p>
          <a:p>
            <a:pPr lvl="1"/>
            <a:r>
              <a:rPr lang="en-US" dirty="0"/>
              <a:t>Faculty (Fid, </a:t>
            </a:r>
            <a:r>
              <a:rPr lang="en-US" dirty="0" err="1"/>
              <a:t>Fname</a:t>
            </a:r>
            <a:r>
              <a:rPr lang="en-US" dirty="0"/>
              <a:t>, Subject, Did, Salary)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students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having </a:t>
            </a:r>
            <a:r>
              <a:rPr lang="en-US" sz="2200" dirty="0">
                <a:solidFill>
                  <a:schemeClr val="tx2"/>
                </a:solidFill>
              </a:rPr>
              <a:t>backlog 0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faculties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tx2"/>
                </a:solidFill>
              </a:rPr>
              <a:t>salary</a:t>
            </a:r>
            <a:r>
              <a:rPr lang="en-US" sz="2200" dirty="0"/>
              <a:t> having </a:t>
            </a:r>
            <a:r>
              <a:rPr lang="en-US" sz="2200" dirty="0">
                <a:solidFill>
                  <a:schemeClr val="tx2"/>
                </a:solidFill>
              </a:rPr>
              <a:t>salary more than 25000</a:t>
            </a:r>
            <a:r>
              <a:rPr lang="en-US" sz="2200" dirty="0"/>
              <a:t> and </a:t>
            </a:r>
            <a:r>
              <a:rPr lang="en-US" sz="2200" dirty="0">
                <a:solidFill>
                  <a:schemeClr val="tx2"/>
                </a:solidFill>
              </a:rPr>
              <a:t>belongs to “CE” department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all faculties </a:t>
            </a:r>
            <a:r>
              <a:rPr lang="en-US" sz="2200" dirty="0"/>
              <a:t>of </a:t>
            </a:r>
            <a:r>
              <a:rPr lang="en-US" sz="2200" dirty="0">
                <a:solidFill>
                  <a:schemeClr val="tx2"/>
                </a:solidFill>
              </a:rPr>
              <a:t>“CE” and “ME” department </a:t>
            </a:r>
            <a:r>
              <a:rPr lang="en-US" sz="2200" dirty="0"/>
              <a:t>whose </a:t>
            </a:r>
            <a:r>
              <a:rPr lang="en-US" sz="2200" dirty="0">
                <a:solidFill>
                  <a:schemeClr val="tx2"/>
                </a:solidFill>
              </a:rPr>
              <a:t>salary is more than 50000</a:t>
            </a:r>
            <a:r>
              <a:rPr lang="en-US" sz="2200" dirty="0"/>
              <a:t>.</a:t>
            </a:r>
          </a:p>
          <a:p>
            <a:r>
              <a:rPr lang="en-US" sz="2200" dirty="0"/>
              <a:t>Display the </a:t>
            </a:r>
            <a:r>
              <a:rPr lang="en-US" sz="2200" dirty="0">
                <a:solidFill>
                  <a:schemeClr val="tx2"/>
                </a:solidFill>
              </a:rPr>
              <a:t>students name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project name </a:t>
            </a:r>
            <a:r>
              <a:rPr lang="en-US" sz="2200" dirty="0"/>
              <a:t>of all </a:t>
            </a:r>
            <a:r>
              <a:rPr lang="en-US" sz="2200" dirty="0">
                <a:solidFill>
                  <a:schemeClr val="tx2"/>
                </a:solidFill>
              </a:rPr>
              <a:t>“CE” department’s </a:t>
            </a:r>
            <a:r>
              <a:rPr lang="en-US" sz="2200" dirty="0"/>
              <a:t>students whose </a:t>
            </a:r>
            <a:r>
              <a:rPr lang="en-US" sz="2200" dirty="0">
                <a:solidFill>
                  <a:schemeClr val="tx2"/>
                </a:solidFill>
              </a:rPr>
              <a:t>guide is “Z.Z. Patel”</a:t>
            </a:r>
            <a:r>
              <a:rPr lang="en-US" sz="2200" dirty="0"/>
              <a:t>.</a:t>
            </a:r>
          </a:p>
          <a:p>
            <a:r>
              <a:rPr lang="en-US" sz="2200" dirty="0"/>
              <a:t>Display the </a:t>
            </a:r>
            <a:r>
              <a:rPr lang="en-US" sz="2200" dirty="0">
                <a:solidFill>
                  <a:schemeClr val="tx2"/>
                </a:solidFill>
              </a:rPr>
              <a:t>name of faculties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who belongs to </a:t>
            </a:r>
            <a:r>
              <a:rPr lang="en-US" sz="2200" dirty="0">
                <a:solidFill>
                  <a:schemeClr val="tx2"/>
                </a:solidFill>
              </a:rPr>
              <a:t>“CE” department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tx2"/>
                </a:solidFill>
              </a:rPr>
              <a:t>taught “CPU”</a:t>
            </a:r>
            <a:r>
              <a:rPr lang="en-US" sz="2200" dirty="0"/>
              <a:t> subject having </a:t>
            </a:r>
            <a:r>
              <a:rPr lang="en-US" sz="2200" dirty="0">
                <a:solidFill>
                  <a:schemeClr val="tx2"/>
                </a:solidFill>
              </a:rPr>
              <a:t>salary more than 25000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students </a:t>
            </a:r>
            <a:r>
              <a:rPr lang="en-US" sz="2200" dirty="0"/>
              <a:t>doing </a:t>
            </a:r>
            <a:r>
              <a:rPr lang="en-US" sz="2200" dirty="0">
                <a:solidFill>
                  <a:schemeClr val="tx2"/>
                </a:solidFill>
              </a:rPr>
              <a:t>project “Hackathon” </a:t>
            </a:r>
            <a:r>
              <a:rPr lang="en-US" sz="2200" dirty="0"/>
              <a:t>under </a:t>
            </a:r>
            <a:r>
              <a:rPr lang="en-US" sz="2200" dirty="0">
                <a:solidFill>
                  <a:schemeClr val="tx2"/>
                </a:solidFill>
              </a:rPr>
              <a:t>guide “I. I. Shah”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8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Relational Algebra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Outer Join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7467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rgbClr val="0E47A1"/>
                </a:solidFill>
              </a:rPr>
              <a:t>natural join some records are missing</a:t>
            </a:r>
            <a:r>
              <a:rPr lang="en-US" dirty="0"/>
              <a:t>, if we </a:t>
            </a:r>
            <a:r>
              <a:rPr lang="en-US" b="1" dirty="0">
                <a:solidFill>
                  <a:srgbClr val="0E47A1"/>
                </a:solidFill>
              </a:rPr>
              <a:t>want that missing records </a:t>
            </a:r>
            <a:r>
              <a:rPr lang="en-US" dirty="0"/>
              <a:t>than we have to </a:t>
            </a:r>
            <a:r>
              <a:rPr lang="en-US" b="1" dirty="0">
                <a:solidFill>
                  <a:srgbClr val="0E47A1"/>
                </a:solidFill>
              </a:rPr>
              <a:t>use outer join</a:t>
            </a:r>
            <a:r>
              <a:rPr lang="en-US" dirty="0">
                <a:solidFill>
                  <a:srgbClr val="0E47A1"/>
                </a:solidFill>
              </a:rPr>
              <a:t>.</a:t>
            </a:r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4130" y="2248123"/>
          <a:ext cx="411498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Outer Join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4130" y="2705890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 Outer Join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7487" y="1789182"/>
          <a:ext cx="33642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36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Three types of Outer Join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4132" y="3101984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Outer Join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4132" y="3495878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Outer Join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26429" y="2818935"/>
            <a:ext cx="320358" cy="182881"/>
            <a:chOff x="2758122" y="2441257"/>
            <a:chExt cx="320358" cy="182881"/>
          </a:xfrm>
        </p:grpSpPr>
        <p:sp>
          <p:nvSpPr>
            <p:cNvPr id="14" name="Flowchart: Collate 1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461288" y="3211811"/>
            <a:ext cx="321467" cy="182881"/>
            <a:chOff x="3048000" y="2819400"/>
            <a:chExt cx="321467" cy="182881"/>
          </a:xfrm>
        </p:grpSpPr>
        <p:sp>
          <p:nvSpPr>
            <p:cNvPr id="18" name="Flowchart: Collate 17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26429" y="3601065"/>
            <a:ext cx="457836" cy="182881"/>
            <a:chOff x="2803842" y="3246119"/>
            <a:chExt cx="457836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14066" y="4237536"/>
            <a:ext cx="10543140" cy="1097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800" dirty="0"/>
              <a:t>To perform a Outer Join there must be </a:t>
            </a:r>
            <a:r>
              <a:rPr lang="en-US" sz="28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8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24517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rgbClr val="0E47A1"/>
                </a:solidFill>
              </a:rPr>
              <a:t>all the tuples of the left relation </a:t>
            </a:r>
            <a:r>
              <a:rPr lang="en-US" dirty="0"/>
              <a:t>even through there is no matching tuple in the right relation. 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rgbClr val="0E47A1"/>
                </a:solidFill>
              </a:rPr>
              <a:t>tuples having no matching</a:t>
            </a:r>
            <a:r>
              <a:rPr lang="en-US" dirty="0"/>
              <a:t>, the attributes of right relation will be </a:t>
            </a:r>
            <a:r>
              <a:rPr lang="en-US" b="1" dirty="0">
                <a:solidFill>
                  <a:srgbClr val="0E47A1"/>
                </a:solidFill>
              </a:rPr>
              <a:t>padded with NULL </a:t>
            </a:r>
            <a:r>
              <a:rPr lang="en-US" dirty="0"/>
              <a:t>in resultant relation.</a:t>
            </a:r>
          </a:p>
          <a:p>
            <a:pPr lvl="1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0503" y="958694"/>
            <a:ext cx="320358" cy="182881"/>
            <a:chOff x="2758122" y="2441257"/>
            <a:chExt cx="320358" cy="182881"/>
          </a:xfrm>
        </p:grpSpPr>
        <p:sp>
          <p:nvSpPr>
            <p:cNvPr id="14" name="Flowchart: Collate 1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442430" y="1420437"/>
            <a:ext cx="320358" cy="182881"/>
            <a:chOff x="2758122" y="2441257"/>
            <a:chExt cx="320358" cy="182881"/>
          </a:xfrm>
        </p:grpSpPr>
        <p:sp>
          <p:nvSpPr>
            <p:cNvPr id="18" name="Flowchart: Collate 17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354639" y="1420437"/>
            <a:ext cx="320358" cy="182881"/>
            <a:chOff x="2758122" y="2441257"/>
            <a:chExt cx="320358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4922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684296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643536"/>
              </p:ext>
            </p:extLst>
          </p:nvPr>
        </p:nvGraphicFramePr>
        <p:xfrm>
          <a:off x="1644689" y="3111862"/>
          <a:ext cx="55152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1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Left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2918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581563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142466"/>
              </p:ext>
            </p:extLst>
          </p:nvPr>
        </p:nvGraphicFramePr>
        <p:xfrm>
          <a:off x="9166649" y="3111862"/>
          <a:ext cx="2399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790522"/>
              </p:ext>
            </p:extLst>
          </p:nvPr>
        </p:nvGraphicFramePr>
        <p:xfrm>
          <a:off x="8143224" y="4244594"/>
          <a:ext cx="32953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0229004" y="3290826"/>
            <a:ext cx="320358" cy="182881"/>
            <a:chOff x="2758122" y="2441257"/>
            <a:chExt cx="320358" cy="182881"/>
          </a:xfrm>
        </p:grpSpPr>
        <p:sp>
          <p:nvSpPr>
            <p:cNvPr id="48" name="Flowchart: Collate 47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05" y="3882435"/>
            <a:ext cx="2371477" cy="1555853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502898" y="6262717"/>
            <a:ext cx="55778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142586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531383"/>
              </p:ext>
            </p:extLst>
          </p:nvPr>
        </p:nvGraphicFramePr>
        <p:xfrm>
          <a:off x="1629083" y="5866045"/>
          <a:ext cx="464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        (Student).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82062" y="5987807"/>
            <a:ext cx="320358" cy="182881"/>
            <a:chOff x="2758122" y="2441257"/>
            <a:chExt cx="320358" cy="182881"/>
          </a:xfrm>
        </p:grpSpPr>
        <p:sp>
          <p:nvSpPr>
            <p:cNvPr id="59" name="Flowchart: Collate 58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4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6012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152180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300739"/>
              </p:ext>
            </p:extLst>
          </p:nvPr>
        </p:nvGraphicFramePr>
        <p:xfrm>
          <a:off x="1444040" y="991029"/>
          <a:ext cx="8709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0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Left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292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25124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66677" y="3567187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835892"/>
              </p:ext>
            </p:extLst>
          </p:nvPr>
        </p:nvGraphicFramePr>
        <p:xfrm>
          <a:off x="343585" y="4873874"/>
          <a:ext cx="2417129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161789"/>
              </p:ext>
            </p:extLst>
          </p:nvPr>
        </p:nvGraphicFramePr>
        <p:xfrm>
          <a:off x="2919950" y="3718479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((Student)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4076762" y="3862578"/>
            <a:ext cx="320358" cy="182881"/>
            <a:chOff x="2758122" y="2441257"/>
            <a:chExt cx="320358" cy="182881"/>
          </a:xfrm>
        </p:grpSpPr>
        <p:sp>
          <p:nvSpPr>
            <p:cNvPr id="44" name="Flowchart: Collate 4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36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16128</TotalTime>
  <Words>7968</Words>
  <Application>Microsoft Office PowerPoint</Application>
  <PresentationFormat>Widescreen</PresentationFormat>
  <Paragraphs>2766</Paragraphs>
  <Slides>126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8" baseType="lpstr">
      <vt:lpstr>Helvetica</vt:lpstr>
      <vt:lpstr>Roboto Condensed</vt:lpstr>
      <vt:lpstr>Wingdings 3</vt:lpstr>
      <vt:lpstr>Segoe UI Black</vt:lpstr>
      <vt:lpstr>ＭＳ Ｐゴシック</vt:lpstr>
      <vt:lpstr>Wingdings 2</vt:lpstr>
      <vt:lpstr>Roboto Condensed Light</vt:lpstr>
      <vt:lpstr>Wingdings</vt:lpstr>
      <vt:lpstr>Symbol</vt:lpstr>
      <vt:lpstr>Calibri</vt:lpstr>
      <vt:lpstr>Arial</vt:lpstr>
      <vt:lpstr>Office Theme</vt:lpstr>
      <vt:lpstr>Unit – 3 Entity-Relationship Model</vt:lpstr>
      <vt:lpstr>PowerPoint Presentation</vt:lpstr>
      <vt:lpstr>Overview of the Database Design Process</vt:lpstr>
      <vt:lpstr>What is Database Design?</vt:lpstr>
      <vt:lpstr>E-R Model</vt:lpstr>
      <vt:lpstr>What is E-R Diagram?</vt:lpstr>
      <vt:lpstr>Entity</vt:lpstr>
      <vt:lpstr>Entity Set</vt:lpstr>
      <vt:lpstr>Attributes</vt:lpstr>
      <vt:lpstr>Relationship</vt:lpstr>
      <vt:lpstr>E-R Diagram of a Library System</vt:lpstr>
      <vt:lpstr>Ternary Relationship</vt:lpstr>
      <vt:lpstr>Exercise</vt:lpstr>
      <vt:lpstr>Types of Attributes</vt:lpstr>
      <vt:lpstr>Types of Attributes</vt:lpstr>
      <vt:lpstr>Types of Attributes</vt:lpstr>
      <vt:lpstr>Types of Attributes</vt:lpstr>
      <vt:lpstr>Entity with all types of Attributes</vt:lpstr>
      <vt:lpstr>Exercise</vt:lpstr>
      <vt:lpstr>Descriptive Attribute</vt:lpstr>
      <vt:lpstr>Role</vt:lpstr>
      <vt:lpstr>Recursive Relationship Set</vt:lpstr>
      <vt:lpstr>Mapping Cardinality</vt:lpstr>
      <vt:lpstr>Mapping Cardinality (Cardinality Constraints)</vt:lpstr>
      <vt:lpstr>One-to-One relationship (1 – 1)</vt:lpstr>
      <vt:lpstr>One-to-Many relationship (1 – N)</vt:lpstr>
      <vt:lpstr>Many-to-One relationship (N – 1)</vt:lpstr>
      <vt:lpstr>Many-to-Many relationship (N – N)</vt:lpstr>
      <vt:lpstr>Exercise: Mapping Cardinality (Cardinality Constraints) </vt:lpstr>
      <vt:lpstr> Participation Constraints</vt:lpstr>
      <vt:lpstr>Participation Constraints</vt:lpstr>
      <vt:lpstr>Participation Constraints</vt:lpstr>
      <vt:lpstr>Weak Entity Set</vt:lpstr>
      <vt:lpstr>Weak Entity Set</vt:lpstr>
      <vt:lpstr>Weak Entity Set</vt:lpstr>
      <vt:lpstr>Superclass v/s Subclass</vt:lpstr>
      <vt:lpstr>Superclass v/s Subclass</vt:lpstr>
      <vt:lpstr>Generalization v/s Specialization</vt:lpstr>
      <vt:lpstr>Generalization v/s Specialization</vt:lpstr>
      <vt:lpstr>Generalization v/s Specialization</vt:lpstr>
      <vt:lpstr>Generalization &amp; Specialization example</vt:lpstr>
      <vt:lpstr>Exercise</vt:lpstr>
      <vt:lpstr>Constraints on  Specialization and Generalization</vt:lpstr>
      <vt:lpstr>Constraints on Specialization and Generalization</vt:lpstr>
      <vt:lpstr>Disjoint Constraint</vt:lpstr>
      <vt:lpstr>Disjoint Constraint</vt:lpstr>
      <vt:lpstr>Non-disjoint (Overlapping) Constraint</vt:lpstr>
      <vt:lpstr>Constraints on Specialization and Generalization</vt:lpstr>
      <vt:lpstr>Participation (Completeness) Constraint</vt:lpstr>
      <vt:lpstr>Total (Mandatory) Participation</vt:lpstr>
      <vt:lpstr>Partial (Optional) Participation</vt:lpstr>
      <vt:lpstr> Aggregation in E-R diagram</vt:lpstr>
      <vt:lpstr>Limitation of E-R diagram</vt:lpstr>
      <vt:lpstr>Limitation of E-R diagram</vt:lpstr>
      <vt:lpstr>Symbols used in E-R diagram</vt:lpstr>
      <vt:lpstr>Symbols used in E-R diagram</vt:lpstr>
      <vt:lpstr>E-R diagram of  Hospital Management  System</vt:lpstr>
      <vt:lpstr>E-R diagram of Hospital Management System</vt:lpstr>
      <vt:lpstr>Exercise: E-R Diagram</vt:lpstr>
      <vt:lpstr>Reduce the E-R diagram  to Database Schema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  <vt:lpstr>Relational Algebra</vt:lpstr>
      <vt:lpstr>Relational Algebra</vt:lpstr>
      <vt:lpstr>Relational Algebra Operations</vt:lpstr>
      <vt:lpstr>Relational Algebra Operations</vt:lpstr>
      <vt:lpstr>Relational Algebra Operations</vt:lpstr>
      <vt:lpstr>Selection Operator</vt:lpstr>
      <vt:lpstr>Selection Operator [σ condition (Relation)]</vt:lpstr>
      <vt:lpstr>Selection Operator [σ condition (Relation)]</vt:lpstr>
      <vt:lpstr>Selection Operator [σ condition (Relation)]</vt:lpstr>
      <vt:lpstr>Exercise</vt:lpstr>
      <vt:lpstr>Relational Algebra Operations</vt:lpstr>
      <vt:lpstr>Projection Operator</vt:lpstr>
      <vt:lpstr>Exercise</vt:lpstr>
      <vt:lpstr>Combined Projection &amp; Selection Operation</vt:lpstr>
      <vt:lpstr>Combined Projection &amp; Selection Operation</vt:lpstr>
      <vt:lpstr>Combined Projection &amp; Selection Operation</vt:lpstr>
      <vt:lpstr>Combined Projection &amp; Selection Operation</vt:lpstr>
      <vt:lpstr>Exercise</vt:lpstr>
      <vt:lpstr>Relational Algebra Operations</vt:lpstr>
      <vt:lpstr>Cartesian Product / Cross Product</vt:lpstr>
      <vt:lpstr>Cartesian Product / Cross Product Example</vt:lpstr>
      <vt:lpstr>Cartesian Product / Cross Product Example</vt:lpstr>
      <vt:lpstr>Relational Algebra Operations</vt:lpstr>
      <vt:lpstr>Natural Join / Inner Join</vt:lpstr>
      <vt:lpstr>Natural Join / Inner Join Example</vt:lpstr>
      <vt:lpstr>Natural Join / Inner Join Example</vt:lpstr>
      <vt:lpstr>Write down relational algebra for the following tables/relations</vt:lpstr>
      <vt:lpstr>Exercise: Write down relational algebra for the following tables/relations</vt:lpstr>
      <vt:lpstr>Relational Algebra Operations</vt:lpstr>
      <vt:lpstr>Outer Join</vt:lpstr>
      <vt:lpstr>Left Outer Join</vt:lpstr>
      <vt:lpstr>Left Outer Join Example</vt:lpstr>
      <vt:lpstr>Right Outer Join</vt:lpstr>
      <vt:lpstr>Right Outer Join Example</vt:lpstr>
      <vt:lpstr>Full Outer Join</vt:lpstr>
      <vt:lpstr>Full Outer Join Example</vt:lpstr>
      <vt:lpstr>Relational Algebra Operations</vt:lpstr>
      <vt:lpstr>Set Operators</vt:lpstr>
      <vt:lpstr>Conditions to perform Set Operators</vt:lpstr>
      <vt:lpstr>Set Operators [Exercise]</vt:lpstr>
      <vt:lpstr>Union Operator</vt:lpstr>
      <vt:lpstr>Intersect/ Intersection Operator</vt:lpstr>
      <vt:lpstr>Minus/ Set difference Operator</vt:lpstr>
      <vt:lpstr>Union Operators Example </vt:lpstr>
      <vt:lpstr>Intersect/ Intersection Operators Example </vt:lpstr>
      <vt:lpstr>Minus/ Set difference Operators Example </vt:lpstr>
      <vt:lpstr>Minus/ Set difference Operators Example </vt:lpstr>
      <vt:lpstr>Set Operators [Exercise]</vt:lpstr>
      <vt:lpstr>Set Operators [Exercise]</vt:lpstr>
      <vt:lpstr>Relational Algebra Operations</vt:lpstr>
      <vt:lpstr>Division Operator</vt:lpstr>
      <vt:lpstr>Division Operator Example</vt:lpstr>
      <vt:lpstr>Division Operator Example</vt:lpstr>
      <vt:lpstr>Relational Algebra Operations</vt:lpstr>
      <vt:lpstr>Rename Operator</vt:lpstr>
      <vt:lpstr>Rename Operator Example</vt:lpstr>
      <vt:lpstr>Rename Operator Example</vt:lpstr>
      <vt:lpstr>Rename Operator example (Attribute &amp; Relation both)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925</cp:revision>
  <dcterms:created xsi:type="dcterms:W3CDTF">2020-05-01T05:09:15Z</dcterms:created>
  <dcterms:modified xsi:type="dcterms:W3CDTF">2025-08-09T08:21:53Z</dcterms:modified>
</cp:coreProperties>
</file>