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webp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9" r:id="rId1"/>
  </p:sldMasterIdLst>
  <p:notesMasterIdLst>
    <p:notesMasterId r:id="rId70"/>
  </p:notesMasterIdLst>
  <p:sldIdLst>
    <p:sldId id="372" r:id="rId2"/>
    <p:sldId id="376" r:id="rId3"/>
    <p:sldId id="556" r:id="rId4"/>
    <p:sldId id="557" r:id="rId5"/>
    <p:sldId id="979" r:id="rId6"/>
    <p:sldId id="400" r:id="rId7"/>
    <p:sldId id="980" r:id="rId8"/>
    <p:sldId id="981" r:id="rId9"/>
    <p:sldId id="988" r:id="rId10"/>
    <p:sldId id="989" r:id="rId11"/>
    <p:sldId id="991" r:id="rId12"/>
    <p:sldId id="990" r:id="rId13"/>
    <p:sldId id="1000" r:id="rId14"/>
    <p:sldId id="982" r:id="rId15"/>
    <p:sldId id="992" r:id="rId16"/>
    <p:sldId id="993" r:id="rId17"/>
    <p:sldId id="399" r:id="rId18"/>
    <p:sldId id="401" r:id="rId19"/>
    <p:sldId id="985" r:id="rId20"/>
    <p:sldId id="987" r:id="rId21"/>
    <p:sldId id="1003" r:id="rId22"/>
    <p:sldId id="1004" r:id="rId23"/>
    <p:sldId id="1005" r:id="rId24"/>
    <p:sldId id="1008" r:id="rId25"/>
    <p:sldId id="1006" r:id="rId26"/>
    <p:sldId id="1007" r:id="rId27"/>
    <p:sldId id="1009" r:id="rId28"/>
    <p:sldId id="1010" r:id="rId29"/>
    <p:sldId id="1011" r:id="rId30"/>
    <p:sldId id="1012" r:id="rId31"/>
    <p:sldId id="1013" r:id="rId32"/>
    <p:sldId id="558" r:id="rId33"/>
    <p:sldId id="994" r:id="rId34"/>
    <p:sldId id="974" r:id="rId35"/>
    <p:sldId id="975" r:id="rId36"/>
    <p:sldId id="976" r:id="rId37"/>
    <p:sldId id="977" r:id="rId38"/>
    <p:sldId id="1014" r:id="rId39"/>
    <p:sldId id="1015" r:id="rId40"/>
    <p:sldId id="1016" r:id="rId41"/>
    <p:sldId id="1017" r:id="rId42"/>
    <p:sldId id="1018" r:id="rId43"/>
    <p:sldId id="996" r:id="rId44"/>
    <p:sldId id="560" r:id="rId45"/>
    <p:sldId id="952" r:id="rId46"/>
    <p:sldId id="953" r:id="rId47"/>
    <p:sldId id="954" r:id="rId48"/>
    <p:sldId id="955" r:id="rId49"/>
    <p:sldId id="956" r:id="rId50"/>
    <p:sldId id="957" r:id="rId51"/>
    <p:sldId id="958" r:id="rId52"/>
    <p:sldId id="959" r:id="rId53"/>
    <p:sldId id="960" r:id="rId54"/>
    <p:sldId id="961" r:id="rId55"/>
    <p:sldId id="1019" r:id="rId56"/>
    <p:sldId id="1020" r:id="rId57"/>
    <p:sldId id="962" r:id="rId58"/>
    <p:sldId id="963" r:id="rId59"/>
    <p:sldId id="964" r:id="rId60"/>
    <p:sldId id="965" r:id="rId61"/>
    <p:sldId id="966" r:id="rId62"/>
    <p:sldId id="967" r:id="rId63"/>
    <p:sldId id="969" r:id="rId64"/>
    <p:sldId id="970" r:id="rId65"/>
    <p:sldId id="971" r:id="rId66"/>
    <p:sldId id="561" r:id="rId67"/>
    <p:sldId id="972" r:id="rId68"/>
    <p:sldId id="377" r:id="rId69"/>
  </p:sldIdLst>
  <p:sldSz cx="12192000" cy="6858000"/>
  <p:notesSz cx="6858000" cy="9144000"/>
  <p:embeddedFontLst>
    <p:embeddedFont>
      <p:font typeface="Wingdings 2" panose="05020102010507070707" pitchFamily="18" charset="2"/>
      <p:regular r:id="rId71"/>
    </p:embeddedFont>
    <p:embeddedFont>
      <p:font typeface="Roboto Condensed" panose="02000000000000000000" pitchFamily="2" charset="0"/>
      <p:regular r:id="rId72"/>
      <p:bold r:id="rId73"/>
      <p:italic r:id="rId74"/>
      <p:boldItalic r:id="rId75"/>
    </p:embeddedFont>
    <p:embeddedFont>
      <p:font typeface="Calibri" panose="020F0502020204030204" pitchFamily="34" charset="0"/>
      <p:regular r:id="rId76"/>
      <p:bold r:id="rId77"/>
      <p:italic r:id="rId78"/>
      <p:boldItalic r:id="rId79"/>
    </p:embeddedFont>
    <p:embeddedFont>
      <p:font typeface="Roboto Condensed Light" panose="02000000000000000000" pitchFamily="2" charset="0"/>
      <p:regular r:id="rId80"/>
      <p:italic r:id="rId81"/>
    </p:embeddedFont>
    <p:embeddedFont>
      <p:font typeface="Consolas" panose="020B0609020204030204" pitchFamily="49" charset="0"/>
      <p:regular r:id="rId82"/>
      <p:bold r:id="rId83"/>
      <p:italic r:id="rId84"/>
      <p:boldItalic r:id="rId85"/>
    </p:embeddedFont>
    <p:embeddedFont>
      <p:font typeface="Segoe UI Black" panose="020B0A02040204020203" pitchFamily="34" charset="0"/>
      <p:bold r:id="rId86"/>
      <p:boldItalic r:id="rId87"/>
    </p:embeddedFont>
    <p:embeddedFont>
      <p:font typeface="open sans" panose="020B0604020202020204" charset="0"/>
      <p:regular r:id="rId88"/>
      <p:bold r:id="rId89"/>
      <p:italic r:id="rId90"/>
      <p:boldItalic r:id="rId91"/>
    </p:embeddedFont>
    <p:embeddedFont>
      <p:font typeface="Wingdings 3" panose="05040102010807070707" pitchFamily="18" charset="2"/>
      <p:regular r:id="rId9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fPKBJRFAYwTaeYTLjSXdmw==" hashData="RKrwomCCYw5djJs2Zg1JX9CCSnp17b+jUEp3XjqByCsHPoCpSTEcMLVSXBe4nkrEt+TEextMkxfmGH4+HCWoB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7A1"/>
    <a:srgbClr val="0D4991"/>
    <a:srgbClr val="0972C6"/>
    <a:srgbClr val="E8D9F3"/>
    <a:srgbClr val="B686DA"/>
    <a:srgbClr val="300D57"/>
    <a:srgbClr val="EF7DA6"/>
    <a:srgbClr val="B71B1C"/>
    <a:srgbClr val="D81A60"/>
    <a:srgbClr val="301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4.fntdata"/><Relationship Id="rId89" Type="http://schemas.openxmlformats.org/officeDocument/2006/relationships/font" Target="fonts/font19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4.fntdata"/><Relationship Id="rId79" Type="http://schemas.openxmlformats.org/officeDocument/2006/relationships/font" Target="fonts/font9.fntdata"/><Relationship Id="rId5" Type="http://schemas.openxmlformats.org/officeDocument/2006/relationships/slide" Target="slides/slide4.xml"/><Relationship Id="rId90" Type="http://schemas.openxmlformats.org/officeDocument/2006/relationships/font" Target="fonts/font20.fntdata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0" Type="http://schemas.openxmlformats.org/officeDocument/2006/relationships/font" Target="fonts/font10.fntdata"/><Relationship Id="rId85" Type="http://schemas.openxmlformats.org/officeDocument/2006/relationships/font" Target="fonts/font15.fntdata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83" Type="http://schemas.openxmlformats.org/officeDocument/2006/relationships/font" Target="fonts/font13.fntdata"/><Relationship Id="rId88" Type="http://schemas.openxmlformats.org/officeDocument/2006/relationships/font" Target="fonts/font18.fntdata"/><Relationship Id="rId91" Type="http://schemas.openxmlformats.org/officeDocument/2006/relationships/font" Target="fonts/font21.fntdata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font" Target="fonts/font11.fntdata"/><Relationship Id="rId86" Type="http://schemas.openxmlformats.org/officeDocument/2006/relationships/font" Target="fonts/font16.fntdata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92" Type="http://schemas.openxmlformats.org/officeDocument/2006/relationships/font" Target="fonts/font2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7.fntdata"/><Relationship Id="rId61" Type="http://schemas.openxmlformats.org/officeDocument/2006/relationships/slide" Target="slides/slide60.xml"/><Relationship Id="rId82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A0C08D-EB8C-4769-90D5-CA3C15703B9C}" type="doc">
      <dgm:prSet loTypeId="urn:microsoft.com/office/officeart/2005/8/layout/orgChart1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39386DD-9639-4D7C-8318-087A5C7E9B1F}">
      <dgm:prSet phldrT="[Text]" custT="1"/>
      <dgm:spPr>
        <a:solidFill>
          <a:schemeClr val="accent6">
            <a:lumMod val="60000"/>
            <a:lumOff val="40000"/>
          </a:schemeClr>
        </a:solidFill>
        <a:ln>
          <a:solidFill>
            <a:schemeClr val="accent6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r>
            <a:rPr lang="en-US" sz="1900" dirty="0">
              <a:solidFill>
                <a:schemeClr val="tx1"/>
              </a:solidFill>
            </a:rPr>
            <a:t>Types of View</a:t>
          </a:r>
        </a:p>
      </dgm:t>
    </dgm:pt>
    <dgm:pt modelId="{8088D360-C676-4245-94C5-EBE212D7D9F7}" type="parTrans" cxnId="{431E3356-46D2-4311-80CF-8F2934669DDB}">
      <dgm:prSet/>
      <dgm:spPr/>
      <dgm:t>
        <a:bodyPr/>
        <a:lstStyle/>
        <a:p>
          <a:endParaRPr lang="en-US" sz="1900"/>
        </a:p>
      </dgm:t>
    </dgm:pt>
    <dgm:pt modelId="{1560D5AA-B695-4A35-8F2A-CADE29BF2CDE}" type="sibTrans" cxnId="{431E3356-46D2-4311-80CF-8F2934669DDB}">
      <dgm:prSet/>
      <dgm:spPr/>
      <dgm:t>
        <a:bodyPr/>
        <a:lstStyle/>
        <a:p>
          <a:endParaRPr lang="en-US" sz="1900"/>
        </a:p>
      </dgm:t>
    </dgm:pt>
    <dgm:pt modelId="{17591018-E642-4254-8B74-C81BED1E25FD}">
      <dgm:prSet phldrT="[Text]" custT="1"/>
      <dgm:spPr>
        <a:solidFill>
          <a:srgbClr val="6CB5E6">
            <a:alpha val="44000"/>
          </a:srgbClr>
        </a:solidFill>
        <a:ln>
          <a:solidFill>
            <a:schemeClr val="tx2"/>
          </a:solidFill>
        </a:ln>
        <a:effectLst/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r>
            <a:rPr lang="en-US" sz="1900" dirty="0">
              <a:solidFill>
                <a:schemeClr val="tx1"/>
              </a:solidFill>
            </a:rPr>
            <a:t>Simple View</a:t>
          </a:r>
        </a:p>
      </dgm:t>
    </dgm:pt>
    <dgm:pt modelId="{C0DA9596-DA4E-4D75-80DE-6F7340CF7E5E}" type="parTrans" cxnId="{DE32BAC1-9358-47D0-9BDA-92596F5919A4}">
      <dgm:prSet/>
      <dgm:spPr>
        <a:solidFill>
          <a:schemeClr val="tx2">
            <a:lumMod val="40000"/>
            <a:lumOff val="60000"/>
          </a:schemeClr>
        </a:solidFill>
        <a:ln>
          <a:solidFill>
            <a:schemeClr val="tx2">
              <a:alpha val="82000"/>
            </a:schemeClr>
          </a:solidFill>
        </a:ln>
        <a:scene3d>
          <a:camera prst="orthographicFront"/>
          <a:lightRig rig="flat" dir="t"/>
        </a:scene3d>
      </dgm:spPr>
      <dgm:t>
        <a:bodyPr/>
        <a:lstStyle/>
        <a:p>
          <a:endParaRPr lang="en-US" sz="1900"/>
        </a:p>
      </dgm:t>
    </dgm:pt>
    <dgm:pt modelId="{D81B448F-380F-4506-AD5B-1931F9D1A27E}" type="sibTrans" cxnId="{DE32BAC1-9358-47D0-9BDA-92596F5919A4}">
      <dgm:prSet/>
      <dgm:spPr/>
      <dgm:t>
        <a:bodyPr/>
        <a:lstStyle/>
        <a:p>
          <a:endParaRPr lang="en-US" sz="1900"/>
        </a:p>
      </dgm:t>
    </dgm:pt>
    <dgm:pt modelId="{EE4EB127-A6F8-495D-8F0C-A6313C50B29D}">
      <dgm:prSet phldrT="[Text]" custT="1"/>
      <dgm:spPr>
        <a:solidFill>
          <a:srgbClr val="6CB5E6">
            <a:alpha val="44000"/>
          </a:srgbClr>
        </a:solidFill>
        <a:ln>
          <a:solidFill>
            <a:schemeClr val="tx2"/>
          </a:solidFill>
        </a:ln>
        <a:effectLst/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r>
            <a:rPr lang="en-US" sz="1900" dirty="0">
              <a:solidFill>
                <a:schemeClr val="tx1"/>
              </a:solidFill>
            </a:rPr>
            <a:t>Complex View</a:t>
          </a:r>
        </a:p>
      </dgm:t>
    </dgm:pt>
    <dgm:pt modelId="{9AA32AAE-FE65-4F6E-BBCF-C4B2A3388A9B}" type="parTrans" cxnId="{8920EDA8-5FD7-4323-A844-C737B2752B95}">
      <dgm:prSet/>
      <dgm:spPr>
        <a:solidFill>
          <a:schemeClr val="tx2">
            <a:lumMod val="40000"/>
            <a:lumOff val="60000"/>
          </a:schemeClr>
        </a:solidFill>
        <a:ln>
          <a:solidFill>
            <a:schemeClr val="tx2">
              <a:alpha val="82000"/>
            </a:schemeClr>
          </a:solidFill>
        </a:ln>
        <a:scene3d>
          <a:camera prst="orthographicFront"/>
          <a:lightRig rig="flat" dir="t"/>
        </a:scene3d>
      </dgm:spPr>
      <dgm:t>
        <a:bodyPr/>
        <a:lstStyle/>
        <a:p>
          <a:endParaRPr lang="en-US" sz="1900"/>
        </a:p>
      </dgm:t>
    </dgm:pt>
    <dgm:pt modelId="{6412F5D1-D993-42B0-ACAA-CB9A45D484A4}" type="sibTrans" cxnId="{8920EDA8-5FD7-4323-A844-C737B2752B95}">
      <dgm:prSet/>
      <dgm:spPr/>
      <dgm:t>
        <a:bodyPr/>
        <a:lstStyle/>
        <a:p>
          <a:endParaRPr lang="en-US" sz="1900"/>
        </a:p>
      </dgm:t>
    </dgm:pt>
    <dgm:pt modelId="{0AA7A122-E511-4C85-936C-4E2B973A087B}">
      <dgm:prSet custT="1"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r>
            <a:rPr lang="en-US" sz="1900" dirty="0">
              <a:solidFill>
                <a:schemeClr val="tx1"/>
              </a:solidFill>
            </a:rPr>
            <a:t>When we create a view on a single table</a:t>
          </a:r>
          <a:endParaRPr lang="en-IN" sz="1900" dirty="0">
            <a:solidFill>
              <a:schemeClr val="tx1"/>
            </a:solidFill>
          </a:endParaRPr>
        </a:p>
      </dgm:t>
    </dgm:pt>
    <dgm:pt modelId="{6B458E3D-C2D2-4208-AAD6-98A6B301D192}" type="parTrans" cxnId="{E3870D1D-2EA1-43CE-91F5-048DC722C737}">
      <dgm:prSet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75000"/>
            </a:schemeClr>
          </a:solidFill>
        </a:ln>
        <a:scene3d>
          <a:camera prst="orthographicFront"/>
          <a:lightRig rig="flat" dir="t"/>
        </a:scene3d>
      </dgm:spPr>
      <dgm:t>
        <a:bodyPr/>
        <a:lstStyle/>
        <a:p>
          <a:endParaRPr lang="en-IN" sz="1900"/>
        </a:p>
      </dgm:t>
    </dgm:pt>
    <dgm:pt modelId="{362C6C7F-1FFD-4665-9615-E9B538D89364}" type="sibTrans" cxnId="{E3870D1D-2EA1-43CE-91F5-048DC722C737}">
      <dgm:prSet/>
      <dgm:spPr/>
      <dgm:t>
        <a:bodyPr/>
        <a:lstStyle/>
        <a:p>
          <a:endParaRPr lang="en-IN" sz="1900"/>
        </a:p>
      </dgm:t>
    </dgm:pt>
    <dgm:pt modelId="{3D1CEB49-018C-4988-931A-0518B9834D0D}">
      <dgm:prSet custT="1"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r>
            <a:rPr lang="en-US" sz="1900" dirty="0">
              <a:solidFill>
                <a:schemeClr val="tx1"/>
              </a:solidFill>
            </a:rPr>
            <a:t>When we create a view on more than one table</a:t>
          </a:r>
          <a:endParaRPr lang="en-IN" sz="1900" dirty="0">
            <a:solidFill>
              <a:schemeClr val="tx1"/>
            </a:solidFill>
          </a:endParaRPr>
        </a:p>
      </dgm:t>
    </dgm:pt>
    <dgm:pt modelId="{0F27523B-9921-4B46-A7D4-CD31B448D9F3}" type="parTrans" cxnId="{3257BBBD-B2E0-4406-A558-EBB42AF2F9B5}">
      <dgm:prSet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75000"/>
            </a:schemeClr>
          </a:solidFill>
        </a:ln>
        <a:scene3d>
          <a:camera prst="orthographicFront"/>
          <a:lightRig rig="flat" dir="t"/>
        </a:scene3d>
      </dgm:spPr>
      <dgm:t>
        <a:bodyPr/>
        <a:lstStyle/>
        <a:p>
          <a:endParaRPr lang="en-IN" sz="1900"/>
        </a:p>
      </dgm:t>
    </dgm:pt>
    <dgm:pt modelId="{601F2771-EB7D-4EAA-BECF-622FEF27868D}" type="sibTrans" cxnId="{3257BBBD-B2E0-4406-A558-EBB42AF2F9B5}">
      <dgm:prSet/>
      <dgm:spPr/>
      <dgm:t>
        <a:bodyPr/>
        <a:lstStyle/>
        <a:p>
          <a:endParaRPr lang="en-IN" sz="1900"/>
        </a:p>
      </dgm:t>
    </dgm:pt>
    <dgm:pt modelId="{27E4E3AC-7EF2-4B00-BB27-1427FC52C3F6}" type="pres">
      <dgm:prSet presAssocID="{E0A0C08D-EB8C-4769-90D5-CA3C15703B9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5624DC8-3E53-4C8B-A97D-7D450DA5D23D}" type="pres">
      <dgm:prSet presAssocID="{539386DD-9639-4D7C-8318-087A5C7E9B1F}" presName="hierRoot1" presStyleCnt="0">
        <dgm:presLayoutVars>
          <dgm:hierBranch val="init"/>
        </dgm:presLayoutVars>
      </dgm:prSet>
      <dgm:spPr/>
    </dgm:pt>
    <dgm:pt modelId="{4CF45C5F-D945-40FC-A23D-4C91C8A4F31E}" type="pres">
      <dgm:prSet presAssocID="{539386DD-9639-4D7C-8318-087A5C7E9B1F}" presName="rootComposite1" presStyleCnt="0"/>
      <dgm:spPr/>
    </dgm:pt>
    <dgm:pt modelId="{71E6D025-8110-4342-B884-B9AA94376600}" type="pres">
      <dgm:prSet presAssocID="{539386DD-9639-4D7C-8318-087A5C7E9B1F}" presName="rootText1" presStyleLbl="node0" presStyleIdx="0" presStyleCnt="1" custScaleX="75383" custScaleY="31908" custLinFactNeighborX="23187" custLinFactNeighborY="-2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E65A8B-1D6F-4534-8338-2FC79FE046E7}" type="pres">
      <dgm:prSet presAssocID="{539386DD-9639-4D7C-8318-087A5C7E9B1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9449A16-F807-45F8-9E7A-5FB1D10D912F}" type="pres">
      <dgm:prSet presAssocID="{539386DD-9639-4D7C-8318-087A5C7E9B1F}" presName="hierChild2" presStyleCnt="0"/>
      <dgm:spPr/>
    </dgm:pt>
    <dgm:pt modelId="{C7D7DD72-2165-489B-A2ED-5679FDD93B2C}" type="pres">
      <dgm:prSet presAssocID="{C0DA9596-DA4E-4D75-80DE-6F7340CF7E5E}" presName="Name37" presStyleLbl="parChTrans1D2" presStyleIdx="0" presStyleCnt="2" custSzY="579600"/>
      <dgm:spPr/>
      <dgm:t>
        <a:bodyPr/>
        <a:lstStyle/>
        <a:p>
          <a:endParaRPr lang="en-US"/>
        </a:p>
      </dgm:t>
    </dgm:pt>
    <dgm:pt modelId="{A37B168E-B53B-4A76-9085-7527D88953AA}" type="pres">
      <dgm:prSet presAssocID="{17591018-E642-4254-8B74-C81BED1E25FD}" presName="hierRoot2" presStyleCnt="0">
        <dgm:presLayoutVars>
          <dgm:hierBranch val="init"/>
        </dgm:presLayoutVars>
      </dgm:prSet>
      <dgm:spPr/>
    </dgm:pt>
    <dgm:pt modelId="{81B682DD-B3B8-44D9-AD22-1663B53622F3}" type="pres">
      <dgm:prSet presAssocID="{17591018-E642-4254-8B74-C81BED1E25FD}" presName="rootComposite" presStyleCnt="0"/>
      <dgm:spPr/>
    </dgm:pt>
    <dgm:pt modelId="{200A4A31-4F6B-4EAD-8F1A-CD765DFBF62F}" type="pres">
      <dgm:prSet presAssocID="{17591018-E642-4254-8B74-C81BED1E25FD}" presName="rootText" presStyleLbl="node2" presStyleIdx="0" presStyleCnt="2" custScaleX="59208" custScaleY="28597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5385C8-9C66-44F3-9E73-A0743BCD5BA1}" type="pres">
      <dgm:prSet presAssocID="{17591018-E642-4254-8B74-C81BED1E25FD}" presName="rootConnector" presStyleLbl="node2" presStyleIdx="0" presStyleCnt="2"/>
      <dgm:spPr/>
      <dgm:t>
        <a:bodyPr/>
        <a:lstStyle/>
        <a:p>
          <a:endParaRPr lang="en-US"/>
        </a:p>
      </dgm:t>
    </dgm:pt>
    <dgm:pt modelId="{5EAD4426-6791-4AFB-A08D-77C5D9A43733}" type="pres">
      <dgm:prSet presAssocID="{17591018-E642-4254-8B74-C81BED1E25FD}" presName="hierChild4" presStyleCnt="0"/>
      <dgm:spPr/>
    </dgm:pt>
    <dgm:pt modelId="{B5BA1634-CBBB-4126-ADAA-F3EEEB85D6AC}" type="pres">
      <dgm:prSet presAssocID="{6B458E3D-C2D2-4208-AAD6-98A6B301D192}" presName="Name37" presStyleLbl="parChTrans1D3" presStyleIdx="0" presStyleCnt="2" custSzY="579600"/>
      <dgm:spPr/>
      <dgm:t>
        <a:bodyPr/>
        <a:lstStyle/>
        <a:p>
          <a:endParaRPr lang="en-US"/>
        </a:p>
      </dgm:t>
    </dgm:pt>
    <dgm:pt modelId="{E20FB949-B497-45AA-A173-FDD52B0886BA}" type="pres">
      <dgm:prSet presAssocID="{0AA7A122-E511-4C85-936C-4E2B973A087B}" presName="hierRoot2" presStyleCnt="0">
        <dgm:presLayoutVars>
          <dgm:hierBranch val="init"/>
        </dgm:presLayoutVars>
      </dgm:prSet>
      <dgm:spPr/>
    </dgm:pt>
    <dgm:pt modelId="{E8B6F30F-9E4C-47B1-A1A7-B2FA7F1141A3}" type="pres">
      <dgm:prSet presAssocID="{0AA7A122-E511-4C85-936C-4E2B973A087B}" presName="rootComposite" presStyleCnt="0"/>
      <dgm:spPr/>
    </dgm:pt>
    <dgm:pt modelId="{18AB2D9B-EAF6-492A-9F80-DD99F5C3840B}" type="pres">
      <dgm:prSet presAssocID="{0AA7A122-E511-4C85-936C-4E2B973A087B}" presName="rootText" presStyleLbl="node3" presStyleIdx="0" presStyleCnt="2" custScaleX="52779" custScaleY="63548" custLinFactNeighborX="22708" custLinFactNeighborY="-134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BD59B4-17EE-42F7-AAC3-8ED480373AB7}" type="pres">
      <dgm:prSet presAssocID="{0AA7A122-E511-4C85-936C-4E2B973A087B}" presName="rootConnector" presStyleLbl="node3" presStyleIdx="0" presStyleCnt="2"/>
      <dgm:spPr/>
      <dgm:t>
        <a:bodyPr/>
        <a:lstStyle/>
        <a:p>
          <a:endParaRPr lang="en-US"/>
        </a:p>
      </dgm:t>
    </dgm:pt>
    <dgm:pt modelId="{17C90664-5CE2-456F-B19A-F6EF0A4749C4}" type="pres">
      <dgm:prSet presAssocID="{0AA7A122-E511-4C85-936C-4E2B973A087B}" presName="hierChild4" presStyleCnt="0"/>
      <dgm:spPr/>
    </dgm:pt>
    <dgm:pt modelId="{50E8E805-6D8F-4549-88A8-F12A168897E6}" type="pres">
      <dgm:prSet presAssocID="{0AA7A122-E511-4C85-936C-4E2B973A087B}" presName="hierChild5" presStyleCnt="0"/>
      <dgm:spPr/>
    </dgm:pt>
    <dgm:pt modelId="{AE821415-8027-4252-8DB3-5825AEA662AA}" type="pres">
      <dgm:prSet presAssocID="{17591018-E642-4254-8B74-C81BED1E25FD}" presName="hierChild5" presStyleCnt="0"/>
      <dgm:spPr/>
    </dgm:pt>
    <dgm:pt modelId="{7600C79C-2F4D-4CEF-B5C8-1C6658ADA8B8}" type="pres">
      <dgm:prSet presAssocID="{9AA32AAE-FE65-4F6E-BBCF-C4B2A3388A9B}" presName="Name37" presStyleLbl="parChTrans1D2" presStyleIdx="1" presStyleCnt="2" custSzY="579600"/>
      <dgm:spPr/>
      <dgm:t>
        <a:bodyPr/>
        <a:lstStyle/>
        <a:p>
          <a:endParaRPr lang="en-US"/>
        </a:p>
      </dgm:t>
    </dgm:pt>
    <dgm:pt modelId="{532E1075-5DC9-4256-BCEF-04AECB764DBA}" type="pres">
      <dgm:prSet presAssocID="{EE4EB127-A6F8-495D-8F0C-A6313C50B29D}" presName="hierRoot2" presStyleCnt="0">
        <dgm:presLayoutVars>
          <dgm:hierBranch val="init"/>
        </dgm:presLayoutVars>
      </dgm:prSet>
      <dgm:spPr/>
    </dgm:pt>
    <dgm:pt modelId="{3690C105-C2B9-4D70-8344-E6D9F107DE11}" type="pres">
      <dgm:prSet presAssocID="{EE4EB127-A6F8-495D-8F0C-A6313C50B29D}" presName="rootComposite" presStyleCnt="0"/>
      <dgm:spPr/>
    </dgm:pt>
    <dgm:pt modelId="{DD7B4604-2C93-4058-BE6E-CAB99816B53E}" type="pres">
      <dgm:prSet presAssocID="{EE4EB127-A6F8-495D-8F0C-A6313C50B29D}" presName="rootText" presStyleLbl="node2" presStyleIdx="1" presStyleCnt="2" custScaleX="55257" custScaleY="29008" custLinFactNeighborX="195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D6CB1A-2ACD-4626-B6B7-D85C1EC1BD5C}" type="pres">
      <dgm:prSet presAssocID="{EE4EB127-A6F8-495D-8F0C-A6313C50B29D}" presName="rootConnector" presStyleLbl="node2" presStyleIdx="1" presStyleCnt="2"/>
      <dgm:spPr/>
      <dgm:t>
        <a:bodyPr/>
        <a:lstStyle/>
        <a:p>
          <a:endParaRPr lang="en-US"/>
        </a:p>
      </dgm:t>
    </dgm:pt>
    <dgm:pt modelId="{7899DFEA-3352-4296-A5FF-A790ED55EFF4}" type="pres">
      <dgm:prSet presAssocID="{EE4EB127-A6F8-495D-8F0C-A6313C50B29D}" presName="hierChild4" presStyleCnt="0"/>
      <dgm:spPr/>
    </dgm:pt>
    <dgm:pt modelId="{D1751498-47B5-455C-A570-D8F86548E0E5}" type="pres">
      <dgm:prSet presAssocID="{0F27523B-9921-4B46-A7D4-CD31B448D9F3}" presName="Name37" presStyleLbl="parChTrans1D3" presStyleIdx="1" presStyleCnt="2" custSzY="579600"/>
      <dgm:spPr/>
      <dgm:t>
        <a:bodyPr/>
        <a:lstStyle/>
        <a:p>
          <a:endParaRPr lang="en-US"/>
        </a:p>
      </dgm:t>
    </dgm:pt>
    <dgm:pt modelId="{F8955B15-BD11-4E7D-AA1B-D3BB53094037}" type="pres">
      <dgm:prSet presAssocID="{3D1CEB49-018C-4988-931A-0518B9834D0D}" presName="hierRoot2" presStyleCnt="0">
        <dgm:presLayoutVars>
          <dgm:hierBranch val="init"/>
        </dgm:presLayoutVars>
      </dgm:prSet>
      <dgm:spPr/>
    </dgm:pt>
    <dgm:pt modelId="{9907B9B3-E5A9-4017-9F91-21C12A4D3D05}" type="pres">
      <dgm:prSet presAssocID="{3D1CEB49-018C-4988-931A-0518B9834D0D}" presName="rootComposite" presStyleCnt="0"/>
      <dgm:spPr/>
    </dgm:pt>
    <dgm:pt modelId="{8D9B2EEA-C805-45BF-A2C5-9003451E2E08}" type="pres">
      <dgm:prSet presAssocID="{3D1CEB49-018C-4988-931A-0518B9834D0D}" presName="rootText" presStyleLbl="node3" presStyleIdx="1" presStyleCnt="2" custScaleX="54746" custScaleY="63548" custLinFactNeighborX="16502" custLinFactNeighborY="-143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C25768-B8D5-4EB0-BAEB-FE6CEDDE5E55}" type="pres">
      <dgm:prSet presAssocID="{3D1CEB49-018C-4988-931A-0518B9834D0D}" presName="rootConnector" presStyleLbl="node3" presStyleIdx="1" presStyleCnt="2"/>
      <dgm:spPr/>
      <dgm:t>
        <a:bodyPr/>
        <a:lstStyle/>
        <a:p>
          <a:endParaRPr lang="en-US"/>
        </a:p>
      </dgm:t>
    </dgm:pt>
    <dgm:pt modelId="{41F5983B-1038-486B-9A18-0A84B3F99400}" type="pres">
      <dgm:prSet presAssocID="{3D1CEB49-018C-4988-931A-0518B9834D0D}" presName="hierChild4" presStyleCnt="0"/>
      <dgm:spPr/>
    </dgm:pt>
    <dgm:pt modelId="{4E6DC011-E485-4584-9C2D-B5D8D5EACECA}" type="pres">
      <dgm:prSet presAssocID="{3D1CEB49-018C-4988-931A-0518B9834D0D}" presName="hierChild5" presStyleCnt="0"/>
      <dgm:spPr/>
    </dgm:pt>
    <dgm:pt modelId="{63D925A0-6A82-45EF-8BA8-FA1A105ECB1A}" type="pres">
      <dgm:prSet presAssocID="{EE4EB127-A6F8-495D-8F0C-A6313C50B29D}" presName="hierChild5" presStyleCnt="0"/>
      <dgm:spPr/>
    </dgm:pt>
    <dgm:pt modelId="{00794B66-2285-443D-95F9-0B4E58300F2D}" type="pres">
      <dgm:prSet presAssocID="{539386DD-9639-4D7C-8318-087A5C7E9B1F}" presName="hierChild3" presStyleCnt="0"/>
      <dgm:spPr/>
    </dgm:pt>
  </dgm:ptLst>
  <dgm:cxnLst>
    <dgm:cxn modelId="{431E3356-46D2-4311-80CF-8F2934669DDB}" srcId="{E0A0C08D-EB8C-4769-90D5-CA3C15703B9C}" destId="{539386DD-9639-4D7C-8318-087A5C7E9B1F}" srcOrd="0" destOrd="0" parTransId="{8088D360-C676-4245-94C5-EBE212D7D9F7}" sibTransId="{1560D5AA-B695-4A35-8F2A-CADE29BF2CDE}"/>
    <dgm:cxn modelId="{8920EDA8-5FD7-4323-A844-C737B2752B95}" srcId="{539386DD-9639-4D7C-8318-087A5C7E9B1F}" destId="{EE4EB127-A6F8-495D-8F0C-A6313C50B29D}" srcOrd="1" destOrd="0" parTransId="{9AA32AAE-FE65-4F6E-BBCF-C4B2A3388A9B}" sibTransId="{6412F5D1-D993-42B0-ACAA-CB9A45D484A4}"/>
    <dgm:cxn modelId="{952B8786-7B75-4E32-8D68-1F7142769FA2}" type="presOf" srcId="{9AA32AAE-FE65-4F6E-BBCF-C4B2A3388A9B}" destId="{7600C79C-2F4D-4CEF-B5C8-1C6658ADA8B8}" srcOrd="0" destOrd="0" presId="urn:microsoft.com/office/officeart/2005/8/layout/orgChart1"/>
    <dgm:cxn modelId="{B53D6F26-BFF1-47AB-A3C4-E8299E98EAA0}" type="presOf" srcId="{E0A0C08D-EB8C-4769-90D5-CA3C15703B9C}" destId="{27E4E3AC-7EF2-4B00-BB27-1427FC52C3F6}" srcOrd="0" destOrd="0" presId="urn:microsoft.com/office/officeart/2005/8/layout/orgChart1"/>
    <dgm:cxn modelId="{8AB2ABAA-75B4-4B13-AB53-0D24E382BFD2}" type="presOf" srcId="{3D1CEB49-018C-4988-931A-0518B9834D0D}" destId="{8D9B2EEA-C805-45BF-A2C5-9003451E2E08}" srcOrd="0" destOrd="0" presId="urn:microsoft.com/office/officeart/2005/8/layout/orgChart1"/>
    <dgm:cxn modelId="{8A2729D7-D637-4FC1-B6BB-FDA5C44A59A3}" type="presOf" srcId="{6B458E3D-C2D2-4208-AAD6-98A6B301D192}" destId="{B5BA1634-CBBB-4126-ADAA-F3EEEB85D6AC}" srcOrd="0" destOrd="0" presId="urn:microsoft.com/office/officeart/2005/8/layout/orgChart1"/>
    <dgm:cxn modelId="{68F31E88-3AF7-4876-9869-8F4EDA017A2E}" type="presOf" srcId="{0AA7A122-E511-4C85-936C-4E2B973A087B}" destId="{18AB2D9B-EAF6-492A-9F80-DD99F5C3840B}" srcOrd="0" destOrd="0" presId="urn:microsoft.com/office/officeart/2005/8/layout/orgChart1"/>
    <dgm:cxn modelId="{196E8BDF-6BBB-4570-B61D-F5D12D5F4E07}" type="presOf" srcId="{0AA7A122-E511-4C85-936C-4E2B973A087B}" destId="{83BD59B4-17EE-42F7-AAC3-8ED480373AB7}" srcOrd="1" destOrd="0" presId="urn:microsoft.com/office/officeart/2005/8/layout/orgChart1"/>
    <dgm:cxn modelId="{E3870D1D-2EA1-43CE-91F5-048DC722C737}" srcId="{17591018-E642-4254-8B74-C81BED1E25FD}" destId="{0AA7A122-E511-4C85-936C-4E2B973A087B}" srcOrd="0" destOrd="0" parTransId="{6B458E3D-C2D2-4208-AAD6-98A6B301D192}" sibTransId="{362C6C7F-1FFD-4665-9615-E9B538D89364}"/>
    <dgm:cxn modelId="{EB90997A-9970-4398-9E71-1FA935CAD79F}" type="presOf" srcId="{EE4EB127-A6F8-495D-8F0C-A6313C50B29D}" destId="{3ED6CB1A-2ACD-4626-B6B7-D85C1EC1BD5C}" srcOrd="1" destOrd="0" presId="urn:microsoft.com/office/officeart/2005/8/layout/orgChart1"/>
    <dgm:cxn modelId="{3257BBBD-B2E0-4406-A558-EBB42AF2F9B5}" srcId="{EE4EB127-A6F8-495D-8F0C-A6313C50B29D}" destId="{3D1CEB49-018C-4988-931A-0518B9834D0D}" srcOrd="0" destOrd="0" parTransId="{0F27523B-9921-4B46-A7D4-CD31B448D9F3}" sibTransId="{601F2771-EB7D-4EAA-BECF-622FEF27868D}"/>
    <dgm:cxn modelId="{98F91096-035C-4455-81F6-2E13B1CB4048}" type="presOf" srcId="{17591018-E642-4254-8B74-C81BED1E25FD}" destId="{375385C8-9C66-44F3-9E73-A0743BCD5BA1}" srcOrd="1" destOrd="0" presId="urn:microsoft.com/office/officeart/2005/8/layout/orgChart1"/>
    <dgm:cxn modelId="{8F673790-B515-47DE-8FEC-F9CF812C7449}" type="presOf" srcId="{3D1CEB49-018C-4988-931A-0518B9834D0D}" destId="{B7C25768-B8D5-4EB0-BAEB-FE6CEDDE5E55}" srcOrd="1" destOrd="0" presId="urn:microsoft.com/office/officeart/2005/8/layout/orgChart1"/>
    <dgm:cxn modelId="{3952EAC5-732D-4986-9EF9-8983BF08C542}" type="presOf" srcId="{17591018-E642-4254-8B74-C81BED1E25FD}" destId="{200A4A31-4F6B-4EAD-8F1A-CD765DFBF62F}" srcOrd="0" destOrd="0" presId="urn:microsoft.com/office/officeart/2005/8/layout/orgChart1"/>
    <dgm:cxn modelId="{9DA0ABD8-DEA8-4472-8F8E-F678D3E6EB2C}" type="presOf" srcId="{0F27523B-9921-4B46-A7D4-CD31B448D9F3}" destId="{D1751498-47B5-455C-A570-D8F86548E0E5}" srcOrd="0" destOrd="0" presId="urn:microsoft.com/office/officeart/2005/8/layout/orgChart1"/>
    <dgm:cxn modelId="{21D1B24A-221D-4C5E-853B-2BC1C8723B6C}" type="presOf" srcId="{539386DD-9639-4D7C-8318-087A5C7E9B1F}" destId="{71E6D025-8110-4342-B884-B9AA94376600}" srcOrd="0" destOrd="0" presId="urn:microsoft.com/office/officeart/2005/8/layout/orgChart1"/>
    <dgm:cxn modelId="{DE32BAC1-9358-47D0-9BDA-92596F5919A4}" srcId="{539386DD-9639-4D7C-8318-087A5C7E9B1F}" destId="{17591018-E642-4254-8B74-C81BED1E25FD}" srcOrd="0" destOrd="0" parTransId="{C0DA9596-DA4E-4D75-80DE-6F7340CF7E5E}" sibTransId="{D81B448F-380F-4506-AD5B-1931F9D1A27E}"/>
    <dgm:cxn modelId="{885B0CBA-7D18-4BA8-BB49-BADD4FB42D1F}" type="presOf" srcId="{C0DA9596-DA4E-4D75-80DE-6F7340CF7E5E}" destId="{C7D7DD72-2165-489B-A2ED-5679FDD93B2C}" srcOrd="0" destOrd="0" presId="urn:microsoft.com/office/officeart/2005/8/layout/orgChart1"/>
    <dgm:cxn modelId="{719A731C-4A82-4081-BA6C-CA61FD1A6E33}" type="presOf" srcId="{EE4EB127-A6F8-495D-8F0C-A6313C50B29D}" destId="{DD7B4604-2C93-4058-BE6E-CAB99816B53E}" srcOrd="0" destOrd="0" presId="urn:microsoft.com/office/officeart/2005/8/layout/orgChart1"/>
    <dgm:cxn modelId="{834D4AC8-A3A3-4876-806A-D1C96E44E010}" type="presOf" srcId="{539386DD-9639-4D7C-8318-087A5C7E9B1F}" destId="{D9E65A8B-1D6F-4534-8338-2FC79FE046E7}" srcOrd="1" destOrd="0" presId="urn:microsoft.com/office/officeart/2005/8/layout/orgChart1"/>
    <dgm:cxn modelId="{A2E15FFE-BBC3-4CC3-BB20-CF0D46CEA5B1}" type="presParOf" srcId="{27E4E3AC-7EF2-4B00-BB27-1427FC52C3F6}" destId="{F5624DC8-3E53-4C8B-A97D-7D450DA5D23D}" srcOrd="0" destOrd="0" presId="urn:microsoft.com/office/officeart/2005/8/layout/orgChart1"/>
    <dgm:cxn modelId="{0243A637-84A5-4F75-8A2D-395F4D18D606}" type="presParOf" srcId="{F5624DC8-3E53-4C8B-A97D-7D450DA5D23D}" destId="{4CF45C5F-D945-40FC-A23D-4C91C8A4F31E}" srcOrd="0" destOrd="0" presId="urn:microsoft.com/office/officeart/2005/8/layout/orgChart1"/>
    <dgm:cxn modelId="{869F75F9-7383-4D80-924E-404CE9DF37EF}" type="presParOf" srcId="{4CF45C5F-D945-40FC-A23D-4C91C8A4F31E}" destId="{71E6D025-8110-4342-B884-B9AA94376600}" srcOrd="0" destOrd="0" presId="urn:microsoft.com/office/officeart/2005/8/layout/orgChart1"/>
    <dgm:cxn modelId="{5E84BA02-2AFD-4FDD-A542-DE107C65D564}" type="presParOf" srcId="{4CF45C5F-D945-40FC-A23D-4C91C8A4F31E}" destId="{D9E65A8B-1D6F-4534-8338-2FC79FE046E7}" srcOrd="1" destOrd="0" presId="urn:microsoft.com/office/officeart/2005/8/layout/orgChart1"/>
    <dgm:cxn modelId="{728080C1-7958-45CC-92FC-EF0D72A1214D}" type="presParOf" srcId="{F5624DC8-3E53-4C8B-A97D-7D450DA5D23D}" destId="{A9449A16-F807-45F8-9E7A-5FB1D10D912F}" srcOrd="1" destOrd="0" presId="urn:microsoft.com/office/officeart/2005/8/layout/orgChart1"/>
    <dgm:cxn modelId="{5196173A-5FB5-40E1-A0A6-45DAFB938AFE}" type="presParOf" srcId="{A9449A16-F807-45F8-9E7A-5FB1D10D912F}" destId="{C7D7DD72-2165-489B-A2ED-5679FDD93B2C}" srcOrd="0" destOrd="0" presId="urn:microsoft.com/office/officeart/2005/8/layout/orgChart1"/>
    <dgm:cxn modelId="{BAF853CB-4780-434D-A9DC-1AE84140BAB6}" type="presParOf" srcId="{A9449A16-F807-45F8-9E7A-5FB1D10D912F}" destId="{A37B168E-B53B-4A76-9085-7527D88953AA}" srcOrd="1" destOrd="0" presId="urn:microsoft.com/office/officeart/2005/8/layout/orgChart1"/>
    <dgm:cxn modelId="{3B0FE007-005D-47F2-908E-86DCB986E148}" type="presParOf" srcId="{A37B168E-B53B-4A76-9085-7527D88953AA}" destId="{81B682DD-B3B8-44D9-AD22-1663B53622F3}" srcOrd="0" destOrd="0" presId="urn:microsoft.com/office/officeart/2005/8/layout/orgChart1"/>
    <dgm:cxn modelId="{D486994F-2F5B-4F21-B698-30458CF1A238}" type="presParOf" srcId="{81B682DD-B3B8-44D9-AD22-1663B53622F3}" destId="{200A4A31-4F6B-4EAD-8F1A-CD765DFBF62F}" srcOrd="0" destOrd="0" presId="urn:microsoft.com/office/officeart/2005/8/layout/orgChart1"/>
    <dgm:cxn modelId="{EF84BCCD-F794-485E-A25E-27CC859E76CD}" type="presParOf" srcId="{81B682DD-B3B8-44D9-AD22-1663B53622F3}" destId="{375385C8-9C66-44F3-9E73-A0743BCD5BA1}" srcOrd="1" destOrd="0" presId="urn:microsoft.com/office/officeart/2005/8/layout/orgChart1"/>
    <dgm:cxn modelId="{5532092E-507F-4EE1-94D8-81F3BAF22AA4}" type="presParOf" srcId="{A37B168E-B53B-4A76-9085-7527D88953AA}" destId="{5EAD4426-6791-4AFB-A08D-77C5D9A43733}" srcOrd="1" destOrd="0" presId="urn:microsoft.com/office/officeart/2005/8/layout/orgChart1"/>
    <dgm:cxn modelId="{77E281E4-1DB4-4AB1-A3B8-A037EA473705}" type="presParOf" srcId="{5EAD4426-6791-4AFB-A08D-77C5D9A43733}" destId="{B5BA1634-CBBB-4126-ADAA-F3EEEB85D6AC}" srcOrd="0" destOrd="0" presId="urn:microsoft.com/office/officeart/2005/8/layout/orgChart1"/>
    <dgm:cxn modelId="{F8BDC509-D76A-4874-97F9-D54641A8C921}" type="presParOf" srcId="{5EAD4426-6791-4AFB-A08D-77C5D9A43733}" destId="{E20FB949-B497-45AA-A173-FDD52B0886BA}" srcOrd="1" destOrd="0" presId="urn:microsoft.com/office/officeart/2005/8/layout/orgChart1"/>
    <dgm:cxn modelId="{4E51D856-92EB-4759-A82C-CA090CCA51B1}" type="presParOf" srcId="{E20FB949-B497-45AA-A173-FDD52B0886BA}" destId="{E8B6F30F-9E4C-47B1-A1A7-B2FA7F1141A3}" srcOrd="0" destOrd="0" presId="urn:microsoft.com/office/officeart/2005/8/layout/orgChart1"/>
    <dgm:cxn modelId="{7DDDF9BC-BA85-4E07-8A81-AD6152E97BC7}" type="presParOf" srcId="{E8B6F30F-9E4C-47B1-A1A7-B2FA7F1141A3}" destId="{18AB2D9B-EAF6-492A-9F80-DD99F5C3840B}" srcOrd="0" destOrd="0" presId="urn:microsoft.com/office/officeart/2005/8/layout/orgChart1"/>
    <dgm:cxn modelId="{AB25AD04-14B8-4633-AFC8-D58B98E43684}" type="presParOf" srcId="{E8B6F30F-9E4C-47B1-A1A7-B2FA7F1141A3}" destId="{83BD59B4-17EE-42F7-AAC3-8ED480373AB7}" srcOrd="1" destOrd="0" presId="urn:microsoft.com/office/officeart/2005/8/layout/orgChart1"/>
    <dgm:cxn modelId="{D70B9C1E-2F5C-48E0-810F-2FE419F31FF5}" type="presParOf" srcId="{E20FB949-B497-45AA-A173-FDD52B0886BA}" destId="{17C90664-5CE2-456F-B19A-F6EF0A4749C4}" srcOrd="1" destOrd="0" presId="urn:microsoft.com/office/officeart/2005/8/layout/orgChart1"/>
    <dgm:cxn modelId="{CA452A26-2542-4EF6-86BB-2502DD801870}" type="presParOf" srcId="{E20FB949-B497-45AA-A173-FDD52B0886BA}" destId="{50E8E805-6D8F-4549-88A8-F12A168897E6}" srcOrd="2" destOrd="0" presId="urn:microsoft.com/office/officeart/2005/8/layout/orgChart1"/>
    <dgm:cxn modelId="{54455812-3646-40C3-A687-BA1654672BAB}" type="presParOf" srcId="{A37B168E-B53B-4A76-9085-7527D88953AA}" destId="{AE821415-8027-4252-8DB3-5825AEA662AA}" srcOrd="2" destOrd="0" presId="urn:microsoft.com/office/officeart/2005/8/layout/orgChart1"/>
    <dgm:cxn modelId="{9E50EBA4-22E0-4A49-9FCD-CB9A4E16E6A6}" type="presParOf" srcId="{A9449A16-F807-45F8-9E7A-5FB1D10D912F}" destId="{7600C79C-2F4D-4CEF-B5C8-1C6658ADA8B8}" srcOrd="2" destOrd="0" presId="urn:microsoft.com/office/officeart/2005/8/layout/orgChart1"/>
    <dgm:cxn modelId="{0C9FD3F1-3600-463D-B48B-E7374528BEA0}" type="presParOf" srcId="{A9449A16-F807-45F8-9E7A-5FB1D10D912F}" destId="{532E1075-5DC9-4256-BCEF-04AECB764DBA}" srcOrd="3" destOrd="0" presId="urn:microsoft.com/office/officeart/2005/8/layout/orgChart1"/>
    <dgm:cxn modelId="{1D7564A9-A627-4CA3-80DB-54483FC0BFE3}" type="presParOf" srcId="{532E1075-5DC9-4256-BCEF-04AECB764DBA}" destId="{3690C105-C2B9-4D70-8344-E6D9F107DE11}" srcOrd="0" destOrd="0" presId="urn:microsoft.com/office/officeart/2005/8/layout/orgChart1"/>
    <dgm:cxn modelId="{0191BB32-616C-4488-BFB9-F12CF4B433D0}" type="presParOf" srcId="{3690C105-C2B9-4D70-8344-E6D9F107DE11}" destId="{DD7B4604-2C93-4058-BE6E-CAB99816B53E}" srcOrd="0" destOrd="0" presId="urn:microsoft.com/office/officeart/2005/8/layout/orgChart1"/>
    <dgm:cxn modelId="{5BFA5A57-D16E-4C80-9607-14801F416F4C}" type="presParOf" srcId="{3690C105-C2B9-4D70-8344-E6D9F107DE11}" destId="{3ED6CB1A-2ACD-4626-B6B7-D85C1EC1BD5C}" srcOrd="1" destOrd="0" presId="urn:microsoft.com/office/officeart/2005/8/layout/orgChart1"/>
    <dgm:cxn modelId="{47A596B2-E957-4BDB-B657-5AD245366431}" type="presParOf" srcId="{532E1075-5DC9-4256-BCEF-04AECB764DBA}" destId="{7899DFEA-3352-4296-A5FF-A790ED55EFF4}" srcOrd="1" destOrd="0" presId="urn:microsoft.com/office/officeart/2005/8/layout/orgChart1"/>
    <dgm:cxn modelId="{F6A15FF1-8AB9-41AA-90D8-35FA57510332}" type="presParOf" srcId="{7899DFEA-3352-4296-A5FF-A790ED55EFF4}" destId="{D1751498-47B5-455C-A570-D8F86548E0E5}" srcOrd="0" destOrd="0" presId="urn:microsoft.com/office/officeart/2005/8/layout/orgChart1"/>
    <dgm:cxn modelId="{521C6A91-4057-45E6-8F01-AB45602A5482}" type="presParOf" srcId="{7899DFEA-3352-4296-A5FF-A790ED55EFF4}" destId="{F8955B15-BD11-4E7D-AA1B-D3BB53094037}" srcOrd="1" destOrd="0" presId="urn:microsoft.com/office/officeart/2005/8/layout/orgChart1"/>
    <dgm:cxn modelId="{A6C40B56-323D-43D6-B96A-11CD59618031}" type="presParOf" srcId="{F8955B15-BD11-4E7D-AA1B-D3BB53094037}" destId="{9907B9B3-E5A9-4017-9F91-21C12A4D3D05}" srcOrd="0" destOrd="0" presId="urn:microsoft.com/office/officeart/2005/8/layout/orgChart1"/>
    <dgm:cxn modelId="{0D5893B4-CDA5-4D62-A2B9-AF5B40839941}" type="presParOf" srcId="{9907B9B3-E5A9-4017-9F91-21C12A4D3D05}" destId="{8D9B2EEA-C805-45BF-A2C5-9003451E2E08}" srcOrd="0" destOrd="0" presId="urn:microsoft.com/office/officeart/2005/8/layout/orgChart1"/>
    <dgm:cxn modelId="{E5D7562A-9E97-446A-8596-FE2991EF4BB6}" type="presParOf" srcId="{9907B9B3-E5A9-4017-9F91-21C12A4D3D05}" destId="{B7C25768-B8D5-4EB0-BAEB-FE6CEDDE5E55}" srcOrd="1" destOrd="0" presId="urn:microsoft.com/office/officeart/2005/8/layout/orgChart1"/>
    <dgm:cxn modelId="{8376229F-8475-4966-977C-523D27A1C390}" type="presParOf" srcId="{F8955B15-BD11-4E7D-AA1B-D3BB53094037}" destId="{41F5983B-1038-486B-9A18-0A84B3F99400}" srcOrd="1" destOrd="0" presId="urn:microsoft.com/office/officeart/2005/8/layout/orgChart1"/>
    <dgm:cxn modelId="{AA2418D5-E8B2-4575-A3E3-68AA0FB7618C}" type="presParOf" srcId="{F8955B15-BD11-4E7D-AA1B-D3BB53094037}" destId="{4E6DC011-E485-4584-9C2D-B5D8D5EACECA}" srcOrd="2" destOrd="0" presId="urn:microsoft.com/office/officeart/2005/8/layout/orgChart1"/>
    <dgm:cxn modelId="{2757332A-5BB1-4AE4-B160-E0F41696AF07}" type="presParOf" srcId="{532E1075-5DC9-4256-BCEF-04AECB764DBA}" destId="{63D925A0-6A82-45EF-8BA8-FA1A105ECB1A}" srcOrd="2" destOrd="0" presId="urn:microsoft.com/office/officeart/2005/8/layout/orgChart1"/>
    <dgm:cxn modelId="{7E3BF154-D602-44B4-B6F5-F1ED27F5A3AE}" type="presParOf" srcId="{F5624DC8-3E53-4C8B-A97D-7D450DA5D23D}" destId="{00794B66-2285-443D-95F9-0B4E58300F2D}" srcOrd="2" destOrd="0" presId="urn:microsoft.com/office/officeart/2005/8/layout/orgChart1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51498-47B5-455C-A570-D8F86548E0E5}">
      <dsp:nvSpPr>
        <dsp:cNvPr id="0" name=""/>
        <dsp:cNvSpPr/>
      </dsp:nvSpPr>
      <dsp:spPr>
        <a:xfrm>
          <a:off x="5968041" y="2536264"/>
          <a:ext cx="223674" cy="1462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628"/>
              </a:lnTo>
              <a:lnTo>
                <a:pt x="223674" y="1462628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00C79C-2F4D-4CEF-B5C8-1C6658ADA8B8}">
      <dsp:nvSpPr>
        <dsp:cNvPr id="0" name=""/>
        <dsp:cNvSpPr/>
      </dsp:nvSpPr>
      <dsp:spPr>
        <a:xfrm>
          <a:off x="5258786" y="785894"/>
          <a:ext cx="1798040" cy="1035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672"/>
              </a:lnTo>
              <a:lnTo>
                <a:pt x="1798040" y="518672"/>
              </a:lnTo>
              <a:lnTo>
                <a:pt x="1798040" y="1035902"/>
              </a:lnTo>
            </a:path>
          </a:pathLst>
        </a:custGeom>
        <a:noFill/>
        <a:ln w="12700" cap="flat" cmpd="sng" algn="ctr">
          <a:solidFill>
            <a:schemeClr val="tx2">
              <a:alpha val="82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A1634-CBBB-4126-ADAA-F3EEEB85D6AC}">
      <dsp:nvSpPr>
        <dsp:cNvPr id="0" name=""/>
        <dsp:cNvSpPr/>
      </dsp:nvSpPr>
      <dsp:spPr>
        <a:xfrm>
          <a:off x="2391423" y="2526141"/>
          <a:ext cx="236408" cy="1486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6421"/>
              </a:lnTo>
              <a:lnTo>
                <a:pt x="236408" y="1486421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7DD72-2165-489B-A2ED-5679FDD93B2C}">
      <dsp:nvSpPr>
        <dsp:cNvPr id="0" name=""/>
        <dsp:cNvSpPr/>
      </dsp:nvSpPr>
      <dsp:spPr>
        <a:xfrm>
          <a:off x="3558058" y="785894"/>
          <a:ext cx="1700727" cy="1035902"/>
        </a:xfrm>
        <a:custGeom>
          <a:avLst/>
          <a:gdLst/>
          <a:ahLst/>
          <a:cxnLst/>
          <a:rect l="0" t="0" r="0" b="0"/>
          <a:pathLst>
            <a:path>
              <a:moveTo>
                <a:pt x="1700727" y="0"/>
              </a:moveTo>
              <a:lnTo>
                <a:pt x="1700727" y="518672"/>
              </a:lnTo>
              <a:lnTo>
                <a:pt x="0" y="518672"/>
              </a:lnTo>
              <a:lnTo>
                <a:pt x="0" y="1035902"/>
              </a:lnTo>
            </a:path>
          </a:pathLst>
        </a:custGeom>
        <a:noFill/>
        <a:ln w="12700" cap="flat" cmpd="sng" algn="ctr">
          <a:solidFill>
            <a:schemeClr val="tx2">
              <a:alpha val="82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6D025-8110-4342-B884-B9AA94376600}">
      <dsp:nvSpPr>
        <dsp:cNvPr id="0" name=""/>
        <dsp:cNvSpPr/>
      </dsp:nvSpPr>
      <dsp:spPr>
        <a:xfrm>
          <a:off x="3402101" y="0"/>
          <a:ext cx="3713368" cy="785894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solidFill>
            <a:schemeClr val="accent6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</a:rPr>
            <a:t>Types of View</a:t>
          </a:r>
        </a:p>
      </dsp:txBody>
      <dsp:txXfrm>
        <a:off x="3402101" y="0"/>
        <a:ext cx="3713368" cy="785894"/>
      </dsp:txXfrm>
    </dsp:sp>
    <dsp:sp modelId="{200A4A31-4F6B-4EAD-8F1A-CD765DFBF62F}">
      <dsp:nvSpPr>
        <dsp:cNvPr id="0" name=""/>
        <dsp:cNvSpPr/>
      </dsp:nvSpPr>
      <dsp:spPr>
        <a:xfrm>
          <a:off x="2099764" y="1821797"/>
          <a:ext cx="2916587" cy="704344"/>
        </a:xfrm>
        <a:prstGeom prst="rect">
          <a:avLst/>
        </a:prstGeom>
        <a:solidFill>
          <a:srgbClr val="6CB5E6">
            <a:alpha val="44000"/>
          </a:srgbClr>
        </a:solidFill>
        <a:ln>
          <a:solidFill>
            <a:schemeClr val="tx2"/>
          </a:solidFill>
        </a:ln>
        <a:effectLst/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</a:rPr>
            <a:t>Simple View</a:t>
          </a:r>
        </a:p>
      </dsp:txBody>
      <dsp:txXfrm>
        <a:off x="2099764" y="1821797"/>
        <a:ext cx="2916587" cy="704344"/>
      </dsp:txXfrm>
    </dsp:sp>
    <dsp:sp modelId="{18AB2D9B-EAF6-492A-9F80-DD99F5C3840B}">
      <dsp:nvSpPr>
        <dsp:cNvPr id="0" name=""/>
        <dsp:cNvSpPr/>
      </dsp:nvSpPr>
      <dsp:spPr>
        <a:xfrm>
          <a:off x="2627832" y="3229969"/>
          <a:ext cx="2599895" cy="156518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</a:rPr>
            <a:t>When we create a view on a single table</a:t>
          </a:r>
          <a:endParaRPr lang="en-IN" sz="1900" kern="1200" dirty="0">
            <a:solidFill>
              <a:schemeClr val="tx1"/>
            </a:solidFill>
          </a:endParaRPr>
        </a:p>
      </dsp:txBody>
      <dsp:txXfrm>
        <a:off x="2627832" y="3229969"/>
        <a:ext cx="2599895" cy="1565188"/>
      </dsp:txXfrm>
    </dsp:sp>
    <dsp:sp modelId="{DD7B4604-2C93-4058-BE6E-CAB99816B53E}">
      <dsp:nvSpPr>
        <dsp:cNvPr id="0" name=""/>
        <dsp:cNvSpPr/>
      </dsp:nvSpPr>
      <dsp:spPr>
        <a:xfrm>
          <a:off x="5695845" y="1821797"/>
          <a:ext cx="2721961" cy="714467"/>
        </a:xfrm>
        <a:prstGeom prst="rect">
          <a:avLst/>
        </a:prstGeom>
        <a:solidFill>
          <a:srgbClr val="6CB5E6">
            <a:alpha val="44000"/>
          </a:srgbClr>
        </a:solidFill>
        <a:ln>
          <a:solidFill>
            <a:schemeClr val="tx2"/>
          </a:solidFill>
        </a:ln>
        <a:effectLst/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</a:rPr>
            <a:t>Complex View</a:t>
          </a:r>
        </a:p>
      </dsp:txBody>
      <dsp:txXfrm>
        <a:off x="5695845" y="1821797"/>
        <a:ext cx="2721961" cy="714467"/>
      </dsp:txXfrm>
    </dsp:sp>
    <dsp:sp modelId="{8D9B2EEA-C805-45BF-A2C5-9003451E2E08}">
      <dsp:nvSpPr>
        <dsp:cNvPr id="0" name=""/>
        <dsp:cNvSpPr/>
      </dsp:nvSpPr>
      <dsp:spPr>
        <a:xfrm>
          <a:off x="6191716" y="3216299"/>
          <a:ext cx="2696789" cy="156518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</a:rPr>
            <a:t>When we create a view on more than one table</a:t>
          </a:r>
          <a:endParaRPr lang="en-IN" sz="1900" kern="1200" dirty="0">
            <a:solidFill>
              <a:schemeClr val="tx1"/>
            </a:solidFill>
          </a:endParaRPr>
        </a:p>
      </dsp:txBody>
      <dsp:txXfrm>
        <a:off x="6191716" y="3216299"/>
        <a:ext cx="2696789" cy="1565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#2301CS302 (DBMS - 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SQL Views, Joins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961EB9-3BA2-B72E-11E5-1A931889B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73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77050">
                <a:srgbClr val="0690E0"/>
              </a:gs>
              <a:gs pos="10000">
                <a:srgbClr val="0E47A1"/>
              </a:gs>
              <a:gs pos="49425">
                <a:srgbClr val="0972C6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8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85968E-5769-B4EE-68D6-24E5D0D3C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07A96-9207-6FDA-B923-3BF8B0C64B74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#2301CS302 (DBMS - 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SQL Views, Joins</a:t>
            </a:r>
          </a:p>
        </p:txBody>
      </p:sp>
    </p:spTree>
    <p:extLst>
      <p:ext uri="{BB962C8B-B14F-4D97-AF65-F5344CB8AC3E}">
        <p14:creationId xmlns:p14="http://schemas.microsoft.com/office/powerpoint/2010/main" val="208274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F52789-B056-877D-995D-1DAB6C50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91D39-9A10-64AD-A167-7258C69E9909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#2301CS302 (DBMS - 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SQL Views, Joins</a:t>
            </a:r>
          </a:p>
        </p:txBody>
      </p:sp>
    </p:spTree>
    <p:extLst>
      <p:ext uri="{BB962C8B-B14F-4D97-AF65-F5344CB8AC3E}">
        <p14:creationId xmlns:p14="http://schemas.microsoft.com/office/powerpoint/2010/main" val="394125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 17">
            <a:extLst>
              <a:ext uri="{FF2B5EF4-FFF2-40B4-BE49-F238E27FC236}">
                <a16:creationId xmlns:a16="http://schemas.microsoft.com/office/drawing/2014/main" id="{830E9B56-6CD2-0324-CBA9-D4D9040D1D12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BE67A2A-C110-D13B-20C2-A9C8F8165A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659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C07BBD1-A6AB-1B39-1406-A1449B1A4C17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#2301CS302 (DBMS - 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SQL Views, Joins</a:t>
            </a:r>
          </a:p>
        </p:txBody>
      </p:sp>
    </p:spTree>
    <p:extLst>
      <p:ext uri="{BB962C8B-B14F-4D97-AF65-F5344CB8AC3E}">
        <p14:creationId xmlns:p14="http://schemas.microsoft.com/office/powerpoint/2010/main" val="362836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E452D7E-F84B-1894-DE0E-D3237EFEFCD8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#2301CS302 (DBMS - 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SQL Views, Joins</a:t>
            </a:r>
          </a:p>
        </p:txBody>
      </p:sp>
    </p:spTree>
    <p:extLst>
      <p:ext uri="{BB962C8B-B14F-4D97-AF65-F5344CB8AC3E}">
        <p14:creationId xmlns:p14="http://schemas.microsoft.com/office/powerpoint/2010/main" val="115474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72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0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8" r:id="rId7"/>
    <p:sldLayoutId id="2147483729" r:id="rId8"/>
    <p:sldLayoutId id="2147483738" r:id="rId9"/>
    <p:sldLayoutId id="2147483716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eb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</a:t>
            </a:r>
            <a:r>
              <a:rPr lang="en-US" dirty="0"/>
              <a:t> </a:t>
            </a:r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5</a:t>
            </a:r>
            <a:r>
              <a:rPr lang="en-US" dirty="0"/>
              <a:t/>
            </a:r>
            <a:br>
              <a:rPr lang="en-US" dirty="0"/>
            </a:br>
            <a:r>
              <a:rPr lang="en-IN" sz="4800" dirty="0"/>
              <a:t>SQL Views, Joins</a:t>
            </a:r>
            <a:endParaRPr lang="en-US" sz="48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5EEC38D-B69A-4F45-9CFB-3F832F205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dixita.kagathara@darshan.ac.in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B892750-977A-4A19-B627-46C829D9CD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+91 - 97277 47317 (CE Department)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DD3C75D-9CAD-401D-B6F2-D687EEC3C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6DA44CB-50AE-4D51-AC18-6161762528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Dixita B. Kagathara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F5B8673-7BA1-4EA7-991A-5F4DCD3054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Database Management System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(DBMS-I)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 2301CS302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2139967-14AB-0A8F-ED6A-0A58891FE05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320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36AB-CF16-3F0B-C990-216BFBFA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41B80-3AB7-2A32-2762-24BCF696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US" b="1" dirty="0"/>
              <a:t>Insert a new record to VIEW </a:t>
            </a:r>
            <a:r>
              <a:rPr lang="en-US" b="1" dirty="0" err="1"/>
              <a:t>Student_Details</a:t>
            </a:r>
            <a:r>
              <a:rPr lang="en-US" b="1" dirty="0"/>
              <a:t> . </a:t>
            </a:r>
            <a:r>
              <a:rPr lang="en-US" b="1" dirty="0">
                <a:solidFill>
                  <a:srgbClr val="C00000"/>
                </a:solidFill>
              </a:rPr>
              <a:t>(Meet, ME, 9)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IN" dirty="0">
                <a:solidFill>
                  <a:srgbClr val="0000FF"/>
                </a:solidFill>
                <a:latin typeface="+mj-lt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808080"/>
                </a:solidFill>
                <a:latin typeface="+mj-lt"/>
              </a:rPr>
              <a:t>*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 err="1"/>
              <a:t>Student_Details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	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	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99D54-8272-124C-B629-DA8C49AF5773}"/>
              </a:ext>
            </a:extLst>
          </p:cNvPr>
          <p:cNvSpPr txBox="1"/>
          <p:nvPr/>
        </p:nvSpPr>
        <p:spPr>
          <a:xfrm>
            <a:off x="398843" y="863444"/>
            <a:ext cx="18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Example-3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76184-B2D3-2A14-4159-42EAA0FCA275}"/>
              </a:ext>
            </a:extLst>
          </p:cNvPr>
          <p:cNvSpPr/>
          <p:nvPr/>
        </p:nvSpPr>
        <p:spPr>
          <a:xfrm>
            <a:off x="732219" y="1839140"/>
            <a:ext cx="5761178" cy="1538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41E30E-9A96-A6F8-F47C-168380CF225B}"/>
              </a:ext>
            </a:extLst>
          </p:cNvPr>
          <p:cNvSpPr/>
          <p:nvPr/>
        </p:nvSpPr>
        <p:spPr>
          <a:xfrm>
            <a:off x="950424" y="2043714"/>
            <a:ext cx="9906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INSERT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C7E97F-BD8B-4059-8196-DF3C27F4E08A}"/>
              </a:ext>
            </a:extLst>
          </p:cNvPr>
          <p:cNvSpPr/>
          <p:nvPr/>
        </p:nvSpPr>
        <p:spPr>
          <a:xfrm>
            <a:off x="2017224" y="2043714"/>
            <a:ext cx="9271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INTO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8CB3E-6CDB-0169-6859-A0E0A3C840E9}"/>
              </a:ext>
            </a:extLst>
          </p:cNvPr>
          <p:cNvSpPr/>
          <p:nvPr/>
        </p:nvSpPr>
        <p:spPr>
          <a:xfrm>
            <a:off x="3022575" y="2051651"/>
            <a:ext cx="1966113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Student_Details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C93EB2-7504-8DC5-CFA2-8F19A928F1F4}"/>
              </a:ext>
            </a:extLst>
          </p:cNvPr>
          <p:cNvSpPr/>
          <p:nvPr/>
        </p:nvSpPr>
        <p:spPr>
          <a:xfrm>
            <a:off x="5054497" y="2589951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EA964-4092-93D6-E704-5F3614951945}"/>
              </a:ext>
            </a:extLst>
          </p:cNvPr>
          <p:cNvSpPr/>
          <p:nvPr/>
        </p:nvSpPr>
        <p:spPr>
          <a:xfrm>
            <a:off x="963214" y="2589951"/>
            <a:ext cx="97547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VALUES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62A038-3E22-104A-5017-6B3B8169C335}"/>
              </a:ext>
            </a:extLst>
          </p:cNvPr>
          <p:cNvSpPr/>
          <p:nvPr/>
        </p:nvSpPr>
        <p:spPr>
          <a:xfrm>
            <a:off x="2017223" y="2589951"/>
            <a:ext cx="2958741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808080"/>
                </a:solidFill>
              </a:rPr>
              <a:t>(</a:t>
            </a:r>
            <a:r>
              <a:rPr lang="en-IN" dirty="0">
                <a:solidFill>
                  <a:srgbClr val="FF0000"/>
                </a:solidFill>
              </a:rPr>
              <a:t>'MEET'</a:t>
            </a:r>
            <a:r>
              <a:rPr lang="en-IN" dirty="0">
                <a:solidFill>
                  <a:srgbClr val="808080"/>
                </a:solidFill>
              </a:rPr>
              <a:t>,</a:t>
            </a:r>
            <a:r>
              <a:rPr lang="en-IN" dirty="0">
                <a:solidFill>
                  <a:srgbClr val="FF0000"/>
                </a:solidFill>
              </a:rPr>
              <a:t>'ME'</a:t>
            </a:r>
            <a:r>
              <a:rPr lang="en-IN" dirty="0">
                <a:solidFill>
                  <a:srgbClr val="808080"/>
                </a:solidFill>
              </a:rPr>
              <a:t>,</a:t>
            </a:r>
            <a:r>
              <a:rPr lang="en-IN" dirty="0">
                <a:solidFill>
                  <a:srgbClr val="000000"/>
                </a:solidFill>
              </a:rPr>
              <a:t>9</a:t>
            </a:r>
            <a:r>
              <a:rPr lang="en-IN" dirty="0">
                <a:solidFill>
                  <a:srgbClr val="808080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072425-B8AB-B6E6-6AA4-AFF3764D11C5}"/>
              </a:ext>
            </a:extLst>
          </p:cNvPr>
          <p:cNvSpPr txBox="1"/>
          <p:nvPr/>
        </p:nvSpPr>
        <p:spPr>
          <a:xfrm>
            <a:off x="390282" y="3530185"/>
            <a:ext cx="186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 (VIEW)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C7225D-5DF1-C7CF-95C4-AEB658AED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24" y="4594477"/>
            <a:ext cx="2313637" cy="16024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8D4C381-5671-4077-1309-647CACEC8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816" y="4594476"/>
            <a:ext cx="3397886" cy="16024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45BDDED-7A38-F7B6-BA9C-22BEABFC9C26}"/>
              </a:ext>
            </a:extLst>
          </p:cNvPr>
          <p:cNvSpPr txBox="1"/>
          <p:nvPr/>
        </p:nvSpPr>
        <p:spPr>
          <a:xfrm>
            <a:off x="5550769" y="3529971"/>
            <a:ext cx="232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 (Base Table)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D9C665-5160-47E6-7055-F14F1F61AD15}"/>
              </a:ext>
            </a:extLst>
          </p:cNvPr>
          <p:cNvSpPr/>
          <p:nvPr/>
        </p:nvSpPr>
        <p:spPr>
          <a:xfrm>
            <a:off x="5514057" y="3904547"/>
            <a:ext cx="4353795" cy="592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0000FF"/>
                </a:solidFill>
              </a:rPr>
              <a:t>SELECT </a:t>
            </a:r>
            <a:r>
              <a:rPr lang="en-IN" sz="2400" dirty="0">
                <a:solidFill>
                  <a:srgbClr val="808080"/>
                </a:solidFill>
              </a:rPr>
              <a:t>*</a:t>
            </a:r>
            <a:r>
              <a:rPr lang="en-IN" sz="2400" dirty="0">
                <a:solidFill>
                  <a:srgbClr val="0000FF"/>
                </a:solidFill>
              </a:rPr>
              <a:t> FROM </a:t>
            </a:r>
            <a:r>
              <a:rPr lang="en-IN" sz="2400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C2C8E9-3747-C97B-EB28-2CC8A9ACECCF}"/>
              </a:ext>
            </a:extLst>
          </p:cNvPr>
          <p:cNvSpPr/>
          <p:nvPr/>
        </p:nvSpPr>
        <p:spPr>
          <a:xfrm>
            <a:off x="5660020" y="5509549"/>
            <a:ext cx="3472405" cy="1967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D110EC-7D35-C3FF-4FBA-DA2BADAA3810}"/>
              </a:ext>
            </a:extLst>
          </p:cNvPr>
          <p:cNvSpPr/>
          <p:nvPr/>
        </p:nvSpPr>
        <p:spPr>
          <a:xfrm>
            <a:off x="950424" y="5576752"/>
            <a:ext cx="2313637" cy="1967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15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1" grpId="0"/>
      <p:bldP spid="23" grpId="0"/>
      <p:bldP spid="24" grpId="0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36AB-CF16-3F0B-C990-216BFBFA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41B80-3AB7-2A32-2762-24BCF696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US" b="1" dirty="0"/>
              <a:t>Delete from </a:t>
            </a:r>
            <a:r>
              <a:rPr lang="en-US" b="1" dirty="0" err="1"/>
              <a:t>Student_Details</a:t>
            </a:r>
            <a:r>
              <a:rPr lang="en-US" b="1" dirty="0"/>
              <a:t> view whose name is ‘Raju’.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>
                <a:solidFill>
                  <a:srgbClr val="0000FF"/>
                </a:solidFill>
                <a:latin typeface="+mj-lt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808080"/>
                </a:solidFill>
                <a:latin typeface="+mj-lt"/>
              </a:rPr>
              <a:t>*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 err="1"/>
              <a:t>Student_Details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	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	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99D54-8272-124C-B629-DA8C49AF5773}"/>
              </a:ext>
            </a:extLst>
          </p:cNvPr>
          <p:cNvSpPr txBox="1"/>
          <p:nvPr/>
        </p:nvSpPr>
        <p:spPr>
          <a:xfrm>
            <a:off x="398843" y="863444"/>
            <a:ext cx="18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Example-4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76184-B2D3-2A14-4159-42EAA0FCA275}"/>
              </a:ext>
            </a:extLst>
          </p:cNvPr>
          <p:cNvSpPr/>
          <p:nvPr/>
        </p:nvSpPr>
        <p:spPr>
          <a:xfrm>
            <a:off x="732219" y="1839140"/>
            <a:ext cx="6250472" cy="1538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41E30E-9A96-A6F8-F47C-168380CF225B}"/>
              </a:ext>
            </a:extLst>
          </p:cNvPr>
          <p:cNvSpPr/>
          <p:nvPr/>
        </p:nvSpPr>
        <p:spPr>
          <a:xfrm>
            <a:off x="950424" y="2043714"/>
            <a:ext cx="9906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DELETE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8CB3E-6CDB-0169-6859-A0E0A3C840E9}"/>
              </a:ext>
            </a:extLst>
          </p:cNvPr>
          <p:cNvSpPr/>
          <p:nvPr/>
        </p:nvSpPr>
        <p:spPr>
          <a:xfrm>
            <a:off x="2017223" y="2043714"/>
            <a:ext cx="1225973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rgbClr val="0000FF"/>
                </a:solidFill>
              </a:rPr>
              <a:t>FROM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C93EB2-7504-8DC5-CFA2-8F19A928F1F4}"/>
              </a:ext>
            </a:extLst>
          </p:cNvPr>
          <p:cNvSpPr/>
          <p:nvPr/>
        </p:nvSpPr>
        <p:spPr>
          <a:xfrm>
            <a:off x="3663491" y="2565172"/>
            <a:ext cx="193964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072425-B8AB-B6E6-6AA4-AFF3764D11C5}"/>
              </a:ext>
            </a:extLst>
          </p:cNvPr>
          <p:cNvSpPr txBox="1"/>
          <p:nvPr/>
        </p:nvSpPr>
        <p:spPr>
          <a:xfrm>
            <a:off x="390282" y="3530185"/>
            <a:ext cx="186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 (VIEW)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BDDED-7A38-F7B6-BA9C-22BEABFC9C26}"/>
              </a:ext>
            </a:extLst>
          </p:cNvPr>
          <p:cNvSpPr txBox="1"/>
          <p:nvPr/>
        </p:nvSpPr>
        <p:spPr>
          <a:xfrm>
            <a:off x="5560006" y="3602563"/>
            <a:ext cx="232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 (Base Table)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D9C665-5160-47E6-7055-F14F1F61AD15}"/>
              </a:ext>
            </a:extLst>
          </p:cNvPr>
          <p:cNvSpPr/>
          <p:nvPr/>
        </p:nvSpPr>
        <p:spPr>
          <a:xfrm>
            <a:off x="5560006" y="3984092"/>
            <a:ext cx="4353795" cy="592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0000FF"/>
                </a:solidFill>
                <a:latin typeface="+mj-lt"/>
              </a:rPr>
              <a:t>SELECT </a:t>
            </a:r>
            <a:r>
              <a:rPr lang="en-IN" sz="2400" dirty="0">
                <a:solidFill>
                  <a:srgbClr val="808080"/>
                </a:solidFill>
                <a:latin typeface="+mj-lt"/>
              </a:rPr>
              <a:t>*</a:t>
            </a:r>
            <a:r>
              <a:rPr lang="en-IN" sz="2400" dirty="0">
                <a:solidFill>
                  <a:srgbClr val="0000FF"/>
                </a:solidFill>
                <a:latin typeface="+mj-lt"/>
              </a:rPr>
              <a:t> FROM </a:t>
            </a:r>
            <a:r>
              <a:rPr lang="en-IN" sz="2400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5CAC3C-04F3-70A7-765E-D840294B6416}"/>
              </a:ext>
            </a:extLst>
          </p:cNvPr>
          <p:cNvSpPr/>
          <p:nvPr/>
        </p:nvSpPr>
        <p:spPr>
          <a:xfrm>
            <a:off x="950424" y="2570629"/>
            <a:ext cx="854338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WHERE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8189D2-FEF9-51BC-9511-F6F2185274A9}"/>
              </a:ext>
            </a:extLst>
          </p:cNvPr>
          <p:cNvSpPr/>
          <p:nvPr/>
        </p:nvSpPr>
        <p:spPr>
          <a:xfrm>
            <a:off x="1866893" y="2570629"/>
            <a:ext cx="17159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NAME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>
                <a:solidFill>
                  <a:srgbClr val="FF0000"/>
                </a:solidFill>
              </a:rPr>
              <a:t>‘Raju'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742593-CE08-12E7-D134-A8C51AA34DCA}"/>
              </a:ext>
            </a:extLst>
          </p:cNvPr>
          <p:cNvSpPr/>
          <p:nvPr/>
        </p:nvSpPr>
        <p:spPr>
          <a:xfrm>
            <a:off x="3319395" y="2040239"/>
            <a:ext cx="1966113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Student_Details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30C78E-6FDF-666B-F40A-03D1F0B78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722" y="4584769"/>
            <a:ext cx="1629002" cy="11241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5DFDF24-2942-346D-E504-82E993F7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505" y="4712160"/>
            <a:ext cx="2486372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8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8" grpId="0" animBg="1"/>
      <p:bldP spid="9" grpId="0" animBg="1"/>
      <p:bldP spid="21" grpId="0"/>
      <p:bldP spid="23" grpId="0"/>
      <p:bldP spid="24" grpId="0"/>
      <p:bldP spid="12" grpId="0" animBg="1"/>
      <p:bldP spid="13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36AB-CF16-3F0B-C990-216BFBFA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41B80-3AB7-2A32-2762-24BCF696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US" b="1" dirty="0"/>
              <a:t>Update the branch of Amit from CE to ME in </a:t>
            </a:r>
            <a:r>
              <a:rPr lang="en-US" b="1" dirty="0" err="1"/>
              <a:t>Student_Details</a:t>
            </a:r>
            <a:r>
              <a:rPr lang="en-US" b="1" dirty="0"/>
              <a:t> view.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>
                <a:solidFill>
                  <a:srgbClr val="0000FF"/>
                </a:solidFill>
                <a:latin typeface="+mj-lt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808080"/>
                </a:solidFill>
                <a:latin typeface="+mj-lt"/>
              </a:rPr>
              <a:t>*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 err="1"/>
              <a:t>Student_Details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	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	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99D54-8272-124C-B629-DA8C49AF5773}"/>
              </a:ext>
            </a:extLst>
          </p:cNvPr>
          <p:cNvSpPr txBox="1"/>
          <p:nvPr/>
        </p:nvSpPr>
        <p:spPr>
          <a:xfrm>
            <a:off x="398843" y="863444"/>
            <a:ext cx="18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Example-5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76184-B2D3-2A14-4159-42EAA0FCA275}"/>
              </a:ext>
            </a:extLst>
          </p:cNvPr>
          <p:cNvSpPr/>
          <p:nvPr/>
        </p:nvSpPr>
        <p:spPr>
          <a:xfrm>
            <a:off x="732219" y="1839140"/>
            <a:ext cx="6250472" cy="1538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41E30E-9A96-A6F8-F47C-168380CF225B}"/>
              </a:ext>
            </a:extLst>
          </p:cNvPr>
          <p:cNvSpPr/>
          <p:nvPr/>
        </p:nvSpPr>
        <p:spPr>
          <a:xfrm>
            <a:off x="950424" y="2043714"/>
            <a:ext cx="9906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FF"/>
                </a:solidFill>
              </a:rPr>
              <a:t>UPDATE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8CB3E-6CDB-0169-6859-A0E0A3C840E9}"/>
              </a:ext>
            </a:extLst>
          </p:cNvPr>
          <p:cNvSpPr/>
          <p:nvPr/>
        </p:nvSpPr>
        <p:spPr>
          <a:xfrm>
            <a:off x="2017223" y="2043714"/>
            <a:ext cx="1966113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Student_Details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C93EB2-7504-8DC5-CFA2-8F19A928F1F4}"/>
              </a:ext>
            </a:extLst>
          </p:cNvPr>
          <p:cNvSpPr/>
          <p:nvPr/>
        </p:nvSpPr>
        <p:spPr>
          <a:xfrm>
            <a:off x="6669962" y="2595740"/>
            <a:ext cx="193964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EA964-4092-93D6-E704-5F3614951945}"/>
              </a:ext>
            </a:extLst>
          </p:cNvPr>
          <p:cNvSpPr/>
          <p:nvPr/>
        </p:nvSpPr>
        <p:spPr>
          <a:xfrm>
            <a:off x="963214" y="2589951"/>
            <a:ext cx="97547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62A038-3E22-104A-5017-6B3B8169C335}"/>
              </a:ext>
            </a:extLst>
          </p:cNvPr>
          <p:cNvSpPr/>
          <p:nvPr/>
        </p:nvSpPr>
        <p:spPr>
          <a:xfrm>
            <a:off x="2017224" y="2589951"/>
            <a:ext cx="1714268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00"/>
                </a:solidFill>
              </a:rPr>
              <a:t>BRANCH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>
                <a:solidFill>
                  <a:srgbClr val="FF0000"/>
                </a:solidFill>
              </a:rPr>
              <a:t>'ME'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072425-B8AB-B6E6-6AA4-AFF3764D11C5}"/>
              </a:ext>
            </a:extLst>
          </p:cNvPr>
          <p:cNvSpPr txBox="1"/>
          <p:nvPr/>
        </p:nvSpPr>
        <p:spPr>
          <a:xfrm>
            <a:off x="390282" y="3530185"/>
            <a:ext cx="186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 (VIEW)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BDDED-7A38-F7B6-BA9C-22BEABFC9C26}"/>
              </a:ext>
            </a:extLst>
          </p:cNvPr>
          <p:cNvSpPr txBox="1"/>
          <p:nvPr/>
        </p:nvSpPr>
        <p:spPr>
          <a:xfrm>
            <a:off x="5560006" y="3602563"/>
            <a:ext cx="232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 (Base Table)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D9C665-5160-47E6-7055-F14F1F61AD15}"/>
              </a:ext>
            </a:extLst>
          </p:cNvPr>
          <p:cNvSpPr/>
          <p:nvPr/>
        </p:nvSpPr>
        <p:spPr>
          <a:xfrm>
            <a:off x="5560006" y="3939147"/>
            <a:ext cx="4353795" cy="592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0000FF"/>
                </a:solidFill>
              </a:rPr>
              <a:t>SELECT </a:t>
            </a:r>
            <a:r>
              <a:rPr lang="en-IN" sz="2400" dirty="0">
                <a:solidFill>
                  <a:srgbClr val="808080"/>
                </a:solidFill>
              </a:rPr>
              <a:t>*</a:t>
            </a:r>
            <a:r>
              <a:rPr lang="en-IN" sz="2400" dirty="0">
                <a:solidFill>
                  <a:srgbClr val="0000FF"/>
                </a:solidFill>
              </a:rPr>
              <a:t> FROM </a:t>
            </a:r>
            <a:r>
              <a:rPr lang="en-IN" sz="2400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5CAC3C-04F3-70A7-765E-D840294B6416}"/>
              </a:ext>
            </a:extLst>
          </p:cNvPr>
          <p:cNvSpPr/>
          <p:nvPr/>
        </p:nvSpPr>
        <p:spPr>
          <a:xfrm>
            <a:off x="3810026" y="2589951"/>
            <a:ext cx="854338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WHERE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8189D2-FEF9-51BC-9511-F6F2185274A9}"/>
              </a:ext>
            </a:extLst>
          </p:cNvPr>
          <p:cNvSpPr/>
          <p:nvPr/>
        </p:nvSpPr>
        <p:spPr>
          <a:xfrm>
            <a:off x="4802070" y="2589951"/>
            <a:ext cx="17159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NAME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>
                <a:solidFill>
                  <a:srgbClr val="FF0000"/>
                </a:solidFill>
              </a:rPr>
              <a:t>'AMIT'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F5C153-9959-F607-24EA-A9253596C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564" y="4624448"/>
            <a:ext cx="2150772" cy="130510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ED110EC-7D35-C3FF-4FBA-DA2BADAA3810}"/>
              </a:ext>
            </a:extLst>
          </p:cNvPr>
          <p:cNvSpPr/>
          <p:nvPr/>
        </p:nvSpPr>
        <p:spPr>
          <a:xfrm>
            <a:off x="1833770" y="5000545"/>
            <a:ext cx="2023685" cy="1671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D13F92-0C15-3D60-C837-93F29727D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505" y="4572577"/>
            <a:ext cx="2859550" cy="154427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DC2C8E9-3747-C97B-EB28-2CC8A9ACECCF}"/>
              </a:ext>
            </a:extLst>
          </p:cNvPr>
          <p:cNvSpPr/>
          <p:nvPr/>
        </p:nvSpPr>
        <p:spPr>
          <a:xfrm>
            <a:off x="5739505" y="5019017"/>
            <a:ext cx="2785659" cy="2457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22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21" grpId="0"/>
      <p:bldP spid="23" grpId="0"/>
      <p:bldP spid="24" grpId="0"/>
      <p:bldP spid="12" grpId="0" animBg="1"/>
      <p:bldP spid="13" grpId="0" animBg="1"/>
      <p:bldP spid="26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278C-35B5-3171-8625-36B06815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77EE2-8D43-E741-889C-070645CC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view named </a:t>
            </a:r>
            <a:r>
              <a:rPr lang="en-US" dirty="0" err="1"/>
              <a:t>faculty_info</a:t>
            </a:r>
            <a:r>
              <a:rPr lang="en-US" dirty="0"/>
              <a:t> with name and branch column.</a:t>
            </a:r>
          </a:p>
          <a:p>
            <a:r>
              <a:rPr lang="en-US" dirty="0"/>
              <a:t>Create a view which contains records of ‘Computer’ branch faculty only.</a:t>
            </a:r>
          </a:p>
          <a:p>
            <a:r>
              <a:rPr lang="en-US" dirty="0"/>
              <a:t>Create a view </a:t>
            </a:r>
            <a:r>
              <a:rPr lang="en-US" dirty="0" err="1"/>
              <a:t>name_pattern</a:t>
            </a:r>
            <a:r>
              <a:rPr lang="en-US" dirty="0"/>
              <a:t> which contains name ends with ‘</a:t>
            </a:r>
            <a:r>
              <a:rPr lang="en-US" dirty="0" err="1"/>
              <a:t>tel</a:t>
            </a:r>
            <a:r>
              <a:rPr lang="en-US" dirty="0"/>
              <a:t>’</a:t>
            </a:r>
          </a:p>
          <a:p>
            <a:r>
              <a:rPr lang="en-US" dirty="0"/>
              <a:t>Create a view </a:t>
            </a:r>
            <a:r>
              <a:rPr lang="en-US" dirty="0" err="1"/>
              <a:t>sal_data</a:t>
            </a:r>
            <a:r>
              <a:rPr lang="en-US" dirty="0"/>
              <a:t> which contains highest salary of each branch.</a:t>
            </a:r>
          </a:p>
          <a:p>
            <a:r>
              <a:rPr lang="en-US" dirty="0"/>
              <a:t>Create a view </a:t>
            </a:r>
            <a:r>
              <a:rPr lang="en-US" dirty="0" err="1"/>
              <a:t>vw_civil</a:t>
            </a:r>
            <a:r>
              <a:rPr lang="en-US" dirty="0"/>
              <a:t> which contains records of ‘civil’ branch only.</a:t>
            </a:r>
          </a:p>
          <a:p>
            <a:r>
              <a:rPr lang="en-US" dirty="0"/>
              <a:t>Insert a record in </a:t>
            </a:r>
            <a:r>
              <a:rPr lang="en-US" dirty="0" err="1"/>
              <a:t>vw_civil</a:t>
            </a:r>
            <a:r>
              <a:rPr lang="en-US" dirty="0"/>
              <a:t> (199,’Meet Patel’, 25000,’Rajkot’,’civil’)</a:t>
            </a:r>
          </a:p>
          <a:p>
            <a:r>
              <a:rPr lang="en-IN" dirty="0"/>
              <a:t>Update a name ‘Manish Patel ’ in view </a:t>
            </a:r>
            <a:r>
              <a:rPr lang="en-US" dirty="0" err="1"/>
              <a:t>vw_civil</a:t>
            </a:r>
            <a:r>
              <a:rPr lang="en-US" dirty="0"/>
              <a:t>  where ID is 199 </a:t>
            </a:r>
          </a:p>
          <a:p>
            <a:r>
              <a:rPr lang="en-US" dirty="0"/>
              <a:t>Delete record from </a:t>
            </a:r>
            <a:r>
              <a:rPr lang="en-IN" dirty="0"/>
              <a:t>view </a:t>
            </a:r>
            <a:r>
              <a:rPr lang="en-US" dirty="0" err="1"/>
              <a:t>vw_civil</a:t>
            </a:r>
            <a:r>
              <a:rPr lang="en-US" dirty="0"/>
              <a:t>  where ID is 199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B7041C-1B97-E496-D5B1-E25008C79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007408"/>
              </p:ext>
            </p:extLst>
          </p:nvPr>
        </p:nvGraphicFramePr>
        <p:xfrm>
          <a:off x="7155866" y="4085979"/>
          <a:ext cx="4904954" cy="23680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4830">
                  <a:extLst>
                    <a:ext uri="{9D8B030D-6E8A-4147-A177-3AD203B41FA5}">
                      <a16:colId xmlns:a16="http://schemas.microsoft.com/office/drawing/2014/main" val="3494103671"/>
                    </a:ext>
                  </a:extLst>
                </a:gridCol>
                <a:gridCol w="1357630">
                  <a:extLst>
                    <a:ext uri="{9D8B030D-6E8A-4147-A177-3AD203B41FA5}">
                      <a16:colId xmlns:a16="http://schemas.microsoft.com/office/drawing/2014/main" val="3563248749"/>
                    </a:ext>
                  </a:extLst>
                </a:gridCol>
                <a:gridCol w="738505">
                  <a:extLst>
                    <a:ext uri="{9D8B030D-6E8A-4147-A177-3AD203B41FA5}">
                      <a16:colId xmlns:a16="http://schemas.microsoft.com/office/drawing/2014/main" val="3075158583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3754116018"/>
                    </a:ext>
                  </a:extLst>
                </a:gridCol>
                <a:gridCol w="1233384">
                  <a:extLst>
                    <a:ext uri="{9D8B030D-6E8A-4147-A177-3AD203B41FA5}">
                      <a16:colId xmlns:a16="http://schemas.microsoft.com/office/drawing/2014/main" val="1321371382"/>
                    </a:ext>
                  </a:extLst>
                </a:gridCol>
              </a:tblGrid>
              <a:tr h="33949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bg1"/>
                          </a:solidFill>
                        </a:rPr>
                        <a:t>Salary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</a:rPr>
                        <a:t>City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</a:rPr>
                        <a:t>Branch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827648"/>
                  </a:ext>
                </a:extLst>
              </a:tr>
              <a:tr h="339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Ankit Patel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50000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Jetpur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Electrical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563750"/>
                  </a:ext>
                </a:extLst>
              </a:tr>
              <a:tr h="202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Ketan Parmar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75000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Baroda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Computer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197469"/>
                  </a:ext>
                </a:extLst>
              </a:tr>
              <a:tr h="339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Manan Doshi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65000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Gondal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Civil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614398"/>
                  </a:ext>
                </a:extLst>
              </a:tr>
              <a:tr h="339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Mitesh Manek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55000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Rajkot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Computer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147326"/>
                  </a:ext>
                </a:extLst>
              </a:tr>
              <a:tr h="339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Ketan Akbari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28000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Rajkot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Civil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8517084"/>
                  </a:ext>
                </a:extLst>
              </a:tr>
              <a:tr h="3114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Bhavin Patel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35000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Jamnagar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Mechanical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36611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D4BD255-273D-8297-7110-8EF58DC407FB}"/>
              </a:ext>
            </a:extLst>
          </p:cNvPr>
          <p:cNvSpPr/>
          <p:nvPr/>
        </p:nvSpPr>
        <p:spPr>
          <a:xfrm>
            <a:off x="11288354" y="3787460"/>
            <a:ext cx="772466" cy="2197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en-US" sz="1600" b="1" dirty="0">
                <a:solidFill>
                  <a:schemeClr val="tx1"/>
                </a:solidFill>
              </a:rPr>
              <a:t>Faculty</a:t>
            </a:r>
          </a:p>
        </p:txBody>
      </p:sp>
    </p:spTree>
    <p:extLst>
      <p:ext uri="{BB962C8B-B14F-4D97-AF65-F5344CB8AC3E}">
        <p14:creationId xmlns:p14="http://schemas.microsoft.com/office/powerpoint/2010/main" val="294082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33B024-0100-B89E-3634-35CC369D339E}"/>
              </a:ext>
            </a:extLst>
          </p:cNvPr>
          <p:cNvSpPr/>
          <p:nvPr/>
        </p:nvSpPr>
        <p:spPr>
          <a:xfrm>
            <a:off x="1855394" y="2261520"/>
            <a:ext cx="7858124" cy="2152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96107-0335-ED05-AE7E-70E5131F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Complex 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1EED-1BA9-EDBB-A19D-6AEB4E44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Complex View</a:t>
            </a:r>
            <a:r>
              <a:rPr lang="en-US" dirty="0"/>
              <a:t> contain more than one base table.</a:t>
            </a:r>
          </a:p>
          <a:p>
            <a:r>
              <a:rPr lang="en-US" dirty="0"/>
              <a:t>This type of view also allow </a:t>
            </a:r>
            <a:r>
              <a:rPr lang="en-US" b="1" dirty="0"/>
              <a:t>GROUP BY, JOIN </a:t>
            </a:r>
            <a:r>
              <a:rPr lang="en-US" dirty="0"/>
              <a:t>clause.</a:t>
            </a:r>
          </a:p>
          <a:p>
            <a:r>
              <a:rPr lang="en-US" dirty="0">
                <a:solidFill>
                  <a:srgbClr val="0E47A1"/>
                </a:solidFill>
              </a:rPr>
              <a:t>Create a view on </a:t>
            </a:r>
            <a:r>
              <a:rPr lang="en-US" dirty="0" err="1">
                <a:solidFill>
                  <a:srgbClr val="0E47A1"/>
                </a:solidFill>
              </a:rPr>
              <a:t>bank_detail</a:t>
            </a:r>
            <a:r>
              <a:rPr lang="en-US" dirty="0">
                <a:solidFill>
                  <a:srgbClr val="0E47A1"/>
                </a:solidFill>
              </a:rPr>
              <a:t> and </a:t>
            </a:r>
            <a:r>
              <a:rPr lang="en-US" dirty="0" err="1">
                <a:solidFill>
                  <a:srgbClr val="0E47A1"/>
                </a:solidFill>
              </a:rPr>
              <a:t>branch_detail</a:t>
            </a:r>
            <a:r>
              <a:rPr lang="en-US" dirty="0">
                <a:solidFill>
                  <a:srgbClr val="0E47A1"/>
                </a:solidFill>
              </a:rPr>
              <a:t> table.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sz="2400" dirty="0"/>
              <a:t>Now Fetch the data from </a:t>
            </a:r>
            <a:r>
              <a:rPr lang="en-US" sz="2400" dirty="0" err="1"/>
              <a:t>bank_branch_view</a:t>
            </a:r>
            <a:r>
              <a:rPr lang="en-US" sz="2400" dirty="0"/>
              <a:t>;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9B14ED-0B28-F885-AE34-CAC48CB32BD8}"/>
              </a:ext>
            </a:extLst>
          </p:cNvPr>
          <p:cNvSpPr txBox="1"/>
          <p:nvPr/>
        </p:nvSpPr>
        <p:spPr>
          <a:xfrm>
            <a:off x="1878639" y="2156919"/>
            <a:ext cx="10254218" cy="225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CREATE VIEW </a:t>
            </a:r>
            <a:r>
              <a:rPr lang="en-US" b="1" dirty="0" err="1">
                <a:solidFill>
                  <a:srgbClr val="C00000"/>
                </a:solidFill>
              </a:rPr>
              <a:t>bank_branch_view</a:t>
            </a:r>
            <a:endParaRPr lang="en-US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AS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SELECT</a:t>
            </a:r>
            <a:r>
              <a:rPr lang="en-US" sz="2000" b="1" dirty="0"/>
              <a:t> </a:t>
            </a:r>
            <a:r>
              <a:rPr lang="en-US" dirty="0" err="1">
                <a:solidFill>
                  <a:schemeClr val="dk1"/>
                </a:solidFill>
              </a:rPr>
              <a:t>bank_id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bank_name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branch_id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branch_name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bank_city</a:t>
            </a:r>
            <a:r>
              <a:rPr lang="en-US" dirty="0">
                <a:solidFill>
                  <a:schemeClr val="dk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sz="2000" b="1" dirty="0"/>
              <a:t> </a:t>
            </a:r>
            <a:r>
              <a:rPr lang="en-US" dirty="0" err="1">
                <a:solidFill>
                  <a:schemeClr val="dk1"/>
                </a:solidFill>
              </a:rPr>
              <a:t>bank_detail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branch_detail</a:t>
            </a:r>
            <a:r>
              <a:rPr lang="en-US" dirty="0">
                <a:solidFill>
                  <a:schemeClr val="dk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WHERE</a:t>
            </a:r>
            <a:r>
              <a:rPr lang="en-US" sz="2000" b="1" dirty="0"/>
              <a:t> </a:t>
            </a:r>
            <a:r>
              <a:rPr lang="en-US" dirty="0" err="1">
                <a:solidFill>
                  <a:schemeClr val="dk1"/>
                </a:solidFill>
              </a:rPr>
              <a:t>bank_detail.bank_id</a:t>
            </a:r>
            <a:r>
              <a:rPr lang="en-US" dirty="0">
                <a:solidFill>
                  <a:schemeClr val="dk1"/>
                </a:solidFill>
              </a:rPr>
              <a:t> = </a:t>
            </a:r>
            <a:r>
              <a:rPr lang="en-US" dirty="0" err="1">
                <a:solidFill>
                  <a:schemeClr val="dk1"/>
                </a:solidFill>
              </a:rPr>
              <a:t>branch_detail.branch_bank_id</a:t>
            </a:r>
            <a:r>
              <a:rPr lang="en-US" dirty="0">
                <a:solidFill>
                  <a:schemeClr val="dk1"/>
                </a:solidFill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FAA42-D8FA-FC9C-DA2A-E8CFC3066437}"/>
              </a:ext>
            </a:extLst>
          </p:cNvPr>
          <p:cNvSpPr txBox="1"/>
          <p:nvPr/>
        </p:nvSpPr>
        <p:spPr>
          <a:xfrm>
            <a:off x="7391269" y="4507802"/>
            <a:ext cx="4355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b="1" dirty="0">
                <a:solidFill>
                  <a:schemeClr val="accent6"/>
                </a:solidFill>
              </a:rPr>
              <a:t>  </a:t>
            </a:r>
            <a:r>
              <a:rPr lang="en-US" sz="2000" b="1" dirty="0"/>
              <a:t>* 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b="1" dirty="0" err="1">
                <a:solidFill>
                  <a:srgbClr val="C00000"/>
                </a:solidFill>
              </a:rPr>
              <a:t>bank_branch_view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sz="2000" b="1" dirty="0"/>
              <a:t>;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CB47CC-EE05-6095-22D0-F67E2BD1F7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76" b="7806"/>
          <a:stretch/>
        </p:blipFill>
        <p:spPr>
          <a:xfrm>
            <a:off x="3252390" y="4984033"/>
            <a:ext cx="5687219" cy="150682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436813-30B6-308A-4997-54B2719D2CD0}"/>
              </a:ext>
            </a:extLst>
          </p:cNvPr>
          <p:cNvCxnSpPr/>
          <p:nvPr/>
        </p:nvCxnSpPr>
        <p:spPr>
          <a:xfrm>
            <a:off x="6179127" y="4738255"/>
            <a:ext cx="969818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48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7F0A-D001-9D40-ACD3-D5B89028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ECEEA-24D2-497C-FFF6-5BC6F1C13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b="1" dirty="0">
                <a:solidFill>
                  <a:srgbClr val="C00000"/>
                </a:solidFill>
              </a:rPr>
              <a:t>ALTER VIEW </a:t>
            </a:r>
            <a:r>
              <a:rPr lang="en-US" dirty="0"/>
              <a:t>to modify the schema or structure of a view. </a:t>
            </a:r>
          </a:p>
          <a:p>
            <a:r>
              <a:rPr lang="en-US" dirty="0"/>
              <a:t>We can add or remove some columns or change some conditions that are applied in a predefined view. 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01ABC-7097-FF92-E111-C84B50925832}"/>
              </a:ext>
            </a:extLst>
          </p:cNvPr>
          <p:cNvSpPr/>
          <p:nvPr/>
        </p:nvSpPr>
        <p:spPr>
          <a:xfrm>
            <a:off x="560821" y="2346037"/>
            <a:ext cx="5784561" cy="1846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68FD6-184D-5ADF-8A41-4D80F83D4B99}"/>
              </a:ext>
            </a:extLst>
          </p:cNvPr>
          <p:cNvSpPr txBox="1"/>
          <p:nvPr/>
        </p:nvSpPr>
        <p:spPr>
          <a:xfrm>
            <a:off x="227446" y="2022382"/>
            <a:ext cx="229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Syntax to alter 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3128C-9E84-7A36-CF49-116CE4EBC4E4}"/>
              </a:ext>
            </a:extLst>
          </p:cNvPr>
          <p:cNvSpPr/>
          <p:nvPr/>
        </p:nvSpPr>
        <p:spPr>
          <a:xfrm>
            <a:off x="2396035" y="2484843"/>
            <a:ext cx="9271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192004-DB75-A9FE-64DC-AD90B098D554}"/>
              </a:ext>
            </a:extLst>
          </p:cNvPr>
          <p:cNvSpPr/>
          <p:nvPr/>
        </p:nvSpPr>
        <p:spPr>
          <a:xfrm>
            <a:off x="3401386" y="2483815"/>
            <a:ext cx="151466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View_name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8F6E2F-0DAA-92F0-C03F-0FFCA6E36DF6}"/>
              </a:ext>
            </a:extLst>
          </p:cNvPr>
          <p:cNvSpPr/>
          <p:nvPr/>
        </p:nvSpPr>
        <p:spPr>
          <a:xfrm>
            <a:off x="5464064" y="3576425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294336-AF01-D976-938B-6371FB57DE77}"/>
              </a:ext>
            </a:extLst>
          </p:cNvPr>
          <p:cNvSpPr/>
          <p:nvPr/>
        </p:nvSpPr>
        <p:spPr>
          <a:xfrm>
            <a:off x="798946" y="3031837"/>
            <a:ext cx="48251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7E01D6-D704-279D-3BA3-7BE5E6E561BA}"/>
              </a:ext>
            </a:extLst>
          </p:cNvPr>
          <p:cNvSpPr/>
          <p:nvPr/>
        </p:nvSpPr>
        <p:spPr>
          <a:xfrm>
            <a:off x="798947" y="3576425"/>
            <a:ext cx="97547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82CE05-032A-12A9-759C-EF36149C9BED}"/>
              </a:ext>
            </a:extLst>
          </p:cNvPr>
          <p:cNvSpPr/>
          <p:nvPr/>
        </p:nvSpPr>
        <p:spPr>
          <a:xfrm>
            <a:off x="2957255" y="3582321"/>
            <a:ext cx="1019505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3D77A7-F587-7226-45E4-17CF1B2194A2}"/>
              </a:ext>
            </a:extLst>
          </p:cNvPr>
          <p:cNvSpPr/>
          <p:nvPr/>
        </p:nvSpPr>
        <p:spPr>
          <a:xfrm>
            <a:off x="4058389" y="3586258"/>
            <a:ext cx="1324046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Table_name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5D9516-32B1-8D47-099E-AB18CB406203}"/>
              </a:ext>
            </a:extLst>
          </p:cNvPr>
          <p:cNvSpPr/>
          <p:nvPr/>
        </p:nvSpPr>
        <p:spPr>
          <a:xfrm>
            <a:off x="1852955" y="3582321"/>
            <a:ext cx="1027325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C61E56-443E-2400-1837-9731F05A8830}"/>
              </a:ext>
            </a:extLst>
          </p:cNvPr>
          <p:cNvSpPr/>
          <p:nvPr/>
        </p:nvSpPr>
        <p:spPr>
          <a:xfrm>
            <a:off x="798946" y="2485600"/>
            <a:ext cx="14605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ALTER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9A29A6-A9BF-AB13-5BC3-2DF9EBE08B18}"/>
              </a:ext>
            </a:extLst>
          </p:cNvPr>
          <p:cNvSpPr/>
          <p:nvPr/>
        </p:nvSpPr>
        <p:spPr>
          <a:xfrm>
            <a:off x="509105" y="4571348"/>
            <a:ext cx="5784561" cy="1846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B9D3CF-2519-1F11-AAE8-D07308DF0048}"/>
              </a:ext>
            </a:extLst>
          </p:cNvPr>
          <p:cNvSpPr txBox="1"/>
          <p:nvPr/>
        </p:nvSpPr>
        <p:spPr>
          <a:xfrm>
            <a:off x="175730" y="4247693"/>
            <a:ext cx="229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4A9DB2-1F88-AB65-BD3C-FD6D10EC7398}"/>
              </a:ext>
            </a:extLst>
          </p:cNvPr>
          <p:cNvSpPr/>
          <p:nvPr/>
        </p:nvSpPr>
        <p:spPr>
          <a:xfrm>
            <a:off x="2344319" y="4710154"/>
            <a:ext cx="9271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VIEW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C8670A-96B7-F090-1CF7-9D0A4A99EC8D}"/>
              </a:ext>
            </a:extLst>
          </p:cNvPr>
          <p:cNvSpPr/>
          <p:nvPr/>
        </p:nvSpPr>
        <p:spPr>
          <a:xfrm>
            <a:off x="3349670" y="4718091"/>
            <a:ext cx="1850403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Student_Details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2D500B-783D-BFBB-474B-46AE1F85858D}"/>
              </a:ext>
            </a:extLst>
          </p:cNvPr>
          <p:cNvSpPr/>
          <p:nvPr/>
        </p:nvSpPr>
        <p:spPr>
          <a:xfrm>
            <a:off x="5412348" y="5801736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613971-4983-2A5C-BD5F-E51A3733F042}"/>
              </a:ext>
            </a:extLst>
          </p:cNvPr>
          <p:cNvSpPr/>
          <p:nvPr/>
        </p:nvSpPr>
        <p:spPr>
          <a:xfrm>
            <a:off x="747230" y="5257148"/>
            <a:ext cx="48251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7A1680-3AB4-ED43-C662-6D84BFDCE651}"/>
              </a:ext>
            </a:extLst>
          </p:cNvPr>
          <p:cNvSpPr/>
          <p:nvPr/>
        </p:nvSpPr>
        <p:spPr>
          <a:xfrm>
            <a:off x="747231" y="5801736"/>
            <a:ext cx="97547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46DB31-56B5-8F51-FD55-8269C34277E9}"/>
              </a:ext>
            </a:extLst>
          </p:cNvPr>
          <p:cNvSpPr/>
          <p:nvPr/>
        </p:nvSpPr>
        <p:spPr>
          <a:xfrm>
            <a:off x="2905539" y="5807632"/>
            <a:ext cx="1019505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D93F17-4A2B-5114-B6BD-6C67E0E5090B}"/>
              </a:ext>
            </a:extLst>
          </p:cNvPr>
          <p:cNvSpPr/>
          <p:nvPr/>
        </p:nvSpPr>
        <p:spPr>
          <a:xfrm>
            <a:off x="4006673" y="5811569"/>
            <a:ext cx="1324046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60DB2B-7A8F-CBC0-D866-4CFF7F2904E9}"/>
              </a:ext>
            </a:extLst>
          </p:cNvPr>
          <p:cNvSpPr/>
          <p:nvPr/>
        </p:nvSpPr>
        <p:spPr>
          <a:xfrm>
            <a:off x="1801239" y="5807632"/>
            <a:ext cx="1027325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775544-95AF-7DB0-E88D-F6D4BAC46285}"/>
              </a:ext>
            </a:extLst>
          </p:cNvPr>
          <p:cNvSpPr/>
          <p:nvPr/>
        </p:nvSpPr>
        <p:spPr>
          <a:xfrm>
            <a:off x="747230" y="4710911"/>
            <a:ext cx="14605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ALTER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D012B3C-0847-91C3-309B-6A86EF44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589" y="4718091"/>
            <a:ext cx="629164" cy="16631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75ACA2D-C80C-75DA-C0F1-0E28E6F6D65D}"/>
              </a:ext>
            </a:extLst>
          </p:cNvPr>
          <p:cNvSpPr txBox="1"/>
          <p:nvPr/>
        </p:nvSpPr>
        <p:spPr>
          <a:xfrm>
            <a:off x="6869739" y="3941952"/>
            <a:ext cx="186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Output (VIEW)</a:t>
            </a:r>
            <a:endParaRPr lang="en-US" b="1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DD424-8BE4-92DD-1E39-486B24E1250E}"/>
              </a:ext>
            </a:extLst>
          </p:cNvPr>
          <p:cNvSpPr txBox="1"/>
          <p:nvPr/>
        </p:nvSpPr>
        <p:spPr>
          <a:xfrm>
            <a:off x="6869739" y="4314790"/>
            <a:ext cx="4022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+mj-lt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808080"/>
                </a:solidFill>
                <a:latin typeface="+mj-lt"/>
              </a:rPr>
              <a:t>*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 err="1"/>
              <a:t>Student_Details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10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1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5AFA-39C1-14EE-67EF-4C104AF5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Renaming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D134-BDC4-B092-B89D-B04466F50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isn't a query in SQL Server that can rename a view directly.</a:t>
            </a:r>
          </a:p>
          <a:p>
            <a:r>
              <a:rPr lang="en-US" dirty="0"/>
              <a:t>The </a:t>
            </a:r>
            <a:r>
              <a:rPr lang="en-US" b="1" dirty="0" err="1">
                <a:solidFill>
                  <a:srgbClr val="C00000"/>
                </a:solidFill>
              </a:rPr>
              <a:t>sp_rename</a:t>
            </a:r>
            <a:r>
              <a:rPr lang="en-US" b="1" dirty="0">
                <a:solidFill>
                  <a:srgbClr val="C00000"/>
                </a:solidFill>
              </a:rPr>
              <a:t> </a:t>
            </a:r>
            <a:r>
              <a:rPr lang="en-US" dirty="0"/>
              <a:t>is a system stored procedure in SQL that can be used to rename view.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768CCF-C533-DEB4-144E-3545BDFDAF17}"/>
              </a:ext>
            </a:extLst>
          </p:cNvPr>
          <p:cNvSpPr/>
          <p:nvPr/>
        </p:nvSpPr>
        <p:spPr>
          <a:xfrm>
            <a:off x="616238" y="2161310"/>
            <a:ext cx="7253143" cy="79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24C74-1706-D91B-BD1B-407A2BA05F47}"/>
              </a:ext>
            </a:extLst>
          </p:cNvPr>
          <p:cNvSpPr txBox="1"/>
          <p:nvPr/>
        </p:nvSpPr>
        <p:spPr>
          <a:xfrm>
            <a:off x="282864" y="1732462"/>
            <a:ext cx="260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Syntax to rename 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D275AA-BCEA-ABD3-9FCD-E4D84C43B8B3}"/>
              </a:ext>
            </a:extLst>
          </p:cNvPr>
          <p:cNvSpPr/>
          <p:nvPr/>
        </p:nvSpPr>
        <p:spPr>
          <a:xfrm>
            <a:off x="1856658" y="2300115"/>
            <a:ext cx="147026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rgbClr val="800000"/>
                </a:solidFill>
              </a:rPr>
              <a:t>sp_rename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0FA758-B2E4-AAD8-69E1-B8FF08B5585F}"/>
              </a:ext>
            </a:extLst>
          </p:cNvPr>
          <p:cNvSpPr/>
          <p:nvPr/>
        </p:nvSpPr>
        <p:spPr>
          <a:xfrm>
            <a:off x="7366451" y="2300115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823D9E-3F4B-4AE4-960F-8588FFE5F395}"/>
              </a:ext>
            </a:extLst>
          </p:cNvPr>
          <p:cNvSpPr/>
          <p:nvPr/>
        </p:nvSpPr>
        <p:spPr>
          <a:xfrm>
            <a:off x="3395963" y="2300115"/>
            <a:ext cx="1672712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'</a:t>
            </a:r>
            <a:r>
              <a:rPr lang="en-IN" dirty="0" err="1"/>
              <a:t>old_view_name</a:t>
            </a:r>
            <a:r>
              <a:rPr lang="en-IN" dirty="0"/>
              <a:t>'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F05C8C-9B27-CDE8-0A67-473CBF5B1771}"/>
              </a:ext>
            </a:extLst>
          </p:cNvPr>
          <p:cNvSpPr/>
          <p:nvPr/>
        </p:nvSpPr>
        <p:spPr>
          <a:xfrm>
            <a:off x="5373775" y="2306011"/>
            <a:ext cx="1922952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'</a:t>
            </a:r>
            <a:r>
              <a:rPr lang="en-IN" dirty="0" err="1"/>
              <a:t>new_view_name</a:t>
            </a:r>
            <a:r>
              <a:rPr lang="en-IN" dirty="0"/>
              <a:t>'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1040BB-967F-62EB-40FF-4BBBF7EED716}"/>
              </a:ext>
            </a:extLst>
          </p:cNvPr>
          <p:cNvSpPr/>
          <p:nvPr/>
        </p:nvSpPr>
        <p:spPr>
          <a:xfrm>
            <a:off x="854364" y="2300872"/>
            <a:ext cx="93207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EXEC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D64345-562D-B415-A19E-CCEB3E1DBA3D}"/>
              </a:ext>
            </a:extLst>
          </p:cNvPr>
          <p:cNvSpPr/>
          <p:nvPr/>
        </p:nvSpPr>
        <p:spPr>
          <a:xfrm>
            <a:off x="5125975" y="2300115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ED81A7-6084-1D5C-60FE-09146C43AF4C}"/>
              </a:ext>
            </a:extLst>
          </p:cNvPr>
          <p:cNvSpPr/>
          <p:nvPr/>
        </p:nvSpPr>
        <p:spPr>
          <a:xfrm>
            <a:off x="594095" y="3658726"/>
            <a:ext cx="7853124" cy="79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3EBCFC-BA8B-F6DB-E3ED-3D743451F70E}"/>
              </a:ext>
            </a:extLst>
          </p:cNvPr>
          <p:cNvSpPr txBox="1"/>
          <p:nvPr/>
        </p:nvSpPr>
        <p:spPr>
          <a:xfrm>
            <a:off x="282864" y="3214994"/>
            <a:ext cx="260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26B8DC-1C6B-A42D-5209-90F08824B55D}"/>
              </a:ext>
            </a:extLst>
          </p:cNvPr>
          <p:cNvSpPr/>
          <p:nvPr/>
        </p:nvSpPr>
        <p:spPr>
          <a:xfrm>
            <a:off x="1856658" y="3782647"/>
            <a:ext cx="147026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rgbClr val="800000"/>
                </a:solidFill>
              </a:rPr>
              <a:t>sp_rename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19D963-093D-63CF-2C69-2DB935FD671F}"/>
              </a:ext>
            </a:extLst>
          </p:cNvPr>
          <p:cNvSpPr/>
          <p:nvPr/>
        </p:nvSpPr>
        <p:spPr>
          <a:xfrm>
            <a:off x="8041044" y="3780433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BA9765-7004-CD08-5172-D6F278F43E56}"/>
              </a:ext>
            </a:extLst>
          </p:cNvPr>
          <p:cNvSpPr/>
          <p:nvPr/>
        </p:nvSpPr>
        <p:spPr>
          <a:xfrm>
            <a:off x="3395963" y="3782647"/>
            <a:ext cx="2114868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‘CUSTOMERS_VIEW'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E5488F-9216-B779-ED17-D513208817E2}"/>
              </a:ext>
            </a:extLst>
          </p:cNvPr>
          <p:cNvSpPr/>
          <p:nvPr/>
        </p:nvSpPr>
        <p:spPr>
          <a:xfrm>
            <a:off x="5837223" y="3788543"/>
            <a:ext cx="2114867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‘VIEW_ CUSTOMERS '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D6078C-8D04-DB18-B187-22B578762EEE}"/>
              </a:ext>
            </a:extLst>
          </p:cNvPr>
          <p:cNvSpPr/>
          <p:nvPr/>
        </p:nvSpPr>
        <p:spPr>
          <a:xfrm>
            <a:off x="854364" y="3783404"/>
            <a:ext cx="93207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EXEC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535280-5EDB-5137-BC58-76E2B9B38DDF}"/>
              </a:ext>
            </a:extLst>
          </p:cNvPr>
          <p:cNvSpPr/>
          <p:nvPr/>
        </p:nvSpPr>
        <p:spPr>
          <a:xfrm>
            <a:off x="5576272" y="3789669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79088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 animBg="1"/>
      <p:bldP spid="9" grpId="0" animBg="1"/>
      <p:bldP spid="13" grpId="0" animBg="1"/>
      <p:bldP spid="14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FFBDFAF1-EA03-FB82-6777-0C6C0570D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427" y="5335506"/>
            <a:ext cx="5344038" cy="117616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3F88285-5C38-B50F-38CD-33A8F13F71C5}"/>
              </a:ext>
            </a:extLst>
          </p:cNvPr>
          <p:cNvSpPr/>
          <p:nvPr/>
        </p:nvSpPr>
        <p:spPr>
          <a:xfrm>
            <a:off x="662421" y="2783943"/>
            <a:ext cx="4879397" cy="631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9110E-39CA-4F76-9418-931BF8EC1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A0F5-2A9D-446E-AB30-4310B031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E47A1"/>
                </a:solidFill>
              </a:rPr>
              <a:t>DROP VIEW </a:t>
            </a:r>
            <a:r>
              <a:rPr lang="en-US" dirty="0"/>
              <a:t>is used to drop a specified view. </a:t>
            </a:r>
          </a:p>
          <a:p>
            <a:r>
              <a:rPr lang="en-US" dirty="0"/>
              <a:t>The base table will not be affected if a view is destroyed.</a:t>
            </a:r>
          </a:p>
          <a:p>
            <a:r>
              <a:rPr lang="en-US" dirty="0"/>
              <a:t>If a </a:t>
            </a:r>
            <a:r>
              <a:rPr lang="en-US" dirty="0">
                <a:solidFill>
                  <a:srgbClr val="0E47A1"/>
                </a:solidFill>
              </a:rPr>
              <a:t>base table is dropped or column </a:t>
            </a:r>
            <a:r>
              <a:rPr lang="en-US" dirty="0"/>
              <a:t>included in view are altered then view will not be valid further.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Successfully drop the view if we try to access the view it will throw an error.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29" b="10449"/>
          <a:stretch/>
        </p:blipFill>
        <p:spPr>
          <a:xfrm>
            <a:off x="5919814" y="3896681"/>
            <a:ext cx="4439270" cy="631064"/>
          </a:xfrm>
          <a:prstGeom prst="rect">
            <a:avLst/>
          </a:prstGeom>
        </p:spPr>
      </p:pic>
      <p:sp>
        <p:nvSpPr>
          <p:cNvPr id="15" name="Rectangle: Rounded Corners 12">
            <a:extLst>
              <a:ext uri="{FF2B5EF4-FFF2-40B4-BE49-F238E27FC236}">
                <a16:creationId xmlns:a16="http://schemas.microsoft.com/office/drawing/2014/main" id="{66B0C6D1-D254-4558-AE67-F4377365D6D6}"/>
              </a:ext>
            </a:extLst>
          </p:cNvPr>
          <p:cNvSpPr/>
          <p:nvPr/>
        </p:nvSpPr>
        <p:spPr>
          <a:xfrm>
            <a:off x="2717443" y="5821537"/>
            <a:ext cx="5422006" cy="466183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peech Bubble: Oval 8">
            <a:extLst>
              <a:ext uri="{FF2B5EF4-FFF2-40B4-BE49-F238E27FC236}">
                <a16:creationId xmlns:a16="http://schemas.microsoft.com/office/drawing/2014/main" id="{EDACF303-0D4D-47BC-97BE-80550F44AE4F}"/>
              </a:ext>
            </a:extLst>
          </p:cNvPr>
          <p:cNvSpPr/>
          <p:nvPr/>
        </p:nvSpPr>
        <p:spPr>
          <a:xfrm>
            <a:off x="8567551" y="5593197"/>
            <a:ext cx="1532584" cy="594753"/>
          </a:xfrm>
          <a:prstGeom prst="wedgeEllipseCallout">
            <a:avLst>
              <a:gd name="adj1" fmla="val -79621"/>
              <a:gd name="adj2" fmla="val 32343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ERROR !!!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BD36F-5949-A5E6-A5E2-F298AE0923C2}"/>
              </a:ext>
            </a:extLst>
          </p:cNvPr>
          <p:cNvSpPr txBox="1"/>
          <p:nvPr/>
        </p:nvSpPr>
        <p:spPr>
          <a:xfrm>
            <a:off x="255155" y="2403229"/>
            <a:ext cx="229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Syntax to drop 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7A0139-230E-A6F5-9845-2758BCCCBC8C}"/>
              </a:ext>
            </a:extLst>
          </p:cNvPr>
          <p:cNvSpPr/>
          <p:nvPr/>
        </p:nvSpPr>
        <p:spPr>
          <a:xfrm>
            <a:off x="2354891" y="2866447"/>
            <a:ext cx="9271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99D592-8122-2D33-B3E9-438F699C16C2}"/>
              </a:ext>
            </a:extLst>
          </p:cNvPr>
          <p:cNvSpPr/>
          <p:nvPr/>
        </p:nvSpPr>
        <p:spPr>
          <a:xfrm>
            <a:off x="3349727" y="2874155"/>
            <a:ext cx="151466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View_name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258CA8-BCC7-8F2A-C513-A12DAD97F3F5}"/>
              </a:ext>
            </a:extLst>
          </p:cNvPr>
          <p:cNvSpPr/>
          <p:nvPr/>
        </p:nvSpPr>
        <p:spPr>
          <a:xfrm>
            <a:off x="4932042" y="2871183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177A24-986F-2FA8-E818-E642ECE81D97}"/>
              </a:ext>
            </a:extLst>
          </p:cNvPr>
          <p:cNvSpPr/>
          <p:nvPr/>
        </p:nvSpPr>
        <p:spPr>
          <a:xfrm>
            <a:off x="826655" y="2866447"/>
            <a:ext cx="14605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DROP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C2541E-6F59-4D70-27E2-131C2B78E2B9}"/>
              </a:ext>
            </a:extLst>
          </p:cNvPr>
          <p:cNvSpPr/>
          <p:nvPr/>
        </p:nvSpPr>
        <p:spPr>
          <a:xfrm>
            <a:off x="662421" y="3908063"/>
            <a:ext cx="4879397" cy="631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891E6B-A7C5-2DE0-F444-D98E43AA85E0}"/>
              </a:ext>
            </a:extLst>
          </p:cNvPr>
          <p:cNvSpPr txBox="1"/>
          <p:nvPr/>
        </p:nvSpPr>
        <p:spPr>
          <a:xfrm>
            <a:off x="255155" y="3527349"/>
            <a:ext cx="229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01CBE8-5F98-7B1F-174B-842EA1E73CD9}"/>
              </a:ext>
            </a:extLst>
          </p:cNvPr>
          <p:cNvSpPr/>
          <p:nvPr/>
        </p:nvSpPr>
        <p:spPr>
          <a:xfrm>
            <a:off x="2354891" y="3997747"/>
            <a:ext cx="9271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VIEW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43F293-9661-15F1-60E3-F53DE97B3273}"/>
              </a:ext>
            </a:extLst>
          </p:cNvPr>
          <p:cNvSpPr/>
          <p:nvPr/>
        </p:nvSpPr>
        <p:spPr>
          <a:xfrm>
            <a:off x="3349727" y="3997747"/>
            <a:ext cx="1683162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Student_Details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AA04DC-EA33-3AB5-6FBA-4C050B9663AB}"/>
              </a:ext>
            </a:extLst>
          </p:cNvPr>
          <p:cNvSpPr/>
          <p:nvPr/>
        </p:nvSpPr>
        <p:spPr>
          <a:xfrm>
            <a:off x="5085178" y="3997747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2353DA-83C5-D0BA-ED7F-86C2197CDB77}"/>
              </a:ext>
            </a:extLst>
          </p:cNvPr>
          <p:cNvSpPr/>
          <p:nvPr/>
        </p:nvSpPr>
        <p:spPr>
          <a:xfrm>
            <a:off x="826655" y="3990567"/>
            <a:ext cx="14605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DROP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9134E-8109-AA62-BB4E-C71626450BD1}"/>
              </a:ext>
            </a:extLst>
          </p:cNvPr>
          <p:cNvSpPr txBox="1"/>
          <p:nvPr/>
        </p:nvSpPr>
        <p:spPr>
          <a:xfrm>
            <a:off x="5801675" y="3469000"/>
            <a:ext cx="229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 </a:t>
            </a:r>
          </a:p>
        </p:txBody>
      </p:sp>
    </p:spTree>
    <p:extLst>
      <p:ext uri="{BB962C8B-B14F-4D97-AF65-F5344CB8AC3E}">
        <p14:creationId xmlns:p14="http://schemas.microsoft.com/office/powerpoint/2010/main" val="249172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6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3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0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5" grpId="0" animBg="1"/>
      <p:bldP spid="15" grpId="1" animBg="1"/>
      <p:bldP spid="15" grpId="2" animBg="1"/>
      <p:bldP spid="16" grpId="0" animBg="1"/>
      <p:bldP spid="16" grpId="1" animBg="1"/>
      <p:bldP spid="7" grpId="0"/>
      <p:bldP spid="8" grpId="0" animBg="1"/>
      <p:bldP spid="9" grpId="0" animBg="1"/>
      <p:bldP spid="17" grpId="0" animBg="1"/>
      <p:bldP spid="23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31A3-A8E2-4F7A-B0BE-D786E05D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C2CF8-CE10-4B72-B816-8561CFCC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dirty="0">
                <a:solidFill>
                  <a:srgbClr val="C00000"/>
                </a:solidFill>
              </a:rPr>
              <a:t>table is dropped </a:t>
            </a:r>
            <a:r>
              <a:rPr lang="en-US" dirty="0">
                <a:solidFill>
                  <a:srgbClr val="0E47A1"/>
                </a:solidFill>
              </a:rPr>
              <a:t>view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also becomes </a:t>
            </a:r>
            <a:r>
              <a:rPr lang="en-US" dirty="0">
                <a:solidFill>
                  <a:srgbClr val="C00000"/>
                </a:solidFill>
              </a:rPr>
              <a:t>inactive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9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3F0B-12AF-A2E5-A7E3-93BB8182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View </a:t>
            </a:r>
            <a:r>
              <a:rPr lang="en-US" dirty="0">
                <a:solidFill>
                  <a:srgbClr val="0E47A1"/>
                </a:solidFill>
              </a:rPr>
              <a:t>(Point To Keep in Mind)</a:t>
            </a:r>
            <a:endParaRPr lang="en-IN" dirty="0">
              <a:solidFill>
                <a:srgbClr val="0E47A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413E-83C3-5344-BCAD-31187277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user insert/update/delete any record/s in view, it will also </a:t>
            </a:r>
            <a:r>
              <a:rPr lang="en-US" b="1" dirty="0"/>
              <a:t>affect its base table</a:t>
            </a:r>
            <a:r>
              <a:rPr lang="en-US" dirty="0"/>
              <a:t>. </a:t>
            </a:r>
          </a:p>
          <a:p>
            <a:r>
              <a:rPr lang="en-US" dirty="0"/>
              <a:t>If a user tries to </a:t>
            </a:r>
            <a:r>
              <a:rPr lang="en-US" b="1" dirty="0"/>
              <a:t>insert any record </a:t>
            </a:r>
            <a:r>
              <a:rPr lang="en-US" dirty="0"/>
              <a:t>in view then at that time, the base table’s </a:t>
            </a:r>
            <a:r>
              <a:rPr lang="en-US" b="1" dirty="0"/>
              <a:t>PRIMARY KEY column and NOT NULL column </a:t>
            </a:r>
            <a:r>
              <a:rPr lang="en-US" dirty="0"/>
              <a:t>constraints must be fulfil. </a:t>
            </a:r>
          </a:p>
          <a:p>
            <a:r>
              <a:rPr lang="en-IN" dirty="0"/>
              <a:t>We </a:t>
            </a:r>
            <a:r>
              <a:rPr lang="en-IN" b="1" dirty="0"/>
              <a:t>only modify </a:t>
            </a:r>
            <a:r>
              <a:rPr lang="en-IN" dirty="0"/>
              <a:t>data using view if </a:t>
            </a:r>
            <a:r>
              <a:rPr lang="en-IN" b="1" dirty="0"/>
              <a:t>it affects only one base table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C00000"/>
                </a:solidFill>
              </a:rPr>
              <a:t>Common Restriction on Updatable View</a:t>
            </a:r>
          </a:p>
          <a:p>
            <a:r>
              <a:rPr lang="en-US" dirty="0"/>
              <a:t>It can not include:</a:t>
            </a:r>
          </a:p>
          <a:p>
            <a:pPr lvl="1"/>
            <a:r>
              <a:rPr lang="en-US" dirty="0"/>
              <a:t>Aggregate functions</a:t>
            </a:r>
          </a:p>
          <a:p>
            <a:pPr lvl="1"/>
            <a:r>
              <a:rPr lang="en-US" dirty="0"/>
              <a:t>DISTINCT, GROUP BY or HAVING clause</a:t>
            </a:r>
          </a:p>
          <a:p>
            <a:pPr lvl="1"/>
            <a:r>
              <a:rPr lang="en-US" dirty="0"/>
              <a:t>Sub queries</a:t>
            </a:r>
          </a:p>
          <a:p>
            <a:pPr lvl="1"/>
            <a:r>
              <a:rPr lang="en-US" dirty="0"/>
              <a:t>UNION, INTERSECTION or MINUS clause</a:t>
            </a:r>
          </a:p>
          <a:p>
            <a:pPr marL="0" indent="0">
              <a:buNone/>
            </a:pPr>
            <a:endParaRPr lang="en-US" u="sng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47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0749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79765" y="195312"/>
            <a:ext cx="9896445" cy="567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Topics to be covered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Introduction of Views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Types of Views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Creating, Renaming, Dropping &amp; Updating a View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Advantages and Disadvantages of Views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Table v/s View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Set Operators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Subqueries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Limitations of Subqueries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Introduction of Joins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Types of Joins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Advantages of Joins</a:t>
            </a:r>
          </a:p>
        </p:txBody>
      </p:sp>
    </p:spTree>
    <p:extLst>
      <p:ext uri="{BB962C8B-B14F-4D97-AF65-F5344CB8AC3E}">
        <p14:creationId xmlns:p14="http://schemas.microsoft.com/office/powerpoint/2010/main" val="350639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1C7E-0AF6-8E3F-1786-829222C9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v/s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A7CF-8638-AEBE-61FD-1C7FBB05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F6E385F7-B453-414D-5F54-CF188516DB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1084370"/>
              </p:ext>
            </p:extLst>
          </p:nvPr>
        </p:nvGraphicFramePr>
        <p:xfrm>
          <a:off x="209960" y="1738114"/>
          <a:ext cx="11635363" cy="4475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0557">
                  <a:extLst>
                    <a:ext uri="{9D8B030D-6E8A-4147-A177-3AD203B41FA5}">
                      <a16:colId xmlns:a16="http://schemas.microsoft.com/office/drawing/2014/main" val="958018848"/>
                    </a:ext>
                  </a:extLst>
                </a:gridCol>
                <a:gridCol w="5018244">
                  <a:extLst>
                    <a:ext uri="{9D8B030D-6E8A-4147-A177-3AD203B41FA5}">
                      <a16:colId xmlns:a16="http://schemas.microsoft.com/office/drawing/2014/main" val="3461316769"/>
                    </a:ext>
                  </a:extLst>
                </a:gridCol>
                <a:gridCol w="4926562">
                  <a:extLst>
                    <a:ext uri="{9D8B030D-6E8A-4147-A177-3AD203B41FA5}">
                      <a16:colId xmlns:a16="http://schemas.microsoft.com/office/drawing/2014/main" val="133769863"/>
                    </a:ext>
                  </a:extLst>
                </a:gridCol>
              </a:tblGrid>
              <a:tr h="44751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Definition 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table stores the data.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view only extracts data from the table.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1378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58E940-D1DE-9611-602E-BAF7B7642B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04159"/>
              </p:ext>
            </p:extLst>
          </p:nvPr>
        </p:nvGraphicFramePr>
        <p:xfrm>
          <a:off x="209962" y="1301079"/>
          <a:ext cx="11635363" cy="4475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8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6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514">
                <a:tc>
                  <a:txBody>
                    <a:bodyPr/>
                    <a:lstStyle/>
                    <a:p>
                      <a:pPr fontAlgn="t"/>
                      <a:r>
                        <a:rPr lang="en-GB" b="1">
                          <a:solidFill>
                            <a:schemeClr val="tx1"/>
                          </a:solidFill>
                          <a:effectLst/>
                        </a:rPr>
                        <a:t>Parameters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chemeClr val="tx1"/>
                          </a:solidFill>
                          <a:effectLst/>
                        </a:rPr>
                        <a:t>Table 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chemeClr val="tx1"/>
                          </a:solidFill>
                          <a:effectLst/>
                        </a:rPr>
                        <a:t>View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D5037930-25E3-6619-B7E0-5665A79066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4998385"/>
              </p:ext>
            </p:extLst>
          </p:nvPr>
        </p:nvGraphicFramePr>
        <p:xfrm>
          <a:off x="209963" y="935319"/>
          <a:ext cx="1166416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66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Difference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C181D8-6026-2DAD-0B1A-0289BC45E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30743"/>
              </p:ext>
            </p:extLst>
          </p:nvPr>
        </p:nvGraphicFramePr>
        <p:xfrm>
          <a:off x="209960" y="2175149"/>
          <a:ext cx="11635363" cy="4475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8932">
                  <a:extLst>
                    <a:ext uri="{9D8B030D-6E8A-4147-A177-3AD203B41FA5}">
                      <a16:colId xmlns:a16="http://schemas.microsoft.com/office/drawing/2014/main" val="2383357917"/>
                    </a:ext>
                  </a:extLst>
                </a:gridCol>
                <a:gridCol w="5019869">
                  <a:extLst>
                    <a:ext uri="{9D8B030D-6E8A-4147-A177-3AD203B41FA5}">
                      <a16:colId xmlns:a16="http://schemas.microsoft.com/office/drawing/2014/main" val="1677393283"/>
                    </a:ext>
                  </a:extLst>
                </a:gridCol>
                <a:gridCol w="4926562">
                  <a:extLst>
                    <a:ext uri="{9D8B030D-6E8A-4147-A177-3AD203B41FA5}">
                      <a16:colId xmlns:a16="http://schemas.microsoft.com/office/drawing/2014/main" val="2894284266"/>
                    </a:ext>
                  </a:extLst>
                </a:gridCol>
              </a:tblGrid>
              <a:tr h="447514">
                <a:tc>
                  <a:txBody>
                    <a:bodyPr/>
                    <a:lstStyle/>
                    <a:p>
                      <a:pPr fontAlgn="t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Dependency</a:t>
                      </a:r>
                      <a:endParaRPr lang="en-GB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table is an independent database entity.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view is dependent on the table.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9733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A2EEDC1-48FD-7624-12EC-13F8687CA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85576"/>
              </p:ext>
            </p:extLst>
          </p:nvPr>
        </p:nvGraphicFramePr>
        <p:xfrm>
          <a:off x="209959" y="2600961"/>
          <a:ext cx="11635363" cy="670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8932">
                  <a:extLst>
                    <a:ext uri="{9D8B030D-6E8A-4147-A177-3AD203B41FA5}">
                      <a16:colId xmlns:a16="http://schemas.microsoft.com/office/drawing/2014/main" val="2545654813"/>
                    </a:ext>
                  </a:extLst>
                </a:gridCol>
                <a:gridCol w="5019869">
                  <a:extLst>
                    <a:ext uri="{9D8B030D-6E8A-4147-A177-3AD203B41FA5}">
                      <a16:colId xmlns:a16="http://schemas.microsoft.com/office/drawing/2014/main" val="3534728257"/>
                    </a:ext>
                  </a:extLst>
                </a:gridCol>
                <a:gridCol w="4926562">
                  <a:extLst>
                    <a:ext uri="{9D8B030D-6E8A-4147-A177-3AD203B41FA5}">
                      <a16:colId xmlns:a16="http://schemas.microsoft.com/office/drawing/2014/main" val="52194892"/>
                    </a:ext>
                  </a:extLst>
                </a:gridCol>
              </a:tblGrid>
              <a:tr h="447514">
                <a:tc>
                  <a:txBody>
                    <a:bodyPr/>
                    <a:lstStyle/>
                    <a:p>
                      <a:pPr fontAlgn="t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space</a:t>
                      </a:r>
                      <a:endParaRPr lang="en-GB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stored in physical storage as it occupies real space on systems.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not stored physically. It only requires some space in memory whenever we run its query.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386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95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D5A1A-3B62-DD54-792D-50F43F954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6EEAB2-04E3-E05C-90CE-2FBE89E9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73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31A3-A8E2-4F7A-B0BE-D786E05D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C2CF8-CE10-4B72-B816-8561CFCC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four set operators </a:t>
            </a:r>
            <a:r>
              <a:rPr lang="en-US" b="1" dirty="0">
                <a:solidFill>
                  <a:srgbClr val="C00000"/>
                </a:solidFill>
              </a:rPr>
              <a:t>union, union all, intersect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except</a:t>
            </a:r>
            <a:r>
              <a:rPr lang="en-US" dirty="0"/>
              <a:t> allow us to serially </a:t>
            </a:r>
            <a:r>
              <a:rPr lang="en-US" b="1" dirty="0">
                <a:solidFill>
                  <a:srgbClr val="C00000"/>
                </a:solidFill>
              </a:rPr>
              <a:t>combine two or more select statements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01CF5D-7898-E874-A5E5-339893EF5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9365"/>
              </p:ext>
            </p:extLst>
          </p:nvPr>
        </p:nvGraphicFramePr>
        <p:xfrm>
          <a:off x="2057400" y="1958788"/>
          <a:ext cx="80772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4237F2-BFCB-43C2-C6B3-899B9B0A2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905317"/>
              </p:ext>
            </p:extLst>
          </p:nvPr>
        </p:nvGraphicFramePr>
        <p:xfrm>
          <a:off x="2057400" y="2329628"/>
          <a:ext cx="807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281587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85035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Combine two or more result sets into a single set, without duplicates.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7779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97C82A-AB2D-6715-8A81-045E79CE6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480578"/>
              </p:ext>
            </p:extLst>
          </p:nvPr>
        </p:nvGraphicFramePr>
        <p:xfrm>
          <a:off x="2057400" y="2700468"/>
          <a:ext cx="8077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25369834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3429849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Union All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Combine two or more result sets into a single set, including all duplicates.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79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AF6F41-8543-BFAF-B0FA-30D612727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486640"/>
              </p:ext>
            </p:extLst>
          </p:nvPr>
        </p:nvGraphicFramePr>
        <p:xfrm>
          <a:off x="2057400" y="3340548"/>
          <a:ext cx="807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059171063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986441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Intersect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Takes the data from both result sets which are in common.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5719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535F4A-8878-5B0F-344F-BB8B4D787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304445"/>
              </p:ext>
            </p:extLst>
          </p:nvPr>
        </p:nvGraphicFramePr>
        <p:xfrm>
          <a:off x="2057400" y="3706756"/>
          <a:ext cx="8077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537239771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3276417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Except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Takes the data from first result set, but not the second (i.e. no matching to each other)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63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7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5C8F-2FE4-2C65-C819-AE99DD5D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FCB1-0B22-0DB6-009D-4E59247F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b="1" dirty="0"/>
              <a:t>UNION</a:t>
            </a:r>
            <a:r>
              <a:rPr lang="en-US" dirty="0"/>
              <a:t> operator is used to </a:t>
            </a:r>
            <a:r>
              <a:rPr lang="en-US" b="1" dirty="0">
                <a:solidFill>
                  <a:srgbClr val="C00000"/>
                </a:solidFill>
              </a:rPr>
              <a:t>combine</a:t>
            </a:r>
            <a:r>
              <a:rPr lang="en-US" dirty="0"/>
              <a:t> the result-set of </a:t>
            </a:r>
            <a:r>
              <a:rPr lang="en-US" b="1" dirty="0"/>
              <a:t>two or more SELECT statements.</a:t>
            </a:r>
          </a:p>
          <a:p>
            <a:pPr algn="just"/>
            <a:r>
              <a:rPr lang="en-US" dirty="0"/>
              <a:t>The UNION operator </a:t>
            </a:r>
            <a:r>
              <a:rPr lang="en-US" b="1" dirty="0">
                <a:solidFill>
                  <a:srgbClr val="C00000"/>
                </a:solidFill>
              </a:rPr>
              <a:t>removes duplicate </a:t>
            </a:r>
            <a:r>
              <a:rPr lang="en-US" dirty="0"/>
              <a:t>rows and returns result in </a:t>
            </a:r>
            <a:r>
              <a:rPr lang="en-US" b="1" dirty="0">
                <a:solidFill>
                  <a:srgbClr val="C00000"/>
                </a:solidFill>
              </a:rPr>
              <a:t>ascending order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92386E-558D-FB63-D4C9-9FAA64B4DFC0}"/>
              </a:ext>
            </a:extLst>
          </p:cNvPr>
          <p:cNvSpPr/>
          <p:nvPr/>
        </p:nvSpPr>
        <p:spPr>
          <a:xfrm>
            <a:off x="1997597" y="2757238"/>
            <a:ext cx="1504171" cy="1526970"/>
          </a:xfrm>
          <a:prstGeom prst="ellipse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7E543F-1527-FDBE-2B9A-14EBDC73B03C}"/>
              </a:ext>
            </a:extLst>
          </p:cNvPr>
          <p:cNvSpPr/>
          <p:nvPr/>
        </p:nvSpPr>
        <p:spPr>
          <a:xfrm>
            <a:off x="3728378" y="2757237"/>
            <a:ext cx="1447800" cy="1532148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6" name="Left-Right Arrow 15">
            <a:extLst>
              <a:ext uri="{FF2B5EF4-FFF2-40B4-BE49-F238E27FC236}">
                <a16:creationId xmlns:a16="http://schemas.microsoft.com/office/drawing/2014/main" id="{E425461A-5D04-306C-D74B-A4356B506195}"/>
              </a:ext>
            </a:extLst>
          </p:cNvPr>
          <p:cNvSpPr/>
          <p:nvPr/>
        </p:nvSpPr>
        <p:spPr>
          <a:xfrm>
            <a:off x="5589580" y="3238001"/>
            <a:ext cx="1262998" cy="570620"/>
          </a:xfrm>
          <a:prstGeom prst="leftRightArrow">
            <a:avLst/>
          </a:prstGeom>
          <a:solidFill>
            <a:srgbClr val="CCD668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</a:t>
            </a:r>
          </a:p>
        </p:txBody>
      </p:sp>
      <p:sp>
        <p:nvSpPr>
          <p:cNvPr id="7" name="Freeform 25">
            <a:extLst>
              <a:ext uri="{FF2B5EF4-FFF2-40B4-BE49-F238E27FC236}">
                <a16:creationId xmlns:a16="http://schemas.microsoft.com/office/drawing/2014/main" id="{D0B58E8D-C289-E653-3B92-2B56FA0C0799}"/>
              </a:ext>
            </a:extLst>
          </p:cNvPr>
          <p:cNvSpPr/>
          <p:nvPr/>
        </p:nvSpPr>
        <p:spPr>
          <a:xfrm>
            <a:off x="8071778" y="2900326"/>
            <a:ext cx="610825" cy="1239994"/>
          </a:xfrm>
          <a:custGeom>
            <a:avLst/>
            <a:gdLst>
              <a:gd name="connsiteX0" fmla="*/ 299195 w 610825"/>
              <a:gd name="connsiteY0" fmla="*/ 0 h 1239994"/>
              <a:gd name="connsiteX1" fmla="*/ 393584 w 610825"/>
              <a:gd name="connsiteY1" fmla="*/ 80437 h 1239994"/>
              <a:gd name="connsiteX2" fmla="*/ 610825 w 610825"/>
              <a:gd name="connsiteY2" fmla="*/ 622133 h 1239994"/>
              <a:gd name="connsiteX3" fmla="*/ 393584 w 610825"/>
              <a:gd name="connsiteY3" fmla="*/ 1163829 h 1239994"/>
              <a:gd name="connsiteX4" fmla="*/ 304209 w 610825"/>
              <a:gd name="connsiteY4" fmla="*/ 1239994 h 1239994"/>
              <a:gd name="connsiteX5" fmla="*/ 212025 w 610825"/>
              <a:gd name="connsiteY5" fmla="*/ 1159504 h 1239994"/>
              <a:gd name="connsiteX6" fmla="*/ 0 w 610825"/>
              <a:gd name="connsiteY6" fmla="*/ 617808 h 1239994"/>
              <a:gd name="connsiteX7" fmla="*/ 212025 w 610825"/>
              <a:gd name="connsiteY7" fmla="*/ 76112 h 1239994"/>
              <a:gd name="connsiteX8" fmla="*/ 299195 w 610825"/>
              <a:gd name="connsiteY8" fmla="*/ 0 h 123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825" h="1239994">
                <a:moveTo>
                  <a:pt x="299195" y="0"/>
                </a:moveTo>
                <a:lnTo>
                  <a:pt x="393584" y="80437"/>
                </a:lnTo>
                <a:cubicBezTo>
                  <a:pt x="527807" y="219069"/>
                  <a:pt x="610825" y="410588"/>
                  <a:pt x="610825" y="622133"/>
                </a:cubicBezTo>
                <a:cubicBezTo>
                  <a:pt x="610825" y="833679"/>
                  <a:pt x="527807" y="1025197"/>
                  <a:pt x="393584" y="1163829"/>
                </a:cubicBezTo>
                <a:lnTo>
                  <a:pt x="304209" y="1239994"/>
                </a:lnTo>
                <a:lnTo>
                  <a:pt x="212025" y="1159504"/>
                </a:lnTo>
                <a:cubicBezTo>
                  <a:pt x="81025" y="1020872"/>
                  <a:pt x="0" y="829354"/>
                  <a:pt x="0" y="617808"/>
                </a:cubicBezTo>
                <a:cubicBezTo>
                  <a:pt x="0" y="406263"/>
                  <a:pt x="81025" y="214744"/>
                  <a:pt x="212025" y="76112"/>
                </a:cubicBezTo>
                <a:lnTo>
                  <a:pt x="299195" y="0"/>
                </a:lnTo>
                <a:close/>
              </a:path>
            </a:pathLst>
          </a:cu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8" name="Freeform 24">
            <a:extLst>
              <a:ext uri="{FF2B5EF4-FFF2-40B4-BE49-F238E27FC236}">
                <a16:creationId xmlns:a16="http://schemas.microsoft.com/office/drawing/2014/main" id="{3527D678-3D7E-7550-D678-B4201D109F96}"/>
              </a:ext>
            </a:extLst>
          </p:cNvPr>
          <p:cNvSpPr/>
          <p:nvPr/>
        </p:nvSpPr>
        <p:spPr>
          <a:xfrm>
            <a:off x="8370973" y="2752060"/>
            <a:ext cx="1148605" cy="1532148"/>
          </a:xfrm>
          <a:custGeom>
            <a:avLst/>
            <a:gdLst>
              <a:gd name="connsiteX0" fmla="*/ 424705 w 1148605"/>
              <a:gd name="connsiteY0" fmla="*/ 0 h 1532148"/>
              <a:gd name="connsiteX1" fmla="*/ 1148605 w 1148605"/>
              <a:gd name="connsiteY1" fmla="*/ 766074 h 1532148"/>
              <a:gd name="connsiteX2" fmla="*/ 424705 w 1148605"/>
              <a:gd name="connsiteY2" fmla="*/ 1532148 h 1532148"/>
              <a:gd name="connsiteX3" fmla="*/ 19966 w 1148605"/>
              <a:gd name="connsiteY3" fmla="*/ 1401315 h 1532148"/>
              <a:gd name="connsiteX4" fmla="*/ 5014 w 1148605"/>
              <a:gd name="connsiteY4" fmla="*/ 1388260 h 1532148"/>
              <a:gd name="connsiteX5" fmla="*/ 94389 w 1148605"/>
              <a:gd name="connsiteY5" fmla="*/ 1312095 h 1532148"/>
              <a:gd name="connsiteX6" fmla="*/ 311630 w 1148605"/>
              <a:gd name="connsiteY6" fmla="*/ 770399 h 1532148"/>
              <a:gd name="connsiteX7" fmla="*/ 94389 w 1148605"/>
              <a:gd name="connsiteY7" fmla="*/ 228703 h 1532148"/>
              <a:gd name="connsiteX8" fmla="*/ 0 w 1148605"/>
              <a:gd name="connsiteY8" fmla="*/ 148266 h 1532148"/>
              <a:gd name="connsiteX9" fmla="*/ 19966 w 1148605"/>
              <a:gd name="connsiteY9" fmla="*/ 130833 h 1532148"/>
              <a:gd name="connsiteX10" fmla="*/ 424705 w 1148605"/>
              <a:gd name="connsiteY10" fmla="*/ 0 h 153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8605" h="1532148">
                <a:moveTo>
                  <a:pt x="424705" y="0"/>
                </a:moveTo>
                <a:cubicBezTo>
                  <a:pt x="824504" y="0"/>
                  <a:pt x="1148605" y="342983"/>
                  <a:pt x="1148605" y="766074"/>
                </a:cubicBezTo>
                <a:cubicBezTo>
                  <a:pt x="1148605" y="1189165"/>
                  <a:pt x="824504" y="1532148"/>
                  <a:pt x="424705" y="1532148"/>
                </a:cubicBezTo>
                <a:cubicBezTo>
                  <a:pt x="274781" y="1532148"/>
                  <a:pt x="135501" y="1483916"/>
                  <a:pt x="19966" y="1401315"/>
                </a:cubicBezTo>
                <a:lnTo>
                  <a:pt x="5014" y="1388260"/>
                </a:lnTo>
                <a:lnTo>
                  <a:pt x="94389" y="1312095"/>
                </a:lnTo>
                <a:cubicBezTo>
                  <a:pt x="228612" y="1173463"/>
                  <a:pt x="311630" y="981945"/>
                  <a:pt x="311630" y="770399"/>
                </a:cubicBezTo>
                <a:cubicBezTo>
                  <a:pt x="311630" y="558854"/>
                  <a:pt x="228612" y="367335"/>
                  <a:pt x="94389" y="228703"/>
                </a:cubicBezTo>
                <a:lnTo>
                  <a:pt x="0" y="148266"/>
                </a:lnTo>
                <a:lnTo>
                  <a:pt x="19966" y="130833"/>
                </a:lnTo>
                <a:cubicBezTo>
                  <a:pt x="135501" y="48232"/>
                  <a:pt x="274781" y="0"/>
                  <a:pt x="424705" y="0"/>
                </a:cubicBezTo>
                <a:close/>
              </a:path>
            </a:pathLst>
          </a:cu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9" name="Freeform 23">
            <a:extLst>
              <a:ext uri="{FF2B5EF4-FFF2-40B4-BE49-F238E27FC236}">
                <a16:creationId xmlns:a16="http://schemas.microsoft.com/office/drawing/2014/main" id="{F340618B-377C-F925-46C1-0105C07C3316}"/>
              </a:ext>
            </a:extLst>
          </p:cNvPr>
          <p:cNvSpPr/>
          <p:nvPr/>
        </p:nvSpPr>
        <p:spPr>
          <a:xfrm>
            <a:off x="7199186" y="2756385"/>
            <a:ext cx="1176800" cy="1532148"/>
          </a:xfrm>
          <a:custGeom>
            <a:avLst/>
            <a:gdLst>
              <a:gd name="connsiteX0" fmla="*/ 741708 w 1176800"/>
              <a:gd name="connsiteY0" fmla="*/ 0 h 1532148"/>
              <a:gd name="connsiteX1" fmla="*/ 1156404 w 1176800"/>
              <a:gd name="connsiteY1" fmla="*/ 130833 h 1532148"/>
              <a:gd name="connsiteX2" fmla="*/ 1171786 w 1176800"/>
              <a:gd name="connsiteY2" fmla="*/ 143941 h 1532148"/>
              <a:gd name="connsiteX3" fmla="*/ 1084616 w 1176800"/>
              <a:gd name="connsiteY3" fmla="*/ 220053 h 1532148"/>
              <a:gd name="connsiteX4" fmla="*/ 872591 w 1176800"/>
              <a:gd name="connsiteY4" fmla="*/ 761749 h 1532148"/>
              <a:gd name="connsiteX5" fmla="*/ 1084616 w 1176800"/>
              <a:gd name="connsiteY5" fmla="*/ 1303445 h 1532148"/>
              <a:gd name="connsiteX6" fmla="*/ 1176800 w 1176800"/>
              <a:gd name="connsiteY6" fmla="*/ 1383935 h 1532148"/>
              <a:gd name="connsiteX7" fmla="*/ 1156404 w 1176800"/>
              <a:gd name="connsiteY7" fmla="*/ 1401315 h 1532148"/>
              <a:gd name="connsiteX8" fmla="*/ 741708 w 1176800"/>
              <a:gd name="connsiteY8" fmla="*/ 1532148 h 1532148"/>
              <a:gd name="connsiteX9" fmla="*/ 0 w 1176800"/>
              <a:gd name="connsiteY9" fmla="*/ 766074 h 1532148"/>
              <a:gd name="connsiteX10" fmla="*/ 741708 w 1176800"/>
              <a:gd name="connsiteY10" fmla="*/ 0 h 153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6800" h="1532148">
                <a:moveTo>
                  <a:pt x="741708" y="0"/>
                </a:moveTo>
                <a:cubicBezTo>
                  <a:pt x="895321" y="0"/>
                  <a:pt x="1038027" y="48232"/>
                  <a:pt x="1156404" y="130833"/>
                </a:cubicBezTo>
                <a:lnTo>
                  <a:pt x="1171786" y="143941"/>
                </a:lnTo>
                <a:lnTo>
                  <a:pt x="1084616" y="220053"/>
                </a:lnTo>
                <a:cubicBezTo>
                  <a:pt x="953616" y="358685"/>
                  <a:pt x="872591" y="550204"/>
                  <a:pt x="872591" y="761749"/>
                </a:cubicBezTo>
                <a:cubicBezTo>
                  <a:pt x="872591" y="973295"/>
                  <a:pt x="953616" y="1164813"/>
                  <a:pt x="1084616" y="1303445"/>
                </a:cubicBezTo>
                <a:lnTo>
                  <a:pt x="1176800" y="1383935"/>
                </a:lnTo>
                <a:lnTo>
                  <a:pt x="1156404" y="1401315"/>
                </a:lnTo>
                <a:cubicBezTo>
                  <a:pt x="1038027" y="1483916"/>
                  <a:pt x="895321" y="1532148"/>
                  <a:pt x="741708" y="1532148"/>
                </a:cubicBezTo>
                <a:cubicBezTo>
                  <a:pt x="332074" y="1532148"/>
                  <a:pt x="0" y="1189165"/>
                  <a:pt x="0" y="766074"/>
                </a:cubicBezTo>
                <a:cubicBezTo>
                  <a:pt x="0" y="342983"/>
                  <a:pt x="332074" y="0"/>
                  <a:pt x="741708" y="0"/>
                </a:cubicBezTo>
                <a:close/>
              </a:path>
            </a:pathLst>
          </a:cu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2971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0706-2608-14B2-11BE-319E66B89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60031-C52D-4EC2-EC55-804EB8AB8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3C5664-F666-AF42-2B4C-F949A95DDF20}"/>
              </a:ext>
            </a:extLst>
          </p:cNvPr>
          <p:cNvSpPr/>
          <p:nvPr/>
        </p:nvSpPr>
        <p:spPr>
          <a:xfrm>
            <a:off x="300251" y="1371600"/>
            <a:ext cx="8077200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492EB3-D4C6-16FC-8818-F37699062FCD}"/>
              </a:ext>
            </a:extLst>
          </p:cNvPr>
          <p:cNvSpPr/>
          <p:nvPr/>
        </p:nvSpPr>
        <p:spPr>
          <a:xfrm>
            <a:off x="449516" y="1548195"/>
            <a:ext cx="1146135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1BDFE-A51B-CD4E-7DE8-D60B106F01CD}"/>
              </a:ext>
            </a:extLst>
          </p:cNvPr>
          <p:cNvSpPr/>
          <p:nvPr/>
        </p:nvSpPr>
        <p:spPr>
          <a:xfrm>
            <a:off x="1691150" y="1548195"/>
            <a:ext cx="1052050" cy="44523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Columns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89D882-CEA6-D95F-0BF9-672B0D9B9BD4}"/>
              </a:ext>
            </a:extLst>
          </p:cNvPr>
          <p:cNvSpPr/>
          <p:nvPr/>
        </p:nvSpPr>
        <p:spPr>
          <a:xfrm>
            <a:off x="4076796" y="1556826"/>
            <a:ext cx="1054338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660EB3-21D7-0BB2-3994-21B20D4A501B}"/>
              </a:ext>
            </a:extLst>
          </p:cNvPr>
          <p:cNvSpPr/>
          <p:nvPr/>
        </p:nvSpPr>
        <p:spPr>
          <a:xfrm>
            <a:off x="449516" y="2115969"/>
            <a:ext cx="1146135" cy="41626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35E856-5805-4E72-72F6-29167E5B94BD}"/>
              </a:ext>
            </a:extLst>
          </p:cNvPr>
          <p:cNvSpPr/>
          <p:nvPr/>
        </p:nvSpPr>
        <p:spPr>
          <a:xfrm>
            <a:off x="2838699" y="1556826"/>
            <a:ext cx="1146135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752E38-4A79-302F-EE18-9CB578F7CC92}"/>
              </a:ext>
            </a:extLst>
          </p:cNvPr>
          <p:cNvSpPr/>
          <p:nvPr/>
        </p:nvSpPr>
        <p:spPr>
          <a:xfrm>
            <a:off x="449516" y="2656452"/>
            <a:ext cx="1146135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577504-B431-1D8E-46C6-DBD728E19A23}"/>
              </a:ext>
            </a:extLst>
          </p:cNvPr>
          <p:cNvSpPr/>
          <p:nvPr/>
        </p:nvSpPr>
        <p:spPr>
          <a:xfrm>
            <a:off x="1691150" y="2656452"/>
            <a:ext cx="1052050" cy="44523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Columns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126C6A-94ED-6E50-F75D-267E2E594894}"/>
              </a:ext>
            </a:extLst>
          </p:cNvPr>
          <p:cNvSpPr/>
          <p:nvPr/>
        </p:nvSpPr>
        <p:spPr>
          <a:xfrm>
            <a:off x="4076796" y="2656452"/>
            <a:ext cx="1054338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Table2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FBD189-6138-B708-BBD0-02B436F6E98D}"/>
              </a:ext>
            </a:extLst>
          </p:cNvPr>
          <p:cNvSpPr/>
          <p:nvPr/>
        </p:nvSpPr>
        <p:spPr>
          <a:xfrm>
            <a:off x="2838699" y="2673807"/>
            <a:ext cx="1146135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1F6CA-A937-947A-B928-956057494774}"/>
              </a:ext>
            </a:extLst>
          </p:cNvPr>
          <p:cNvSpPr/>
          <p:nvPr/>
        </p:nvSpPr>
        <p:spPr>
          <a:xfrm>
            <a:off x="5430353" y="2656452"/>
            <a:ext cx="163171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;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C9764-53BD-22D4-1C37-44F8BA589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767" y="4256652"/>
            <a:ext cx="1109156" cy="10011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3F9137-DDC0-4198-3104-AFDF225B9E3B}"/>
              </a:ext>
            </a:extLst>
          </p:cNvPr>
          <p:cNvSpPr/>
          <p:nvPr/>
        </p:nvSpPr>
        <p:spPr>
          <a:xfrm>
            <a:off x="4151981" y="1556826"/>
            <a:ext cx="1217508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Emp2016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13323C-8E94-F9E2-D7D2-D5374C0A6844}"/>
              </a:ext>
            </a:extLst>
          </p:cNvPr>
          <p:cNvSpPr/>
          <p:nvPr/>
        </p:nvSpPr>
        <p:spPr>
          <a:xfrm>
            <a:off x="4151980" y="2656452"/>
            <a:ext cx="121750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Emp2018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9CF680-8782-40B3-DDCB-13CD5A19C022}"/>
              </a:ext>
            </a:extLst>
          </p:cNvPr>
          <p:cNvSpPr/>
          <p:nvPr/>
        </p:nvSpPr>
        <p:spPr>
          <a:xfrm>
            <a:off x="1836175" y="1543577"/>
            <a:ext cx="7620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*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411FEE-5D19-CEB6-7A2A-A2431B3A7F61}"/>
              </a:ext>
            </a:extLst>
          </p:cNvPr>
          <p:cNvSpPr/>
          <p:nvPr/>
        </p:nvSpPr>
        <p:spPr>
          <a:xfrm>
            <a:off x="1828800" y="2649104"/>
            <a:ext cx="7620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*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7123303-5181-12D0-0199-628BB0AAD1D0}"/>
              </a:ext>
            </a:extLst>
          </p:cNvPr>
          <p:cNvGraphicFramePr>
            <a:graphicFrameLocks noGrp="1"/>
          </p:cNvGraphicFramePr>
          <p:nvPr/>
        </p:nvGraphicFramePr>
        <p:xfrm>
          <a:off x="300251" y="3634823"/>
          <a:ext cx="2074092" cy="180820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21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Emp2016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6E419EC-A092-B503-CE7B-340AADEC51E0}"/>
              </a:ext>
            </a:extLst>
          </p:cNvPr>
          <p:cNvGraphicFramePr>
            <a:graphicFrameLocks noGrp="1"/>
          </p:cNvGraphicFramePr>
          <p:nvPr/>
        </p:nvGraphicFramePr>
        <p:xfrm>
          <a:off x="2717042" y="3647110"/>
          <a:ext cx="2074092" cy="180820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21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Emp2018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Rohit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9437BE0-31D7-33D6-B0CF-5D18F1F5A9F9}"/>
              </a:ext>
            </a:extLst>
          </p:cNvPr>
          <p:cNvGraphicFramePr>
            <a:graphicFrameLocks noGrp="1"/>
          </p:cNvGraphicFramePr>
          <p:nvPr/>
        </p:nvGraphicFramePr>
        <p:xfrm>
          <a:off x="6428941" y="3393586"/>
          <a:ext cx="1948510" cy="2509227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59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Union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Rohit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A4D7F7A-C524-CEB4-9EBF-49ABB22894A4}"/>
              </a:ext>
            </a:extLst>
          </p:cNvPr>
          <p:cNvSpPr txBox="1"/>
          <p:nvPr/>
        </p:nvSpPr>
        <p:spPr>
          <a:xfrm>
            <a:off x="180846" y="1028047"/>
            <a:ext cx="1104900" cy="36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Syntax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34E05E-1C40-F588-9D79-C238A19C8109}"/>
              </a:ext>
            </a:extLst>
          </p:cNvPr>
          <p:cNvSpPr txBox="1"/>
          <p:nvPr/>
        </p:nvSpPr>
        <p:spPr>
          <a:xfrm>
            <a:off x="209421" y="1081470"/>
            <a:ext cx="723900" cy="36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E.g.</a:t>
            </a:r>
          </a:p>
        </p:txBody>
      </p:sp>
    </p:spTree>
    <p:extLst>
      <p:ext uri="{BB962C8B-B14F-4D97-AF65-F5344CB8AC3E}">
        <p14:creationId xmlns:p14="http://schemas.microsoft.com/office/powerpoint/2010/main" val="204977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6" grpId="0" animBg="1"/>
      <p:bldP spid="17" grpId="0" animBg="1"/>
      <p:bldP spid="18" grpId="0" animBg="1"/>
      <p:bldP spid="19" grpId="0" animBg="1"/>
      <p:bldP spid="23" grpId="0"/>
      <p:bldP spid="23" grpId="1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22EE-4F21-3ADA-67C1-0C308A92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FBA3-C5F2-5D0B-7A03-C760E9A9B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b="1" dirty="0"/>
              <a:t>UNION ALL </a:t>
            </a:r>
            <a:r>
              <a:rPr lang="en-US" dirty="0"/>
              <a:t>operator is used to </a:t>
            </a:r>
            <a:r>
              <a:rPr lang="en-US" b="1" dirty="0">
                <a:solidFill>
                  <a:srgbClr val="C00000"/>
                </a:solidFill>
              </a:rPr>
              <a:t>combine</a:t>
            </a:r>
            <a:r>
              <a:rPr lang="en-US" dirty="0"/>
              <a:t> the result-set of two or more SELECT statements.</a:t>
            </a:r>
          </a:p>
          <a:p>
            <a:pPr algn="just"/>
            <a:r>
              <a:rPr lang="en-US" dirty="0"/>
              <a:t>The UNION ALL operator </a:t>
            </a:r>
            <a:r>
              <a:rPr lang="en-US" b="1" dirty="0">
                <a:solidFill>
                  <a:srgbClr val="C00000"/>
                </a:solidFill>
              </a:rPr>
              <a:t>does not removes duplicate </a:t>
            </a:r>
            <a:r>
              <a:rPr lang="en-US" b="1" dirty="0"/>
              <a:t>rows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ECCEC6-115C-0B82-AD62-9FD32213217C}"/>
              </a:ext>
            </a:extLst>
          </p:cNvPr>
          <p:cNvSpPr/>
          <p:nvPr/>
        </p:nvSpPr>
        <p:spPr>
          <a:xfrm>
            <a:off x="2069940" y="2665515"/>
            <a:ext cx="1504171" cy="1526970"/>
          </a:xfrm>
          <a:prstGeom prst="ellipse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FEF460-BBCF-C115-B7BB-F0ACDC851BE0}"/>
              </a:ext>
            </a:extLst>
          </p:cNvPr>
          <p:cNvSpPr/>
          <p:nvPr/>
        </p:nvSpPr>
        <p:spPr>
          <a:xfrm>
            <a:off x="3800721" y="2665514"/>
            <a:ext cx="1447800" cy="1532148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6" name="Left-Right Arrow 27">
            <a:extLst>
              <a:ext uri="{FF2B5EF4-FFF2-40B4-BE49-F238E27FC236}">
                <a16:creationId xmlns:a16="http://schemas.microsoft.com/office/drawing/2014/main" id="{8A2A5945-9260-06B2-0933-5B191C6ED5BC}"/>
              </a:ext>
            </a:extLst>
          </p:cNvPr>
          <p:cNvSpPr/>
          <p:nvPr/>
        </p:nvSpPr>
        <p:spPr>
          <a:xfrm>
            <a:off x="5661923" y="3146278"/>
            <a:ext cx="1262998" cy="570620"/>
          </a:xfrm>
          <a:prstGeom prst="leftRightArrow">
            <a:avLst/>
          </a:prstGeom>
          <a:solidFill>
            <a:srgbClr val="CCD668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</a:t>
            </a:r>
          </a:p>
        </p:txBody>
      </p:sp>
      <p:sp>
        <p:nvSpPr>
          <p:cNvPr id="7" name="Freeform 28">
            <a:extLst>
              <a:ext uri="{FF2B5EF4-FFF2-40B4-BE49-F238E27FC236}">
                <a16:creationId xmlns:a16="http://schemas.microsoft.com/office/drawing/2014/main" id="{125B1885-BEF6-D5F7-5855-3C471AF4BEE8}"/>
              </a:ext>
            </a:extLst>
          </p:cNvPr>
          <p:cNvSpPr/>
          <p:nvPr/>
        </p:nvSpPr>
        <p:spPr>
          <a:xfrm>
            <a:off x="8144121" y="2808603"/>
            <a:ext cx="610825" cy="1239994"/>
          </a:xfrm>
          <a:custGeom>
            <a:avLst/>
            <a:gdLst>
              <a:gd name="connsiteX0" fmla="*/ 299195 w 610825"/>
              <a:gd name="connsiteY0" fmla="*/ 0 h 1239994"/>
              <a:gd name="connsiteX1" fmla="*/ 393584 w 610825"/>
              <a:gd name="connsiteY1" fmla="*/ 80437 h 1239994"/>
              <a:gd name="connsiteX2" fmla="*/ 610825 w 610825"/>
              <a:gd name="connsiteY2" fmla="*/ 622133 h 1239994"/>
              <a:gd name="connsiteX3" fmla="*/ 393584 w 610825"/>
              <a:gd name="connsiteY3" fmla="*/ 1163829 h 1239994"/>
              <a:gd name="connsiteX4" fmla="*/ 304209 w 610825"/>
              <a:gd name="connsiteY4" fmla="*/ 1239994 h 1239994"/>
              <a:gd name="connsiteX5" fmla="*/ 212025 w 610825"/>
              <a:gd name="connsiteY5" fmla="*/ 1159504 h 1239994"/>
              <a:gd name="connsiteX6" fmla="*/ 0 w 610825"/>
              <a:gd name="connsiteY6" fmla="*/ 617808 h 1239994"/>
              <a:gd name="connsiteX7" fmla="*/ 212025 w 610825"/>
              <a:gd name="connsiteY7" fmla="*/ 76112 h 1239994"/>
              <a:gd name="connsiteX8" fmla="*/ 299195 w 610825"/>
              <a:gd name="connsiteY8" fmla="*/ 0 h 123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825" h="1239994">
                <a:moveTo>
                  <a:pt x="299195" y="0"/>
                </a:moveTo>
                <a:lnTo>
                  <a:pt x="393584" y="80437"/>
                </a:lnTo>
                <a:cubicBezTo>
                  <a:pt x="527807" y="219069"/>
                  <a:pt x="610825" y="410588"/>
                  <a:pt x="610825" y="622133"/>
                </a:cubicBezTo>
                <a:cubicBezTo>
                  <a:pt x="610825" y="833679"/>
                  <a:pt x="527807" y="1025197"/>
                  <a:pt x="393584" y="1163829"/>
                </a:cubicBezTo>
                <a:lnTo>
                  <a:pt x="304209" y="1239994"/>
                </a:lnTo>
                <a:lnTo>
                  <a:pt x="212025" y="1159504"/>
                </a:lnTo>
                <a:cubicBezTo>
                  <a:pt x="81025" y="1020872"/>
                  <a:pt x="0" y="829354"/>
                  <a:pt x="0" y="617808"/>
                </a:cubicBezTo>
                <a:cubicBezTo>
                  <a:pt x="0" y="406263"/>
                  <a:pt x="81025" y="214744"/>
                  <a:pt x="212025" y="76112"/>
                </a:cubicBezTo>
                <a:lnTo>
                  <a:pt x="299195" y="0"/>
                </a:lnTo>
                <a:close/>
              </a:path>
            </a:pathLst>
          </a:cu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8" name="Freeform 29">
            <a:extLst>
              <a:ext uri="{FF2B5EF4-FFF2-40B4-BE49-F238E27FC236}">
                <a16:creationId xmlns:a16="http://schemas.microsoft.com/office/drawing/2014/main" id="{701AA91E-526F-D79D-A99D-E93E277B303D}"/>
              </a:ext>
            </a:extLst>
          </p:cNvPr>
          <p:cNvSpPr/>
          <p:nvPr/>
        </p:nvSpPr>
        <p:spPr>
          <a:xfrm>
            <a:off x="8443316" y="2660337"/>
            <a:ext cx="1148605" cy="1532148"/>
          </a:xfrm>
          <a:custGeom>
            <a:avLst/>
            <a:gdLst>
              <a:gd name="connsiteX0" fmla="*/ 424705 w 1148605"/>
              <a:gd name="connsiteY0" fmla="*/ 0 h 1532148"/>
              <a:gd name="connsiteX1" fmla="*/ 1148605 w 1148605"/>
              <a:gd name="connsiteY1" fmla="*/ 766074 h 1532148"/>
              <a:gd name="connsiteX2" fmla="*/ 424705 w 1148605"/>
              <a:gd name="connsiteY2" fmla="*/ 1532148 h 1532148"/>
              <a:gd name="connsiteX3" fmla="*/ 19966 w 1148605"/>
              <a:gd name="connsiteY3" fmla="*/ 1401315 h 1532148"/>
              <a:gd name="connsiteX4" fmla="*/ 5014 w 1148605"/>
              <a:gd name="connsiteY4" fmla="*/ 1388260 h 1532148"/>
              <a:gd name="connsiteX5" fmla="*/ 94389 w 1148605"/>
              <a:gd name="connsiteY5" fmla="*/ 1312095 h 1532148"/>
              <a:gd name="connsiteX6" fmla="*/ 311630 w 1148605"/>
              <a:gd name="connsiteY6" fmla="*/ 770399 h 1532148"/>
              <a:gd name="connsiteX7" fmla="*/ 94389 w 1148605"/>
              <a:gd name="connsiteY7" fmla="*/ 228703 h 1532148"/>
              <a:gd name="connsiteX8" fmla="*/ 0 w 1148605"/>
              <a:gd name="connsiteY8" fmla="*/ 148266 h 1532148"/>
              <a:gd name="connsiteX9" fmla="*/ 19966 w 1148605"/>
              <a:gd name="connsiteY9" fmla="*/ 130833 h 1532148"/>
              <a:gd name="connsiteX10" fmla="*/ 424705 w 1148605"/>
              <a:gd name="connsiteY10" fmla="*/ 0 h 153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8605" h="1532148">
                <a:moveTo>
                  <a:pt x="424705" y="0"/>
                </a:moveTo>
                <a:cubicBezTo>
                  <a:pt x="824504" y="0"/>
                  <a:pt x="1148605" y="342983"/>
                  <a:pt x="1148605" y="766074"/>
                </a:cubicBezTo>
                <a:cubicBezTo>
                  <a:pt x="1148605" y="1189165"/>
                  <a:pt x="824504" y="1532148"/>
                  <a:pt x="424705" y="1532148"/>
                </a:cubicBezTo>
                <a:cubicBezTo>
                  <a:pt x="274781" y="1532148"/>
                  <a:pt x="135501" y="1483916"/>
                  <a:pt x="19966" y="1401315"/>
                </a:cubicBezTo>
                <a:lnTo>
                  <a:pt x="5014" y="1388260"/>
                </a:lnTo>
                <a:lnTo>
                  <a:pt x="94389" y="1312095"/>
                </a:lnTo>
                <a:cubicBezTo>
                  <a:pt x="228612" y="1173463"/>
                  <a:pt x="311630" y="981945"/>
                  <a:pt x="311630" y="770399"/>
                </a:cubicBezTo>
                <a:cubicBezTo>
                  <a:pt x="311630" y="558854"/>
                  <a:pt x="228612" y="367335"/>
                  <a:pt x="94389" y="228703"/>
                </a:cubicBezTo>
                <a:lnTo>
                  <a:pt x="0" y="148266"/>
                </a:lnTo>
                <a:lnTo>
                  <a:pt x="19966" y="130833"/>
                </a:lnTo>
                <a:cubicBezTo>
                  <a:pt x="135501" y="48232"/>
                  <a:pt x="274781" y="0"/>
                  <a:pt x="424705" y="0"/>
                </a:cubicBezTo>
                <a:close/>
              </a:path>
            </a:pathLst>
          </a:cu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9" name="Freeform 30">
            <a:extLst>
              <a:ext uri="{FF2B5EF4-FFF2-40B4-BE49-F238E27FC236}">
                <a16:creationId xmlns:a16="http://schemas.microsoft.com/office/drawing/2014/main" id="{A7C607FA-11FE-8E62-DDA3-2EFC72FCF1FD}"/>
              </a:ext>
            </a:extLst>
          </p:cNvPr>
          <p:cNvSpPr/>
          <p:nvPr/>
        </p:nvSpPr>
        <p:spPr>
          <a:xfrm>
            <a:off x="7271529" y="2664662"/>
            <a:ext cx="1176800" cy="1532148"/>
          </a:xfrm>
          <a:custGeom>
            <a:avLst/>
            <a:gdLst>
              <a:gd name="connsiteX0" fmla="*/ 741708 w 1176800"/>
              <a:gd name="connsiteY0" fmla="*/ 0 h 1532148"/>
              <a:gd name="connsiteX1" fmla="*/ 1156404 w 1176800"/>
              <a:gd name="connsiteY1" fmla="*/ 130833 h 1532148"/>
              <a:gd name="connsiteX2" fmla="*/ 1171786 w 1176800"/>
              <a:gd name="connsiteY2" fmla="*/ 143941 h 1532148"/>
              <a:gd name="connsiteX3" fmla="*/ 1084616 w 1176800"/>
              <a:gd name="connsiteY3" fmla="*/ 220053 h 1532148"/>
              <a:gd name="connsiteX4" fmla="*/ 872591 w 1176800"/>
              <a:gd name="connsiteY4" fmla="*/ 761749 h 1532148"/>
              <a:gd name="connsiteX5" fmla="*/ 1084616 w 1176800"/>
              <a:gd name="connsiteY5" fmla="*/ 1303445 h 1532148"/>
              <a:gd name="connsiteX6" fmla="*/ 1176800 w 1176800"/>
              <a:gd name="connsiteY6" fmla="*/ 1383935 h 1532148"/>
              <a:gd name="connsiteX7" fmla="*/ 1156404 w 1176800"/>
              <a:gd name="connsiteY7" fmla="*/ 1401315 h 1532148"/>
              <a:gd name="connsiteX8" fmla="*/ 741708 w 1176800"/>
              <a:gd name="connsiteY8" fmla="*/ 1532148 h 1532148"/>
              <a:gd name="connsiteX9" fmla="*/ 0 w 1176800"/>
              <a:gd name="connsiteY9" fmla="*/ 766074 h 1532148"/>
              <a:gd name="connsiteX10" fmla="*/ 741708 w 1176800"/>
              <a:gd name="connsiteY10" fmla="*/ 0 h 153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6800" h="1532148">
                <a:moveTo>
                  <a:pt x="741708" y="0"/>
                </a:moveTo>
                <a:cubicBezTo>
                  <a:pt x="895321" y="0"/>
                  <a:pt x="1038027" y="48232"/>
                  <a:pt x="1156404" y="130833"/>
                </a:cubicBezTo>
                <a:lnTo>
                  <a:pt x="1171786" y="143941"/>
                </a:lnTo>
                <a:lnTo>
                  <a:pt x="1084616" y="220053"/>
                </a:lnTo>
                <a:cubicBezTo>
                  <a:pt x="953616" y="358685"/>
                  <a:pt x="872591" y="550204"/>
                  <a:pt x="872591" y="761749"/>
                </a:cubicBezTo>
                <a:cubicBezTo>
                  <a:pt x="872591" y="973295"/>
                  <a:pt x="953616" y="1164813"/>
                  <a:pt x="1084616" y="1303445"/>
                </a:cubicBezTo>
                <a:lnTo>
                  <a:pt x="1176800" y="1383935"/>
                </a:lnTo>
                <a:lnTo>
                  <a:pt x="1156404" y="1401315"/>
                </a:lnTo>
                <a:cubicBezTo>
                  <a:pt x="1038027" y="1483916"/>
                  <a:pt x="895321" y="1532148"/>
                  <a:pt x="741708" y="1532148"/>
                </a:cubicBezTo>
                <a:cubicBezTo>
                  <a:pt x="332074" y="1532148"/>
                  <a:pt x="0" y="1189165"/>
                  <a:pt x="0" y="766074"/>
                </a:cubicBezTo>
                <a:cubicBezTo>
                  <a:pt x="0" y="342983"/>
                  <a:pt x="332074" y="0"/>
                  <a:pt x="741708" y="0"/>
                </a:cubicBezTo>
                <a:close/>
              </a:path>
            </a:pathLst>
          </a:cu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0428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ADD7-2609-94AE-E5DA-F794868B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99F5A-283D-90C1-BBE0-B0B0A091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25B5B0-00CE-88AF-3701-740B3C0F43AA}"/>
              </a:ext>
            </a:extLst>
          </p:cNvPr>
          <p:cNvSpPr/>
          <p:nvPr/>
        </p:nvSpPr>
        <p:spPr>
          <a:xfrm>
            <a:off x="300251" y="1371600"/>
            <a:ext cx="8077200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D5A186-3576-4ED6-F366-82B39A11833D}"/>
              </a:ext>
            </a:extLst>
          </p:cNvPr>
          <p:cNvSpPr/>
          <p:nvPr/>
        </p:nvSpPr>
        <p:spPr>
          <a:xfrm>
            <a:off x="449516" y="1548195"/>
            <a:ext cx="1146135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08A033-2954-86AC-B0A9-66628F0E2115}"/>
              </a:ext>
            </a:extLst>
          </p:cNvPr>
          <p:cNvSpPr/>
          <p:nvPr/>
        </p:nvSpPr>
        <p:spPr>
          <a:xfrm>
            <a:off x="1691150" y="1548195"/>
            <a:ext cx="1052050" cy="44523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Columns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B58B76-9CA3-0D9A-F681-A09F1FBF00A9}"/>
              </a:ext>
            </a:extLst>
          </p:cNvPr>
          <p:cNvSpPr/>
          <p:nvPr/>
        </p:nvSpPr>
        <p:spPr>
          <a:xfrm>
            <a:off x="4076796" y="1556826"/>
            <a:ext cx="1054338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AE5EF4-6CC4-4F28-A583-ED4E1E40B139}"/>
              </a:ext>
            </a:extLst>
          </p:cNvPr>
          <p:cNvSpPr/>
          <p:nvPr/>
        </p:nvSpPr>
        <p:spPr>
          <a:xfrm>
            <a:off x="449516" y="2115969"/>
            <a:ext cx="1241634" cy="41626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ALL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BEC9A1-3348-93A6-C3CC-BE61E2CA1FB4}"/>
              </a:ext>
            </a:extLst>
          </p:cNvPr>
          <p:cNvSpPr/>
          <p:nvPr/>
        </p:nvSpPr>
        <p:spPr>
          <a:xfrm>
            <a:off x="2838699" y="1556826"/>
            <a:ext cx="1146135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35F0B2-24C4-E55A-9B98-E19DE76940D0}"/>
              </a:ext>
            </a:extLst>
          </p:cNvPr>
          <p:cNvSpPr/>
          <p:nvPr/>
        </p:nvSpPr>
        <p:spPr>
          <a:xfrm>
            <a:off x="449516" y="2656452"/>
            <a:ext cx="1146135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E8A81F-D1E4-0428-73D6-9DEA8F28DBC8}"/>
              </a:ext>
            </a:extLst>
          </p:cNvPr>
          <p:cNvSpPr/>
          <p:nvPr/>
        </p:nvSpPr>
        <p:spPr>
          <a:xfrm>
            <a:off x="1691150" y="2656452"/>
            <a:ext cx="1052050" cy="44523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Columns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D3634F-EEB2-F1B9-CE0E-498FBA03FCEB}"/>
              </a:ext>
            </a:extLst>
          </p:cNvPr>
          <p:cNvSpPr/>
          <p:nvPr/>
        </p:nvSpPr>
        <p:spPr>
          <a:xfrm>
            <a:off x="4076796" y="2656452"/>
            <a:ext cx="1054338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Table2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37D071-C05A-0CF8-D9FB-84AFA8408A67}"/>
              </a:ext>
            </a:extLst>
          </p:cNvPr>
          <p:cNvSpPr/>
          <p:nvPr/>
        </p:nvSpPr>
        <p:spPr>
          <a:xfrm>
            <a:off x="2838699" y="2673807"/>
            <a:ext cx="1146135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8EF5FE-5E0A-E3DF-E431-96C675EDAB0D}"/>
              </a:ext>
            </a:extLst>
          </p:cNvPr>
          <p:cNvSpPr/>
          <p:nvPr/>
        </p:nvSpPr>
        <p:spPr>
          <a:xfrm>
            <a:off x="5281648" y="2656452"/>
            <a:ext cx="163171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AE2411A-48F2-0847-E61F-6E7DBF24C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134" y="4350213"/>
            <a:ext cx="1109156" cy="100114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82AECCA-4BA0-5A6A-31BA-2F4792A5D901}"/>
              </a:ext>
            </a:extLst>
          </p:cNvPr>
          <p:cNvSpPr/>
          <p:nvPr/>
        </p:nvSpPr>
        <p:spPr>
          <a:xfrm>
            <a:off x="4151981" y="1556826"/>
            <a:ext cx="1071115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Emp2016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42D8AF-FB2A-A8FE-87A4-41A9443B84AA}"/>
              </a:ext>
            </a:extLst>
          </p:cNvPr>
          <p:cNvSpPr/>
          <p:nvPr/>
        </p:nvSpPr>
        <p:spPr>
          <a:xfrm>
            <a:off x="4151980" y="2656452"/>
            <a:ext cx="10711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Emp2018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0175D1-CB79-7C41-E8FD-A4FD9CD70F9F}"/>
              </a:ext>
            </a:extLst>
          </p:cNvPr>
          <p:cNvSpPr/>
          <p:nvPr/>
        </p:nvSpPr>
        <p:spPr>
          <a:xfrm>
            <a:off x="1828800" y="1542212"/>
            <a:ext cx="7620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*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3C43-4690-A778-2841-CBA425E987B3}"/>
              </a:ext>
            </a:extLst>
          </p:cNvPr>
          <p:cNvSpPr/>
          <p:nvPr/>
        </p:nvSpPr>
        <p:spPr>
          <a:xfrm>
            <a:off x="1828800" y="2649104"/>
            <a:ext cx="7620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*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05930652-CD4A-382B-04BC-39EEF3B5E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727476"/>
              </p:ext>
            </p:extLst>
          </p:nvPr>
        </p:nvGraphicFramePr>
        <p:xfrm>
          <a:off x="385917" y="3767053"/>
          <a:ext cx="2074092" cy="180820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21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Emp2016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C11FAB1C-C356-B409-9DD0-1548FA48B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378850"/>
              </p:ext>
            </p:extLst>
          </p:nvPr>
        </p:nvGraphicFramePr>
        <p:xfrm>
          <a:off x="2802708" y="3779340"/>
          <a:ext cx="2074092" cy="180820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21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Emp2018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Rohit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D83C99B-1B56-7ED9-A2DE-389BB285F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976480"/>
              </p:ext>
            </p:extLst>
          </p:nvPr>
        </p:nvGraphicFramePr>
        <p:xfrm>
          <a:off x="6428941" y="3312460"/>
          <a:ext cx="1948510" cy="28597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59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UnionAll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Rohit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476ADBBE-5B0B-DCDF-4954-3322C7D2D3D1}"/>
              </a:ext>
            </a:extLst>
          </p:cNvPr>
          <p:cNvSpPr/>
          <p:nvPr/>
        </p:nvSpPr>
        <p:spPr>
          <a:xfrm>
            <a:off x="6400366" y="4475630"/>
            <a:ext cx="1948510" cy="32497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065BF0-E358-F664-2706-2D54E29D8D95}"/>
              </a:ext>
            </a:extLst>
          </p:cNvPr>
          <p:cNvSpPr/>
          <p:nvPr/>
        </p:nvSpPr>
        <p:spPr>
          <a:xfrm>
            <a:off x="6400366" y="5542430"/>
            <a:ext cx="1948510" cy="32497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8311B9-8339-D7FE-F41E-8001D608B950}"/>
              </a:ext>
            </a:extLst>
          </p:cNvPr>
          <p:cNvSpPr txBox="1"/>
          <p:nvPr/>
        </p:nvSpPr>
        <p:spPr>
          <a:xfrm>
            <a:off x="180846" y="1028047"/>
            <a:ext cx="1104900" cy="36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Syntax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F936C4-524B-00B6-BBDA-CC8D37D28CE4}"/>
              </a:ext>
            </a:extLst>
          </p:cNvPr>
          <p:cNvSpPr txBox="1"/>
          <p:nvPr/>
        </p:nvSpPr>
        <p:spPr>
          <a:xfrm>
            <a:off x="209421" y="1081470"/>
            <a:ext cx="723900" cy="36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E.g.</a:t>
            </a:r>
          </a:p>
        </p:txBody>
      </p:sp>
    </p:spTree>
    <p:extLst>
      <p:ext uri="{BB962C8B-B14F-4D97-AF65-F5344CB8AC3E}">
        <p14:creationId xmlns:p14="http://schemas.microsoft.com/office/powerpoint/2010/main" val="21548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8" grpId="0" animBg="1"/>
      <p:bldP spid="39" grpId="0" animBg="1"/>
      <p:bldP spid="40" grpId="0" animBg="1"/>
      <p:bldP spid="41" grpId="0" animBg="1"/>
      <p:bldP spid="45" grpId="0" animBg="1"/>
      <p:bldP spid="46" grpId="0" animBg="1"/>
      <p:bldP spid="47" grpId="0"/>
      <p:bldP spid="47" grpId="1"/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CD34-4F2E-6415-B977-8AEBD9D5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F899A-6325-EB9F-E20F-EF158C3AF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The </a:t>
            </a:r>
            <a:r>
              <a:rPr lang="en-US" sz="2400" b="1" dirty="0"/>
              <a:t>INTERSECT</a:t>
            </a:r>
            <a:r>
              <a:rPr lang="en-US" sz="2400" dirty="0"/>
              <a:t> operator is used to return </a:t>
            </a:r>
            <a:r>
              <a:rPr lang="en-US" sz="2400" b="1" dirty="0">
                <a:solidFill>
                  <a:srgbClr val="C00000"/>
                </a:solidFill>
              </a:rPr>
              <a:t>common records </a:t>
            </a:r>
            <a:r>
              <a:rPr lang="en-US" sz="2400" dirty="0"/>
              <a:t>between two SELECT statements.</a:t>
            </a:r>
          </a:p>
          <a:p>
            <a:pPr algn="just"/>
            <a:r>
              <a:rPr lang="en-US" sz="2400" dirty="0"/>
              <a:t>If a record exists in one query and not in the other, it will be omitted from the INTERSECT results.</a:t>
            </a:r>
          </a:p>
          <a:p>
            <a:pPr algn="just"/>
            <a:r>
              <a:rPr lang="en-US" sz="2400" dirty="0"/>
              <a:t>The Intersect operator </a:t>
            </a:r>
            <a:r>
              <a:rPr lang="en-US" sz="2400" b="1" dirty="0">
                <a:solidFill>
                  <a:srgbClr val="C00000"/>
                </a:solidFill>
              </a:rPr>
              <a:t>removes duplicate </a:t>
            </a:r>
            <a:r>
              <a:rPr lang="en-US" sz="2400" dirty="0"/>
              <a:t>rows and returns result in </a:t>
            </a:r>
            <a:r>
              <a:rPr lang="en-US" sz="2400" b="1" dirty="0">
                <a:solidFill>
                  <a:srgbClr val="C00000"/>
                </a:solidFill>
              </a:rPr>
              <a:t>ascending order</a:t>
            </a:r>
            <a:r>
              <a:rPr lang="en-US" sz="2400" dirty="0"/>
              <a:t>.</a:t>
            </a:r>
          </a:p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91DE2F-08BD-EEBB-8639-DB520ABA638F}"/>
              </a:ext>
            </a:extLst>
          </p:cNvPr>
          <p:cNvSpPr/>
          <p:nvPr/>
        </p:nvSpPr>
        <p:spPr>
          <a:xfrm>
            <a:off x="1972519" y="3429000"/>
            <a:ext cx="1504171" cy="1526970"/>
          </a:xfrm>
          <a:prstGeom prst="ellipse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BE5F16-EA21-12DD-D5ED-8BBE129604B0}"/>
              </a:ext>
            </a:extLst>
          </p:cNvPr>
          <p:cNvSpPr/>
          <p:nvPr/>
        </p:nvSpPr>
        <p:spPr>
          <a:xfrm>
            <a:off x="3706001" y="3429000"/>
            <a:ext cx="1447800" cy="1532148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6" name="Left-Right Arrow 27">
            <a:extLst>
              <a:ext uri="{FF2B5EF4-FFF2-40B4-BE49-F238E27FC236}">
                <a16:creationId xmlns:a16="http://schemas.microsoft.com/office/drawing/2014/main" id="{0CC5FFE3-98D8-A84A-29A0-173A59149235}"/>
              </a:ext>
            </a:extLst>
          </p:cNvPr>
          <p:cNvSpPr/>
          <p:nvPr/>
        </p:nvSpPr>
        <p:spPr>
          <a:xfrm>
            <a:off x="5452996" y="3928398"/>
            <a:ext cx="1262998" cy="570620"/>
          </a:xfrm>
          <a:prstGeom prst="leftRightArrow">
            <a:avLst/>
          </a:prstGeom>
          <a:solidFill>
            <a:srgbClr val="CCD668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</a:t>
            </a:r>
          </a:p>
        </p:txBody>
      </p:sp>
      <p:sp>
        <p:nvSpPr>
          <p:cNvPr id="7" name="Freeform 28">
            <a:extLst>
              <a:ext uri="{FF2B5EF4-FFF2-40B4-BE49-F238E27FC236}">
                <a16:creationId xmlns:a16="http://schemas.microsoft.com/office/drawing/2014/main" id="{E6F57CA7-7A57-B1AB-D897-88F16625B0D2}"/>
              </a:ext>
            </a:extLst>
          </p:cNvPr>
          <p:cNvSpPr/>
          <p:nvPr/>
        </p:nvSpPr>
        <p:spPr>
          <a:xfrm>
            <a:off x="8037187" y="3572941"/>
            <a:ext cx="610825" cy="1239994"/>
          </a:xfrm>
          <a:custGeom>
            <a:avLst/>
            <a:gdLst>
              <a:gd name="connsiteX0" fmla="*/ 299195 w 610825"/>
              <a:gd name="connsiteY0" fmla="*/ 0 h 1239994"/>
              <a:gd name="connsiteX1" fmla="*/ 393584 w 610825"/>
              <a:gd name="connsiteY1" fmla="*/ 80437 h 1239994"/>
              <a:gd name="connsiteX2" fmla="*/ 610825 w 610825"/>
              <a:gd name="connsiteY2" fmla="*/ 622133 h 1239994"/>
              <a:gd name="connsiteX3" fmla="*/ 393584 w 610825"/>
              <a:gd name="connsiteY3" fmla="*/ 1163829 h 1239994"/>
              <a:gd name="connsiteX4" fmla="*/ 304209 w 610825"/>
              <a:gd name="connsiteY4" fmla="*/ 1239994 h 1239994"/>
              <a:gd name="connsiteX5" fmla="*/ 212025 w 610825"/>
              <a:gd name="connsiteY5" fmla="*/ 1159504 h 1239994"/>
              <a:gd name="connsiteX6" fmla="*/ 0 w 610825"/>
              <a:gd name="connsiteY6" fmla="*/ 617808 h 1239994"/>
              <a:gd name="connsiteX7" fmla="*/ 212025 w 610825"/>
              <a:gd name="connsiteY7" fmla="*/ 76112 h 1239994"/>
              <a:gd name="connsiteX8" fmla="*/ 299195 w 610825"/>
              <a:gd name="connsiteY8" fmla="*/ 0 h 123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825" h="1239994">
                <a:moveTo>
                  <a:pt x="299195" y="0"/>
                </a:moveTo>
                <a:lnTo>
                  <a:pt x="393584" y="80437"/>
                </a:lnTo>
                <a:cubicBezTo>
                  <a:pt x="527807" y="219069"/>
                  <a:pt x="610825" y="410588"/>
                  <a:pt x="610825" y="622133"/>
                </a:cubicBezTo>
                <a:cubicBezTo>
                  <a:pt x="610825" y="833679"/>
                  <a:pt x="527807" y="1025197"/>
                  <a:pt x="393584" y="1163829"/>
                </a:cubicBezTo>
                <a:lnTo>
                  <a:pt x="304209" y="1239994"/>
                </a:lnTo>
                <a:lnTo>
                  <a:pt x="212025" y="1159504"/>
                </a:lnTo>
                <a:cubicBezTo>
                  <a:pt x="81025" y="1020872"/>
                  <a:pt x="0" y="829354"/>
                  <a:pt x="0" y="617808"/>
                </a:cubicBezTo>
                <a:cubicBezTo>
                  <a:pt x="0" y="406263"/>
                  <a:pt x="81025" y="214744"/>
                  <a:pt x="212025" y="76112"/>
                </a:cubicBezTo>
                <a:lnTo>
                  <a:pt x="299195" y="0"/>
                </a:lnTo>
                <a:close/>
              </a:path>
            </a:pathLst>
          </a:cu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8" name="Freeform 29">
            <a:extLst>
              <a:ext uri="{FF2B5EF4-FFF2-40B4-BE49-F238E27FC236}">
                <a16:creationId xmlns:a16="http://schemas.microsoft.com/office/drawing/2014/main" id="{67326645-C4B1-A0DA-7C04-925F5EFA70C6}"/>
              </a:ext>
            </a:extLst>
          </p:cNvPr>
          <p:cNvSpPr/>
          <p:nvPr/>
        </p:nvSpPr>
        <p:spPr>
          <a:xfrm>
            <a:off x="8336382" y="3424675"/>
            <a:ext cx="1148605" cy="1532148"/>
          </a:xfrm>
          <a:custGeom>
            <a:avLst/>
            <a:gdLst>
              <a:gd name="connsiteX0" fmla="*/ 424705 w 1148605"/>
              <a:gd name="connsiteY0" fmla="*/ 0 h 1532148"/>
              <a:gd name="connsiteX1" fmla="*/ 1148605 w 1148605"/>
              <a:gd name="connsiteY1" fmla="*/ 766074 h 1532148"/>
              <a:gd name="connsiteX2" fmla="*/ 424705 w 1148605"/>
              <a:gd name="connsiteY2" fmla="*/ 1532148 h 1532148"/>
              <a:gd name="connsiteX3" fmla="*/ 19966 w 1148605"/>
              <a:gd name="connsiteY3" fmla="*/ 1401315 h 1532148"/>
              <a:gd name="connsiteX4" fmla="*/ 5014 w 1148605"/>
              <a:gd name="connsiteY4" fmla="*/ 1388260 h 1532148"/>
              <a:gd name="connsiteX5" fmla="*/ 94389 w 1148605"/>
              <a:gd name="connsiteY5" fmla="*/ 1312095 h 1532148"/>
              <a:gd name="connsiteX6" fmla="*/ 311630 w 1148605"/>
              <a:gd name="connsiteY6" fmla="*/ 770399 h 1532148"/>
              <a:gd name="connsiteX7" fmla="*/ 94389 w 1148605"/>
              <a:gd name="connsiteY7" fmla="*/ 228703 h 1532148"/>
              <a:gd name="connsiteX8" fmla="*/ 0 w 1148605"/>
              <a:gd name="connsiteY8" fmla="*/ 148266 h 1532148"/>
              <a:gd name="connsiteX9" fmla="*/ 19966 w 1148605"/>
              <a:gd name="connsiteY9" fmla="*/ 130833 h 1532148"/>
              <a:gd name="connsiteX10" fmla="*/ 424705 w 1148605"/>
              <a:gd name="connsiteY10" fmla="*/ 0 h 153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8605" h="1532148">
                <a:moveTo>
                  <a:pt x="424705" y="0"/>
                </a:moveTo>
                <a:cubicBezTo>
                  <a:pt x="824504" y="0"/>
                  <a:pt x="1148605" y="342983"/>
                  <a:pt x="1148605" y="766074"/>
                </a:cubicBezTo>
                <a:cubicBezTo>
                  <a:pt x="1148605" y="1189165"/>
                  <a:pt x="824504" y="1532148"/>
                  <a:pt x="424705" y="1532148"/>
                </a:cubicBezTo>
                <a:cubicBezTo>
                  <a:pt x="274781" y="1532148"/>
                  <a:pt x="135501" y="1483916"/>
                  <a:pt x="19966" y="1401315"/>
                </a:cubicBezTo>
                <a:lnTo>
                  <a:pt x="5014" y="1388260"/>
                </a:lnTo>
                <a:lnTo>
                  <a:pt x="94389" y="1312095"/>
                </a:lnTo>
                <a:cubicBezTo>
                  <a:pt x="228612" y="1173463"/>
                  <a:pt x="311630" y="981945"/>
                  <a:pt x="311630" y="770399"/>
                </a:cubicBezTo>
                <a:cubicBezTo>
                  <a:pt x="311630" y="558854"/>
                  <a:pt x="228612" y="367335"/>
                  <a:pt x="94389" y="228703"/>
                </a:cubicBezTo>
                <a:lnTo>
                  <a:pt x="0" y="148266"/>
                </a:lnTo>
                <a:lnTo>
                  <a:pt x="19966" y="130833"/>
                </a:lnTo>
                <a:cubicBezTo>
                  <a:pt x="135501" y="48232"/>
                  <a:pt x="274781" y="0"/>
                  <a:pt x="424705" y="0"/>
                </a:cubicBezTo>
                <a:close/>
              </a:path>
            </a:pathLst>
          </a:cu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9" name="Freeform 30">
            <a:extLst>
              <a:ext uri="{FF2B5EF4-FFF2-40B4-BE49-F238E27FC236}">
                <a16:creationId xmlns:a16="http://schemas.microsoft.com/office/drawing/2014/main" id="{BEA8218F-89BB-8EA2-FA27-1FF8B562D3EB}"/>
              </a:ext>
            </a:extLst>
          </p:cNvPr>
          <p:cNvSpPr/>
          <p:nvPr/>
        </p:nvSpPr>
        <p:spPr>
          <a:xfrm>
            <a:off x="7164595" y="3429000"/>
            <a:ext cx="1176800" cy="1532148"/>
          </a:xfrm>
          <a:custGeom>
            <a:avLst/>
            <a:gdLst>
              <a:gd name="connsiteX0" fmla="*/ 741708 w 1176800"/>
              <a:gd name="connsiteY0" fmla="*/ 0 h 1532148"/>
              <a:gd name="connsiteX1" fmla="*/ 1156404 w 1176800"/>
              <a:gd name="connsiteY1" fmla="*/ 130833 h 1532148"/>
              <a:gd name="connsiteX2" fmla="*/ 1171786 w 1176800"/>
              <a:gd name="connsiteY2" fmla="*/ 143941 h 1532148"/>
              <a:gd name="connsiteX3" fmla="*/ 1084616 w 1176800"/>
              <a:gd name="connsiteY3" fmla="*/ 220053 h 1532148"/>
              <a:gd name="connsiteX4" fmla="*/ 872591 w 1176800"/>
              <a:gd name="connsiteY4" fmla="*/ 761749 h 1532148"/>
              <a:gd name="connsiteX5" fmla="*/ 1084616 w 1176800"/>
              <a:gd name="connsiteY5" fmla="*/ 1303445 h 1532148"/>
              <a:gd name="connsiteX6" fmla="*/ 1176800 w 1176800"/>
              <a:gd name="connsiteY6" fmla="*/ 1383935 h 1532148"/>
              <a:gd name="connsiteX7" fmla="*/ 1156404 w 1176800"/>
              <a:gd name="connsiteY7" fmla="*/ 1401315 h 1532148"/>
              <a:gd name="connsiteX8" fmla="*/ 741708 w 1176800"/>
              <a:gd name="connsiteY8" fmla="*/ 1532148 h 1532148"/>
              <a:gd name="connsiteX9" fmla="*/ 0 w 1176800"/>
              <a:gd name="connsiteY9" fmla="*/ 766074 h 1532148"/>
              <a:gd name="connsiteX10" fmla="*/ 741708 w 1176800"/>
              <a:gd name="connsiteY10" fmla="*/ 0 h 153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6800" h="1532148">
                <a:moveTo>
                  <a:pt x="741708" y="0"/>
                </a:moveTo>
                <a:cubicBezTo>
                  <a:pt x="895321" y="0"/>
                  <a:pt x="1038027" y="48232"/>
                  <a:pt x="1156404" y="130833"/>
                </a:cubicBezTo>
                <a:lnTo>
                  <a:pt x="1171786" y="143941"/>
                </a:lnTo>
                <a:lnTo>
                  <a:pt x="1084616" y="220053"/>
                </a:lnTo>
                <a:cubicBezTo>
                  <a:pt x="953616" y="358685"/>
                  <a:pt x="872591" y="550204"/>
                  <a:pt x="872591" y="761749"/>
                </a:cubicBezTo>
                <a:cubicBezTo>
                  <a:pt x="872591" y="973295"/>
                  <a:pt x="953616" y="1164813"/>
                  <a:pt x="1084616" y="1303445"/>
                </a:cubicBezTo>
                <a:lnTo>
                  <a:pt x="1176800" y="1383935"/>
                </a:lnTo>
                <a:lnTo>
                  <a:pt x="1156404" y="1401315"/>
                </a:lnTo>
                <a:cubicBezTo>
                  <a:pt x="1038027" y="1483916"/>
                  <a:pt x="895321" y="1532148"/>
                  <a:pt x="741708" y="1532148"/>
                </a:cubicBezTo>
                <a:cubicBezTo>
                  <a:pt x="332074" y="1532148"/>
                  <a:pt x="0" y="1189165"/>
                  <a:pt x="0" y="766074"/>
                </a:cubicBezTo>
                <a:cubicBezTo>
                  <a:pt x="0" y="342983"/>
                  <a:pt x="332074" y="0"/>
                  <a:pt x="741708" y="0"/>
                </a:cubicBezTo>
                <a:close/>
              </a:path>
            </a:pathLst>
          </a:cu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6173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B930-AB60-12DC-CF2A-5F2B1C3D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6F880-3229-F6F8-483C-FFA0ED0F8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051EB1-7613-8B0B-2C3F-A76771DCCFDB}"/>
              </a:ext>
            </a:extLst>
          </p:cNvPr>
          <p:cNvSpPr/>
          <p:nvPr/>
        </p:nvSpPr>
        <p:spPr>
          <a:xfrm>
            <a:off x="481167" y="1326689"/>
            <a:ext cx="8053177" cy="2032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928C08-DD71-D4A8-A662-17F9E6A96FF3}"/>
              </a:ext>
            </a:extLst>
          </p:cNvPr>
          <p:cNvSpPr/>
          <p:nvPr/>
        </p:nvSpPr>
        <p:spPr>
          <a:xfrm>
            <a:off x="597228" y="1548197"/>
            <a:ext cx="1146135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1FB563-FF39-FEB4-A4DD-69B2B1BFD38D}"/>
              </a:ext>
            </a:extLst>
          </p:cNvPr>
          <p:cNvSpPr/>
          <p:nvPr/>
        </p:nvSpPr>
        <p:spPr>
          <a:xfrm>
            <a:off x="1841990" y="1553939"/>
            <a:ext cx="1048921" cy="43949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Columns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70E933-E2DF-6085-61A1-05F7F7351A85}"/>
              </a:ext>
            </a:extLst>
          </p:cNvPr>
          <p:cNvSpPr/>
          <p:nvPr/>
        </p:nvSpPr>
        <p:spPr>
          <a:xfrm>
            <a:off x="4227644" y="1562724"/>
            <a:ext cx="1051202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E64F60-CB10-7343-B6C1-335C3F67F0B9}"/>
              </a:ext>
            </a:extLst>
          </p:cNvPr>
          <p:cNvSpPr/>
          <p:nvPr/>
        </p:nvSpPr>
        <p:spPr>
          <a:xfrm>
            <a:off x="600920" y="2121339"/>
            <a:ext cx="1377858" cy="41089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INTERSECT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95B7B2-39C7-22B4-07A8-DC4689B97651}"/>
              </a:ext>
            </a:extLst>
          </p:cNvPr>
          <p:cNvSpPr/>
          <p:nvPr/>
        </p:nvSpPr>
        <p:spPr>
          <a:xfrm>
            <a:off x="2989820" y="1562724"/>
            <a:ext cx="1142726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F4F49-1041-CF28-28E2-1917FE759214}"/>
              </a:ext>
            </a:extLst>
          </p:cNvPr>
          <p:cNvSpPr/>
          <p:nvPr/>
        </p:nvSpPr>
        <p:spPr>
          <a:xfrm>
            <a:off x="600637" y="2662350"/>
            <a:ext cx="1142726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8C1477-80B0-581B-03A1-E748C9A4736F}"/>
              </a:ext>
            </a:extLst>
          </p:cNvPr>
          <p:cNvSpPr/>
          <p:nvPr/>
        </p:nvSpPr>
        <p:spPr>
          <a:xfrm>
            <a:off x="1841990" y="2662196"/>
            <a:ext cx="1048921" cy="43949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Columns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1FD5D0-4BB9-9D33-DA9A-6A76D5C495D9}"/>
              </a:ext>
            </a:extLst>
          </p:cNvPr>
          <p:cNvSpPr/>
          <p:nvPr/>
        </p:nvSpPr>
        <p:spPr>
          <a:xfrm>
            <a:off x="4227644" y="2662350"/>
            <a:ext cx="1051202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Table2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257A4F-DF1B-18F5-66FB-508AA6A429BC}"/>
              </a:ext>
            </a:extLst>
          </p:cNvPr>
          <p:cNvSpPr/>
          <p:nvPr/>
        </p:nvSpPr>
        <p:spPr>
          <a:xfrm>
            <a:off x="2989820" y="2679705"/>
            <a:ext cx="1142726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8F55B7-191F-6EB5-4D1A-488F038A686C}"/>
              </a:ext>
            </a:extLst>
          </p:cNvPr>
          <p:cNvSpPr/>
          <p:nvPr/>
        </p:nvSpPr>
        <p:spPr>
          <a:xfrm>
            <a:off x="5439586" y="2662350"/>
            <a:ext cx="162686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CC533B6-3F48-0A96-3E10-FE15353FB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44" y="4267200"/>
            <a:ext cx="1072635" cy="96818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53149DD-F997-2B92-3F9E-BD78477D3DFB}"/>
              </a:ext>
            </a:extLst>
          </p:cNvPr>
          <p:cNvSpPr/>
          <p:nvPr/>
        </p:nvSpPr>
        <p:spPr>
          <a:xfrm>
            <a:off x="4302382" y="1562724"/>
            <a:ext cx="1071562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Emp2016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44218B-BF74-754E-54E7-5DEB4F180272}"/>
              </a:ext>
            </a:extLst>
          </p:cNvPr>
          <p:cNvSpPr/>
          <p:nvPr/>
        </p:nvSpPr>
        <p:spPr>
          <a:xfrm>
            <a:off x="4302380" y="2662350"/>
            <a:ext cx="1071563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Emp2018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72D626-2265-728B-97AF-CD46AC9B7E4C}"/>
              </a:ext>
            </a:extLst>
          </p:cNvPr>
          <p:cNvSpPr/>
          <p:nvPr/>
        </p:nvSpPr>
        <p:spPr>
          <a:xfrm>
            <a:off x="1978778" y="1548110"/>
            <a:ext cx="759734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*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170841-B968-2614-845D-28696568DADE}"/>
              </a:ext>
            </a:extLst>
          </p:cNvPr>
          <p:cNvSpPr/>
          <p:nvPr/>
        </p:nvSpPr>
        <p:spPr>
          <a:xfrm>
            <a:off x="1978778" y="2655002"/>
            <a:ext cx="759734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*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FEDDCC3-C4EA-1A04-D52B-D6B704980A65}"/>
              </a:ext>
            </a:extLst>
          </p:cNvPr>
          <p:cNvGraphicFramePr>
            <a:graphicFrameLocks noGrp="1"/>
          </p:cNvGraphicFramePr>
          <p:nvPr/>
        </p:nvGraphicFramePr>
        <p:xfrm>
          <a:off x="462117" y="3634823"/>
          <a:ext cx="2074092" cy="180820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21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Emp2016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A369763F-60F7-68D5-66FA-7F6976EF9E81}"/>
              </a:ext>
            </a:extLst>
          </p:cNvPr>
          <p:cNvGraphicFramePr>
            <a:graphicFrameLocks noGrp="1"/>
          </p:cNvGraphicFramePr>
          <p:nvPr/>
        </p:nvGraphicFramePr>
        <p:xfrm>
          <a:off x="2878908" y="3647110"/>
          <a:ext cx="2074092" cy="180820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21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Emp2018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Rohit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1BDAD00E-EFF9-EE8B-C9D9-6F45284BA0BA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4044229"/>
          <a:ext cx="1948510" cy="110717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59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Intersect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1BB5929A-F34B-2215-0107-86260F6EABC6}"/>
              </a:ext>
            </a:extLst>
          </p:cNvPr>
          <p:cNvSpPr/>
          <p:nvPr/>
        </p:nvSpPr>
        <p:spPr>
          <a:xfrm>
            <a:off x="2871864" y="4752975"/>
            <a:ext cx="2074092" cy="35253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DB00B35-9A53-93F0-7E30-18BC79C6919C}"/>
              </a:ext>
            </a:extLst>
          </p:cNvPr>
          <p:cNvSpPr/>
          <p:nvPr/>
        </p:nvSpPr>
        <p:spPr>
          <a:xfrm>
            <a:off x="453645" y="4752918"/>
            <a:ext cx="2074092" cy="35253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92DAC7-E1D1-2DB7-E536-3E0ED20FC441}"/>
              </a:ext>
            </a:extLst>
          </p:cNvPr>
          <p:cNvSpPr txBox="1"/>
          <p:nvPr/>
        </p:nvSpPr>
        <p:spPr>
          <a:xfrm>
            <a:off x="266700" y="990600"/>
            <a:ext cx="1104900" cy="36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Syntax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A137AD-A05F-F836-2E9F-BADAE30DD8BE}"/>
              </a:ext>
            </a:extLst>
          </p:cNvPr>
          <p:cNvSpPr txBox="1"/>
          <p:nvPr/>
        </p:nvSpPr>
        <p:spPr>
          <a:xfrm>
            <a:off x="285750" y="1012753"/>
            <a:ext cx="723900" cy="36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E.g.</a:t>
            </a:r>
          </a:p>
        </p:txBody>
      </p:sp>
    </p:spTree>
    <p:extLst>
      <p:ext uri="{BB962C8B-B14F-4D97-AF65-F5344CB8AC3E}">
        <p14:creationId xmlns:p14="http://schemas.microsoft.com/office/powerpoint/2010/main" val="277614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8" grpId="0" animBg="1"/>
      <p:bldP spid="39" grpId="0" animBg="1"/>
      <p:bldP spid="40" grpId="0" animBg="1"/>
      <p:bldP spid="41" grpId="0" animBg="1"/>
      <p:bldP spid="45" grpId="0" animBg="1"/>
      <p:bldP spid="46" grpId="0" animBg="1"/>
      <p:bldP spid="47" grpId="0"/>
      <p:bldP spid="47" grpId="1"/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53DB-81C8-3C23-EE6E-6755CDCD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C7FA6-E779-E26C-F541-BF2F6CBF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EXCEPT operator is used to combine two SELECT statements and </a:t>
            </a:r>
            <a:r>
              <a:rPr lang="en-US" sz="2400" b="1" dirty="0"/>
              <a:t>returns rows from the first SELECT statement that are not returned by the second SELECT statement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This means EXCEPT returns only rows, which are not available in the second SELECT statement.</a:t>
            </a:r>
          </a:p>
          <a:p>
            <a:pPr algn="just"/>
            <a:r>
              <a:rPr lang="en-US" sz="2400" dirty="0"/>
              <a:t>The Except operator </a:t>
            </a:r>
            <a:r>
              <a:rPr lang="en-US" sz="2400" b="1" dirty="0">
                <a:solidFill>
                  <a:srgbClr val="C00000"/>
                </a:solidFill>
              </a:rPr>
              <a:t>removes duplicate </a:t>
            </a:r>
            <a:r>
              <a:rPr lang="en-US" sz="2400" dirty="0"/>
              <a:t>rows and returns result in </a:t>
            </a:r>
            <a:r>
              <a:rPr lang="en-US" sz="2400" b="1" dirty="0">
                <a:solidFill>
                  <a:srgbClr val="C00000"/>
                </a:solidFill>
              </a:rPr>
              <a:t>ascending order</a:t>
            </a:r>
            <a:r>
              <a:rPr lang="en-US" sz="2400" dirty="0"/>
              <a:t>.</a:t>
            </a:r>
          </a:p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0122BA-0A8F-B384-5821-34217E11594A}"/>
              </a:ext>
            </a:extLst>
          </p:cNvPr>
          <p:cNvSpPr/>
          <p:nvPr/>
        </p:nvSpPr>
        <p:spPr>
          <a:xfrm>
            <a:off x="228600" y="4326874"/>
            <a:ext cx="1182930" cy="1235725"/>
          </a:xfrm>
          <a:prstGeom prst="ellipse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Left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E02A2D-1984-0C10-3865-D1F080645625}"/>
              </a:ext>
            </a:extLst>
          </p:cNvPr>
          <p:cNvSpPr/>
          <p:nvPr/>
        </p:nvSpPr>
        <p:spPr>
          <a:xfrm>
            <a:off x="1524000" y="4336778"/>
            <a:ext cx="1185684" cy="1225821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</a:t>
            </a:r>
          </a:p>
        </p:txBody>
      </p:sp>
      <p:sp>
        <p:nvSpPr>
          <p:cNvPr id="6" name="Freeform 30">
            <a:extLst>
              <a:ext uri="{FF2B5EF4-FFF2-40B4-BE49-F238E27FC236}">
                <a16:creationId xmlns:a16="http://schemas.microsoft.com/office/drawing/2014/main" id="{8A2F8881-9628-4F0A-37AD-BEC2177AC753}"/>
              </a:ext>
            </a:extLst>
          </p:cNvPr>
          <p:cNvSpPr/>
          <p:nvPr/>
        </p:nvSpPr>
        <p:spPr>
          <a:xfrm>
            <a:off x="4880214" y="4534591"/>
            <a:ext cx="579600" cy="961200"/>
          </a:xfrm>
          <a:custGeom>
            <a:avLst/>
            <a:gdLst>
              <a:gd name="connsiteX0" fmla="*/ 200635 w 429336"/>
              <a:gd name="connsiteY0" fmla="*/ 0 h 765247"/>
              <a:gd name="connsiteX1" fmla="*/ 222816 w 429336"/>
              <a:gd name="connsiteY1" fmla="*/ 11751 h 765247"/>
              <a:gd name="connsiteX2" fmla="*/ 429336 w 429336"/>
              <a:gd name="connsiteY2" fmla="*/ 390869 h 765247"/>
              <a:gd name="connsiteX3" fmla="*/ 292140 w 429336"/>
              <a:gd name="connsiteY3" fmla="*/ 714158 h 765247"/>
              <a:gd name="connsiteX4" fmla="*/ 228702 w 429336"/>
              <a:gd name="connsiteY4" fmla="*/ 765247 h 765247"/>
              <a:gd name="connsiteX5" fmla="*/ 206520 w 429336"/>
              <a:gd name="connsiteY5" fmla="*/ 753496 h 765247"/>
              <a:gd name="connsiteX6" fmla="*/ 0 w 429336"/>
              <a:gd name="connsiteY6" fmla="*/ 374378 h 765247"/>
              <a:gd name="connsiteX7" fmla="*/ 137196 w 429336"/>
              <a:gd name="connsiteY7" fmla="*/ 51089 h 765247"/>
              <a:gd name="connsiteX8" fmla="*/ 200635 w 429336"/>
              <a:gd name="connsiteY8" fmla="*/ 0 h 76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9336" h="765247">
                <a:moveTo>
                  <a:pt x="200635" y="0"/>
                </a:moveTo>
                <a:lnTo>
                  <a:pt x="222816" y="11751"/>
                </a:lnTo>
                <a:cubicBezTo>
                  <a:pt x="347416" y="93914"/>
                  <a:pt x="429336" y="233054"/>
                  <a:pt x="429336" y="390869"/>
                </a:cubicBezTo>
                <a:cubicBezTo>
                  <a:pt x="429336" y="517122"/>
                  <a:pt x="376907" y="631422"/>
                  <a:pt x="292140" y="714158"/>
                </a:cubicBezTo>
                <a:lnTo>
                  <a:pt x="228702" y="765247"/>
                </a:lnTo>
                <a:lnTo>
                  <a:pt x="206520" y="753496"/>
                </a:lnTo>
                <a:cubicBezTo>
                  <a:pt x="81921" y="671334"/>
                  <a:pt x="0" y="532194"/>
                  <a:pt x="0" y="374378"/>
                </a:cubicBezTo>
                <a:cubicBezTo>
                  <a:pt x="0" y="248126"/>
                  <a:pt x="52429" y="133826"/>
                  <a:pt x="137196" y="51089"/>
                </a:cubicBezTo>
                <a:lnTo>
                  <a:pt x="200635" y="0"/>
                </a:lnTo>
                <a:close/>
              </a:path>
            </a:pathLst>
          </a:cu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29">
            <a:extLst>
              <a:ext uri="{FF2B5EF4-FFF2-40B4-BE49-F238E27FC236}">
                <a16:creationId xmlns:a16="http://schemas.microsoft.com/office/drawing/2014/main" id="{5B3C7873-37DE-E2EA-162D-F1FEF8CF1A9B}"/>
              </a:ext>
            </a:extLst>
          </p:cNvPr>
          <p:cNvSpPr/>
          <p:nvPr/>
        </p:nvSpPr>
        <p:spPr>
          <a:xfrm>
            <a:off x="5137769" y="4432615"/>
            <a:ext cx="1005443" cy="1129984"/>
          </a:xfrm>
          <a:custGeom>
            <a:avLst/>
            <a:gdLst>
              <a:gd name="connsiteX0" fmla="*/ 267782 w 736199"/>
              <a:gd name="connsiteY0" fmla="*/ 0 h 914400"/>
              <a:gd name="connsiteX1" fmla="*/ 736199 w 736199"/>
              <a:gd name="connsiteY1" fmla="*/ 457200 h 914400"/>
              <a:gd name="connsiteX2" fmla="*/ 267782 w 736199"/>
              <a:gd name="connsiteY2" fmla="*/ 914400 h 914400"/>
              <a:gd name="connsiteX3" fmla="*/ 85453 w 736199"/>
              <a:gd name="connsiteY3" fmla="*/ 878471 h 914400"/>
              <a:gd name="connsiteX4" fmla="*/ 28067 w 736199"/>
              <a:gd name="connsiteY4" fmla="*/ 848069 h 914400"/>
              <a:gd name="connsiteX5" fmla="*/ 91505 w 736199"/>
              <a:gd name="connsiteY5" fmla="*/ 796980 h 914400"/>
              <a:gd name="connsiteX6" fmla="*/ 228701 w 736199"/>
              <a:gd name="connsiteY6" fmla="*/ 473691 h 914400"/>
              <a:gd name="connsiteX7" fmla="*/ 22181 w 736199"/>
              <a:gd name="connsiteY7" fmla="*/ 94573 h 914400"/>
              <a:gd name="connsiteX8" fmla="*/ 0 w 736199"/>
              <a:gd name="connsiteY8" fmla="*/ 82822 h 914400"/>
              <a:gd name="connsiteX9" fmla="*/ 5885 w 736199"/>
              <a:gd name="connsiteY9" fmla="*/ 78082 h 914400"/>
              <a:gd name="connsiteX10" fmla="*/ 267782 w 736199"/>
              <a:gd name="connsiteY10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6199" h="914400">
                <a:moveTo>
                  <a:pt x="267782" y="0"/>
                </a:moveTo>
                <a:cubicBezTo>
                  <a:pt x="526482" y="0"/>
                  <a:pt x="736199" y="204695"/>
                  <a:pt x="736199" y="457200"/>
                </a:cubicBezTo>
                <a:cubicBezTo>
                  <a:pt x="736199" y="709705"/>
                  <a:pt x="526482" y="914400"/>
                  <a:pt x="267782" y="914400"/>
                </a:cubicBezTo>
                <a:cubicBezTo>
                  <a:pt x="203107" y="914400"/>
                  <a:pt x="141494" y="901607"/>
                  <a:pt x="85453" y="878471"/>
                </a:cubicBezTo>
                <a:lnTo>
                  <a:pt x="28067" y="848069"/>
                </a:lnTo>
                <a:lnTo>
                  <a:pt x="91505" y="796980"/>
                </a:lnTo>
                <a:cubicBezTo>
                  <a:pt x="176272" y="714244"/>
                  <a:pt x="228701" y="599944"/>
                  <a:pt x="228701" y="473691"/>
                </a:cubicBezTo>
                <a:cubicBezTo>
                  <a:pt x="228701" y="315876"/>
                  <a:pt x="146781" y="176736"/>
                  <a:pt x="22181" y="94573"/>
                </a:cubicBezTo>
                <a:lnTo>
                  <a:pt x="0" y="82822"/>
                </a:lnTo>
                <a:lnTo>
                  <a:pt x="5885" y="78082"/>
                </a:lnTo>
                <a:cubicBezTo>
                  <a:pt x="80645" y="28785"/>
                  <a:pt x="170770" y="0"/>
                  <a:pt x="267782" y="0"/>
                </a:cubicBezTo>
                <a:close/>
              </a:path>
            </a:pathLst>
          </a:cu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eeform 28">
            <a:extLst>
              <a:ext uri="{FF2B5EF4-FFF2-40B4-BE49-F238E27FC236}">
                <a16:creationId xmlns:a16="http://schemas.microsoft.com/office/drawing/2014/main" id="{B020AD6D-46A7-E87D-4595-20F5F98F664D}"/>
              </a:ext>
            </a:extLst>
          </p:cNvPr>
          <p:cNvSpPr/>
          <p:nvPr/>
        </p:nvSpPr>
        <p:spPr>
          <a:xfrm>
            <a:off x="4183620" y="4450199"/>
            <a:ext cx="1005444" cy="1129984"/>
          </a:xfrm>
          <a:custGeom>
            <a:avLst/>
            <a:gdLst>
              <a:gd name="connsiteX0" fmla="*/ 468417 w 736200"/>
              <a:gd name="connsiteY0" fmla="*/ 0 h 914400"/>
              <a:gd name="connsiteX1" fmla="*/ 650746 w 736200"/>
              <a:gd name="connsiteY1" fmla="*/ 35929 h 914400"/>
              <a:gd name="connsiteX2" fmla="*/ 708133 w 736200"/>
              <a:gd name="connsiteY2" fmla="*/ 66331 h 914400"/>
              <a:gd name="connsiteX3" fmla="*/ 644694 w 736200"/>
              <a:gd name="connsiteY3" fmla="*/ 117420 h 914400"/>
              <a:gd name="connsiteX4" fmla="*/ 507498 w 736200"/>
              <a:gd name="connsiteY4" fmla="*/ 440709 h 914400"/>
              <a:gd name="connsiteX5" fmla="*/ 714018 w 736200"/>
              <a:gd name="connsiteY5" fmla="*/ 819827 h 914400"/>
              <a:gd name="connsiteX6" fmla="*/ 736200 w 736200"/>
              <a:gd name="connsiteY6" fmla="*/ 831578 h 914400"/>
              <a:gd name="connsiteX7" fmla="*/ 730314 w 736200"/>
              <a:gd name="connsiteY7" fmla="*/ 836318 h 914400"/>
              <a:gd name="connsiteX8" fmla="*/ 468417 w 736200"/>
              <a:gd name="connsiteY8" fmla="*/ 914400 h 914400"/>
              <a:gd name="connsiteX9" fmla="*/ 0 w 736200"/>
              <a:gd name="connsiteY9" fmla="*/ 457200 h 914400"/>
              <a:gd name="connsiteX10" fmla="*/ 468417 w 736200"/>
              <a:gd name="connsiteY10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6200" h="914400">
                <a:moveTo>
                  <a:pt x="468417" y="0"/>
                </a:moveTo>
                <a:cubicBezTo>
                  <a:pt x="533092" y="0"/>
                  <a:pt x="594706" y="12794"/>
                  <a:pt x="650746" y="35929"/>
                </a:cubicBezTo>
                <a:lnTo>
                  <a:pt x="708133" y="66331"/>
                </a:lnTo>
                <a:lnTo>
                  <a:pt x="644694" y="117420"/>
                </a:lnTo>
                <a:cubicBezTo>
                  <a:pt x="559927" y="200157"/>
                  <a:pt x="507498" y="314457"/>
                  <a:pt x="507498" y="440709"/>
                </a:cubicBezTo>
                <a:cubicBezTo>
                  <a:pt x="507498" y="598525"/>
                  <a:pt x="589419" y="737665"/>
                  <a:pt x="714018" y="819827"/>
                </a:cubicBezTo>
                <a:lnTo>
                  <a:pt x="736200" y="831578"/>
                </a:lnTo>
                <a:lnTo>
                  <a:pt x="730314" y="836318"/>
                </a:lnTo>
                <a:cubicBezTo>
                  <a:pt x="655554" y="885615"/>
                  <a:pt x="565430" y="914400"/>
                  <a:pt x="468417" y="914400"/>
                </a:cubicBezTo>
                <a:cubicBezTo>
                  <a:pt x="209717" y="914400"/>
                  <a:pt x="0" y="709705"/>
                  <a:pt x="0" y="457200"/>
                </a:cubicBezTo>
                <a:cubicBezTo>
                  <a:pt x="0" y="204695"/>
                  <a:pt x="209717" y="0"/>
                  <a:pt x="468417" y="0"/>
                </a:cubicBezTo>
                <a:close/>
              </a:path>
            </a:pathLst>
          </a:cu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ight Arrow 17">
            <a:extLst>
              <a:ext uri="{FF2B5EF4-FFF2-40B4-BE49-F238E27FC236}">
                <a16:creationId xmlns:a16="http://schemas.microsoft.com/office/drawing/2014/main" id="{FC53C1AB-8C23-D7ED-ED3C-BAEB23CD4648}"/>
              </a:ext>
            </a:extLst>
          </p:cNvPr>
          <p:cNvSpPr/>
          <p:nvPr/>
        </p:nvSpPr>
        <p:spPr>
          <a:xfrm>
            <a:off x="2931858" y="4654168"/>
            <a:ext cx="1193612" cy="570620"/>
          </a:xfrm>
          <a:prstGeom prst="rightArrow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Combine</a:t>
            </a:r>
          </a:p>
        </p:txBody>
      </p:sp>
      <p:sp>
        <p:nvSpPr>
          <p:cNvPr id="10" name="Left-Right Arrow 18">
            <a:extLst>
              <a:ext uri="{FF2B5EF4-FFF2-40B4-BE49-F238E27FC236}">
                <a16:creationId xmlns:a16="http://schemas.microsoft.com/office/drawing/2014/main" id="{422CFE17-2281-46DC-1CE8-A97D810C5D0C}"/>
              </a:ext>
            </a:extLst>
          </p:cNvPr>
          <p:cNvSpPr/>
          <p:nvPr/>
        </p:nvSpPr>
        <p:spPr>
          <a:xfrm>
            <a:off x="6285358" y="4738580"/>
            <a:ext cx="1262998" cy="570620"/>
          </a:xfrm>
          <a:prstGeom prst="leftRightArrow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3142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1 0.00231 L 0.10903 0.04236 C 0.12951 0.05139 0.16007 0.05625 0.19184 0.05625 C 0.22813 0.05625 0.25712 0.05139 0.2776 0.04236 L 0.375 0.00231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6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7B4C77-DD62-689F-6BAB-5B370C86C2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39DE04-0EA7-9B1D-174F-B9E8BF6E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3985147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47A30-0D19-3685-A33A-D21789C3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4B26-D9C7-0E34-9174-172612DB1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12F599-2A9E-EE0E-C911-6A5CDF4EBC00}"/>
              </a:ext>
            </a:extLst>
          </p:cNvPr>
          <p:cNvSpPr/>
          <p:nvPr/>
        </p:nvSpPr>
        <p:spPr>
          <a:xfrm>
            <a:off x="462117" y="1355414"/>
            <a:ext cx="8053177" cy="1997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56ED76-02D7-7C87-6175-3DEDD41448CF}"/>
              </a:ext>
            </a:extLst>
          </p:cNvPr>
          <p:cNvSpPr/>
          <p:nvPr/>
        </p:nvSpPr>
        <p:spPr>
          <a:xfrm>
            <a:off x="597228" y="1548197"/>
            <a:ext cx="1146135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1756C-1955-4B81-4940-929656DA5436}"/>
              </a:ext>
            </a:extLst>
          </p:cNvPr>
          <p:cNvSpPr/>
          <p:nvPr/>
        </p:nvSpPr>
        <p:spPr>
          <a:xfrm>
            <a:off x="1841990" y="1553939"/>
            <a:ext cx="1048921" cy="43949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Columns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6A32A0-0A89-EA28-62D6-AD5C437697CB}"/>
              </a:ext>
            </a:extLst>
          </p:cNvPr>
          <p:cNvSpPr/>
          <p:nvPr/>
        </p:nvSpPr>
        <p:spPr>
          <a:xfrm>
            <a:off x="4227644" y="1562724"/>
            <a:ext cx="1051202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4E051-2449-39D7-AB2F-B0FA6942E603}"/>
              </a:ext>
            </a:extLst>
          </p:cNvPr>
          <p:cNvSpPr/>
          <p:nvPr/>
        </p:nvSpPr>
        <p:spPr>
          <a:xfrm>
            <a:off x="600920" y="2121339"/>
            <a:ext cx="1142443" cy="41089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Except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3C1013-D18F-5D0B-590E-192D863CF6AA}"/>
              </a:ext>
            </a:extLst>
          </p:cNvPr>
          <p:cNvSpPr/>
          <p:nvPr/>
        </p:nvSpPr>
        <p:spPr>
          <a:xfrm>
            <a:off x="2989820" y="1562724"/>
            <a:ext cx="1142726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DD8099-3E58-2C03-60BF-1DB1937606F9}"/>
              </a:ext>
            </a:extLst>
          </p:cNvPr>
          <p:cNvSpPr/>
          <p:nvPr/>
        </p:nvSpPr>
        <p:spPr>
          <a:xfrm>
            <a:off x="600637" y="2662350"/>
            <a:ext cx="1142726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4430C1-730B-D809-E8DA-E4C422EFAFE8}"/>
              </a:ext>
            </a:extLst>
          </p:cNvPr>
          <p:cNvSpPr/>
          <p:nvPr/>
        </p:nvSpPr>
        <p:spPr>
          <a:xfrm>
            <a:off x="1841990" y="2662196"/>
            <a:ext cx="1048921" cy="43949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Columns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441AC8-E6CC-354C-A2C3-8356D471ADC7}"/>
              </a:ext>
            </a:extLst>
          </p:cNvPr>
          <p:cNvSpPr/>
          <p:nvPr/>
        </p:nvSpPr>
        <p:spPr>
          <a:xfrm>
            <a:off x="4227644" y="2662350"/>
            <a:ext cx="1051202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Table2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34DB79-16AE-FFE0-3536-1753D87D6136}"/>
              </a:ext>
            </a:extLst>
          </p:cNvPr>
          <p:cNvSpPr/>
          <p:nvPr/>
        </p:nvSpPr>
        <p:spPr>
          <a:xfrm>
            <a:off x="2989820" y="2661775"/>
            <a:ext cx="1142726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0D0463-F6D7-29F2-A226-91DD0216DB3A}"/>
              </a:ext>
            </a:extLst>
          </p:cNvPr>
          <p:cNvSpPr/>
          <p:nvPr/>
        </p:nvSpPr>
        <p:spPr>
          <a:xfrm>
            <a:off x="5419064" y="2662350"/>
            <a:ext cx="162686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28A96-923B-3AA4-EB1E-3D736ADD7412}"/>
              </a:ext>
            </a:extLst>
          </p:cNvPr>
          <p:cNvSpPr/>
          <p:nvPr/>
        </p:nvSpPr>
        <p:spPr>
          <a:xfrm>
            <a:off x="4302381" y="1562724"/>
            <a:ext cx="1121149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Emp2016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8E6E0F-1EB2-9508-4620-714E9EAEF43E}"/>
              </a:ext>
            </a:extLst>
          </p:cNvPr>
          <p:cNvSpPr/>
          <p:nvPr/>
        </p:nvSpPr>
        <p:spPr>
          <a:xfrm>
            <a:off x="4302380" y="2662350"/>
            <a:ext cx="1071563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Emp2018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011D68-F2A6-6438-E530-318981E75102}"/>
              </a:ext>
            </a:extLst>
          </p:cNvPr>
          <p:cNvSpPr/>
          <p:nvPr/>
        </p:nvSpPr>
        <p:spPr>
          <a:xfrm>
            <a:off x="1978778" y="1548110"/>
            <a:ext cx="759734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D1E595-78CA-5CEC-0B39-DC80CC9A6F59}"/>
              </a:ext>
            </a:extLst>
          </p:cNvPr>
          <p:cNvSpPr/>
          <p:nvPr/>
        </p:nvSpPr>
        <p:spPr>
          <a:xfrm>
            <a:off x="1978778" y="2655002"/>
            <a:ext cx="759734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*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5259785-C521-E111-136F-6FED94516A89}"/>
              </a:ext>
            </a:extLst>
          </p:cNvPr>
          <p:cNvGraphicFramePr>
            <a:graphicFrameLocks noGrp="1"/>
          </p:cNvGraphicFramePr>
          <p:nvPr/>
        </p:nvGraphicFramePr>
        <p:xfrm>
          <a:off x="462117" y="3634823"/>
          <a:ext cx="2074092" cy="180820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21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Emp2016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CEC6C77-1C68-570F-F2E5-20C86A0C853A}"/>
              </a:ext>
            </a:extLst>
          </p:cNvPr>
          <p:cNvGraphicFramePr>
            <a:graphicFrameLocks noGrp="1"/>
          </p:cNvGraphicFramePr>
          <p:nvPr/>
        </p:nvGraphicFramePr>
        <p:xfrm>
          <a:off x="2878908" y="3647110"/>
          <a:ext cx="2074092" cy="180820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21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Emp2018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Rohit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14C74C4-23DC-8B4C-17FA-207FCA6A7326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3868972"/>
          <a:ext cx="1948510" cy="145768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59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Except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D0A66214-11E4-2A3C-648E-E7E3149F4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775" y="4267200"/>
            <a:ext cx="1072635" cy="9681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24CAB7-48C1-BE03-4370-99873A7460FD}"/>
              </a:ext>
            </a:extLst>
          </p:cNvPr>
          <p:cNvSpPr txBox="1"/>
          <p:nvPr/>
        </p:nvSpPr>
        <p:spPr>
          <a:xfrm>
            <a:off x="361950" y="990571"/>
            <a:ext cx="1104900" cy="36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Syntax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4BAE8E-2B0F-517D-71A1-83C2A15EFC37}"/>
              </a:ext>
            </a:extLst>
          </p:cNvPr>
          <p:cNvSpPr txBox="1"/>
          <p:nvPr/>
        </p:nvSpPr>
        <p:spPr>
          <a:xfrm>
            <a:off x="381000" y="1012724"/>
            <a:ext cx="723900" cy="36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E.g.</a:t>
            </a:r>
          </a:p>
        </p:txBody>
      </p:sp>
    </p:spTree>
    <p:extLst>
      <p:ext uri="{BB962C8B-B14F-4D97-AF65-F5344CB8AC3E}">
        <p14:creationId xmlns:p14="http://schemas.microsoft.com/office/powerpoint/2010/main" val="155431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6" grpId="0" animBg="1"/>
      <p:bldP spid="17" grpId="0" animBg="1"/>
      <p:bldP spid="18" grpId="0" animBg="1"/>
      <p:bldP spid="23" grpId="0"/>
      <p:bldP spid="23" grpId="1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68C8-7622-F8C7-7A15-119E79BD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on Set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0716-7416-C794-0B09-B445E71C4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/>
              <a:t>The result sets of all queries must have the </a:t>
            </a:r>
            <a:r>
              <a:rPr lang="en-US" b="1" dirty="0">
                <a:solidFill>
                  <a:srgbClr val="C00000"/>
                </a:solidFill>
              </a:rPr>
              <a:t>same number of columns</a:t>
            </a:r>
            <a:r>
              <a:rPr lang="en-US" dirty="0"/>
              <a:t>.</a:t>
            </a:r>
          </a:p>
          <a:p>
            <a:pPr algn="just" fontAlgn="base"/>
            <a:r>
              <a:rPr lang="en-US" dirty="0"/>
              <a:t>The columns in both the tables must have </a:t>
            </a:r>
            <a:r>
              <a:rPr lang="en-US" b="1" dirty="0">
                <a:solidFill>
                  <a:srgbClr val="C00000"/>
                </a:solidFill>
              </a:rPr>
              <a:t>compatible data types</a:t>
            </a:r>
            <a:r>
              <a:rPr lang="en-US" dirty="0"/>
              <a:t>.</a:t>
            </a:r>
          </a:p>
          <a:p>
            <a:pPr algn="just" fontAlgn="base"/>
            <a:r>
              <a:rPr lang="en-US" dirty="0"/>
              <a:t>In order to sort the result, an </a:t>
            </a:r>
            <a:r>
              <a:rPr lang="en-US" b="1" dirty="0">
                <a:solidFill>
                  <a:srgbClr val="C00000"/>
                </a:solidFill>
              </a:rPr>
              <a:t>ORDER BY </a:t>
            </a:r>
            <a:r>
              <a:rPr lang="en-US" dirty="0"/>
              <a:t>clause should be part of the </a:t>
            </a:r>
            <a:r>
              <a:rPr lang="en-US" b="1" dirty="0">
                <a:solidFill>
                  <a:srgbClr val="C00000"/>
                </a:solidFill>
              </a:rPr>
              <a:t>last statement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11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E6B11-9967-C633-00EE-C8B3924C1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CFDCBB-4344-5024-7FB3-D3BE15F7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Subqueries </a:t>
            </a:r>
          </a:p>
        </p:txBody>
      </p:sp>
    </p:spTree>
    <p:extLst>
      <p:ext uri="{BB962C8B-B14F-4D97-AF65-F5344CB8AC3E}">
        <p14:creationId xmlns:p14="http://schemas.microsoft.com/office/powerpoint/2010/main" val="3948498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79E3-872B-AC88-9487-91CF8569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C79B8-B224-A69D-9BDA-9F9EB61C0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E47A1"/>
                </a:solidFill>
              </a:rPr>
              <a:t>Sub query </a:t>
            </a:r>
            <a:r>
              <a:rPr lang="en-IN" dirty="0"/>
              <a:t>is </a:t>
            </a:r>
            <a:r>
              <a:rPr lang="en-IN" dirty="0">
                <a:solidFill>
                  <a:srgbClr val="C00000"/>
                </a:solidFill>
              </a:rPr>
              <a:t>query inside other query.</a:t>
            </a:r>
          </a:p>
          <a:p>
            <a:endParaRPr lang="en-IN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  <a:p>
            <a:r>
              <a:rPr lang="en-IN" dirty="0"/>
              <a:t>Subquery returns result from an </a:t>
            </a:r>
            <a:r>
              <a:rPr lang="en-IN" dirty="0">
                <a:solidFill>
                  <a:srgbClr val="C00000"/>
                </a:solidFill>
              </a:rPr>
              <a:t>inner query </a:t>
            </a:r>
            <a:r>
              <a:rPr lang="en-IN" dirty="0"/>
              <a:t>to an </a:t>
            </a:r>
            <a:r>
              <a:rPr lang="en-IN" dirty="0">
                <a:solidFill>
                  <a:srgbClr val="C00000"/>
                </a:solidFill>
              </a:rPr>
              <a:t>outer clause.</a:t>
            </a:r>
          </a:p>
          <a:p>
            <a:r>
              <a:rPr lang="en-US" dirty="0"/>
              <a:t>It is a SELECT statement that nests inside the WHERE, HAVING or SELECT of other SELECT.  </a:t>
            </a:r>
          </a:p>
          <a:p>
            <a:endParaRPr lang="en-IN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BBC6A1-83F2-9307-94D5-2E92FBA67494}"/>
              </a:ext>
            </a:extLst>
          </p:cNvPr>
          <p:cNvSpPr/>
          <p:nvPr/>
        </p:nvSpPr>
        <p:spPr>
          <a:xfrm>
            <a:off x="3267841" y="1734825"/>
            <a:ext cx="3671454" cy="188953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Query -2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5C4BB5-B6B3-1991-28DE-651CFB6F2AC0}"/>
              </a:ext>
            </a:extLst>
          </p:cNvPr>
          <p:cNvSpPr/>
          <p:nvPr/>
        </p:nvSpPr>
        <p:spPr>
          <a:xfrm>
            <a:off x="4364183" y="2382983"/>
            <a:ext cx="1572810" cy="7274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Query -1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FBD117-2DB0-E8F3-786F-690034153EF2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3267841" y="2679594"/>
            <a:ext cx="1096342" cy="0"/>
          </a:xfrm>
          <a:prstGeom prst="straightConnector1">
            <a:avLst/>
          </a:prstGeom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5E19E5-31C0-4B09-A80A-4478CDE469A7}"/>
              </a:ext>
            </a:extLst>
          </p:cNvPr>
          <p:cNvSpPr txBox="1"/>
          <p:nvPr/>
        </p:nvSpPr>
        <p:spPr>
          <a:xfrm>
            <a:off x="6089072" y="2499606"/>
            <a:ext cx="81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A29B1D-2E78-C160-7B49-7F34985FD7B1}"/>
              </a:ext>
            </a:extLst>
          </p:cNvPr>
          <p:cNvSpPr txBox="1"/>
          <p:nvPr/>
        </p:nvSpPr>
        <p:spPr>
          <a:xfrm>
            <a:off x="3600054" y="2362160"/>
            <a:ext cx="65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AD4DBB-E200-E88A-1966-552B745371CB}"/>
              </a:ext>
            </a:extLst>
          </p:cNvPr>
          <p:cNvSpPr txBox="1"/>
          <p:nvPr/>
        </p:nvSpPr>
        <p:spPr>
          <a:xfrm>
            <a:off x="2237509" y="2679594"/>
            <a:ext cx="81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4956F3-166F-6804-833B-5FE3F4ED460D}"/>
              </a:ext>
            </a:extLst>
          </p:cNvPr>
          <p:cNvCxnSpPr>
            <a:cxnSpLocks/>
          </p:cNvCxnSpPr>
          <p:nvPr/>
        </p:nvCxnSpPr>
        <p:spPr>
          <a:xfrm>
            <a:off x="5936993" y="2761374"/>
            <a:ext cx="3034044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stealth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62300B-2AF8-60D4-7506-8C911A2A403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678592" y="2095848"/>
            <a:ext cx="2271981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stealth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BD6018-8890-377E-2DBF-777B11CE85D9}"/>
              </a:ext>
            </a:extLst>
          </p:cNvPr>
          <p:cNvSpPr/>
          <p:nvPr/>
        </p:nvSpPr>
        <p:spPr>
          <a:xfrm>
            <a:off x="8950574" y="2481795"/>
            <a:ext cx="1593273" cy="559157"/>
          </a:xfrm>
          <a:prstGeom prst="roundRect">
            <a:avLst/>
          </a:prstGeom>
          <a:solidFill>
            <a:schemeClr val="bg2">
              <a:lumMod val="8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Inner Query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BC1A05-964C-7B66-F08D-3C3E1B241955}"/>
              </a:ext>
            </a:extLst>
          </p:cNvPr>
          <p:cNvSpPr/>
          <p:nvPr/>
        </p:nvSpPr>
        <p:spPr>
          <a:xfrm>
            <a:off x="8950573" y="1816270"/>
            <a:ext cx="1593273" cy="559157"/>
          </a:xfrm>
          <a:prstGeom prst="roundRect">
            <a:avLst/>
          </a:prstGeom>
          <a:solidFill>
            <a:schemeClr val="bg2">
              <a:lumMod val="8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Outer Query</a:t>
            </a:r>
          </a:p>
        </p:txBody>
      </p:sp>
    </p:spTree>
    <p:extLst>
      <p:ext uri="{BB962C8B-B14F-4D97-AF65-F5344CB8AC3E}">
        <p14:creationId xmlns:p14="http://schemas.microsoft.com/office/powerpoint/2010/main" val="286368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7" grpId="1"/>
      <p:bldP spid="8" grpId="0"/>
      <p:bldP spid="8" grpId="1"/>
      <p:bldP spid="9" grpId="0"/>
      <p:bldP spid="9" grpId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4C10-2C81-4127-BC91-1D5388A9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Sub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40AD-C629-4E52-9A0A-107E7661E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Single Row Sub Query (Scalar Value)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Multiple Row Sub Query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Correlated Sub Query </a:t>
            </a:r>
          </a:p>
        </p:txBody>
      </p:sp>
    </p:spTree>
    <p:extLst>
      <p:ext uri="{BB962C8B-B14F-4D97-AF65-F5344CB8AC3E}">
        <p14:creationId xmlns:p14="http://schemas.microsoft.com/office/powerpoint/2010/main" val="36634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9E66-C754-4A90-9AD0-C3CC0670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Row Sub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A6550-F7FF-4D67-960E-EF4079F8B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also known as </a:t>
            </a:r>
            <a:r>
              <a:rPr lang="en-US" dirty="0">
                <a:solidFill>
                  <a:srgbClr val="C00000"/>
                </a:solidFill>
              </a:rPr>
              <a:t>scalar sub query</a:t>
            </a:r>
            <a:r>
              <a:rPr lang="en-US" dirty="0"/>
              <a:t>.</a:t>
            </a:r>
          </a:p>
          <a:p>
            <a:r>
              <a:rPr lang="en-US" dirty="0"/>
              <a:t>Returns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1</a:t>
            </a:r>
            <a:r>
              <a:rPr lang="en-US" dirty="0"/>
              <a:t> row.</a:t>
            </a:r>
          </a:p>
          <a:p>
            <a:r>
              <a:rPr lang="en-US" dirty="0"/>
              <a:t>Can be used with </a:t>
            </a:r>
            <a:r>
              <a:rPr lang="en-US" b="1" dirty="0">
                <a:solidFill>
                  <a:srgbClr val="C00000"/>
                </a:solidFill>
              </a:rPr>
              <a:t>&lt;,&gt;,&lt;=,&gt;=</a:t>
            </a:r>
            <a:r>
              <a:rPr lang="en-US" dirty="0"/>
              <a:t> etc. operators.</a:t>
            </a:r>
          </a:p>
          <a:p>
            <a:r>
              <a:rPr lang="en-US" b="1" dirty="0"/>
              <a:t>Example: Display name of staff who has maximum salary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First we have to find maximum salary from Faculty Table. </a:t>
            </a:r>
          </a:p>
          <a:p>
            <a:pPr lvl="1"/>
            <a:r>
              <a:rPr lang="en-US" dirty="0"/>
              <a:t>Then find out his/her name whose salary is maximum. 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5D64C71E-FB47-4AA2-83A7-E51454F944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938747"/>
              </p:ext>
            </p:extLst>
          </p:nvPr>
        </p:nvGraphicFramePr>
        <p:xfrm>
          <a:off x="451284" y="4074742"/>
          <a:ext cx="4200103" cy="23148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6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338">
                  <a:extLst>
                    <a:ext uri="{9D8B030D-6E8A-4147-A177-3AD203B41FA5}">
                      <a16:colId xmlns:a16="http://schemas.microsoft.com/office/drawing/2014/main" val="1921887249"/>
                    </a:ext>
                  </a:extLst>
                </a:gridCol>
                <a:gridCol w="113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311">
                  <a:extLst>
                    <a:ext uri="{9D8B030D-6E8A-4147-A177-3AD203B41FA5}">
                      <a16:colId xmlns:a16="http://schemas.microsoft.com/office/drawing/2014/main" val="919354141"/>
                    </a:ext>
                  </a:extLst>
                </a:gridCol>
                <a:gridCol w="512868">
                  <a:extLst>
                    <a:ext uri="{9D8B030D-6E8A-4147-A177-3AD203B41FA5}">
                      <a16:colId xmlns:a16="http://schemas.microsoft.com/office/drawing/2014/main" val="2788009940"/>
                    </a:ext>
                  </a:extLst>
                </a:gridCol>
                <a:gridCol w="826649">
                  <a:extLst>
                    <a:ext uri="{9D8B030D-6E8A-4147-A177-3AD203B41FA5}">
                      <a16:colId xmlns:a16="http://schemas.microsoft.com/office/drawing/2014/main" val="2851416008"/>
                    </a:ext>
                  </a:extLst>
                </a:gridCol>
              </a:tblGrid>
              <a:tr h="326120"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FID</a:t>
                      </a:r>
                    </a:p>
                  </a:txBody>
                  <a:tcPr marL="85725" marR="85725" marT="57150" marB="5715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HID</a:t>
                      </a:r>
                    </a:p>
                  </a:txBody>
                  <a:tcPr marL="85725" marR="85725" marT="57150" marB="5715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FNAME</a:t>
                      </a:r>
                    </a:p>
                  </a:txBody>
                  <a:tcPr marL="85725" marR="85725" marT="57150" marB="5715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SUB</a:t>
                      </a:r>
                    </a:p>
                  </a:txBody>
                  <a:tcPr marL="85725" marR="85725" marT="57150" marB="5715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DID</a:t>
                      </a:r>
                    </a:p>
                  </a:txBody>
                  <a:tcPr marL="85725" marR="85725" marT="57150" marB="5715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SAL</a:t>
                      </a:r>
                    </a:p>
                  </a:txBody>
                  <a:tcPr marL="85725" marR="85725" marT="57150" marB="5715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11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PATEL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CP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10000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PANDYA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SM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6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30000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13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DOSHI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TOM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19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15000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MAKWANA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BE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9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18000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9232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15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MEHTA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ACP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12000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935887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16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SHAH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-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50000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6686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51A5B28-AAD1-4D4C-B70A-52112EF9F9F9}"/>
              </a:ext>
            </a:extLst>
          </p:cNvPr>
          <p:cNvSpPr txBox="1"/>
          <p:nvPr/>
        </p:nvSpPr>
        <p:spPr>
          <a:xfrm>
            <a:off x="5336745" y="3315428"/>
            <a:ext cx="331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SELECT MAX(SAL) FROM Faculty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F42DCC-1003-48C3-B7E1-8AECC3B96BBF}"/>
              </a:ext>
            </a:extLst>
          </p:cNvPr>
          <p:cNvSpPr/>
          <p:nvPr/>
        </p:nvSpPr>
        <p:spPr>
          <a:xfrm>
            <a:off x="3830869" y="6080134"/>
            <a:ext cx="817418" cy="318654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BEE83F-3CE7-4598-8CEC-C3F35E554DBD}"/>
              </a:ext>
            </a:extLst>
          </p:cNvPr>
          <p:cNvSpPr/>
          <p:nvPr/>
        </p:nvSpPr>
        <p:spPr>
          <a:xfrm>
            <a:off x="1392469" y="6066278"/>
            <a:ext cx="1136073" cy="332509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C026F5-3429-4DA7-B3ED-1C75DF229EDE}"/>
              </a:ext>
            </a:extLst>
          </p:cNvPr>
          <p:cNvSpPr txBox="1"/>
          <p:nvPr/>
        </p:nvSpPr>
        <p:spPr>
          <a:xfrm>
            <a:off x="5205935" y="3315428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49B2-6D9B-409B-8D43-B50B90708C83}"/>
              </a:ext>
            </a:extLst>
          </p:cNvPr>
          <p:cNvSpPr txBox="1"/>
          <p:nvPr/>
        </p:nvSpPr>
        <p:spPr>
          <a:xfrm>
            <a:off x="8449524" y="3325934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FB0ED1-F239-461E-86C2-66148554FC0D}"/>
              </a:ext>
            </a:extLst>
          </p:cNvPr>
          <p:cNvSpPr txBox="1"/>
          <p:nvPr/>
        </p:nvSpPr>
        <p:spPr>
          <a:xfrm>
            <a:off x="1001765" y="3325934"/>
            <a:ext cx="437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47A1"/>
                </a:solidFill>
              </a:rPr>
              <a:t>SELECT FNAME FROM Faculty WHERE SAL =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087CC295-5F05-4275-ABD6-875594D166E8}"/>
              </a:ext>
            </a:extLst>
          </p:cNvPr>
          <p:cNvGraphicFramePr>
            <a:graphicFrameLocks/>
          </p:cNvGraphicFramePr>
          <p:nvPr/>
        </p:nvGraphicFramePr>
        <p:xfrm>
          <a:off x="5569573" y="4292230"/>
          <a:ext cx="1131599" cy="86308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3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1735"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FNAME</a:t>
                      </a:r>
                    </a:p>
                  </a:txBody>
                  <a:tcPr marL="85725" marR="85725" marT="57150" marB="5715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347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SHAH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897507"/>
              </p:ext>
            </p:extLst>
          </p:nvPr>
        </p:nvGraphicFramePr>
        <p:xfrm>
          <a:off x="451284" y="3739619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569573" y="3926470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65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8" grpId="0"/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DBCC-CEFB-415B-9086-F86CDBA2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Row Sub Query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1B638-5EFB-4EC9-89A1-575E6828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</a:t>
            </a:r>
            <a:r>
              <a:rPr lang="en-US" dirty="0">
                <a:solidFill>
                  <a:srgbClr val="C00000"/>
                </a:solidFill>
              </a:rPr>
              <a:t> one </a:t>
            </a:r>
            <a:r>
              <a:rPr lang="en-US" dirty="0"/>
              <a:t>or</a:t>
            </a:r>
            <a:r>
              <a:rPr lang="en-US" dirty="0">
                <a:solidFill>
                  <a:srgbClr val="C00000"/>
                </a:solidFill>
              </a:rPr>
              <a:t> more rows.</a:t>
            </a:r>
          </a:p>
          <a:p>
            <a:r>
              <a:rPr lang="en-US" dirty="0"/>
              <a:t>Can be used with </a:t>
            </a:r>
            <a:r>
              <a:rPr lang="en-US" b="1" dirty="0">
                <a:solidFill>
                  <a:srgbClr val="0E47A1"/>
                </a:solidFill>
              </a:rPr>
              <a:t>IN, NOT IN, ANY, ALL </a:t>
            </a:r>
            <a:r>
              <a:rPr lang="en-US" dirty="0"/>
              <a:t>etc. operators</a:t>
            </a:r>
          </a:p>
          <a:p>
            <a:r>
              <a:rPr lang="en-US" b="1" dirty="0"/>
              <a:t>Example: Display Roll no, Department id and SPI of those students who are from RAJKOT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First we will find out the roll no. of those students who are from RAJKOT</a:t>
            </a:r>
          </a:p>
          <a:p>
            <a:pPr lvl="1"/>
            <a:r>
              <a:rPr lang="en-US" dirty="0"/>
              <a:t>Here we will </a:t>
            </a:r>
            <a:r>
              <a:rPr lang="en-US" b="1" dirty="0">
                <a:solidFill>
                  <a:srgbClr val="0E47A1"/>
                </a:solidFill>
              </a:rPr>
              <a:t>get</a:t>
            </a:r>
            <a:r>
              <a:rPr lang="en-US" dirty="0">
                <a:solidFill>
                  <a:srgbClr val="0E47A1"/>
                </a:solidFill>
              </a:rPr>
              <a:t> </a:t>
            </a:r>
            <a:r>
              <a:rPr lang="en-US" b="1" dirty="0">
                <a:solidFill>
                  <a:srgbClr val="0E47A1"/>
                </a:solidFill>
              </a:rPr>
              <a:t>more than one records/rows </a:t>
            </a:r>
            <a:r>
              <a:rPr lang="en-US" dirty="0"/>
              <a:t>who are from RAJKOT. (That’s why it is known as </a:t>
            </a:r>
            <a:r>
              <a:rPr lang="en-US" b="1" dirty="0">
                <a:solidFill>
                  <a:srgbClr val="0E47A1"/>
                </a:solidFill>
              </a:rPr>
              <a:t>Multiple Row Subquery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Next we will compare all those roll no. and find their department id and SPI from Academic Table.  </a:t>
            </a:r>
          </a:p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A8C92F75-3E7B-4DE9-846B-3CEDAB478EEE}"/>
              </a:ext>
            </a:extLst>
          </p:cNvPr>
          <p:cNvGraphicFramePr>
            <a:graphicFrameLocks/>
          </p:cNvGraphicFramePr>
          <p:nvPr/>
        </p:nvGraphicFramePr>
        <p:xfrm>
          <a:off x="700139" y="4329833"/>
          <a:ext cx="3308496" cy="19887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3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127">
                  <a:extLst>
                    <a:ext uri="{9D8B030D-6E8A-4147-A177-3AD203B41FA5}">
                      <a16:colId xmlns:a16="http://schemas.microsoft.com/office/drawing/2014/main" val="919354141"/>
                    </a:ext>
                  </a:extLst>
                </a:gridCol>
                <a:gridCol w="552118">
                  <a:extLst>
                    <a:ext uri="{9D8B030D-6E8A-4147-A177-3AD203B41FA5}">
                      <a16:colId xmlns:a16="http://schemas.microsoft.com/office/drawing/2014/main" val="2788009940"/>
                    </a:ext>
                  </a:extLst>
                </a:gridCol>
                <a:gridCol w="996879">
                  <a:extLst>
                    <a:ext uri="{9D8B030D-6E8A-4147-A177-3AD203B41FA5}">
                      <a16:colId xmlns:a16="http://schemas.microsoft.com/office/drawing/2014/main" val="2851416008"/>
                    </a:ext>
                  </a:extLst>
                </a:gridCol>
              </a:tblGrid>
              <a:tr h="326120"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RNO</a:t>
                      </a:r>
                    </a:p>
                  </a:txBody>
                  <a:tcPr marL="85725" marR="85725" marT="57150" marB="5715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DID</a:t>
                      </a:r>
                    </a:p>
                  </a:txBody>
                  <a:tcPr marL="85725" marR="85725" marT="57150" marB="5715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SPI</a:t>
                      </a:r>
                    </a:p>
                  </a:txBody>
                  <a:tcPr marL="85725" marR="85725" marT="57150" marB="5715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CPI</a:t>
                      </a:r>
                    </a:p>
                  </a:txBody>
                  <a:tcPr marL="85725" marR="85725" marT="57150" marB="5715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BACKLOG</a:t>
                      </a:r>
                    </a:p>
                  </a:txBody>
                  <a:tcPr marL="85725" marR="85725" marT="57150" marB="5715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101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19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6.8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6.1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102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7.2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6.5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103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6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8.5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7.2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104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6.1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5.2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3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9232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105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9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8.1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7.5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3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935887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B74847-4847-47F0-A976-01A3C881195B}"/>
              </a:ext>
            </a:extLst>
          </p:cNvPr>
          <p:cNvGraphicFramePr>
            <a:graphicFrameLocks/>
          </p:cNvGraphicFramePr>
          <p:nvPr/>
        </p:nvGraphicFramePr>
        <p:xfrm>
          <a:off x="4600485" y="4329833"/>
          <a:ext cx="5684336" cy="21845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0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544">
                  <a:extLst>
                    <a:ext uri="{9D8B030D-6E8A-4147-A177-3AD203B41FA5}">
                      <a16:colId xmlns:a16="http://schemas.microsoft.com/office/drawing/2014/main" val="919354141"/>
                    </a:ext>
                  </a:extLst>
                </a:gridCol>
                <a:gridCol w="1139547">
                  <a:extLst>
                    <a:ext uri="{9D8B030D-6E8A-4147-A177-3AD203B41FA5}">
                      <a16:colId xmlns:a16="http://schemas.microsoft.com/office/drawing/2014/main" val="2788009940"/>
                    </a:ext>
                  </a:extLst>
                </a:gridCol>
                <a:gridCol w="1260764">
                  <a:extLst>
                    <a:ext uri="{9D8B030D-6E8A-4147-A177-3AD203B41FA5}">
                      <a16:colId xmlns:a16="http://schemas.microsoft.com/office/drawing/2014/main" val="2851416008"/>
                    </a:ext>
                  </a:extLst>
                </a:gridCol>
              </a:tblGrid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RNO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MOBILE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101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MITESH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RING ROAD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RAJKOT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7845128956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102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KAUSHAL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SADHU VASVANI ROAD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RAJKOT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8989547412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103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ANKUR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GONDAL ROAD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RAJKOT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8866552241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104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KISHAN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SANADA ROAD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MORBI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9663322110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9232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105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MUKESH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RAJKOT ROAD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JAMNAGAR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9425814789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9358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776CC8-C253-44D2-8CF2-A9983DDC76AC}"/>
              </a:ext>
            </a:extLst>
          </p:cNvPr>
          <p:cNvSpPr txBox="1"/>
          <p:nvPr/>
        </p:nvSpPr>
        <p:spPr>
          <a:xfrm>
            <a:off x="6057529" y="3478404"/>
            <a:ext cx="506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SELECT</a:t>
            </a:r>
            <a:r>
              <a:rPr lang="en-US" b="1" dirty="0"/>
              <a:t> RNO FROM STUDENT WHERE CITY='RAJKOT'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7C021-D324-4323-A4C3-4BAC527B8206}"/>
              </a:ext>
            </a:extLst>
          </p:cNvPr>
          <p:cNvSpPr txBox="1"/>
          <p:nvPr/>
        </p:nvSpPr>
        <p:spPr>
          <a:xfrm>
            <a:off x="5944636" y="3464548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C93C5-4618-4B11-A2CC-8DA44CEAFC92}"/>
              </a:ext>
            </a:extLst>
          </p:cNvPr>
          <p:cNvSpPr txBox="1"/>
          <p:nvPr/>
        </p:nvSpPr>
        <p:spPr>
          <a:xfrm>
            <a:off x="10955832" y="3464548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F200D-3B88-471E-A24A-D5C1BC2FD1B0}"/>
              </a:ext>
            </a:extLst>
          </p:cNvPr>
          <p:cNvSpPr txBox="1"/>
          <p:nvPr/>
        </p:nvSpPr>
        <p:spPr>
          <a:xfrm>
            <a:off x="864151" y="3470510"/>
            <a:ext cx="52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47A1"/>
                </a:solidFill>
              </a:rPr>
              <a:t>SELECT RNO,DID,SPI FROM ACADEMIC WHERE RNO 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DABE1B-3684-4312-8BBE-4A19F7331478}"/>
              </a:ext>
            </a:extLst>
          </p:cNvPr>
          <p:cNvSpPr/>
          <p:nvPr/>
        </p:nvSpPr>
        <p:spPr>
          <a:xfrm>
            <a:off x="4627418" y="4686300"/>
            <a:ext cx="513542" cy="114700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A3A3DC-528D-4C5A-A625-26615E8844E6}"/>
              </a:ext>
            </a:extLst>
          </p:cNvPr>
          <p:cNvSpPr/>
          <p:nvPr/>
        </p:nvSpPr>
        <p:spPr>
          <a:xfrm>
            <a:off x="7890600" y="4686301"/>
            <a:ext cx="907036" cy="114700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930510-604F-4194-9BA3-31F51B7242C9}"/>
              </a:ext>
            </a:extLst>
          </p:cNvPr>
          <p:cNvSpPr/>
          <p:nvPr/>
        </p:nvSpPr>
        <p:spPr>
          <a:xfrm>
            <a:off x="692727" y="4668983"/>
            <a:ext cx="1765993" cy="101138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57DB1596-8676-4019-93CF-4D7F66EBF248}"/>
              </a:ext>
            </a:extLst>
          </p:cNvPr>
          <p:cNvSpPr/>
          <p:nvPr/>
        </p:nvSpPr>
        <p:spPr>
          <a:xfrm>
            <a:off x="5891269" y="3889732"/>
            <a:ext cx="5064563" cy="381735"/>
          </a:xfrm>
          <a:prstGeom prst="wedgeRoundRectCallout">
            <a:avLst>
              <a:gd name="adj1" fmla="val -48685"/>
              <a:gd name="adj2" fmla="val -81047"/>
              <a:gd name="adj3" fmla="val 16667"/>
            </a:avLst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E47A1"/>
                </a:solidFill>
              </a:rPr>
              <a:t>To compare more than one value we can not use =</a:t>
            </a: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EB22A11-6FF4-4216-B8DF-148BE200B8FC}"/>
              </a:ext>
            </a:extLst>
          </p:cNvPr>
          <p:cNvGraphicFramePr>
            <a:graphicFrameLocks/>
          </p:cNvGraphicFramePr>
          <p:nvPr/>
        </p:nvGraphicFramePr>
        <p:xfrm>
          <a:off x="10603417" y="4420332"/>
          <a:ext cx="1494982" cy="168577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8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80948433"/>
                    </a:ext>
                  </a:extLst>
                </a:gridCol>
                <a:gridCol w="488846">
                  <a:extLst>
                    <a:ext uri="{9D8B030D-6E8A-4147-A177-3AD203B41FA5}">
                      <a16:colId xmlns:a16="http://schemas.microsoft.com/office/drawing/2014/main" val="3832239849"/>
                    </a:ext>
                  </a:extLst>
                </a:gridCol>
              </a:tblGrid>
              <a:tr h="451735"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RNO</a:t>
                      </a:r>
                    </a:p>
                  </a:txBody>
                  <a:tcPr marL="85725" marR="85725" marT="57150" marB="5715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DID</a:t>
                      </a:r>
                    </a:p>
                  </a:txBody>
                  <a:tcPr marL="85725" marR="85725" marT="57150" marB="5715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SPI</a:t>
                      </a:r>
                    </a:p>
                  </a:txBody>
                  <a:tcPr marL="85725" marR="85725" marT="57150" marB="5715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3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101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19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6.8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3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102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7.2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70631"/>
                  </a:ext>
                </a:extLst>
              </a:tr>
              <a:tr h="4113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103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6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8.5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585000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00139" y="3957107"/>
          <a:ext cx="1198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Academic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1174156" y="4052908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600485" y="3957107"/>
          <a:ext cx="95703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7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3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3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DBCC-CEFB-415B-9086-F86CDBA2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Correlated Sub Query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1B638-5EFB-4EC9-89A1-575E6828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also known as </a:t>
            </a:r>
            <a:r>
              <a:rPr lang="en-US" dirty="0">
                <a:solidFill>
                  <a:srgbClr val="C00000"/>
                </a:solidFill>
              </a:rPr>
              <a:t>synchronized query</a:t>
            </a:r>
            <a:r>
              <a:rPr lang="en-US" dirty="0"/>
              <a:t>.</a:t>
            </a:r>
          </a:p>
          <a:p>
            <a:r>
              <a:rPr lang="en-US" dirty="0"/>
              <a:t>It is a subquery that uses a values from outer query.</a:t>
            </a:r>
          </a:p>
          <a:p>
            <a:r>
              <a:rPr lang="en-US" dirty="0"/>
              <a:t>Each subquery is executed for </a:t>
            </a:r>
            <a:r>
              <a:rPr lang="en-US" b="1" dirty="0">
                <a:solidFill>
                  <a:srgbClr val="C00000"/>
                </a:solidFill>
              </a:rPr>
              <a:t>every row of the outer query</a:t>
            </a:r>
            <a:r>
              <a:rPr lang="en-US" dirty="0"/>
              <a:t>. </a:t>
            </a:r>
          </a:p>
          <a:p>
            <a:r>
              <a:rPr lang="en-US" dirty="0"/>
              <a:t>Here inner query is executes more than one time where as in other subqueries inner query executes only one time. </a:t>
            </a:r>
          </a:p>
        </p:txBody>
      </p:sp>
    </p:spTree>
    <p:extLst>
      <p:ext uri="{BB962C8B-B14F-4D97-AF65-F5344CB8AC3E}">
        <p14:creationId xmlns:p14="http://schemas.microsoft.com/office/powerpoint/2010/main" val="174120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747F-1A6D-3EB4-6A6F-FE52A2D2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Sub 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BDA36-8510-0867-A3B5-A9DDCF344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88B0E-EA64-6026-91C8-B3F313550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656" y="1744610"/>
            <a:ext cx="1657581" cy="2095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CAAAD5-3F3D-7B54-83A6-0A6A67F2D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183" y="1744610"/>
            <a:ext cx="3753374" cy="145752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E179BD-4EA3-CDAE-B41D-F30B3FB5EF36}"/>
              </a:ext>
            </a:extLst>
          </p:cNvPr>
          <p:cNvSpPr/>
          <p:nvPr/>
        </p:nvSpPr>
        <p:spPr>
          <a:xfrm>
            <a:off x="1869586" y="2123704"/>
            <a:ext cx="692220" cy="311865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92B8F8-4747-2651-DDAB-0EF59D324F30}"/>
              </a:ext>
            </a:extLst>
          </p:cNvPr>
          <p:cNvCxnSpPr/>
          <p:nvPr/>
        </p:nvCxnSpPr>
        <p:spPr>
          <a:xfrm>
            <a:off x="2590800" y="2277036"/>
            <a:ext cx="1915383" cy="0"/>
          </a:xfrm>
          <a:prstGeom prst="straightConnector1">
            <a:avLst/>
          </a:prstGeom>
          <a:ln w="1905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C536B2-910C-288E-42BF-9D6BEC0CC146}"/>
              </a:ext>
            </a:extLst>
          </p:cNvPr>
          <p:cNvCxnSpPr/>
          <p:nvPr/>
        </p:nvCxnSpPr>
        <p:spPr>
          <a:xfrm>
            <a:off x="2543876" y="2266440"/>
            <a:ext cx="1962307" cy="369184"/>
          </a:xfrm>
          <a:prstGeom prst="straightConnector1">
            <a:avLst/>
          </a:prstGeom>
          <a:ln w="1905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C51D95-3C63-30A2-301A-189612ED5FBA}"/>
              </a:ext>
            </a:extLst>
          </p:cNvPr>
          <p:cNvCxnSpPr/>
          <p:nvPr/>
        </p:nvCxnSpPr>
        <p:spPr>
          <a:xfrm>
            <a:off x="2551546" y="2266440"/>
            <a:ext cx="1954637" cy="748792"/>
          </a:xfrm>
          <a:prstGeom prst="straightConnector1">
            <a:avLst/>
          </a:prstGeom>
          <a:ln w="1905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DAC254-E572-470F-4A00-B4D4B7BFE2C6}"/>
              </a:ext>
            </a:extLst>
          </p:cNvPr>
          <p:cNvSpPr txBox="1"/>
          <p:nvPr/>
        </p:nvSpPr>
        <p:spPr>
          <a:xfrm>
            <a:off x="4788928" y="2123704"/>
            <a:ext cx="44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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0B117-390A-C2AC-F98B-5640C6904DC1}"/>
              </a:ext>
            </a:extLst>
          </p:cNvPr>
          <p:cNvSpPr txBox="1"/>
          <p:nvPr/>
        </p:nvSpPr>
        <p:spPr>
          <a:xfrm>
            <a:off x="4765288" y="2435569"/>
            <a:ext cx="44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×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99775D-3C41-3567-C993-740AE3C44296}"/>
              </a:ext>
            </a:extLst>
          </p:cNvPr>
          <p:cNvSpPr txBox="1"/>
          <p:nvPr/>
        </p:nvSpPr>
        <p:spPr>
          <a:xfrm>
            <a:off x="4759613" y="2785203"/>
            <a:ext cx="44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×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73384823-6FD5-45BA-111C-6373553E98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4680197"/>
              </p:ext>
            </p:extLst>
          </p:nvPr>
        </p:nvGraphicFramePr>
        <p:xfrm>
          <a:off x="1869586" y="1385517"/>
          <a:ext cx="857987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A72A6B02-AEFD-E321-9E00-E8670F079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120179"/>
              </p:ext>
            </p:extLst>
          </p:nvPr>
        </p:nvGraphicFramePr>
        <p:xfrm>
          <a:off x="4506183" y="1380384"/>
          <a:ext cx="857987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DEPT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B91A337B-54B7-FFA7-1A72-54CD4521795E}"/>
              </a:ext>
            </a:extLst>
          </p:cNvPr>
          <p:cNvSpPr/>
          <p:nvPr/>
        </p:nvSpPr>
        <p:spPr>
          <a:xfrm>
            <a:off x="717629" y="4977114"/>
            <a:ext cx="6204031" cy="1238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	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EID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DEPT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EMP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DEPT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F88D4C28-3101-6052-A1B5-B66A2B2AD7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2909052"/>
              </p:ext>
            </p:extLst>
          </p:nvPr>
        </p:nvGraphicFramePr>
        <p:xfrm>
          <a:off x="806645" y="4390605"/>
          <a:ext cx="2457416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57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CORRELATE SUBQUERY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670FFE-CCEA-D526-1B46-1A45CE611625}"/>
              </a:ext>
            </a:extLst>
          </p:cNvPr>
          <p:cNvCxnSpPr/>
          <p:nvPr/>
        </p:nvCxnSpPr>
        <p:spPr>
          <a:xfrm>
            <a:off x="243068" y="4062714"/>
            <a:ext cx="11690431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90D2BEA-ADDF-8A71-CC76-BD89D296C71F}"/>
              </a:ext>
            </a:extLst>
          </p:cNvPr>
          <p:cNvSpPr/>
          <p:nvPr/>
        </p:nvSpPr>
        <p:spPr>
          <a:xfrm>
            <a:off x="1869586" y="1751277"/>
            <a:ext cx="1639651" cy="21591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F22159-0064-1FDD-E8BB-0056965B6C3D}"/>
              </a:ext>
            </a:extLst>
          </p:cNvPr>
          <p:cNvSpPr/>
          <p:nvPr/>
        </p:nvSpPr>
        <p:spPr>
          <a:xfrm>
            <a:off x="4506183" y="1751277"/>
            <a:ext cx="3753374" cy="139703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DF7F4913-ED59-7045-3AB3-4859F4D81F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2332133"/>
              </p:ext>
            </p:extLst>
          </p:nvPr>
        </p:nvGraphicFramePr>
        <p:xfrm>
          <a:off x="6679318" y="4353838"/>
          <a:ext cx="1098869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8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id="{4B99EB6A-2058-63E8-E377-701BC0832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054" y="4696448"/>
            <a:ext cx="1638529" cy="724001"/>
          </a:xfrm>
          <a:prstGeom prst="rect">
            <a:avLst/>
          </a:prstGeom>
        </p:spPr>
      </p:pic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E92618B2-D027-F3BD-C3B1-0537445E6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810298"/>
              </p:ext>
            </p:extLst>
          </p:nvPr>
        </p:nvGraphicFramePr>
        <p:xfrm>
          <a:off x="257210" y="931950"/>
          <a:ext cx="1098869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8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76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/>
      <p:bldP spid="18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747F-1A6D-3EB4-6A6F-FE52A2D2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Sub 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BDA36-8510-0867-A3B5-A9DDCF344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88B0E-EA64-6026-91C8-B3F313550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656" y="1744610"/>
            <a:ext cx="1657581" cy="2095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CAAAD5-3F3D-7B54-83A6-0A6A67F2D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183" y="1744610"/>
            <a:ext cx="3753374" cy="145752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E179BD-4EA3-CDAE-B41D-F30B3FB5EF36}"/>
              </a:ext>
            </a:extLst>
          </p:cNvPr>
          <p:cNvSpPr/>
          <p:nvPr/>
        </p:nvSpPr>
        <p:spPr>
          <a:xfrm>
            <a:off x="1839836" y="2492887"/>
            <a:ext cx="692220" cy="285473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92B8F8-4747-2651-DDAB-0EF59D324F30}"/>
              </a:ext>
            </a:extLst>
          </p:cNvPr>
          <p:cNvCxnSpPr>
            <a:cxnSpLocks/>
          </p:cNvCxnSpPr>
          <p:nvPr/>
        </p:nvCxnSpPr>
        <p:spPr>
          <a:xfrm flipV="1">
            <a:off x="2543876" y="2277036"/>
            <a:ext cx="1962307" cy="246778"/>
          </a:xfrm>
          <a:prstGeom prst="straightConnector1">
            <a:avLst/>
          </a:prstGeom>
          <a:ln w="1905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C536B2-910C-288E-42BF-9D6BEC0CC146}"/>
              </a:ext>
            </a:extLst>
          </p:cNvPr>
          <p:cNvCxnSpPr>
            <a:cxnSpLocks/>
          </p:cNvCxnSpPr>
          <p:nvPr/>
        </p:nvCxnSpPr>
        <p:spPr>
          <a:xfrm>
            <a:off x="2532056" y="2523814"/>
            <a:ext cx="1974127" cy="111810"/>
          </a:xfrm>
          <a:prstGeom prst="straightConnector1">
            <a:avLst/>
          </a:prstGeom>
          <a:ln w="1905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C51D95-3C63-30A2-301A-189612ED5FBA}"/>
              </a:ext>
            </a:extLst>
          </p:cNvPr>
          <p:cNvCxnSpPr>
            <a:cxnSpLocks/>
          </p:cNvCxnSpPr>
          <p:nvPr/>
        </p:nvCxnSpPr>
        <p:spPr>
          <a:xfrm>
            <a:off x="2555696" y="2523814"/>
            <a:ext cx="1950487" cy="491418"/>
          </a:xfrm>
          <a:prstGeom prst="straightConnector1">
            <a:avLst/>
          </a:prstGeom>
          <a:ln w="1905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DAC254-E572-470F-4A00-B4D4B7BFE2C6}"/>
              </a:ext>
            </a:extLst>
          </p:cNvPr>
          <p:cNvSpPr txBox="1"/>
          <p:nvPr/>
        </p:nvSpPr>
        <p:spPr>
          <a:xfrm>
            <a:off x="4759613" y="2473374"/>
            <a:ext cx="44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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0B117-390A-C2AC-F98B-5640C6904DC1}"/>
              </a:ext>
            </a:extLst>
          </p:cNvPr>
          <p:cNvSpPr txBox="1"/>
          <p:nvPr/>
        </p:nvSpPr>
        <p:spPr>
          <a:xfrm>
            <a:off x="4759613" y="2103639"/>
            <a:ext cx="44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×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99775D-3C41-3567-C993-740AE3C44296}"/>
              </a:ext>
            </a:extLst>
          </p:cNvPr>
          <p:cNvSpPr txBox="1"/>
          <p:nvPr/>
        </p:nvSpPr>
        <p:spPr>
          <a:xfrm>
            <a:off x="4759613" y="2785203"/>
            <a:ext cx="44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×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43504BA6-C439-2301-31F3-FEA1A1B34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3798374"/>
              </p:ext>
            </p:extLst>
          </p:nvPr>
        </p:nvGraphicFramePr>
        <p:xfrm>
          <a:off x="1869586" y="1385517"/>
          <a:ext cx="857987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009BC7ED-F087-ABEE-DB32-8453DA4F29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593653"/>
              </p:ext>
            </p:extLst>
          </p:nvPr>
        </p:nvGraphicFramePr>
        <p:xfrm>
          <a:off x="4506183" y="1380384"/>
          <a:ext cx="857987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DEPT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DC5370B-B1E1-DBAF-C842-B13644A13D35}"/>
              </a:ext>
            </a:extLst>
          </p:cNvPr>
          <p:cNvSpPr/>
          <p:nvPr/>
        </p:nvSpPr>
        <p:spPr>
          <a:xfrm>
            <a:off x="717629" y="4977114"/>
            <a:ext cx="6204031" cy="1238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	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EID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DEPT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EMP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DEPT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7E33ABB8-F17E-CA6E-0AEA-AA81319773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805323"/>
              </p:ext>
            </p:extLst>
          </p:nvPr>
        </p:nvGraphicFramePr>
        <p:xfrm>
          <a:off x="806645" y="4390605"/>
          <a:ext cx="2457416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57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CORRELATE SUBQUERY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F5A50F-861C-A9FB-9B91-04123223168A}"/>
              </a:ext>
            </a:extLst>
          </p:cNvPr>
          <p:cNvCxnSpPr/>
          <p:nvPr/>
        </p:nvCxnSpPr>
        <p:spPr>
          <a:xfrm>
            <a:off x="243068" y="4062714"/>
            <a:ext cx="11690431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2B9AE5F-ECB7-A23A-EA37-7C2F7609F986}"/>
              </a:ext>
            </a:extLst>
          </p:cNvPr>
          <p:cNvSpPr/>
          <p:nvPr/>
        </p:nvSpPr>
        <p:spPr>
          <a:xfrm>
            <a:off x="1869586" y="1751277"/>
            <a:ext cx="1639651" cy="21591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8CE7F8-BF4F-4119-AAE0-C013CDA39375}"/>
              </a:ext>
            </a:extLst>
          </p:cNvPr>
          <p:cNvSpPr/>
          <p:nvPr/>
        </p:nvSpPr>
        <p:spPr>
          <a:xfrm>
            <a:off x="4506183" y="1751277"/>
            <a:ext cx="3753374" cy="139703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87C9C7B5-52CB-8A04-60AE-03BC02AFD4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2458391"/>
              </p:ext>
            </p:extLst>
          </p:nvPr>
        </p:nvGraphicFramePr>
        <p:xfrm>
          <a:off x="6679318" y="4353838"/>
          <a:ext cx="1098869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8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3DF50834-9D45-4992-7B1C-C4B44B654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054" y="4696448"/>
            <a:ext cx="1638529" cy="7240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184A0D4-877B-33AF-C9EC-11E458CFC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2468" y="5433894"/>
            <a:ext cx="1629002" cy="323895"/>
          </a:xfrm>
          <a:prstGeom prst="rect">
            <a:avLst/>
          </a:prstGeom>
        </p:spPr>
      </p:pic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36FFDB9B-B417-C1F9-FD68-64C4F9EE52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810298"/>
              </p:ext>
            </p:extLst>
          </p:nvPr>
        </p:nvGraphicFramePr>
        <p:xfrm>
          <a:off x="257210" y="931950"/>
          <a:ext cx="1098869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8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6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0113-7BCB-BD5E-BA81-5EFAAAA5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16E23-D717-A784-E6BD-48F01D667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00689"/>
            <a:ext cx="7174783" cy="5590565"/>
          </a:xfrm>
        </p:spPr>
        <p:txBody>
          <a:bodyPr/>
          <a:lstStyle/>
          <a:p>
            <a:r>
              <a:rPr lang="en-US" sz="2300" dirty="0"/>
              <a:t>Every column and row of table should not be visible to everyone.</a:t>
            </a:r>
          </a:p>
          <a:p>
            <a:r>
              <a:rPr lang="en-US" sz="2300" b="1" dirty="0">
                <a:solidFill>
                  <a:srgbClr val="0E47A1"/>
                </a:solidFill>
              </a:rPr>
              <a:t>View</a:t>
            </a:r>
            <a:r>
              <a:rPr lang="en-US" sz="2300" dirty="0"/>
              <a:t> is a </a:t>
            </a:r>
            <a:r>
              <a:rPr lang="en-US" sz="2300" b="1" dirty="0">
                <a:solidFill>
                  <a:srgbClr val="C00000"/>
                </a:solidFill>
              </a:rPr>
              <a:t>virtual or logical table </a:t>
            </a:r>
            <a:r>
              <a:rPr lang="en-US" sz="2300" dirty="0"/>
              <a:t>that allows to view the </a:t>
            </a:r>
            <a:r>
              <a:rPr lang="en-US" sz="2300" dirty="0">
                <a:solidFill>
                  <a:srgbClr val="C00000"/>
                </a:solidFill>
              </a:rPr>
              <a:t>parts of the table</a:t>
            </a:r>
            <a:r>
              <a:rPr lang="en-US" sz="2300" dirty="0"/>
              <a:t>. </a:t>
            </a:r>
          </a:p>
          <a:p>
            <a:r>
              <a:rPr lang="en-US" sz="2300" dirty="0"/>
              <a:t>Views are virtual tables that </a:t>
            </a:r>
            <a:r>
              <a:rPr lang="en-US" sz="2300" dirty="0">
                <a:solidFill>
                  <a:srgbClr val="C00000"/>
                </a:solidFill>
              </a:rPr>
              <a:t>are compiled at runtime</a:t>
            </a:r>
            <a:r>
              <a:rPr lang="en-US" sz="2300" dirty="0"/>
              <a:t>.</a:t>
            </a:r>
            <a:endParaRPr lang="en-IN" sz="2300" dirty="0"/>
          </a:p>
          <a:p>
            <a:r>
              <a:rPr lang="en-US" sz="2300" dirty="0"/>
              <a:t>View is derived from one or more than one table, those tables are known as </a:t>
            </a:r>
            <a:r>
              <a:rPr lang="en-US" sz="2300" b="1" dirty="0">
                <a:solidFill>
                  <a:srgbClr val="C00000"/>
                </a:solidFill>
              </a:rPr>
              <a:t>Base Tables</a:t>
            </a:r>
            <a:r>
              <a:rPr lang="en-US" sz="2300" dirty="0"/>
              <a:t>.</a:t>
            </a:r>
          </a:p>
          <a:p>
            <a:r>
              <a:rPr lang="en-US" sz="2300" dirty="0"/>
              <a:t>View is the result set of a stored query.</a:t>
            </a:r>
          </a:p>
          <a:p>
            <a:r>
              <a:rPr lang="en-US" sz="2300" dirty="0"/>
              <a:t>The data associated with views are </a:t>
            </a:r>
            <a:r>
              <a:rPr lang="en-US" sz="2300" dirty="0">
                <a:solidFill>
                  <a:srgbClr val="0E47A1"/>
                </a:solidFill>
              </a:rPr>
              <a:t>not physically stored</a:t>
            </a:r>
            <a:r>
              <a:rPr lang="en-US" sz="2300" dirty="0"/>
              <a:t> in the view, </a:t>
            </a:r>
            <a:r>
              <a:rPr lang="en-US" sz="2300" dirty="0">
                <a:solidFill>
                  <a:srgbClr val="0E47A1"/>
                </a:solidFill>
              </a:rPr>
              <a:t>but it is stored in the base tables of the view. </a:t>
            </a:r>
            <a:endParaRPr lang="en-IN" sz="2300" dirty="0">
              <a:solidFill>
                <a:srgbClr val="0E47A1"/>
              </a:solidFill>
            </a:endParaRPr>
          </a:p>
          <a:p>
            <a:pPr lvl="0"/>
            <a:r>
              <a:rPr lang="en-US" sz="2300" dirty="0"/>
              <a:t>Generally, we put those columns in view that we need to retrieve again and again. </a:t>
            </a:r>
            <a:endParaRPr lang="en-IN" sz="2300" dirty="0"/>
          </a:p>
          <a:p>
            <a:pPr lvl="0"/>
            <a:r>
              <a:rPr lang="en-US" sz="2300" dirty="0"/>
              <a:t>Once you have created the view, you </a:t>
            </a:r>
            <a:r>
              <a:rPr lang="en-US" sz="2300" dirty="0">
                <a:solidFill>
                  <a:srgbClr val="C00000"/>
                </a:solidFill>
              </a:rPr>
              <a:t>can query view like as table</a:t>
            </a:r>
            <a:r>
              <a:rPr lang="en-US" sz="2300" dirty="0"/>
              <a:t>.</a:t>
            </a:r>
            <a:endParaRPr lang="en-IN" sz="2300" dirty="0"/>
          </a:p>
          <a:p>
            <a:r>
              <a:rPr lang="en-US" sz="2300" dirty="0"/>
              <a:t>View is mapped, to a </a:t>
            </a:r>
            <a:r>
              <a:rPr lang="en-US" sz="2300" b="1" dirty="0">
                <a:solidFill>
                  <a:srgbClr val="C00000"/>
                </a:solidFill>
              </a:rPr>
              <a:t>SELECT</a:t>
            </a:r>
            <a:r>
              <a:rPr lang="en-US" sz="2300" dirty="0"/>
              <a:t> sentence. </a:t>
            </a:r>
          </a:p>
          <a:p>
            <a:endParaRPr lang="en-US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FB879-E69C-008F-2431-219A4E88014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761" y="855662"/>
            <a:ext cx="941053" cy="9410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D956A2-67BA-A995-DD1E-476C4F46B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526" y="2512292"/>
            <a:ext cx="4082474" cy="302952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527C81-27C5-6694-4AD7-02B7C3F742F9}"/>
              </a:ext>
            </a:extLst>
          </p:cNvPr>
          <p:cNvCxnSpPr/>
          <p:nvPr/>
        </p:nvCxnSpPr>
        <p:spPr>
          <a:xfrm>
            <a:off x="7666182" y="822035"/>
            <a:ext cx="0" cy="566891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38DD62C-A4B2-2B51-3998-549B767B8923}"/>
              </a:ext>
            </a:extLst>
          </p:cNvPr>
          <p:cNvSpPr/>
          <p:nvPr/>
        </p:nvSpPr>
        <p:spPr>
          <a:xfrm>
            <a:off x="8109526" y="2547017"/>
            <a:ext cx="3951292" cy="128213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A1439A-357D-9FAB-1B2C-31457C3D98F4}"/>
              </a:ext>
            </a:extLst>
          </p:cNvPr>
          <p:cNvSpPr/>
          <p:nvPr/>
        </p:nvSpPr>
        <p:spPr>
          <a:xfrm>
            <a:off x="10509814" y="2028063"/>
            <a:ext cx="1551003" cy="40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Base Tables</a:t>
            </a:r>
          </a:p>
        </p:txBody>
      </p:sp>
    </p:spTree>
    <p:extLst>
      <p:ext uri="{BB962C8B-B14F-4D97-AF65-F5344CB8AC3E}">
        <p14:creationId xmlns:p14="http://schemas.microsoft.com/office/powerpoint/2010/main" val="415688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747F-1A6D-3EB4-6A6F-FE52A2D2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Sub Query</a:t>
            </a:r>
            <a:endParaRPr lang="en-IN" dirty="0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FBEC11CA-D9CC-B421-D22C-62EDFE55D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2941" y="5742400"/>
            <a:ext cx="1648055" cy="37152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188B0E-EA64-6026-91C8-B3F313550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56" y="1744610"/>
            <a:ext cx="1657581" cy="2095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CAAAD5-3F3D-7B54-83A6-0A6A67F2D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183" y="1744610"/>
            <a:ext cx="3753374" cy="145752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E179BD-4EA3-CDAE-B41D-F30B3FB5EF36}"/>
              </a:ext>
            </a:extLst>
          </p:cNvPr>
          <p:cNvSpPr/>
          <p:nvPr/>
        </p:nvSpPr>
        <p:spPr>
          <a:xfrm>
            <a:off x="1839836" y="2855792"/>
            <a:ext cx="692220" cy="285473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92B8F8-4747-2651-DDAB-0EF59D324F3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532056" y="2316881"/>
            <a:ext cx="1974127" cy="681648"/>
          </a:xfrm>
          <a:prstGeom prst="straightConnector1">
            <a:avLst/>
          </a:prstGeom>
          <a:ln w="1905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C536B2-910C-288E-42BF-9D6BEC0CC14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532056" y="2675469"/>
            <a:ext cx="1974127" cy="323060"/>
          </a:xfrm>
          <a:prstGeom prst="straightConnector1">
            <a:avLst/>
          </a:prstGeom>
          <a:ln w="1905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C51D95-3C63-30A2-301A-189612ED5FBA}"/>
              </a:ext>
            </a:extLst>
          </p:cNvPr>
          <p:cNvCxnSpPr>
            <a:cxnSpLocks/>
          </p:cNvCxnSpPr>
          <p:nvPr/>
        </p:nvCxnSpPr>
        <p:spPr>
          <a:xfrm>
            <a:off x="2660709" y="2958683"/>
            <a:ext cx="1845474" cy="56549"/>
          </a:xfrm>
          <a:prstGeom prst="straightConnector1">
            <a:avLst/>
          </a:prstGeom>
          <a:ln w="1905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DAC254-E572-470F-4A00-B4D4B7BFE2C6}"/>
              </a:ext>
            </a:extLst>
          </p:cNvPr>
          <p:cNvSpPr txBox="1"/>
          <p:nvPr/>
        </p:nvSpPr>
        <p:spPr>
          <a:xfrm>
            <a:off x="4759613" y="2840860"/>
            <a:ext cx="44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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0B117-390A-C2AC-F98B-5640C6904DC1}"/>
              </a:ext>
            </a:extLst>
          </p:cNvPr>
          <p:cNvSpPr txBox="1"/>
          <p:nvPr/>
        </p:nvSpPr>
        <p:spPr>
          <a:xfrm>
            <a:off x="4759613" y="2103639"/>
            <a:ext cx="44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×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99775D-3C41-3567-C993-740AE3C44296}"/>
              </a:ext>
            </a:extLst>
          </p:cNvPr>
          <p:cNvSpPr txBox="1"/>
          <p:nvPr/>
        </p:nvSpPr>
        <p:spPr>
          <a:xfrm>
            <a:off x="4759613" y="2474846"/>
            <a:ext cx="44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×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31EE0A39-C6AD-F4E4-BCC9-2E744329D6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3798374"/>
              </p:ext>
            </p:extLst>
          </p:nvPr>
        </p:nvGraphicFramePr>
        <p:xfrm>
          <a:off x="1869586" y="1385517"/>
          <a:ext cx="857987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BF277820-4B79-B762-1110-EFFE6F4F40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593653"/>
              </p:ext>
            </p:extLst>
          </p:nvPr>
        </p:nvGraphicFramePr>
        <p:xfrm>
          <a:off x="4506183" y="1380384"/>
          <a:ext cx="857987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DEPT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BDE87E6-0338-EABA-9AED-87EFF73F2FFF}"/>
              </a:ext>
            </a:extLst>
          </p:cNvPr>
          <p:cNvSpPr/>
          <p:nvPr/>
        </p:nvSpPr>
        <p:spPr>
          <a:xfrm>
            <a:off x="717629" y="4977114"/>
            <a:ext cx="6204031" cy="1238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	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EID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DEPT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EMP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DEPT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510CF658-7C59-E926-1615-10F91F2212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805323"/>
              </p:ext>
            </p:extLst>
          </p:nvPr>
        </p:nvGraphicFramePr>
        <p:xfrm>
          <a:off x="806645" y="4390605"/>
          <a:ext cx="2457416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57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CORRELATE SUBQUERY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8EAEC8-1837-7A65-692E-9F1849F5F4FE}"/>
              </a:ext>
            </a:extLst>
          </p:cNvPr>
          <p:cNvCxnSpPr/>
          <p:nvPr/>
        </p:nvCxnSpPr>
        <p:spPr>
          <a:xfrm>
            <a:off x="243068" y="4062714"/>
            <a:ext cx="11690431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D9E14E5-5952-5566-56F7-18EE8D19BD0E}"/>
              </a:ext>
            </a:extLst>
          </p:cNvPr>
          <p:cNvSpPr/>
          <p:nvPr/>
        </p:nvSpPr>
        <p:spPr>
          <a:xfrm>
            <a:off x="1869586" y="1751277"/>
            <a:ext cx="1639651" cy="21591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97145F-9829-2C45-8D23-14E69D1F9D26}"/>
              </a:ext>
            </a:extLst>
          </p:cNvPr>
          <p:cNvSpPr/>
          <p:nvPr/>
        </p:nvSpPr>
        <p:spPr>
          <a:xfrm>
            <a:off x="4506183" y="1751277"/>
            <a:ext cx="3753374" cy="139703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812B85E6-AEB8-895D-91CC-D8C92A26E2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2458391"/>
              </p:ext>
            </p:extLst>
          </p:nvPr>
        </p:nvGraphicFramePr>
        <p:xfrm>
          <a:off x="6679318" y="4353838"/>
          <a:ext cx="1098869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8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7F4B63AF-80CB-3015-903B-54AEFE00A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1054" y="4696448"/>
            <a:ext cx="1638529" cy="7240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B61E8B7-C3D5-F8E8-503C-D920AA40E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2468" y="5433894"/>
            <a:ext cx="1629002" cy="323895"/>
          </a:xfrm>
          <a:prstGeom prst="rect">
            <a:avLst/>
          </a:prstGeom>
        </p:spPr>
      </p:pic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F549381E-9F63-BC71-F99B-78F90722E9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149428"/>
              </p:ext>
            </p:extLst>
          </p:nvPr>
        </p:nvGraphicFramePr>
        <p:xfrm>
          <a:off x="257210" y="931950"/>
          <a:ext cx="1098869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8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30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/>
      <p:bldP spid="18" grpId="0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747F-1A6D-3EB4-6A6F-FE52A2D2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Sub 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BDA36-8510-0867-A3B5-A9DDCF344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88B0E-EA64-6026-91C8-B3F313550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656" y="1744610"/>
            <a:ext cx="1657581" cy="2095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CAAAD5-3F3D-7B54-83A6-0A6A67F2D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183" y="1744610"/>
            <a:ext cx="3753374" cy="145752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E179BD-4EA3-CDAE-B41D-F30B3FB5EF36}"/>
              </a:ext>
            </a:extLst>
          </p:cNvPr>
          <p:cNvSpPr/>
          <p:nvPr/>
        </p:nvSpPr>
        <p:spPr>
          <a:xfrm>
            <a:off x="1851656" y="3211644"/>
            <a:ext cx="692220" cy="285473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92B8F8-4747-2651-DDAB-0EF59D324F3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543876" y="2294965"/>
            <a:ext cx="1962307" cy="1059416"/>
          </a:xfrm>
          <a:prstGeom prst="straightConnector1">
            <a:avLst/>
          </a:prstGeom>
          <a:ln w="1905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C536B2-910C-288E-42BF-9D6BEC0CC14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543876" y="2619534"/>
            <a:ext cx="1962307" cy="734847"/>
          </a:xfrm>
          <a:prstGeom prst="straightConnector1">
            <a:avLst/>
          </a:prstGeom>
          <a:ln w="1905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C51D95-3C63-30A2-301A-189612ED5FB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543876" y="3015232"/>
            <a:ext cx="1962307" cy="339149"/>
          </a:xfrm>
          <a:prstGeom prst="straightConnector1">
            <a:avLst/>
          </a:prstGeom>
          <a:ln w="1905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90B117-390A-C2AC-F98B-5640C6904DC1}"/>
              </a:ext>
            </a:extLst>
          </p:cNvPr>
          <p:cNvSpPr txBox="1"/>
          <p:nvPr/>
        </p:nvSpPr>
        <p:spPr>
          <a:xfrm>
            <a:off x="4759613" y="2103639"/>
            <a:ext cx="44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×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99775D-3C41-3567-C993-740AE3C44296}"/>
              </a:ext>
            </a:extLst>
          </p:cNvPr>
          <p:cNvSpPr txBox="1"/>
          <p:nvPr/>
        </p:nvSpPr>
        <p:spPr>
          <a:xfrm>
            <a:off x="4759613" y="2474846"/>
            <a:ext cx="44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×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08288D-0D01-A89C-CF06-824A1C77B1CC}"/>
              </a:ext>
            </a:extLst>
          </p:cNvPr>
          <p:cNvSpPr txBox="1"/>
          <p:nvPr/>
        </p:nvSpPr>
        <p:spPr>
          <a:xfrm>
            <a:off x="4759613" y="2795444"/>
            <a:ext cx="44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×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F0F245FC-D728-27F1-FA9C-F0CC2EF2C9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3798374"/>
              </p:ext>
            </p:extLst>
          </p:nvPr>
        </p:nvGraphicFramePr>
        <p:xfrm>
          <a:off x="1869586" y="1385517"/>
          <a:ext cx="857987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356B6489-9561-D585-77A8-F9DB3D5B0C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593653"/>
              </p:ext>
            </p:extLst>
          </p:nvPr>
        </p:nvGraphicFramePr>
        <p:xfrm>
          <a:off x="4506183" y="1380384"/>
          <a:ext cx="857987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DEPT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FB41378A-551F-6E12-C528-5C9B629013D5}"/>
              </a:ext>
            </a:extLst>
          </p:cNvPr>
          <p:cNvSpPr/>
          <p:nvPr/>
        </p:nvSpPr>
        <p:spPr>
          <a:xfrm>
            <a:off x="717629" y="4977114"/>
            <a:ext cx="6204031" cy="1238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	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EID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DEPT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EMP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DEPT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B3E98D8D-85BF-9B95-988D-99CA6293D5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805323"/>
              </p:ext>
            </p:extLst>
          </p:nvPr>
        </p:nvGraphicFramePr>
        <p:xfrm>
          <a:off x="806645" y="4390605"/>
          <a:ext cx="2457416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57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CORRELATE SUBQUERY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50F3A1-1172-75CA-2C6D-DCF57D362BF9}"/>
              </a:ext>
            </a:extLst>
          </p:cNvPr>
          <p:cNvCxnSpPr/>
          <p:nvPr/>
        </p:nvCxnSpPr>
        <p:spPr>
          <a:xfrm>
            <a:off x="243068" y="4062714"/>
            <a:ext cx="11690431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14F2E3B-4C50-892D-216E-D2C094181E14}"/>
              </a:ext>
            </a:extLst>
          </p:cNvPr>
          <p:cNvSpPr/>
          <p:nvPr/>
        </p:nvSpPr>
        <p:spPr>
          <a:xfrm>
            <a:off x="1869586" y="1751277"/>
            <a:ext cx="1639651" cy="21591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88B7CC-F3D5-49B4-A325-7D466C32E376}"/>
              </a:ext>
            </a:extLst>
          </p:cNvPr>
          <p:cNvSpPr/>
          <p:nvPr/>
        </p:nvSpPr>
        <p:spPr>
          <a:xfrm>
            <a:off x="4506183" y="1751277"/>
            <a:ext cx="3753374" cy="139703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Content Placeholder 26">
            <a:extLst>
              <a:ext uri="{FF2B5EF4-FFF2-40B4-BE49-F238E27FC236}">
                <a16:creationId xmlns:a16="http://schemas.microsoft.com/office/drawing/2014/main" id="{0746D869-F819-EA98-1AE8-BFCFE8B4A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941" y="5742400"/>
            <a:ext cx="1648055" cy="371527"/>
          </a:xfrm>
          <a:prstGeom prst="rect">
            <a:avLst/>
          </a:prstGeom>
        </p:spPr>
      </p:pic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8D3B4427-FF80-5D3D-AB66-0172330859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4421875"/>
              </p:ext>
            </p:extLst>
          </p:nvPr>
        </p:nvGraphicFramePr>
        <p:xfrm>
          <a:off x="6679318" y="4353838"/>
          <a:ext cx="1098869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8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8" name="Picture 27">
            <a:extLst>
              <a:ext uri="{FF2B5EF4-FFF2-40B4-BE49-F238E27FC236}">
                <a16:creationId xmlns:a16="http://schemas.microsoft.com/office/drawing/2014/main" id="{3E7CDC25-A45F-DFF4-5A3E-83759ECB8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1054" y="4696448"/>
            <a:ext cx="1638529" cy="7240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478EA2C-D23E-F13C-B608-854DACB532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2468" y="5433894"/>
            <a:ext cx="1629002" cy="323895"/>
          </a:xfrm>
          <a:prstGeom prst="rect">
            <a:avLst/>
          </a:prstGeom>
        </p:spPr>
      </p:pic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BD6EDF74-F585-2F11-27E7-11E45A1DAC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810298"/>
              </p:ext>
            </p:extLst>
          </p:nvPr>
        </p:nvGraphicFramePr>
        <p:xfrm>
          <a:off x="257210" y="931950"/>
          <a:ext cx="1098869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8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47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  <p:bldP spid="19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747F-1A6D-3EB4-6A6F-FE52A2D2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Sub 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BDA36-8510-0867-A3B5-A9DDCF344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88B0E-EA64-6026-91C8-B3F313550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656" y="1744610"/>
            <a:ext cx="1657581" cy="2095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CAAAD5-3F3D-7B54-83A6-0A6A67F2D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183" y="1744610"/>
            <a:ext cx="3753374" cy="145752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E179BD-4EA3-CDAE-B41D-F30B3FB5EF36}"/>
              </a:ext>
            </a:extLst>
          </p:cNvPr>
          <p:cNvSpPr/>
          <p:nvPr/>
        </p:nvSpPr>
        <p:spPr>
          <a:xfrm>
            <a:off x="1851656" y="3554929"/>
            <a:ext cx="692220" cy="285473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92B8F8-4747-2651-DDAB-0EF59D324F3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543876" y="2259106"/>
            <a:ext cx="1962307" cy="1438560"/>
          </a:xfrm>
          <a:prstGeom prst="straightConnector1">
            <a:avLst/>
          </a:prstGeom>
          <a:ln w="1905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C536B2-910C-288E-42BF-9D6BEC0CC14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543876" y="2635624"/>
            <a:ext cx="1962307" cy="1062042"/>
          </a:xfrm>
          <a:prstGeom prst="straightConnector1">
            <a:avLst/>
          </a:prstGeom>
          <a:ln w="1905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C51D95-3C63-30A2-301A-189612ED5FB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543876" y="2925702"/>
            <a:ext cx="1962307" cy="771964"/>
          </a:xfrm>
          <a:prstGeom prst="straightConnector1">
            <a:avLst/>
          </a:prstGeom>
          <a:ln w="1905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90B117-390A-C2AC-F98B-5640C6904DC1}"/>
              </a:ext>
            </a:extLst>
          </p:cNvPr>
          <p:cNvSpPr txBox="1"/>
          <p:nvPr/>
        </p:nvSpPr>
        <p:spPr>
          <a:xfrm>
            <a:off x="4759613" y="2103639"/>
            <a:ext cx="44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×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99775D-3C41-3567-C993-740AE3C44296}"/>
              </a:ext>
            </a:extLst>
          </p:cNvPr>
          <p:cNvSpPr txBox="1"/>
          <p:nvPr/>
        </p:nvSpPr>
        <p:spPr>
          <a:xfrm>
            <a:off x="4759613" y="2474846"/>
            <a:ext cx="44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×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08288D-0D01-A89C-CF06-824A1C77B1CC}"/>
              </a:ext>
            </a:extLst>
          </p:cNvPr>
          <p:cNvSpPr txBox="1"/>
          <p:nvPr/>
        </p:nvSpPr>
        <p:spPr>
          <a:xfrm>
            <a:off x="4759613" y="2795444"/>
            <a:ext cx="44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×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0D2A09FD-9643-A946-B352-2937941E06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3798374"/>
              </p:ext>
            </p:extLst>
          </p:nvPr>
        </p:nvGraphicFramePr>
        <p:xfrm>
          <a:off x="1869586" y="1385517"/>
          <a:ext cx="857987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7B175C7A-E2A5-7E52-7CA4-C980F12B72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593653"/>
              </p:ext>
            </p:extLst>
          </p:nvPr>
        </p:nvGraphicFramePr>
        <p:xfrm>
          <a:off x="4506183" y="1380384"/>
          <a:ext cx="857987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DEPT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D3C1712-0990-3EEA-33A0-8CEC5AAFD4ED}"/>
              </a:ext>
            </a:extLst>
          </p:cNvPr>
          <p:cNvSpPr/>
          <p:nvPr/>
        </p:nvSpPr>
        <p:spPr>
          <a:xfrm>
            <a:off x="717629" y="4977114"/>
            <a:ext cx="6204031" cy="1238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	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EID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DEPT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EMP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DEPT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A74984B6-38CF-95BC-D9C4-565EB82F4E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805323"/>
              </p:ext>
            </p:extLst>
          </p:nvPr>
        </p:nvGraphicFramePr>
        <p:xfrm>
          <a:off x="806645" y="4390605"/>
          <a:ext cx="2457416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57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CORRELATE SUBQUERY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76A9A0-4A32-EFA2-CFB3-C9741A81231B}"/>
              </a:ext>
            </a:extLst>
          </p:cNvPr>
          <p:cNvCxnSpPr/>
          <p:nvPr/>
        </p:nvCxnSpPr>
        <p:spPr>
          <a:xfrm>
            <a:off x="243068" y="4062714"/>
            <a:ext cx="11690431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015045C-82DB-5193-9ECF-C120E8AB431A}"/>
              </a:ext>
            </a:extLst>
          </p:cNvPr>
          <p:cNvSpPr/>
          <p:nvPr/>
        </p:nvSpPr>
        <p:spPr>
          <a:xfrm>
            <a:off x="1869586" y="1751277"/>
            <a:ext cx="1639651" cy="21591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993B6D-55D4-5D0E-0476-50300DB43B45}"/>
              </a:ext>
            </a:extLst>
          </p:cNvPr>
          <p:cNvSpPr/>
          <p:nvPr/>
        </p:nvSpPr>
        <p:spPr>
          <a:xfrm>
            <a:off x="4506183" y="1751277"/>
            <a:ext cx="3753374" cy="139703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Content Placeholder 26">
            <a:extLst>
              <a:ext uri="{FF2B5EF4-FFF2-40B4-BE49-F238E27FC236}">
                <a16:creationId xmlns:a16="http://schemas.microsoft.com/office/drawing/2014/main" id="{94C9426B-C5A6-3C43-108B-1082A9448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941" y="5742400"/>
            <a:ext cx="1648055" cy="371527"/>
          </a:xfrm>
          <a:prstGeom prst="rect">
            <a:avLst/>
          </a:prstGeom>
        </p:spPr>
      </p:pic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C1FF8A8-C049-6B4D-1D08-295436A964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4421875"/>
              </p:ext>
            </p:extLst>
          </p:nvPr>
        </p:nvGraphicFramePr>
        <p:xfrm>
          <a:off x="6679318" y="4353838"/>
          <a:ext cx="1098869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8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id="{E7863F72-9B83-9F38-6ADC-90D0C8326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1054" y="4696448"/>
            <a:ext cx="1638529" cy="7240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6E9123D-DF2A-07BA-4DCC-3F513FF1E6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2468" y="5433894"/>
            <a:ext cx="1629002" cy="323895"/>
          </a:xfrm>
          <a:prstGeom prst="rect">
            <a:avLst/>
          </a:prstGeom>
        </p:spPr>
      </p:pic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E5A391AF-9DDE-E4B9-46EF-94A9A2E5D3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810298"/>
              </p:ext>
            </p:extLst>
          </p:nvPr>
        </p:nvGraphicFramePr>
        <p:xfrm>
          <a:off x="257210" y="931950"/>
          <a:ext cx="1098869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8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42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  <p:bldP spid="19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C421-A51A-5A89-610B-782BF653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Sub 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4BFDD-0F0D-FB80-DD65-52335CC88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E47A1"/>
                </a:solidFill>
              </a:rPr>
              <a:t>Complexity:</a:t>
            </a:r>
            <a:r>
              <a:rPr lang="en-US" dirty="0"/>
              <a:t> Subqueries </a:t>
            </a:r>
            <a:r>
              <a:rPr lang="en-US" dirty="0">
                <a:solidFill>
                  <a:srgbClr val="C00000"/>
                </a:solidFill>
              </a:rPr>
              <a:t>can increase the complexity of SQL statements</a:t>
            </a:r>
            <a:r>
              <a:rPr lang="en-US" dirty="0"/>
              <a:t>, potentially </a:t>
            </a:r>
            <a:r>
              <a:rPr lang="en-US" dirty="0">
                <a:solidFill>
                  <a:srgbClr val="C00000"/>
                </a:solidFill>
              </a:rPr>
              <a:t>leading to performance degradation.</a:t>
            </a:r>
          </a:p>
          <a:p>
            <a:r>
              <a:rPr lang="en-US" b="1" dirty="0">
                <a:solidFill>
                  <a:srgbClr val="0E47A1"/>
                </a:solidFill>
              </a:rPr>
              <a:t>Execution Cost: </a:t>
            </a:r>
            <a:r>
              <a:rPr lang="en-US" dirty="0"/>
              <a:t>Subqueries, especially </a:t>
            </a:r>
            <a:r>
              <a:rPr lang="en-US" dirty="0">
                <a:solidFill>
                  <a:srgbClr val="C00000"/>
                </a:solidFill>
              </a:rPr>
              <a:t>correlated subqueries, can be computationally expensive</a:t>
            </a:r>
            <a:r>
              <a:rPr lang="en-US" dirty="0"/>
              <a:t> as they might be executed multiple times.</a:t>
            </a:r>
          </a:p>
          <a:p>
            <a:r>
              <a:rPr lang="en-US" b="1" dirty="0">
                <a:solidFill>
                  <a:srgbClr val="0E47A1"/>
                </a:solidFill>
              </a:rPr>
              <a:t>Nested Structure: </a:t>
            </a:r>
            <a:r>
              <a:rPr lang="en-US" dirty="0"/>
              <a:t>Deeply nested subqueries can </a:t>
            </a:r>
            <a:r>
              <a:rPr lang="en-US" dirty="0">
                <a:solidFill>
                  <a:srgbClr val="C00000"/>
                </a:solidFill>
              </a:rPr>
              <a:t>make SQL statements harder to read and understand, making them more difficult to maintain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0E47A1"/>
                </a:solidFill>
              </a:rPr>
              <a:t>Debugging: </a:t>
            </a:r>
            <a:r>
              <a:rPr lang="en-US" dirty="0">
                <a:solidFill>
                  <a:srgbClr val="C00000"/>
                </a:solidFill>
              </a:rPr>
              <a:t>Debugging</a:t>
            </a:r>
            <a:r>
              <a:rPr lang="en-US" dirty="0"/>
              <a:t> SQL queries </a:t>
            </a:r>
            <a:r>
              <a:rPr lang="en-US" dirty="0">
                <a:solidFill>
                  <a:srgbClr val="C00000"/>
                </a:solidFill>
              </a:rPr>
              <a:t>with multiple subqueries can be challenging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0E47A1"/>
                </a:solidFill>
              </a:rPr>
              <a:t>Scalability Issues: </a:t>
            </a:r>
            <a:r>
              <a:rPr lang="en-US" dirty="0"/>
              <a:t>As the </a:t>
            </a:r>
            <a:r>
              <a:rPr lang="en-US" dirty="0">
                <a:solidFill>
                  <a:srgbClr val="C00000"/>
                </a:solidFill>
              </a:rPr>
              <a:t>data volume grows, the performance of subqueries can degrade </a:t>
            </a:r>
            <a:r>
              <a:rPr lang="en-US" dirty="0"/>
              <a:t>significantly, affecting the overall scalability of the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79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CC26E-0FCB-B4C7-0FFB-940CDCB84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E89E49-0F80-297D-13D4-9CA62B72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24906530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4262623" y="3678861"/>
            <a:ext cx="304296" cy="249661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07894"/>
                </a:lnTo>
                <a:lnTo>
                  <a:pt x="304296" y="240789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4262623" y="3678861"/>
            <a:ext cx="304296" cy="157156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15716"/>
                </a:lnTo>
                <a:lnTo>
                  <a:pt x="304296" y="1515716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>
            <a:off x="4262623" y="3678861"/>
            <a:ext cx="304296" cy="64651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23539"/>
                </a:lnTo>
                <a:lnTo>
                  <a:pt x="304296" y="62353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4627346" y="1558615"/>
            <a:ext cx="2937308" cy="876135"/>
          </a:xfrm>
          <a:custGeom>
            <a:avLst/>
            <a:gdLst>
              <a:gd name="connsiteX0" fmla="*/ 0 w 2937308"/>
              <a:gd name="connsiteY0" fmla="*/ 0 h 845001"/>
              <a:gd name="connsiteX1" fmla="*/ 2937308 w 2937308"/>
              <a:gd name="connsiteY1" fmla="*/ 0 h 845001"/>
              <a:gd name="connsiteX2" fmla="*/ 2937308 w 2937308"/>
              <a:gd name="connsiteY2" fmla="*/ 845001 h 845001"/>
              <a:gd name="connsiteX3" fmla="*/ 0 w 2937308"/>
              <a:gd name="connsiteY3" fmla="*/ 845001 h 845001"/>
              <a:gd name="connsiteX4" fmla="*/ 0 w 2937308"/>
              <a:gd name="connsiteY4" fmla="*/ 0 h 845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7308" h="845001">
                <a:moveTo>
                  <a:pt x="0" y="0"/>
                </a:moveTo>
                <a:lnTo>
                  <a:pt x="2937308" y="0"/>
                </a:lnTo>
                <a:lnTo>
                  <a:pt x="2937308" y="845001"/>
                </a:lnTo>
                <a:lnTo>
                  <a:pt x="0" y="84500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kern="1200" dirty="0">
                <a:solidFill>
                  <a:schemeClr val="tx1"/>
                </a:solidFill>
              </a:rPr>
              <a:t>Types of Join</a:t>
            </a:r>
            <a:endParaRPr lang="en-US" sz="22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2013791" y="2834477"/>
            <a:ext cx="1691066" cy="876135"/>
          </a:xfrm>
          <a:custGeom>
            <a:avLst/>
            <a:gdLst>
              <a:gd name="connsiteX0" fmla="*/ 0 w 1691066"/>
              <a:gd name="connsiteY0" fmla="*/ 0 h 845001"/>
              <a:gd name="connsiteX1" fmla="*/ 1691066 w 1691066"/>
              <a:gd name="connsiteY1" fmla="*/ 0 h 845001"/>
              <a:gd name="connsiteX2" fmla="*/ 1691066 w 1691066"/>
              <a:gd name="connsiteY2" fmla="*/ 845001 h 845001"/>
              <a:gd name="connsiteX3" fmla="*/ 0 w 1691066"/>
              <a:gd name="connsiteY3" fmla="*/ 845001 h 845001"/>
              <a:gd name="connsiteX4" fmla="*/ 0 w 1691066"/>
              <a:gd name="connsiteY4" fmla="*/ 0 h 845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066" h="845001">
                <a:moveTo>
                  <a:pt x="0" y="0"/>
                </a:moveTo>
                <a:lnTo>
                  <a:pt x="1691066" y="0"/>
                </a:lnTo>
                <a:lnTo>
                  <a:pt x="1691066" y="845001"/>
                </a:lnTo>
                <a:lnTo>
                  <a:pt x="0" y="845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0" kern="1200" dirty="0">
                <a:solidFill>
                  <a:schemeClr val="tx1"/>
                </a:solidFill>
              </a:rPr>
              <a:t>Inner Join</a:t>
            </a:r>
          </a:p>
        </p:txBody>
      </p:sp>
      <p:sp>
        <p:nvSpPr>
          <p:cNvPr id="19" name="Freeform 18"/>
          <p:cNvSpPr/>
          <p:nvPr/>
        </p:nvSpPr>
        <p:spPr>
          <a:xfrm>
            <a:off x="4059758" y="2834477"/>
            <a:ext cx="2028644" cy="876135"/>
          </a:xfrm>
          <a:custGeom>
            <a:avLst/>
            <a:gdLst>
              <a:gd name="connsiteX0" fmla="*/ 0 w 2028644"/>
              <a:gd name="connsiteY0" fmla="*/ 0 h 845001"/>
              <a:gd name="connsiteX1" fmla="*/ 2028644 w 2028644"/>
              <a:gd name="connsiteY1" fmla="*/ 0 h 845001"/>
              <a:gd name="connsiteX2" fmla="*/ 2028644 w 2028644"/>
              <a:gd name="connsiteY2" fmla="*/ 845001 h 845001"/>
              <a:gd name="connsiteX3" fmla="*/ 0 w 2028644"/>
              <a:gd name="connsiteY3" fmla="*/ 845001 h 845001"/>
              <a:gd name="connsiteX4" fmla="*/ 0 w 2028644"/>
              <a:gd name="connsiteY4" fmla="*/ 0 h 845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8644" h="845001">
                <a:moveTo>
                  <a:pt x="0" y="0"/>
                </a:moveTo>
                <a:lnTo>
                  <a:pt x="2028644" y="0"/>
                </a:lnTo>
                <a:lnTo>
                  <a:pt x="2028644" y="845001"/>
                </a:lnTo>
                <a:lnTo>
                  <a:pt x="0" y="845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0" kern="1200" dirty="0">
                <a:solidFill>
                  <a:schemeClr val="tx1"/>
                </a:solidFill>
              </a:rPr>
              <a:t>Outer Join</a:t>
            </a:r>
          </a:p>
        </p:txBody>
      </p:sp>
      <p:sp>
        <p:nvSpPr>
          <p:cNvPr id="20" name="Freeform 19"/>
          <p:cNvSpPr/>
          <p:nvPr/>
        </p:nvSpPr>
        <p:spPr>
          <a:xfrm>
            <a:off x="4566920" y="4046838"/>
            <a:ext cx="2132850" cy="557073"/>
          </a:xfrm>
          <a:custGeom>
            <a:avLst/>
            <a:gdLst>
              <a:gd name="connsiteX0" fmla="*/ 0 w 2132850"/>
              <a:gd name="connsiteY0" fmla="*/ 0 h 537277"/>
              <a:gd name="connsiteX1" fmla="*/ 2132850 w 2132850"/>
              <a:gd name="connsiteY1" fmla="*/ 0 h 537277"/>
              <a:gd name="connsiteX2" fmla="*/ 2132850 w 2132850"/>
              <a:gd name="connsiteY2" fmla="*/ 537277 h 537277"/>
              <a:gd name="connsiteX3" fmla="*/ 0 w 2132850"/>
              <a:gd name="connsiteY3" fmla="*/ 537277 h 537277"/>
              <a:gd name="connsiteX4" fmla="*/ 0 w 2132850"/>
              <a:gd name="connsiteY4" fmla="*/ 0 h 53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2850" h="537277">
                <a:moveTo>
                  <a:pt x="0" y="0"/>
                </a:moveTo>
                <a:lnTo>
                  <a:pt x="2132850" y="0"/>
                </a:lnTo>
                <a:lnTo>
                  <a:pt x="2132850" y="537277"/>
                </a:lnTo>
                <a:lnTo>
                  <a:pt x="0" y="537277"/>
                </a:lnTo>
                <a:lnTo>
                  <a:pt x="0" y="0"/>
                </a:lnTo>
                <a:close/>
              </a:path>
            </a:pathLst>
          </a:custGeom>
          <a:solidFill>
            <a:srgbClr val="A9C0DB"/>
          </a:solidFill>
          <a:ln>
            <a:solidFill>
              <a:srgbClr val="4271A4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>
                <a:solidFill>
                  <a:schemeClr val="tx1"/>
                </a:solidFill>
              </a:rPr>
              <a:t>Left Outer Join</a:t>
            </a:r>
          </a:p>
        </p:txBody>
      </p:sp>
      <p:sp>
        <p:nvSpPr>
          <p:cNvPr id="21" name="Freeform 20"/>
          <p:cNvSpPr/>
          <p:nvPr/>
        </p:nvSpPr>
        <p:spPr>
          <a:xfrm>
            <a:off x="4566920" y="4971887"/>
            <a:ext cx="2094335" cy="557073"/>
          </a:xfrm>
          <a:custGeom>
            <a:avLst/>
            <a:gdLst>
              <a:gd name="connsiteX0" fmla="*/ 0 w 2094335"/>
              <a:gd name="connsiteY0" fmla="*/ 0 h 537277"/>
              <a:gd name="connsiteX1" fmla="*/ 2094335 w 2094335"/>
              <a:gd name="connsiteY1" fmla="*/ 0 h 537277"/>
              <a:gd name="connsiteX2" fmla="*/ 2094335 w 2094335"/>
              <a:gd name="connsiteY2" fmla="*/ 537277 h 537277"/>
              <a:gd name="connsiteX3" fmla="*/ 0 w 2094335"/>
              <a:gd name="connsiteY3" fmla="*/ 537277 h 537277"/>
              <a:gd name="connsiteX4" fmla="*/ 0 w 2094335"/>
              <a:gd name="connsiteY4" fmla="*/ 0 h 53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335" h="537277">
                <a:moveTo>
                  <a:pt x="0" y="0"/>
                </a:moveTo>
                <a:lnTo>
                  <a:pt x="2094335" y="0"/>
                </a:lnTo>
                <a:lnTo>
                  <a:pt x="2094335" y="537277"/>
                </a:lnTo>
                <a:lnTo>
                  <a:pt x="0" y="537277"/>
                </a:lnTo>
                <a:lnTo>
                  <a:pt x="0" y="0"/>
                </a:lnTo>
                <a:close/>
              </a:path>
            </a:pathLst>
          </a:custGeom>
          <a:solidFill>
            <a:srgbClr val="A9C0DB"/>
          </a:solidFill>
          <a:ln>
            <a:solidFill>
              <a:srgbClr val="4271A4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>
                <a:solidFill>
                  <a:schemeClr val="tx1"/>
                </a:solidFill>
              </a:rPr>
              <a:t>Right Outer Join</a:t>
            </a:r>
          </a:p>
        </p:txBody>
      </p:sp>
      <p:sp>
        <p:nvSpPr>
          <p:cNvPr id="22" name="Freeform 21"/>
          <p:cNvSpPr/>
          <p:nvPr/>
        </p:nvSpPr>
        <p:spPr>
          <a:xfrm>
            <a:off x="4566920" y="5896936"/>
            <a:ext cx="2055837" cy="557073"/>
          </a:xfrm>
          <a:custGeom>
            <a:avLst/>
            <a:gdLst>
              <a:gd name="connsiteX0" fmla="*/ 0 w 2055837"/>
              <a:gd name="connsiteY0" fmla="*/ 0 h 537277"/>
              <a:gd name="connsiteX1" fmla="*/ 2055837 w 2055837"/>
              <a:gd name="connsiteY1" fmla="*/ 0 h 537277"/>
              <a:gd name="connsiteX2" fmla="*/ 2055837 w 2055837"/>
              <a:gd name="connsiteY2" fmla="*/ 537277 h 537277"/>
              <a:gd name="connsiteX3" fmla="*/ 0 w 2055837"/>
              <a:gd name="connsiteY3" fmla="*/ 537277 h 537277"/>
              <a:gd name="connsiteX4" fmla="*/ 0 w 2055837"/>
              <a:gd name="connsiteY4" fmla="*/ 0 h 53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5837" h="537277">
                <a:moveTo>
                  <a:pt x="0" y="0"/>
                </a:moveTo>
                <a:lnTo>
                  <a:pt x="2055837" y="0"/>
                </a:lnTo>
                <a:lnTo>
                  <a:pt x="2055837" y="537277"/>
                </a:lnTo>
                <a:lnTo>
                  <a:pt x="0" y="537277"/>
                </a:lnTo>
                <a:lnTo>
                  <a:pt x="0" y="0"/>
                </a:lnTo>
                <a:close/>
              </a:path>
            </a:pathLst>
          </a:custGeom>
          <a:solidFill>
            <a:srgbClr val="A9C0DB"/>
          </a:solidFill>
          <a:ln>
            <a:solidFill>
              <a:srgbClr val="4271A4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>
                <a:solidFill>
                  <a:schemeClr val="tx1"/>
                </a:solidFill>
              </a:rPr>
              <a:t>Full Outer Join</a:t>
            </a:r>
          </a:p>
        </p:txBody>
      </p:sp>
      <p:sp>
        <p:nvSpPr>
          <p:cNvPr id="23" name="Freeform 22"/>
          <p:cNvSpPr/>
          <p:nvPr/>
        </p:nvSpPr>
        <p:spPr>
          <a:xfrm>
            <a:off x="6443303" y="2834477"/>
            <a:ext cx="1690002" cy="876135"/>
          </a:xfrm>
          <a:custGeom>
            <a:avLst/>
            <a:gdLst>
              <a:gd name="connsiteX0" fmla="*/ 0 w 1690002"/>
              <a:gd name="connsiteY0" fmla="*/ 0 h 845001"/>
              <a:gd name="connsiteX1" fmla="*/ 1690002 w 1690002"/>
              <a:gd name="connsiteY1" fmla="*/ 0 h 845001"/>
              <a:gd name="connsiteX2" fmla="*/ 1690002 w 1690002"/>
              <a:gd name="connsiteY2" fmla="*/ 845001 h 845001"/>
              <a:gd name="connsiteX3" fmla="*/ 0 w 1690002"/>
              <a:gd name="connsiteY3" fmla="*/ 845001 h 845001"/>
              <a:gd name="connsiteX4" fmla="*/ 0 w 1690002"/>
              <a:gd name="connsiteY4" fmla="*/ 0 h 845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0002" h="845001">
                <a:moveTo>
                  <a:pt x="0" y="0"/>
                </a:moveTo>
                <a:lnTo>
                  <a:pt x="1690002" y="0"/>
                </a:lnTo>
                <a:lnTo>
                  <a:pt x="1690002" y="845001"/>
                </a:lnTo>
                <a:lnTo>
                  <a:pt x="0" y="845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200" b="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Cross Join</a:t>
            </a:r>
            <a:endParaRPr lang="en-US" sz="2200" b="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8488207" y="2834477"/>
            <a:ext cx="1690002" cy="876135"/>
          </a:xfrm>
          <a:custGeom>
            <a:avLst/>
            <a:gdLst>
              <a:gd name="connsiteX0" fmla="*/ 0 w 1690002"/>
              <a:gd name="connsiteY0" fmla="*/ 0 h 845001"/>
              <a:gd name="connsiteX1" fmla="*/ 1690002 w 1690002"/>
              <a:gd name="connsiteY1" fmla="*/ 0 h 845001"/>
              <a:gd name="connsiteX2" fmla="*/ 1690002 w 1690002"/>
              <a:gd name="connsiteY2" fmla="*/ 845001 h 845001"/>
              <a:gd name="connsiteX3" fmla="*/ 0 w 1690002"/>
              <a:gd name="connsiteY3" fmla="*/ 845001 h 845001"/>
              <a:gd name="connsiteX4" fmla="*/ 0 w 1690002"/>
              <a:gd name="connsiteY4" fmla="*/ 0 h 845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0002" h="845001">
                <a:moveTo>
                  <a:pt x="0" y="0"/>
                </a:moveTo>
                <a:lnTo>
                  <a:pt x="1690002" y="0"/>
                </a:lnTo>
                <a:lnTo>
                  <a:pt x="1690002" y="845001"/>
                </a:lnTo>
                <a:lnTo>
                  <a:pt x="0" y="845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200" b="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Self Join</a:t>
            </a:r>
            <a:endParaRPr lang="en-US" sz="2200" b="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SQL JOIN clause is used to </a:t>
            </a:r>
            <a:r>
              <a:rPr lang="en-US" altLang="en-US" b="1" dirty="0">
                <a:solidFill>
                  <a:srgbClr val="0E47A1"/>
                </a:solidFill>
              </a:rPr>
              <a:t>combine rows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</a:rPr>
              <a:t>from two or more tables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0E47A1"/>
                </a:solidFill>
              </a:rPr>
              <a:t>based on a common field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between them.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088403" y="2434750"/>
            <a:ext cx="0" cy="188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90673" y="2623643"/>
            <a:ext cx="66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90673" y="2623643"/>
            <a:ext cx="0" cy="21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47793" y="2623643"/>
            <a:ext cx="0" cy="21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07724" y="2625378"/>
            <a:ext cx="0" cy="21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0718" y="2624743"/>
            <a:ext cx="0" cy="21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2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Inner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Inner Join returns</a:t>
            </a:r>
            <a:r>
              <a:rPr lang="en-US" dirty="0"/>
              <a:t> records that have </a:t>
            </a:r>
            <a:r>
              <a:rPr lang="en-US" b="1" dirty="0">
                <a:solidFill>
                  <a:srgbClr val="C00000"/>
                </a:solidFill>
              </a:rPr>
              <a:t>matching values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both tables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36154" y="1826400"/>
            <a:ext cx="1181387" cy="1073422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Table1</a:t>
            </a:r>
          </a:p>
        </p:txBody>
      </p:sp>
      <p:sp>
        <p:nvSpPr>
          <p:cNvPr id="5" name="Oval 4"/>
          <p:cNvSpPr/>
          <p:nvPr/>
        </p:nvSpPr>
        <p:spPr>
          <a:xfrm>
            <a:off x="2209770" y="1826400"/>
            <a:ext cx="1167177" cy="107342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Table2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580096" y="2127024"/>
            <a:ext cx="1143000" cy="50292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Combine</a:t>
            </a:r>
          </a:p>
        </p:txBody>
      </p:sp>
      <p:sp>
        <p:nvSpPr>
          <p:cNvPr id="7" name="Left-Right Arrow 6"/>
          <p:cNvSpPr/>
          <p:nvPr/>
        </p:nvSpPr>
        <p:spPr>
          <a:xfrm>
            <a:off x="6771930" y="2127024"/>
            <a:ext cx="1143000" cy="502920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Output</a:t>
            </a:r>
          </a:p>
        </p:txBody>
      </p:sp>
      <p:sp>
        <p:nvSpPr>
          <p:cNvPr id="8" name="Freeform 7"/>
          <p:cNvSpPr/>
          <p:nvPr/>
        </p:nvSpPr>
        <p:spPr>
          <a:xfrm>
            <a:off x="5492286" y="1900986"/>
            <a:ext cx="565485" cy="924250"/>
          </a:xfrm>
          <a:custGeom>
            <a:avLst/>
            <a:gdLst>
              <a:gd name="connsiteX0" fmla="*/ 283022 w 565485"/>
              <a:gd name="connsiteY0" fmla="*/ 0 h 924250"/>
              <a:gd name="connsiteX1" fmla="*/ 316168 w 565485"/>
              <a:gd name="connsiteY1" fmla="*/ 17076 h 924250"/>
              <a:gd name="connsiteX2" fmla="*/ 565485 w 565485"/>
              <a:gd name="connsiteY2" fmla="*/ 462125 h 924250"/>
              <a:gd name="connsiteX3" fmla="*/ 316168 w 565485"/>
              <a:gd name="connsiteY3" fmla="*/ 907174 h 924250"/>
              <a:gd name="connsiteX4" fmla="*/ 283022 w 565485"/>
              <a:gd name="connsiteY4" fmla="*/ 924250 h 924250"/>
              <a:gd name="connsiteX5" fmla="*/ 249809 w 565485"/>
              <a:gd name="connsiteY5" fmla="*/ 907174 h 924250"/>
              <a:gd name="connsiteX6" fmla="*/ 0 w 565485"/>
              <a:gd name="connsiteY6" fmla="*/ 462125 h 924250"/>
              <a:gd name="connsiteX7" fmla="*/ 249809 w 565485"/>
              <a:gd name="connsiteY7" fmla="*/ 17076 h 924250"/>
              <a:gd name="connsiteX8" fmla="*/ 283022 w 565485"/>
              <a:gd name="connsiteY8" fmla="*/ 0 h 9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485" h="924250">
                <a:moveTo>
                  <a:pt x="283022" y="0"/>
                </a:moveTo>
                <a:lnTo>
                  <a:pt x="316168" y="17076"/>
                </a:lnTo>
                <a:cubicBezTo>
                  <a:pt x="466588" y="113527"/>
                  <a:pt x="565485" y="276865"/>
                  <a:pt x="565485" y="462125"/>
                </a:cubicBezTo>
                <a:cubicBezTo>
                  <a:pt x="565485" y="647386"/>
                  <a:pt x="466588" y="810723"/>
                  <a:pt x="316168" y="907174"/>
                </a:cubicBezTo>
                <a:lnTo>
                  <a:pt x="283022" y="924250"/>
                </a:lnTo>
                <a:lnTo>
                  <a:pt x="249809" y="907174"/>
                </a:lnTo>
                <a:cubicBezTo>
                  <a:pt x="99092" y="810723"/>
                  <a:pt x="0" y="647386"/>
                  <a:pt x="0" y="462125"/>
                </a:cubicBezTo>
                <a:cubicBezTo>
                  <a:pt x="0" y="276865"/>
                  <a:pt x="99092" y="113527"/>
                  <a:pt x="249809" y="17076"/>
                </a:cubicBezTo>
                <a:lnTo>
                  <a:pt x="283022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926803" y="1826400"/>
            <a:ext cx="848505" cy="1073422"/>
          </a:xfrm>
          <a:custGeom>
            <a:avLst/>
            <a:gdLst>
              <a:gd name="connsiteX0" fmla="*/ 565484 w 848505"/>
              <a:gd name="connsiteY0" fmla="*/ 0 h 1073422"/>
              <a:gd name="connsiteX1" fmla="*/ 785596 w 848505"/>
              <a:gd name="connsiteY1" fmla="*/ 42177 h 1073422"/>
              <a:gd name="connsiteX2" fmla="*/ 848505 w 848505"/>
              <a:gd name="connsiteY2" fmla="*/ 74586 h 1073422"/>
              <a:gd name="connsiteX3" fmla="*/ 815292 w 848505"/>
              <a:gd name="connsiteY3" fmla="*/ 91662 h 1073422"/>
              <a:gd name="connsiteX4" fmla="*/ 565483 w 848505"/>
              <a:gd name="connsiteY4" fmla="*/ 536711 h 1073422"/>
              <a:gd name="connsiteX5" fmla="*/ 815292 w 848505"/>
              <a:gd name="connsiteY5" fmla="*/ 981760 h 1073422"/>
              <a:gd name="connsiteX6" fmla="*/ 848505 w 848505"/>
              <a:gd name="connsiteY6" fmla="*/ 998836 h 1073422"/>
              <a:gd name="connsiteX7" fmla="*/ 785596 w 848505"/>
              <a:gd name="connsiteY7" fmla="*/ 1031245 h 1073422"/>
              <a:gd name="connsiteX8" fmla="*/ 565484 w 848505"/>
              <a:gd name="connsiteY8" fmla="*/ 1073422 h 1073422"/>
              <a:gd name="connsiteX9" fmla="*/ 0 w 848505"/>
              <a:gd name="connsiteY9" fmla="*/ 536711 h 1073422"/>
              <a:gd name="connsiteX10" fmla="*/ 565484 w 848505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8505" h="1073422">
                <a:moveTo>
                  <a:pt x="565484" y="0"/>
                </a:moveTo>
                <a:cubicBezTo>
                  <a:pt x="643561" y="0"/>
                  <a:pt x="717942" y="15019"/>
                  <a:pt x="785596" y="42177"/>
                </a:cubicBezTo>
                <a:lnTo>
                  <a:pt x="848505" y="74586"/>
                </a:lnTo>
                <a:lnTo>
                  <a:pt x="815292" y="91662"/>
                </a:lnTo>
                <a:cubicBezTo>
                  <a:pt x="664575" y="188113"/>
                  <a:pt x="565483" y="351451"/>
                  <a:pt x="565483" y="536711"/>
                </a:cubicBezTo>
                <a:cubicBezTo>
                  <a:pt x="565483" y="721972"/>
                  <a:pt x="664575" y="885309"/>
                  <a:pt x="815292" y="981760"/>
                </a:cubicBezTo>
                <a:lnTo>
                  <a:pt x="848505" y="998836"/>
                </a:lnTo>
                <a:lnTo>
                  <a:pt x="785596" y="1031245"/>
                </a:lnTo>
                <a:cubicBezTo>
                  <a:pt x="717942" y="1058404"/>
                  <a:pt x="643561" y="1073422"/>
                  <a:pt x="565484" y="1073422"/>
                </a:cubicBezTo>
                <a:cubicBezTo>
                  <a:pt x="253176" y="1073422"/>
                  <a:pt x="0" y="833128"/>
                  <a:pt x="0" y="536711"/>
                </a:cubicBezTo>
                <a:cubicBezTo>
                  <a:pt x="0" y="240294"/>
                  <a:pt x="253176" y="0"/>
                  <a:pt x="565484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775307" y="1826400"/>
            <a:ext cx="850182" cy="1073422"/>
          </a:xfrm>
          <a:custGeom>
            <a:avLst/>
            <a:gdLst>
              <a:gd name="connsiteX0" fmla="*/ 283580 w 850182"/>
              <a:gd name="connsiteY0" fmla="*/ 0 h 1073422"/>
              <a:gd name="connsiteX1" fmla="*/ 850182 w 850182"/>
              <a:gd name="connsiteY1" fmla="*/ 536711 h 1073422"/>
              <a:gd name="connsiteX2" fmla="*/ 283580 w 850182"/>
              <a:gd name="connsiteY2" fmla="*/ 1073422 h 1073422"/>
              <a:gd name="connsiteX3" fmla="*/ 63033 w 850182"/>
              <a:gd name="connsiteY3" fmla="*/ 1031245 h 1073422"/>
              <a:gd name="connsiteX4" fmla="*/ 0 w 850182"/>
              <a:gd name="connsiteY4" fmla="*/ 998836 h 1073422"/>
              <a:gd name="connsiteX5" fmla="*/ 33146 w 850182"/>
              <a:gd name="connsiteY5" fmla="*/ 981760 h 1073422"/>
              <a:gd name="connsiteX6" fmla="*/ 282463 w 850182"/>
              <a:gd name="connsiteY6" fmla="*/ 536711 h 1073422"/>
              <a:gd name="connsiteX7" fmla="*/ 33146 w 850182"/>
              <a:gd name="connsiteY7" fmla="*/ 91662 h 1073422"/>
              <a:gd name="connsiteX8" fmla="*/ 0 w 850182"/>
              <a:gd name="connsiteY8" fmla="*/ 74586 h 1073422"/>
              <a:gd name="connsiteX9" fmla="*/ 63033 w 850182"/>
              <a:gd name="connsiteY9" fmla="*/ 42177 h 1073422"/>
              <a:gd name="connsiteX10" fmla="*/ 283580 w 850182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0182" h="1073422">
                <a:moveTo>
                  <a:pt x="283580" y="0"/>
                </a:moveTo>
                <a:cubicBezTo>
                  <a:pt x="596506" y="0"/>
                  <a:pt x="850182" y="240294"/>
                  <a:pt x="850182" y="536711"/>
                </a:cubicBezTo>
                <a:cubicBezTo>
                  <a:pt x="850182" y="833128"/>
                  <a:pt x="596506" y="1073422"/>
                  <a:pt x="283580" y="1073422"/>
                </a:cubicBezTo>
                <a:cubicBezTo>
                  <a:pt x="205349" y="1073422"/>
                  <a:pt x="130820" y="1058404"/>
                  <a:pt x="63033" y="1031245"/>
                </a:cubicBezTo>
                <a:lnTo>
                  <a:pt x="0" y="998836"/>
                </a:lnTo>
                <a:lnTo>
                  <a:pt x="33146" y="981760"/>
                </a:lnTo>
                <a:cubicBezTo>
                  <a:pt x="183566" y="885309"/>
                  <a:pt x="282463" y="721972"/>
                  <a:pt x="282463" y="536711"/>
                </a:cubicBezTo>
                <a:cubicBezTo>
                  <a:pt x="282463" y="351451"/>
                  <a:pt x="183566" y="188113"/>
                  <a:pt x="33146" y="91662"/>
                </a:cubicBezTo>
                <a:lnTo>
                  <a:pt x="0" y="74586"/>
                </a:lnTo>
                <a:lnTo>
                  <a:pt x="63033" y="42177"/>
                </a:lnTo>
                <a:cubicBezTo>
                  <a:pt x="130820" y="15019"/>
                  <a:pt x="205349" y="0"/>
                  <a:pt x="28358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BDCC25-1E44-48A0-8550-F89E768A4A30}"/>
              </a:ext>
            </a:extLst>
          </p:cNvPr>
          <p:cNvSpPr txBox="1"/>
          <p:nvPr/>
        </p:nvSpPr>
        <p:spPr>
          <a:xfrm>
            <a:off x="342900" y="3518800"/>
            <a:ext cx="1104900" cy="36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Syntax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3982450"/>
            <a:ext cx="79629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3900" y="4134564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7509" y="4134564"/>
            <a:ext cx="106818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columns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3900" y="4695259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27508" y="4695259"/>
            <a:ext cx="10681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28351" y="5255812"/>
            <a:ext cx="3117075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Table1.column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/>
              <a:t>Table2.column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3900" y="5255954"/>
            <a:ext cx="481986" cy="41626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08995" y="5255812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09023" y="4697818"/>
            <a:ext cx="13716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INNER JOIN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93882" y="4697818"/>
            <a:ext cx="104512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0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7.40741E-7 L 0.0882 0.04005 C 0.1066 0.04907 0.13438 0.05394 0.1632 0.05394 C 0.19601 0.05394 0.2224 0.04907 0.2408 0.04005 L 0.32934 -7.40741E-7 " pathEditMode="relative" rAng="0" ptsTypes="AAAAA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58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Inner Join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777" y="844054"/>
            <a:ext cx="10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900" y="1295400"/>
            <a:ext cx="7962900" cy="1820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1447936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35736" y="1447936"/>
            <a:ext cx="1456202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  <a:r>
              <a:rPr lang="en-US" dirty="0">
                <a:ln w="0"/>
                <a:solidFill>
                  <a:schemeClr val="tx1"/>
                </a:solidFill>
              </a:rPr>
              <a:t>.RNO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3958" y="1447936"/>
            <a:ext cx="160674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  <a:r>
              <a:rPr lang="en-US" dirty="0">
                <a:ln w="0"/>
                <a:solidFill>
                  <a:schemeClr val="tx1"/>
                </a:solidFill>
              </a:rPr>
              <a:t>.Name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9" name="Rectangle 8"/>
          <p:cNvSpPr/>
          <p:nvPr/>
        </p:nvSpPr>
        <p:spPr>
          <a:xfrm>
            <a:off x="4922725" y="1447936"/>
            <a:ext cx="1775984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  <a:r>
              <a:rPr lang="en-US" dirty="0">
                <a:ln w="0"/>
                <a:solidFill>
                  <a:schemeClr val="tx1"/>
                </a:solidFill>
              </a:rPr>
              <a:t>.Branch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10730" y="1447936"/>
            <a:ext cx="116105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Result</a:t>
            </a:r>
            <a:r>
              <a:rPr lang="en-US" dirty="0">
                <a:ln w="0"/>
                <a:solidFill>
                  <a:schemeClr val="tx1"/>
                </a:solidFill>
              </a:rPr>
              <a:t>.SPI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6572" y="2026444"/>
            <a:ext cx="977144" cy="42252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40042" y="2026444"/>
            <a:ext cx="1181514" cy="42252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37882" y="2026444"/>
            <a:ext cx="1371600" cy="41569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INNER JOIN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25807" y="2026444"/>
            <a:ext cx="1181514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Result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3158" y="2588539"/>
            <a:ext cx="481986" cy="4031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33812" y="2573739"/>
            <a:ext cx="2739540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Student.RNO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/>
              <a:t> </a:t>
            </a:r>
            <a:r>
              <a:rPr lang="en-IN" dirty="0" err="1"/>
              <a:t>Result.RNO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72020" y="2575470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646" y="4498474"/>
            <a:ext cx="997774" cy="901583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15610"/>
              </p:ext>
            </p:extLst>
          </p:nvPr>
        </p:nvGraphicFramePr>
        <p:xfrm>
          <a:off x="351448" y="3527152"/>
          <a:ext cx="2148376" cy="256884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106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Student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Branch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Raju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Sanjay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130089"/>
              </p:ext>
            </p:extLst>
          </p:nvPr>
        </p:nvGraphicFramePr>
        <p:xfrm>
          <a:off x="2736044" y="3546670"/>
          <a:ext cx="1386376" cy="224774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106">
                <a:tc gridSpan="2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Result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SPI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46096523"/>
              </p:ext>
            </p:extLst>
          </p:nvPr>
        </p:nvGraphicFramePr>
        <p:xfrm>
          <a:off x="5497434" y="3733799"/>
          <a:ext cx="2666988" cy="1853007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3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753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Output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63"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Branch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SPI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Raju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364092" y="4550706"/>
            <a:ext cx="368490" cy="26087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4092" y="5204038"/>
            <a:ext cx="368490" cy="258697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4092" y="4233298"/>
            <a:ext cx="368490" cy="265695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4092" y="5514447"/>
            <a:ext cx="368490" cy="24285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50310" y="4233298"/>
            <a:ext cx="365760" cy="265176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57889" y="4565492"/>
            <a:ext cx="365760" cy="265176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757888" y="4887690"/>
            <a:ext cx="365760" cy="265176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50310" y="5219883"/>
            <a:ext cx="365760" cy="265176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023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Inner Join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527" y="882554"/>
            <a:ext cx="5926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Inner Join without using Join Keyword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20EEF-D223-4734-AD02-09BF56FC9DD2}"/>
              </a:ext>
            </a:extLst>
          </p:cNvPr>
          <p:cNvSpPr txBox="1"/>
          <p:nvPr/>
        </p:nvSpPr>
        <p:spPr>
          <a:xfrm>
            <a:off x="173250" y="1447800"/>
            <a:ext cx="1104900" cy="36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C6E0B-1E6B-4D28-8181-8DC20DC55EAF}"/>
              </a:ext>
            </a:extLst>
          </p:cNvPr>
          <p:cNvSpPr/>
          <p:nvPr/>
        </p:nvSpPr>
        <p:spPr>
          <a:xfrm>
            <a:off x="310874" y="1935131"/>
            <a:ext cx="5196376" cy="2024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824CC4-0605-427F-A656-0300BA360C50}"/>
              </a:ext>
            </a:extLst>
          </p:cNvPr>
          <p:cNvSpPr/>
          <p:nvPr/>
        </p:nvSpPr>
        <p:spPr>
          <a:xfrm>
            <a:off x="380289" y="2175961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C468B5-316B-4DD3-BF78-F75453AEF8AA}"/>
              </a:ext>
            </a:extLst>
          </p:cNvPr>
          <p:cNvSpPr/>
          <p:nvPr/>
        </p:nvSpPr>
        <p:spPr>
          <a:xfrm>
            <a:off x="1501200" y="2187927"/>
            <a:ext cx="1143861" cy="44523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Columns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E4DB15-052C-40AC-87F3-9CF0B46A7267}"/>
              </a:ext>
            </a:extLst>
          </p:cNvPr>
          <p:cNvSpPr/>
          <p:nvPr/>
        </p:nvSpPr>
        <p:spPr>
          <a:xfrm>
            <a:off x="380289" y="2763409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68D00-D63D-4217-9F5F-045679F295C8}"/>
              </a:ext>
            </a:extLst>
          </p:cNvPr>
          <p:cNvSpPr/>
          <p:nvPr/>
        </p:nvSpPr>
        <p:spPr>
          <a:xfrm>
            <a:off x="1501199" y="2757579"/>
            <a:ext cx="104661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B2D358-5A31-4FD4-9CDF-99532CD1939B}"/>
              </a:ext>
            </a:extLst>
          </p:cNvPr>
          <p:cNvSpPr/>
          <p:nvPr/>
        </p:nvSpPr>
        <p:spPr>
          <a:xfrm>
            <a:off x="1501200" y="3319376"/>
            <a:ext cx="3053550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Table1.column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/>
              <a:t>Table2.column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CE4F6-28FE-4FB1-AD42-C63ADD560AEE}"/>
              </a:ext>
            </a:extLst>
          </p:cNvPr>
          <p:cNvSpPr/>
          <p:nvPr/>
        </p:nvSpPr>
        <p:spPr>
          <a:xfrm>
            <a:off x="380289" y="3319376"/>
            <a:ext cx="990316" cy="41626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WHERE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A2C189-7003-4AE4-B529-0CD467BA6A46}"/>
              </a:ext>
            </a:extLst>
          </p:cNvPr>
          <p:cNvSpPr/>
          <p:nvPr/>
        </p:nvSpPr>
        <p:spPr>
          <a:xfrm>
            <a:off x="4657632" y="3319376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71A2F5-8C77-40D0-9E52-B21BE7D8D898}"/>
              </a:ext>
            </a:extLst>
          </p:cNvPr>
          <p:cNvSpPr/>
          <p:nvPr/>
        </p:nvSpPr>
        <p:spPr>
          <a:xfrm>
            <a:off x="2655706" y="2756405"/>
            <a:ext cx="401247" cy="45837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808080"/>
                </a:solidFill>
              </a:rPr>
              <a:t>,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E94BDD-3E25-4EC8-BEDF-4CE73512C76E}"/>
              </a:ext>
            </a:extLst>
          </p:cNvPr>
          <p:cNvSpPr/>
          <p:nvPr/>
        </p:nvSpPr>
        <p:spPr>
          <a:xfrm>
            <a:off x="3186887" y="2752164"/>
            <a:ext cx="96415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Table2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4A686E-485E-4ACC-9A96-A9643AA57945}"/>
              </a:ext>
            </a:extLst>
          </p:cNvPr>
          <p:cNvSpPr txBox="1"/>
          <p:nvPr/>
        </p:nvSpPr>
        <p:spPr>
          <a:xfrm>
            <a:off x="238172" y="4081157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FBF2CC-FE52-4AA7-8A3C-D4B497C47F6E}"/>
              </a:ext>
            </a:extLst>
          </p:cNvPr>
          <p:cNvSpPr/>
          <p:nvPr/>
        </p:nvSpPr>
        <p:spPr>
          <a:xfrm>
            <a:off x="253724" y="4468666"/>
            <a:ext cx="5310676" cy="2024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EDCEBC-D930-42DD-A8F4-4D3D32BDF855}"/>
              </a:ext>
            </a:extLst>
          </p:cNvPr>
          <p:cNvSpPr/>
          <p:nvPr/>
        </p:nvSpPr>
        <p:spPr>
          <a:xfrm>
            <a:off x="331246" y="4666226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676C7-5400-4F89-891E-4A59B72C70DA}"/>
              </a:ext>
            </a:extLst>
          </p:cNvPr>
          <p:cNvSpPr/>
          <p:nvPr/>
        </p:nvSpPr>
        <p:spPr>
          <a:xfrm>
            <a:off x="331246" y="5253674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117634-D795-4880-BB4F-B0CCE07D1602}"/>
              </a:ext>
            </a:extLst>
          </p:cNvPr>
          <p:cNvSpPr/>
          <p:nvPr/>
        </p:nvSpPr>
        <p:spPr>
          <a:xfrm>
            <a:off x="1452156" y="5247844"/>
            <a:ext cx="130000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 S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F5EFD7-63A9-4790-B1B1-5B382CC1D7F5}"/>
              </a:ext>
            </a:extLst>
          </p:cNvPr>
          <p:cNvSpPr/>
          <p:nvPr/>
        </p:nvSpPr>
        <p:spPr>
          <a:xfrm>
            <a:off x="1452157" y="5829461"/>
            <a:ext cx="2620732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Student.RNO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/>
              <a:t> </a:t>
            </a:r>
            <a:r>
              <a:rPr lang="en-IN" dirty="0" err="1"/>
              <a:t>Result.RNO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DC0AC7-91EE-4BD9-885A-99AB3721047F}"/>
              </a:ext>
            </a:extLst>
          </p:cNvPr>
          <p:cNvSpPr/>
          <p:nvPr/>
        </p:nvSpPr>
        <p:spPr>
          <a:xfrm>
            <a:off x="331246" y="5809641"/>
            <a:ext cx="990316" cy="41626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WHERE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EF0DE2-1E06-4628-BC08-D373489412C7}"/>
              </a:ext>
            </a:extLst>
          </p:cNvPr>
          <p:cNvSpPr/>
          <p:nvPr/>
        </p:nvSpPr>
        <p:spPr>
          <a:xfrm>
            <a:off x="4152068" y="5831439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2D3828-F4D3-41F0-A9F5-0E861CB3A37C}"/>
              </a:ext>
            </a:extLst>
          </p:cNvPr>
          <p:cNvSpPr/>
          <p:nvPr/>
        </p:nvSpPr>
        <p:spPr>
          <a:xfrm>
            <a:off x="2878975" y="5246670"/>
            <a:ext cx="409354" cy="45837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808080"/>
                </a:solidFill>
              </a:rPr>
              <a:t>,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285C9F-7940-406A-9591-749AF48909A1}"/>
              </a:ext>
            </a:extLst>
          </p:cNvPr>
          <p:cNvSpPr/>
          <p:nvPr/>
        </p:nvSpPr>
        <p:spPr>
          <a:xfrm>
            <a:off x="3415139" y="5256390"/>
            <a:ext cx="112076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Result R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F3031C4-2487-4681-828C-6FCE1378FB2F}"/>
              </a:ext>
            </a:extLst>
          </p:cNvPr>
          <p:cNvSpPr/>
          <p:nvPr/>
        </p:nvSpPr>
        <p:spPr>
          <a:xfrm>
            <a:off x="1384094" y="4666226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r>
              <a:rPr lang="en-US" dirty="0">
                <a:ln w="0"/>
                <a:solidFill>
                  <a:schemeClr val="tx1"/>
                </a:solidFill>
              </a:rPr>
              <a:t>.RNO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260F75-1FED-4AF3-BE93-C8D8AC967485}"/>
              </a:ext>
            </a:extLst>
          </p:cNvPr>
          <p:cNvSpPr/>
          <p:nvPr/>
        </p:nvSpPr>
        <p:spPr>
          <a:xfrm>
            <a:off x="2446178" y="4663336"/>
            <a:ext cx="990316" cy="45602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r>
              <a:rPr lang="en-US" dirty="0">
                <a:ln w="0"/>
                <a:solidFill>
                  <a:schemeClr val="tx1"/>
                </a:solidFill>
              </a:rPr>
              <a:t>.Name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38B319-BAB2-417C-BE6C-ABDED3656C7D}"/>
              </a:ext>
            </a:extLst>
          </p:cNvPr>
          <p:cNvSpPr/>
          <p:nvPr/>
        </p:nvSpPr>
        <p:spPr>
          <a:xfrm>
            <a:off x="3526744" y="4666225"/>
            <a:ext cx="1077327" cy="44390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r>
              <a:rPr lang="en-US" dirty="0">
                <a:ln w="0"/>
                <a:solidFill>
                  <a:schemeClr val="tx1"/>
                </a:solidFill>
              </a:rPr>
              <a:t>.Branch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6D3343-3459-4074-A11E-6985FDE39AF8}"/>
              </a:ext>
            </a:extLst>
          </p:cNvPr>
          <p:cNvSpPr/>
          <p:nvPr/>
        </p:nvSpPr>
        <p:spPr>
          <a:xfrm>
            <a:off x="4699923" y="4666226"/>
            <a:ext cx="679468" cy="4439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</a:t>
            </a:r>
            <a:r>
              <a:rPr lang="en-US" dirty="0">
                <a:ln w="0"/>
                <a:solidFill>
                  <a:schemeClr val="tx1"/>
                </a:solidFill>
              </a:rPr>
              <a:t>.SPI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6526724" y="978804"/>
          <a:ext cx="1979576" cy="256884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11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106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Branch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Raju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Sanjay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Meera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8582500" y="998322"/>
          <a:ext cx="1386376" cy="224774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106">
                <a:tc gridSpan="2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SPI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 noChangeAspect="1"/>
          </p:cNvGraphicFramePr>
          <p:nvPr/>
        </p:nvGraphicFramePr>
        <p:xfrm>
          <a:off x="6975337" y="4205761"/>
          <a:ext cx="2666988" cy="1853007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3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753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6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Branch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SPI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Raju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Meera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9" name="Picture 48">
            <a:extLst>
              <a:ext uri="{FF2B5EF4-FFF2-40B4-BE49-F238E27FC236}">
                <a16:creationId xmlns:a16="http://schemas.microsoft.com/office/drawing/2014/main" id="{005423A4-773D-4B0B-BB7A-10C0ED990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 flipV="1">
            <a:off x="8068176" y="3789448"/>
            <a:ext cx="422103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5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Left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Left outer join </a:t>
            </a:r>
            <a:r>
              <a:rPr lang="en-US" b="1" dirty="0">
                <a:solidFill>
                  <a:srgbClr val="C00000"/>
                </a:solidFill>
              </a:rPr>
              <a:t>return all records from the left table</a:t>
            </a:r>
            <a:r>
              <a:rPr lang="en-US" dirty="0"/>
              <a:t>, </a:t>
            </a:r>
            <a:r>
              <a:rPr lang="en-US" b="1" dirty="0"/>
              <a:t>and </a:t>
            </a:r>
            <a:r>
              <a:rPr lang="en-US" dirty="0"/>
              <a:t>the </a:t>
            </a:r>
            <a:r>
              <a:rPr lang="en-US" b="1" dirty="0">
                <a:solidFill>
                  <a:srgbClr val="0E47A1"/>
                </a:solidFill>
              </a:rPr>
              <a:t>matched records from the right table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5559661" y="2131113"/>
            <a:ext cx="565485" cy="924250"/>
          </a:xfrm>
          <a:custGeom>
            <a:avLst/>
            <a:gdLst>
              <a:gd name="connsiteX0" fmla="*/ 283022 w 565485"/>
              <a:gd name="connsiteY0" fmla="*/ 0 h 924250"/>
              <a:gd name="connsiteX1" fmla="*/ 316168 w 565485"/>
              <a:gd name="connsiteY1" fmla="*/ 17076 h 924250"/>
              <a:gd name="connsiteX2" fmla="*/ 565485 w 565485"/>
              <a:gd name="connsiteY2" fmla="*/ 462125 h 924250"/>
              <a:gd name="connsiteX3" fmla="*/ 316168 w 565485"/>
              <a:gd name="connsiteY3" fmla="*/ 907174 h 924250"/>
              <a:gd name="connsiteX4" fmla="*/ 283022 w 565485"/>
              <a:gd name="connsiteY4" fmla="*/ 924250 h 924250"/>
              <a:gd name="connsiteX5" fmla="*/ 249809 w 565485"/>
              <a:gd name="connsiteY5" fmla="*/ 907174 h 924250"/>
              <a:gd name="connsiteX6" fmla="*/ 0 w 565485"/>
              <a:gd name="connsiteY6" fmla="*/ 462125 h 924250"/>
              <a:gd name="connsiteX7" fmla="*/ 249809 w 565485"/>
              <a:gd name="connsiteY7" fmla="*/ 17076 h 924250"/>
              <a:gd name="connsiteX8" fmla="*/ 283022 w 565485"/>
              <a:gd name="connsiteY8" fmla="*/ 0 h 9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485" h="924250">
                <a:moveTo>
                  <a:pt x="283022" y="0"/>
                </a:moveTo>
                <a:lnTo>
                  <a:pt x="316168" y="17076"/>
                </a:lnTo>
                <a:cubicBezTo>
                  <a:pt x="466588" y="113527"/>
                  <a:pt x="565485" y="276865"/>
                  <a:pt x="565485" y="462125"/>
                </a:cubicBezTo>
                <a:cubicBezTo>
                  <a:pt x="565485" y="647386"/>
                  <a:pt x="466588" y="810723"/>
                  <a:pt x="316168" y="907174"/>
                </a:cubicBezTo>
                <a:lnTo>
                  <a:pt x="283022" y="924250"/>
                </a:lnTo>
                <a:lnTo>
                  <a:pt x="249809" y="907174"/>
                </a:lnTo>
                <a:cubicBezTo>
                  <a:pt x="99092" y="810723"/>
                  <a:pt x="0" y="647386"/>
                  <a:pt x="0" y="462125"/>
                </a:cubicBezTo>
                <a:cubicBezTo>
                  <a:pt x="0" y="276865"/>
                  <a:pt x="99092" y="113527"/>
                  <a:pt x="249809" y="17076"/>
                </a:cubicBezTo>
                <a:lnTo>
                  <a:pt x="283022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994178" y="2056527"/>
            <a:ext cx="848505" cy="1073422"/>
          </a:xfrm>
          <a:custGeom>
            <a:avLst/>
            <a:gdLst>
              <a:gd name="connsiteX0" fmla="*/ 565484 w 848505"/>
              <a:gd name="connsiteY0" fmla="*/ 0 h 1073422"/>
              <a:gd name="connsiteX1" fmla="*/ 785596 w 848505"/>
              <a:gd name="connsiteY1" fmla="*/ 42177 h 1073422"/>
              <a:gd name="connsiteX2" fmla="*/ 848505 w 848505"/>
              <a:gd name="connsiteY2" fmla="*/ 74586 h 1073422"/>
              <a:gd name="connsiteX3" fmla="*/ 815292 w 848505"/>
              <a:gd name="connsiteY3" fmla="*/ 91662 h 1073422"/>
              <a:gd name="connsiteX4" fmla="*/ 565483 w 848505"/>
              <a:gd name="connsiteY4" fmla="*/ 536711 h 1073422"/>
              <a:gd name="connsiteX5" fmla="*/ 815292 w 848505"/>
              <a:gd name="connsiteY5" fmla="*/ 981760 h 1073422"/>
              <a:gd name="connsiteX6" fmla="*/ 848505 w 848505"/>
              <a:gd name="connsiteY6" fmla="*/ 998836 h 1073422"/>
              <a:gd name="connsiteX7" fmla="*/ 785596 w 848505"/>
              <a:gd name="connsiteY7" fmla="*/ 1031245 h 1073422"/>
              <a:gd name="connsiteX8" fmla="*/ 565484 w 848505"/>
              <a:gd name="connsiteY8" fmla="*/ 1073422 h 1073422"/>
              <a:gd name="connsiteX9" fmla="*/ 0 w 848505"/>
              <a:gd name="connsiteY9" fmla="*/ 536711 h 1073422"/>
              <a:gd name="connsiteX10" fmla="*/ 565484 w 848505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8505" h="1073422">
                <a:moveTo>
                  <a:pt x="565484" y="0"/>
                </a:moveTo>
                <a:cubicBezTo>
                  <a:pt x="643561" y="0"/>
                  <a:pt x="717942" y="15019"/>
                  <a:pt x="785596" y="42177"/>
                </a:cubicBezTo>
                <a:lnTo>
                  <a:pt x="848505" y="74586"/>
                </a:lnTo>
                <a:lnTo>
                  <a:pt x="815292" y="91662"/>
                </a:lnTo>
                <a:cubicBezTo>
                  <a:pt x="664575" y="188113"/>
                  <a:pt x="565483" y="351451"/>
                  <a:pt x="565483" y="536711"/>
                </a:cubicBezTo>
                <a:cubicBezTo>
                  <a:pt x="565483" y="721972"/>
                  <a:pt x="664575" y="885309"/>
                  <a:pt x="815292" y="981760"/>
                </a:cubicBezTo>
                <a:lnTo>
                  <a:pt x="848505" y="998836"/>
                </a:lnTo>
                <a:lnTo>
                  <a:pt x="785596" y="1031245"/>
                </a:lnTo>
                <a:cubicBezTo>
                  <a:pt x="717942" y="1058404"/>
                  <a:pt x="643561" y="1073422"/>
                  <a:pt x="565484" y="1073422"/>
                </a:cubicBezTo>
                <a:cubicBezTo>
                  <a:pt x="253176" y="1073422"/>
                  <a:pt x="0" y="833128"/>
                  <a:pt x="0" y="536711"/>
                </a:cubicBezTo>
                <a:cubicBezTo>
                  <a:pt x="0" y="240294"/>
                  <a:pt x="253176" y="0"/>
                  <a:pt x="565484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842682" y="2056527"/>
            <a:ext cx="850182" cy="1073422"/>
          </a:xfrm>
          <a:custGeom>
            <a:avLst/>
            <a:gdLst>
              <a:gd name="connsiteX0" fmla="*/ 283580 w 850182"/>
              <a:gd name="connsiteY0" fmla="*/ 0 h 1073422"/>
              <a:gd name="connsiteX1" fmla="*/ 850182 w 850182"/>
              <a:gd name="connsiteY1" fmla="*/ 536711 h 1073422"/>
              <a:gd name="connsiteX2" fmla="*/ 283580 w 850182"/>
              <a:gd name="connsiteY2" fmla="*/ 1073422 h 1073422"/>
              <a:gd name="connsiteX3" fmla="*/ 63033 w 850182"/>
              <a:gd name="connsiteY3" fmla="*/ 1031245 h 1073422"/>
              <a:gd name="connsiteX4" fmla="*/ 0 w 850182"/>
              <a:gd name="connsiteY4" fmla="*/ 998836 h 1073422"/>
              <a:gd name="connsiteX5" fmla="*/ 33146 w 850182"/>
              <a:gd name="connsiteY5" fmla="*/ 981760 h 1073422"/>
              <a:gd name="connsiteX6" fmla="*/ 282463 w 850182"/>
              <a:gd name="connsiteY6" fmla="*/ 536711 h 1073422"/>
              <a:gd name="connsiteX7" fmla="*/ 33146 w 850182"/>
              <a:gd name="connsiteY7" fmla="*/ 91662 h 1073422"/>
              <a:gd name="connsiteX8" fmla="*/ 0 w 850182"/>
              <a:gd name="connsiteY8" fmla="*/ 74586 h 1073422"/>
              <a:gd name="connsiteX9" fmla="*/ 63033 w 850182"/>
              <a:gd name="connsiteY9" fmla="*/ 42177 h 1073422"/>
              <a:gd name="connsiteX10" fmla="*/ 283580 w 850182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0182" h="1073422">
                <a:moveTo>
                  <a:pt x="283580" y="0"/>
                </a:moveTo>
                <a:cubicBezTo>
                  <a:pt x="596506" y="0"/>
                  <a:pt x="850182" y="240294"/>
                  <a:pt x="850182" y="536711"/>
                </a:cubicBezTo>
                <a:cubicBezTo>
                  <a:pt x="850182" y="833128"/>
                  <a:pt x="596506" y="1073422"/>
                  <a:pt x="283580" y="1073422"/>
                </a:cubicBezTo>
                <a:cubicBezTo>
                  <a:pt x="205349" y="1073422"/>
                  <a:pt x="130820" y="1058404"/>
                  <a:pt x="63033" y="1031245"/>
                </a:cubicBezTo>
                <a:lnTo>
                  <a:pt x="0" y="998836"/>
                </a:lnTo>
                <a:lnTo>
                  <a:pt x="33146" y="981760"/>
                </a:lnTo>
                <a:cubicBezTo>
                  <a:pt x="183566" y="885309"/>
                  <a:pt x="282463" y="721972"/>
                  <a:pt x="282463" y="536711"/>
                </a:cubicBezTo>
                <a:cubicBezTo>
                  <a:pt x="282463" y="351451"/>
                  <a:pt x="183566" y="188113"/>
                  <a:pt x="33146" y="91662"/>
                </a:cubicBezTo>
                <a:lnTo>
                  <a:pt x="0" y="74586"/>
                </a:lnTo>
                <a:lnTo>
                  <a:pt x="63033" y="42177"/>
                </a:lnTo>
                <a:cubicBezTo>
                  <a:pt x="130820" y="15019"/>
                  <a:pt x="205349" y="0"/>
                  <a:pt x="28358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6855011" y="2340251"/>
            <a:ext cx="1143000" cy="502920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Output</a:t>
            </a:r>
          </a:p>
        </p:txBody>
      </p:sp>
      <p:sp>
        <p:nvSpPr>
          <p:cNvPr id="8" name="Oval 7"/>
          <p:cNvSpPr/>
          <p:nvPr/>
        </p:nvSpPr>
        <p:spPr>
          <a:xfrm>
            <a:off x="1027739" y="2055000"/>
            <a:ext cx="1130967" cy="1073422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Table1</a:t>
            </a:r>
          </a:p>
        </p:txBody>
      </p:sp>
      <p:sp>
        <p:nvSpPr>
          <p:cNvPr id="9" name="Oval 8"/>
          <p:cNvSpPr/>
          <p:nvPr/>
        </p:nvSpPr>
        <p:spPr>
          <a:xfrm>
            <a:off x="2301356" y="2055000"/>
            <a:ext cx="1133204" cy="107342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Table2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677170" y="2326959"/>
            <a:ext cx="1143000" cy="50292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Combine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BDCC25-1E44-48A0-8550-F89E768A4A30}"/>
              </a:ext>
            </a:extLst>
          </p:cNvPr>
          <p:cNvSpPr txBox="1"/>
          <p:nvPr/>
        </p:nvSpPr>
        <p:spPr>
          <a:xfrm>
            <a:off x="343475" y="3451479"/>
            <a:ext cx="1104900" cy="36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Syntax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2900" y="4038314"/>
            <a:ext cx="7962900" cy="1981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3495" y="4227831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94406" y="4239797"/>
            <a:ext cx="106818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columns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4632" y="4800457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65168" y="4806173"/>
            <a:ext cx="10681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61001" y="5382216"/>
            <a:ext cx="3117075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Table1.column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/>
              <a:t>Table2.column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3495" y="5362396"/>
            <a:ext cx="481986" cy="41626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57255" y="5384194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31362" y="4800457"/>
            <a:ext cx="191340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LEFT OUTER JOIN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42775" y="4800457"/>
            <a:ext cx="104512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0.09462 0.04005 C 0.11441 0.04908 0.1441 0.05394 0.175 0.05394 C 0.21025 0.05394 0.23855 0.04908 0.25834 0.04005 L 0.35313 -4.07407E-6 " pathEditMode="relative" rAng="0" ptsTypes="AAAAA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56" y="268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0.09462 0.04005 C 0.11441 0.04908 0.1441 0.05394 0.175 0.05394 C 0.21024 0.05394 0.23854 0.04908 0.25833 0.04005 L 0.35312 -4.07407E-6 " pathEditMode="relative" rAng="0" ptsTypes="AAA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56" y="268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FB4D-2182-A326-97C1-167C4311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User defined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15C87-0DCB-54FF-69B6-118203756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E1FC366-AF0C-F1A3-D06A-4588487E83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9510971"/>
              </p:ext>
            </p:extLst>
          </p:nvPr>
        </p:nvGraphicFramePr>
        <p:xfrm>
          <a:off x="345141" y="1012433"/>
          <a:ext cx="8888506" cy="513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07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E6D025-8110-4342-B884-B9AA943766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7D7DD72-2165-489B-A2ED-5679FDD93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0A4A31-4F6B-4EAD-8F1A-CD765DFBF6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00C79C-2F4D-4CEF-B5C8-1C6658ADA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7B4604-2C93-4058-BE6E-CAB99816B5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BA1634-CBBB-4126-ADAA-F3EEEB85D6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AB2D9B-EAF6-492A-9F80-DD99F5C38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751498-47B5-455C-A570-D8F86548E0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9B2EEA-C805-45BF-A2C5-9003451E2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Left outer Join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889" y="87600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419099" y="1392450"/>
            <a:ext cx="7962900" cy="1952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569888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13208" y="1569888"/>
            <a:ext cx="1456202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  <a:r>
              <a:rPr lang="en-US" dirty="0">
                <a:ln w="0"/>
                <a:solidFill>
                  <a:schemeClr val="tx1"/>
                </a:solidFill>
              </a:rPr>
              <a:t>.RNO,</a:t>
            </a:r>
          </a:p>
        </p:txBody>
      </p:sp>
      <p:sp>
        <p:nvSpPr>
          <p:cNvPr id="8" name="Rectangle 7"/>
          <p:cNvSpPr/>
          <p:nvPr/>
        </p:nvSpPr>
        <p:spPr>
          <a:xfrm>
            <a:off x="3282701" y="1547118"/>
            <a:ext cx="160674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  <a:r>
              <a:rPr lang="en-US" dirty="0">
                <a:ln w="0"/>
                <a:solidFill>
                  <a:schemeClr val="tx1"/>
                </a:solidFill>
              </a:rPr>
              <a:t>.Name,</a:t>
            </a:r>
          </a:p>
        </p:txBody>
      </p:sp>
      <p:sp>
        <p:nvSpPr>
          <p:cNvPr id="9" name="Rectangle 8"/>
          <p:cNvSpPr/>
          <p:nvPr/>
        </p:nvSpPr>
        <p:spPr>
          <a:xfrm>
            <a:off x="5000197" y="1544986"/>
            <a:ext cx="1775984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  <a:r>
              <a:rPr lang="en-US" dirty="0">
                <a:ln w="0"/>
                <a:solidFill>
                  <a:schemeClr val="tx1"/>
                </a:solidFill>
              </a:rPr>
              <a:t>.Branch,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86930" y="1544986"/>
            <a:ext cx="116105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Result</a:t>
            </a:r>
            <a:r>
              <a:rPr lang="en-US" dirty="0">
                <a:ln w="0"/>
                <a:solidFill>
                  <a:schemeClr val="tx1"/>
                </a:solidFill>
              </a:rPr>
              <a:t>.SPI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2772" y="2145076"/>
            <a:ext cx="977144" cy="42252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13209" y="2149625"/>
            <a:ext cx="1181514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12564" y="2137105"/>
            <a:ext cx="1876883" cy="41569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LEFT OUTER JOIN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00197" y="2149625"/>
            <a:ext cx="1181514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Result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9358" y="2685589"/>
            <a:ext cx="481986" cy="4031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0012" y="2670789"/>
            <a:ext cx="2739540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Student.RNO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/>
              <a:t> </a:t>
            </a:r>
            <a:r>
              <a:rPr lang="en-IN" dirty="0" err="1"/>
              <a:t>Result.RNO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48220" y="2672520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74951"/>
            <a:ext cx="743902" cy="672186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80048" y="3746625"/>
          <a:ext cx="2148376" cy="256884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106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Branch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Raju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Sanjay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Meera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957024" y="3766143"/>
          <a:ext cx="1386376" cy="224774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106">
                <a:tc gridSpan="2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SPI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 noChangeAspect="1"/>
          </p:cNvGraphicFramePr>
          <p:nvPr/>
        </p:nvGraphicFramePr>
        <p:xfrm>
          <a:off x="5442687" y="3809250"/>
          <a:ext cx="2666988" cy="2462607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3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753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6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Branch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SPI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Raju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Sanjay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96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Right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Right outer join </a:t>
            </a:r>
            <a:r>
              <a:rPr lang="en-US" b="1" dirty="0">
                <a:solidFill>
                  <a:srgbClr val="C00000"/>
                </a:solidFill>
              </a:rPr>
              <a:t>return all records from the right table</a:t>
            </a:r>
            <a:r>
              <a:rPr lang="en-US" dirty="0"/>
              <a:t>, </a:t>
            </a:r>
            <a:r>
              <a:rPr lang="en-US" b="1" dirty="0"/>
              <a:t>and</a:t>
            </a:r>
            <a:r>
              <a:rPr lang="en-US" dirty="0"/>
              <a:t> the </a:t>
            </a:r>
            <a:r>
              <a:rPr lang="en-US" b="1" dirty="0">
                <a:solidFill>
                  <a:srgbClr val="0E47A1"/>
                </a:solidFill>
              </a:rPr>
              <a:t>matched records from the left table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65029" y="2045375"/>
            <a:ext cx="1130967" cy="1073422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Table1</a:t>
            </a:r>
          </a:p>
        </p:txBody>
      </p:sp>
      <p:sp>
        <p:nvSpPr>
          <p:cNvPr id="5" name="Oval 4"/>
          <p:cNvSpPr/>
          <p:nvPr/>
        </p:nvSpPr>
        <p:spPr>
          <a:xfrm>
            <a:off x="2238646" y="2045375"/>
            <a:ext cx="1133204" cy="107342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Table2</a:t>
            </a:r>
          </a:p>
        </p:txBody>
      </p:sp>
      <p:sp>
        <p:nvSpPr>
          <p:cNvPr id="6" name="Freeform 5"/>
          <p:cNvSpPr/>
          <p:nvPr/>
        </p:nvSpPr>
        <p:spPr>
          <a:xfrm>
            <a:off x="5533097" y="2119961"/>
            <a:ext cx="565485" cy="924250"/>
          </a:xfrm>
          <a:custGeom>
            <a:avLst/>
            <a:gdLst>
              <a:gd name="connsiteX0" fmla="*/ 283022 w 565485"/>
              <a:gd name="connsiteY0" fmla="*/ 0 h 924250"/>
              <a:gd name="connsiteX1" fmla="*/ 316168 w 565485"/>
              <a:gd name="connsiteY1" fmla="*/ 17076 h 924250"/>
              <a:gd name="connsiteX2" fmla="*/ 565485 w 565485"/>
              <a:gd name="connsiteY2" fmla="*/ 462125 h 924250"/>
              <a:gd name="connsiteX3" fmla="*/ 316168 w 565485"/>
              <a:gd name="connsiteY3" fmla="*/ 907174 h 924250"/>
              <a:gd name="connsiteX4" fmla="*/ 283022 w 565485"/>
              <a:gd name="connsiteY4" fmla="*/ 924250 h 924250"/>
              <a:gd name="connsiteX5" fmla="*/ 249809 w 565485"/>
              <a:gd name="connsiteY5" fmla="*/ 907174 h 924250"/>
              <a:gd name="connsiteX6" fmla="*/ 0 w 565485"/>
              <a:gd name="connsiteY6" fmla="*/ 462125 h 924250"/>
              <a:gd name="connsiteX7" fmla="*/ 249809 w 565485"/>
              <a:gd name="connsiteY7" fmla="*/ 17076 h 924250"/>
              <a:gd name="connsiteX8" fmla="*/ 283022 w 565485"/>
              <a:gd name="connsiteY8" fmla="*/ 0 h 9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485" h="924250">
                <a:moveTo>
                  <a:pt x="283022" y="0"/>
                </a:moveTo>
                <a:lnTo>
                  <a:pt x="316168" y="17076"/>
                </a:lnTo>
                <a:cubicBezTo>
                  <a:pt x="466588" y="113527"/>
                  <a:pt x="565485" y="276865"/>
                  <a:pt x="565485" y="462125"/>
                </a:cubicBezTo>
                <a:cubicBezTo>
                  <a:pt x="565485" y="647386"/>
                  <a:pt x="466588" y="810723"/>
                  <a:pt x="316168" y="907174"/>
                </a:cubicBezTo>
                <a:lnTo>
                  <a:pt x="283022" y="924250"/>
                </a:lnTo>
                <a:lnTo>
                  <a:pt x="249809" y="907174"/>
                </a:lnTo>
                <a:cubicBezTo>
                  <a:pt x="99092" y="810723"/>
                  <a:pt x="0" y="647386"/>
                  <a:pt x="0" y="462125"/>
                </a:cubicBezTo>
                <a:cubicBezTo>
                  <a:pt x="0" y="276865"/>
                  <a:pt x="99092" y="113527"/>
                  <a:pt x="249809" y="17076"/>
                </a:cubicBezTo>
                <a:lnTo>
                  <a:pt x="283022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967614" y="2045375"/>
            <a:ext cx="848505" cy="1073422"/>
          </a:xfrm>
          <a:custGeom>
            <a:avLst/>
            <a:gdLst>
              <a:gd name="connsiteX0" fmla="*/ 565484 w 848505"/>
              <a:gd name="connsiteY0" fmla="*/ 0 h 1073422"/>
              <a:gd name="connsiteX1" fmla="*/ 785596 w 848505"/>
              <a:gd name="connsiteY1" fmla="*/ 42177 h 1073422"/>
              <a:gd name="connsiteX2" fmla="*/ 848505 w 848505"/>
              <a:gd name="connsiteY2" fmla="*/ 74586 h 1073422"/>
              <a:gd name="connsiteX3" fmla="*/ 815292 w 848505"/>
              <a:gd name="connsiteY3" fmla="*/ 91662 h 1073422"/>
              <a:gd name="connsiteX4" fmla="*/ 565483 w 848505"/>
              <a:gd name="connsiteY4" fmla="*/ 536711 h 1073422"/>
              <a:gd name="connsiteX5" fmla="*/ 815292 w 848505"/>
              <a:gd name="connsiteY5" fmla="*/ 981760 h 1073422"/>
              <a:gd name="connsiteX6" fmla="*/ 848505 w 848505"/>
              <a:gd name="connsiteY6" fmla="*/ 998836 h 1073422"/>
              <a:gd name="connsiteX7" fmla="*/ 785596 w 848505"/>
              <a:gd name="connsiteY7" fmla="*/ 1031245 h 1073422"/>
              <a:gd name="connsiteX8" fmla="*/ 565484 w 848505"/>
              <a:gd name="connsiteY8" fmla="*/ 1073422 h 1073422"/>
              <a:gd name="connsiteX9" fmla="*/ 0 w 848505"/>
              <a:gd name="connsiteY9" fmla="*/ 536711 h 1073422"/>
              <a:gd name="connsiteX10" fmla="*/ 565484 w 848505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8505" h="1073422">
                <a:moveTo>
                  <a:pt x="565484" y="0"/>
                </a:moveTo>
                <a:cubicBezTo>
                  <a:pt x="643561" y="0"/>
                  <a:pt x="717942" y="15019"/>
                  <a:pt x="785596" y="42177"/>
                </a:cubicBezTo>
                <a:lnTo>
                  <a:pt x="848505" y="74586"/>
                </a:lnTo>
                <a:lnTo>
                  <a:pt x="815292" y="91662"/>
                </a:lnTo>
                <a:cubicBezTo>
                  <a:pt x="664575" y="188113"/>
                  <a:pt x="565483" y="351451"/>
                  <a:pt x="565483" y="536711"/>
                </a:cubicBezTo>
                <a:cubicBezTo>
                  <a:pt x="565483" y="721972"/>
                  <a:pt x="664575" y="885309"/>
                  <a:pt x="815292" y="981760"/>
                </a:cubicBezTo>
                <a:lnTo>
                  <a:pt x="848505" y="998836"/>
                </a:lnTo>
                <a:lnTo>
                  <a:pt x="785596" y="1031245"/>
                </a:lnTo>
                <a:cubicBezTo>
                  <a:pt x="717942" y="1058404"/>
                  <a:pt x="643561" y="1073422"/>
                  <a:pt x="565484" y="1073422"/>
                </a:cubicBezTo>
                <a:cubicBezTo>
                  <a:pt x="253176" y="1073422"/>
                  <a:pt x="0" y="833128"/>
                  <a:pt x="0" y="536711"/>
                </a:cubicBezTo>
                <a:cubicBezTo>
                  <a:pt x="0" y="240294"/>
                  <a:pt x="253176" y="0"/>
                  <a:pt x="565484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816118" y="2045375"/>
            <a:ext cx="850182" cy="1073422"/>
          </a:xfrm>
          <a:custGeom>
            <a:avLst/>
            <a:gdLst>
              <a:gd name="connsiteX0" fmla="*/ 283580 w 850182"/>
              <a:gd name="connsiteY0" fmla="*/ 0 h 1073422"/>
              <a:gd name="connsiteX1" fmla="*/ 850182 w 850182"/>
              <a:gd name="connsiteY1" fmla="*/ 536711 h 1073422"/>
              <a:gd name="connsiteX2" fmla="*/ 283580 w 850182"/>
              <a:gd name="connsiteY2" fmla="*/ 1073422 h 1073422"/>
              <a:gd name="connsiteX3" fmla="*/ 63033 w 850182"/>
              <a:gd name="connsiteY3" fmla="*/ 1031245 h 1073422"/>
              <a:gd name="connsiteX4" fmla="*/ 0 w 850182"/>
              <a:gd name="connsiteY4" fmla="*/ 998836 h 1073422"/>
              <a:gd name="connsiteX5" fmla="*/ 33146 w 850182"/>
              <a:gd name="connsiteY5" fmla="*/ 981760 h 1073422"/>
              <a:gd name="connsiteX6" fmla="*/ 282463 w 850182"/>
              <a:gd name="connsiteY6" fmla="*/ 536711 h 1073422"/>
              <a:gd name="connsiteX7" fmla="*/ 33146 w 850182"/>
              <a:gd name="connsiteY7" fmla="*/ 91662 h 1073422"/>
              <a:gd name="connsiteX8" fmla="*/ 0 w 850182"/>
              <a:gd name="connsiteY8" fmla="*/ 74586 h 1073422"/>
              <a:gd name="connsiteX9" fmla="*/ 63033 w 850182"/>
              <a:gd name="connsiteY9" fmla="*/ 42177 h 1073422"/>
              <a:gd name="connsiteX10" fmla="*/ 283580 w 850182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0182" h="1073422">
                <a:moveTo>
                  <a:pt x="283580" y="0"/>
                </a:moveTo>
                <a:cubicBezTo>
                  <a:pt x="596506" y="0"/>
                  <a:pt x="850182" y="240294"/>
                  <a:pt x="850182" y="536711"/>
                </a:cubicBezTo>
                <a:cubicBezTo>
                  <a:pt x="850182" y="833128"/>
                  <a:pt x="596506" y="1073422"/>
                  <a:pt x="283580" y="1073422"/>
                </a:cubicBezTo>
                <a:cubicBezTo>
                  <a:pt x="205349" y="1073422"/>
                  <a:pt x="130820" y="1058404"/>
                  <a:pt x="63033" y="1031245"/>
                </a:cubicBezTo>
                <a:lnTo>
                  <a:pt x="0" y="998836"/>
                </a:lnTo>
                <a:lnTo>
                  <a:pt x="33146" y="981760"/>
                </a:lnTo>
                <a:cubicBezTo>
                  <a:pt x="183566" y="885309"/>
                  <a:pt x="282463" y="721972"/>
                  <a:pt x="282463" y="536711"/>
                </a:cubicBezTo>
                <a:cubicBezTo>
                  <a:pt x="282463" y="351451"/>
                  <a:pt x="183566" y="188113"/>
                  <a:pt x="33146" y="91662"/>
                </a:cubicBezTo>
                <a:lnTo>
                  <a:pt x="0" y="74586"/>
                </a:lnTo>
                <a:lnTo>
                  <a:pt x="63033" y="42177"/>
                </a:lnTo>
                <a:cubicBezTo>
                  <a:pt x="130820" y="15019"/>
                  <a:pt x="205349" y="0"/>
                  <a:pt x="28358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598785" y="2366933"/>
            <a:ext cx="1143000" cy="50292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Combine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6840383" y="2366933"/>
            <a:ext cx="1143000" cy="502920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BDCC25-1E44-48A0-8550-F89E768A4A30}"/>
              </a:ext>
            </a:extLst>
          </p:cNvPr>
          <p:cNvSpPr txBox="1"/>
          <p:nvPr/>
        </p:nvSpPr>
        <p:spPr>
          <a:xfrm>
            <a:off x="247225" y="3557997"/>
            <a:ext cx="1104900" cy="36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Syntax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2900" y="4038314"/>
            <a:ext cx="7962900" cy="1981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3495" y="4227831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94406" y="4239797"/>
            <a:ext cx="106818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columns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4632" y="4800457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65168" y="4806173"/>
            <a:ext cx="10681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74820" y="5399483"/>
            <a:ext cx="3117075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Table1.column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/>
              <a:t>Table2.column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87314" y="5379663"/>
            <a:ext cx="481986" cy="41626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71074" y="5401461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56594" y="4817554"/>
            <a:ext cx="1967805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RIGHT OUTER JOIN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47635" y="4817554"/>
            <a:ext cx="104512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2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0.07986 0.04005 C 0.0967 0.04908 0.1217 0.05394 0.14774 0.05394 C 0.1776 0.05394 0.20139 0.04908 0.21823 0.04005 L 0.29826 -4.07407E-6 " pathEditMode="relative" rAng="0" ptsTypes="AAAAA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13" y="268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7407E-6 L 0.07986 0.04005 C 0.0967 0.04908 0.1217 0.05394 0.14774 0.05394 C 0.1776 0.05394 0.20139 0.04908 0.21823 0.04005 L 0.29826 -4.07407E-6 " pathEditMode="relative" rAng="0" ptsTypes="AAAAA"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13" y="268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923C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7" grpId="0" animBg="1"/>
      <p:bldP spid="8" grpId="0" animBg="1"/>
      <p:bldP spid="8" grpId="1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Right outer Join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025" y="865846"/>
            <a:ext cx="10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" y="1352555"/>
            <a:ext cx="7962900" cy="1820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1529993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65608" y="1529993"/>
            <a:ext cx="1456202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  <a:r>
              <a:rPr lang="en-US" dirty="0">
                <a:ln w="0"/>
                <a:solidFill>
                  <a:schemeClr val="tx1"/>
                </a:solidFill>
              </a:rPr>
              <a:t>.RNO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8" name="Rectangle 7"/>
          <p:cNvSpPr/>
          <p:nvPr/>
        </p:nvSpPr>
        <p:spPr>
          <a:xfrm>
            <a:off x="3435101" y="1507223"/>
            <a:ext cx="160674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  <a:r>
              <a:rPr lang="en-US" dirty="0">
                <a:ln w="0"/>
                <a:solidFill>
                  <a:schemeClr val="tx1"/>
                </a:solidFill>
              </a:rPr>
              <a:t>.Name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9" name="Rectangle 8"/>
          <p:cNvSpPr/>
          <p:nvPr/>
        </p:nvSpPr>
        <p:spPr>
          <a:xfrm>
            <a:off x="5152597" y="1505091"/>
            <a:ext cx="1775984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  <a:r>
              <a:rPr lang="en-US" dirty="0">
                <a:ln w="0"/>
                <a:solidFill>
                  <a:schemeClr val="tx1"/>
                </a:solidFill>
              </a:rPr>
              <a:t>.Branch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39330" y="1505091"/>
            <a:ext cx="116105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Result</a:t>
            </a:r>
            <a:r>
              <a:rPr lang="en-US" dirty="0">
                <a:ln w="0"/>
                <a:solidFill>
                  <a:schemeClr val="tx1"/>
                </a:solidFill>
              </a:rPr>
              <a:t>.SPI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5172" y="2105181"/>
            <a:ext cx="977144" cy="42252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65609" y="2109730"/>
            <a:ext cx="1181514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64965" y="2097210"/>
            <a:ext cx="1987632" cy="41569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RIGHT OUTER JOIN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70439" y="2109730"/>
            <a:ext cx="1181514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Result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1758" y="2645694"/>
            <a:ext cx="481986" cy="4031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62412" y="2630894"/>
            <a:ext cx="2739540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Student.RNO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/>
              <a:t> </a:t>
            </a:r>
            <a:r>
              <a:rPr lang="en-IN" dirty="0" err="1"/>
              <a:t>Result.RNO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00620" y="2632625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942" y="4450236"/>
            <a:ext cx="806921" cy="729130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98146" y="3429000"/>
          <a:ext cx="2148376" cy="256884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106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Branch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Raju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Sanjay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975122" y="3448518"/>
          <a:ext cx="1386376" cy="224774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106">
                <a:tc gridSpan="2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SPI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 noChangeAspect="1"/>
          </p:cNvGraphicFramePr>
          <p:nvPr/>
        </p:nvGraphicFramePr>
        <p:xfrm>
          <a:off x="5791212" y="3491625"/>
          <a:ext cx="2666988" cy="2157807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3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753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6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Branch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SPI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Raju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99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Full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Full outer join return </a:t>
            </a:r>
            <a:r>
              <a:rPr lang="en-US" b="1" dirty="0">
                <a:solidFill>
                  <a:srgbClr val="C00000"/>
                </a:solidFill>
              </a:rPr>
              <a:t>all records </a:t>
            </a:r>
            <a:r>
              <a:rPr lang="en-US" dirty="0"/>
              <a:t>when there is a </a:t>
            </a:r>
            <a:r>
              <a:rPr lang="en-US" dirty="0">
                <a:solidFill>
                  <a:srgbClr val="0E47A1"/>
                </a:solidFill>
              </a:rPr>
              <a:t>match in either left or right table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59154" y="1852875"/>
            <a:ext cx="1130967" cy="1073422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Table1</a:t>
            </a:r>
          </a:p>
        </p:txBody>
      </p:sp>
      <p:sp>
        <p:nvSpPr>
          <p:cNvPr id="5" name="Oval 4"/>
          <p:cNvSpPr/>
          <p:nvPr/>
        </p:nvSpPr>
        <p:spPr>
          <a:xfrm>
            <a:off x="2132771" y="1852875"/>
            <a:ext cx="1133204" cy="107342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Table2</a:t>
            </a:r>
          </a:p>
        </p:txBody>
      </p:sp>
      <p:sp>
        <p:nvSpPr>
          <p:cNvPr id="6" name="Freeform 5"/>
          <p:cNvSpPr/>
          <p:nvPr/>
        </p:nvSpPr>
        <p:spPr>
          <a:xfrm>
            <a:off x="5236933" y="1927461"/>
            <a:ext cx="565485" cy="924250"/>
          </a:xfrm>
          <a:custGeom>
            <a:avLst/>
            <a:gdLst>
              <a:gd name="connsiteX0" fmla="*/ 283022 w 565485"/>
              <a:gd name="connsiteY0" fmla="*/ 0 h 924250"/>
              <a:gd name="connsiteX1" fmla="*/ 316168 w 565485"/>
              <a:gd name="connsiteY1" fmla="*/ 17076 h 924250"/>
              <a:gd name="connsiteX2" fmla="*/ 565485 w 565485"/>
              <a:gd name="connsiteY2" fmla="*/ 462125 h 924250"/>
              <a:gd name="connsiteX3" fmla="*/ 316168 w 565485"/>
              <a:gd name="connsiteY3" fmla="*/ 907174 h 924250"/>
              <a:gd name="connsiteX4" fmla="*/ 283022 w 565485"/>
              <a:gd name="connsiteY4" fmla="*/ 924250 h 924250"/>
              <a:gd name="connsiteX5" fmla="*/ 249809 w 565485"/>
              <a:gd name="connsiteY5" fmla="*/ 907174 h 924250"/>
              <a:gd name="connsiteX6" fmla="*/ 0 w 565485"/>
              <a:gd name="connsiteY6" fmla="*/ 462125 h 924250"/>
              <a:gd name="connsiteX7" fmla="*/ 249809 w 565485"/>
              <a:gd name="connsiteY7" fmla="*/ 17076 h 924250"/>
              <a:gd name="connsiteX8" fmla="*/ 283022 w 565485"/>
              <a:gd name="connsiteY8" fmla="*/ 0 h 9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485" h="924250">
                <a:moveTo>
                  <a:pt x="283022" y="0"/>
                </a:moveTo>
                <a:lnTo>
                  <a:pt x="316168" y="17076"/>
                </a:lnTo>
                <a:cubicBezTo>
                  <a:pt x="466588" y="113527"/>
                  <a:pt x="565485" y="276865"/>
                  <a:pt x="565485" y="462125"/>
                </a:cubicBezTo>
                <a:cubicBezTo>
                  <a:pt x="565485" y="647386"/>
                  <a:pt x="466588" y="810723"/>
                  <a:pt x="316168" y="907174"/>
                </a:cubicBezTo>
                <a:lnTo>
                  <a:pt x="283022" y="924250"/>
                </a:lnTo>
                <a:lnTo>
                  <a:pt x="249809" y="907174"/>
                </a:lnTo>
                <a:cubicBezTo>
                  <a:pt x="99092" y="810723"/>
                  <a:pt x="0" y="647386"/>
                  <a:pt x="0" y="462125"/>
                </a:cubicBezTo>
                <a:cubicBezTo>
                  <a:pt x="0" y="276865"/>
                  <a:pt x="99092" y="113527"/>
                  <a:pt x="249809" y="17076"/>
                </a:cubicBezTo>
                <a:lnTo>
                  <a:pt x="283022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671450" y="1852875"/>
            <a:ext cx="848505" cy="1073422"/>
          </a:xfrm>
          <a:custGeom>
            <a:avLst/>
            <a:gdLst>
              <a:gd name="connsiteX0" fmla="*/ 565484 w 848505"/>
              <a:gd name="connsiteY0" fmla="*/ 0 h 1073422"/>
              <a:gd name="connsiteX1" fmla="*/ 785596 w 848505"/>
              <a:gd name="connsiteY1" fmla="*/ 42177 h 1073422"/>
              <a:gd name="connsiteX2" fmla="*/ 848505 w 848505"/>
              <a:gd name="connsiteY2" fmla="*/ 74586 h 1073422"/>
              <a:gd name="connsiteX3" fmla="*/ 815292 w 848505"/>
              <a:gd name="connsiteY3" fmla="*/ 91662 h 1073422"/>
              <a:gd name="connsiteX4" fmla="*/ 565483 w 848505"/>
              <a:gd name="connsiteY4" fmla="*/ 536711 h 1073422"/>
              <a:gd name="connsiteX5" fmla="*/ 815292 w 848505"/>
              <a:gd name="connsiteY5" fmla="*/ 981760 h 1073422"/>
              <a:gd name="connsiteX6" fmla="*/ 848505 w 848505"/>
              <a:gd name="connsiteY6" fmla="*/ 998836 h 1073422"/>
              <a:gd name="connsiteX7" fmla="*/ 785596 w 848505"/>
              <a:gd name="connsiteY7" fmla="*/ 1031245 h 1073422"/>
              <a:gd name="connsiteX8" fmla="*/ 565484 w 848505"/>
              <a:gd name="connsiteY8" fmla="*/ 1073422 h 1073422"/>
              <a:gd name="connsiteX9" fmla="*/ 0 w 848505"/>
              <a:gd name="connsiteY9" fmla="*/ 536711 h 1073422"/>
              <a:gd name="connsiteX10" fmla="*/ 565484 w 848505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8505" h="1073422">
                <a:moveTo>
                  <a:pt x="565484" y="0"/>
                </a:moveTo>
                <a:cubicBezTo>
                  <a:pt x="643561" y="0"/>
                  <a:pt x="717942" y="15019"/>
                  <a:pt x="785596" y="42177"/>
                </a:cubicBezTo>
                <a:lnTo>
                  <a:pt x="848505" y="74586"/>
                </a:lnTo>
                <a:lnTo>
                  <a:pt x="815292" y="91662"/>
                </a:lnTo>
                <a:cubicBezTo>
                  <a:pt x="664575" y="188113"/>
                  <a:pt x="565483" y="351451"/>
                  <a:pt x="565483" y="536711"/>
                </a:cubicBezTo>
                <a:cubicBezTo>
                  <a:pt x="565483" y="721972"/>
                  <a:pt x="664575" y="885309"/>
                  <a:pt x="815292" y="981760"/>
                </a:cubicBezTo>
                <a:lnTo>
                  <a:pt x="848505" y="998836"/>
                </a:lnTo>
                <a:lnTo>
                  <a:pt x="785596" y="1031245"/>
                </a:lnTo>
                <a:cubicBezTo>
                  <a:pt x="717942" y="1058404"/>
                  <a:pt x="643561" y="1073422"/>
                  <a:pt x="565484" y="1073422"/>
                </a:cubicBezTo>
                <a:cubicBezTo>
                  <a:pt x="253176" y="1073422"/>
                  <a:pt x="0" y="833128"/>
                  <a:pt x="0" y="536711"/>
                </a:cubicBezTo>
                <a:cubicBezTo>
                  <a:pt x="0" y="240294"/>
                  <a:pt x="253176" y="0"/>
                  <a:pt x="565484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519954" y="1852875"/>
            <a:ext cx="850182" cy="1073422"/>
          </a:xfrm>
          <a:custGeom>
            <a:avLst/>
            <a:gdLst>
              <a:gd name="connsiteX0" fmla="*/ 283580 w 850182"/>
              <a:gd name="connsiteY0" fmla="*/ 0 h 1073422"/>
              <a:gd name="connsiteX1" fmla="*/ 850182 w 850182"/>
              <a:gd name="connsiteY1" fmla="*/ 536711 h 1073422"/>
              <a:gd name="connsiteX2" fmla="*/ 283580 w 850182"/>
              <a:gd name="connsiteY2" fmla="*/ 1073422 h 1073422"/>
              <a:gd name="connsiteX3" fmla="*/ 63033 w 850182"/>
              <a:gd name="connsiteY3" fmla="*/ 1031245 h 1073422"/>
              <a:gd name="connsiteX4" fmla="*/ 0 w 850182"/>
              <a:gd name="connsiteY4" fmla="*/ 998836 h 1073422"/>
              <a:gd name="connsiteX5" fmla="*/ 33146 w 850182"/>
              <a:gd name="connsiteY5" fmla="*/ 981760 h 1073422"/>
              <a:gd name="connsiteX6" fmla="*/ 282463 w 850182"/>
              <a:gd name="connsiteY6" fmla="*/ 536711 h 1073422"/>
              <a:gd name="connsiteX7" fmla="*/ 33146 w 850182"/>
              <a:gd name="connsiteY7" fmla="*/ 91662 h 1073422"/>
              <a:gd name="connsiteX8" fmla="*/ 0 w 850182"/>
              <a:gd name="connsiteY8" fmla="*/ 74586 h 1073422"/>
              <a:gd name="connsiteX9" fmla="*/ 63033 w 850182"/>
              <a:gd name="connsiteY9" fmla="*/ 42177 h 1073422"/>
              <a:gd name="connsiteX10" fmla="*/ 283580 w 850182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0182" h="1073422">
                <a:moveTo>
                  <a:pt x="283580" y="0"/>
                </a:moveTo>
                <a:cubicBezTo>
                  <a:pt x="596506" y="0"/>
                  <a:pt x="850182" y="240294"/>
                  <a:pt x="850182" y="536711"/>
                </a:cubicBezTo>
                <a:cubicBezTo>
                  <a:pt x="850182" y="833128"/>
                  <a:pt x="596506" y="1073422"/>
                  <a:pt x="283580" y="1073422"/>
                </a:cubicBezTo>
                <a:cubicBezTo>
                  <a:pt x="205349" y="1073422"/>
                  <a:pt x="130820" y="1058404"/>
                  <a:pt x="63033" y="1031245"/>
                </a:cubicBezTo>
                <a:lnTo>
                  <a:pt x="0" y="998836"/>
                </a:lnTo>
                <a:lnTo>
                  <a:pt x="33146" y="981760"/>
                </a:lnTo>
                <a:cubicBezTo>
                  <a:pt x="183566" y="885309"/>
                  <a:pt x="282463" y="721972"/>
                  <a:pt x="282463" y="536711"/>
                </a:cubicBezTo>
                <a:cubicBezTo>
                  <a:pt x="282463" y="351451"/>
                  <a:pt x="183566" y="188113"/>
                  <a:pt x="33146" y="91662"/>
                </a:cubicBezTo>
                <a:lnTo>
                  <a:pt x="0" y="74586"/>
                </a:lnTo>
                <a:lnTo>
                  <a:pt x="63033" y="42177"/>
                </a:lnTo>
                <a:cubicBezTo>
                  <a:pt x="130820" y="15019"/>
                  <a:pt x="205349" y="0"/>
                  <a:pt x="28358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95596" y="2174433"/>
            <a:ext cx="1143000" cy="50292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Combine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6576450" y="2138126"/>
            <a:ext cx="1143000" cy="502920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BDCC25-1E44-48A0-8550-F89E768A4A30}"/>
              </a:ext>
            </a:extLst>
          </p:cNvPr>
          <p:cNvSpPr txBox="1"/>
          <p:nvPr/>
        </p:nvSpPr>
        <p:spPr>
          <a:xfrm>
            <a:off x="199100" y="3355872"/>
            <a:ext cx="1104900" cy="36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Syntax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2900" y="4038314"/>
            <a:ext cx="7962900" cy="1981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3495" y="4227831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94406" y="4239797"/>
            <a:ext cx="106818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columns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4632" y="4800457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65168" y="4806173"/>
            <a:ext cx="10681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61001" y="5383648"/>
            <a:ext cx="3117075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Table1.column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/>
              <a:t>Table2.column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3495" y="5363828"/>
            <a:ext cx="481986" cy="41626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57255" y="5385626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56594" y="4817554"/>
            <a:ext cx="1891605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FULL OUTER JOIN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71435" y="4817554"/>
            <a:ext cx="104512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1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0.09132 0.04005 C 0.11059 0.04908 0.13924 0.05394 0.1691 0.05394 C 0.20313 0.05394 0.23038 0.04908 0.24965 0.04005 L 0.34115 -4.07407E-6 " pathEditMode="relative" rAng="0" ptsTypes="AAAAA"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9" y="268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09132 0.04005 C 0.1106 0.04908 0.13924 0.05394 0.1691 0.05394 C 0.20313 0.05394 0.23039 0.04908 0.24966 0.04005 L 0.34115 -4.07407E-6 " pathEditMode="relative" rAng="0" ptsTypes="AAAAA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9" y="268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07407E-6 L 0.09132 0.04005 C 0.11059 0.04908 0.13924 0.05394 0.1691 0.05394 C 0.20313 0.05394 0.23038 0.04908 0.24966 0.04005 L 0.34115 -4.07407E-6 " pathEditMode="relative" rAng="0" ptsTypes="AAAAA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9" y="2685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469A5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469A5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469A5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Full outer Join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450" y="888881"/>
            <a:ext cx="10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344325"/>
            <a:ext cx="7962900" cy="1820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3900" y="1521763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7508" y="1521763"/>
            <a:ext cx="1456202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  <a:r>
              <a:rPr lang="en-US" dirty="0">
                <a:ln w="0"/>
                <a:solidFill>
                  <a:schemeClr val="tx1"/>
                </a:solidFill>
              </a:rPr>
              <a:t>.RNO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8" name="Rectangle 7"/>
          <p:cNvSpPr/>
          <p:nvPr/>
        </p:nvSpPr>
        <p:spPr>
          <a:xfrm>
            <a:off x="3397001" y="1498993"/>
            <a:ext cx="160674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  <a:r>
              <a:rPr lang="en-US" dirty="0">
                <a:ln w="0"/>
                <a:solidFill>
                  <a:schemeClr val="tx1"/>
                </a:solidFill>
              </a:rPr>
              <a:t>.Name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9" name="Rectangle 8"/>
          <p:cNvSpPr/>
          <p:nvPr/>
        </p:nvSpPr>
        <p:spPr>
          <a:xfrm>
            <a:off x="5114497" y="1496861"/>
            <a:ext cx="1775984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  <a:r>
              <a:rPr lang="en-US" dirty="0">
                <a:ln w="0"/>
                <a:solidFill>
                  <a:schemeClr val="tx1"/>
                </a:solidFill>
              </a:rPr>
              <a:t>.Branch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01230" y="1496861"/>
            <a:ext cx="116105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Result</a:t>
            </a:r>
            <a:r>
              <a:rPr lang="en-US" dirty="0">
                <a:ln w="0"/>
                <a:solidFill>
                  <a:schemeClr val="tx1"/>
                </a:solidFill>
              </a:rPr>
              <a:t>.SPI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7072" y="2096951"/>
            <a:ext cx="977144" cy="42252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27509" y="2101500"/>
            <a:ext cx="1181514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26864" y="2088980"/>
            <a:ext cx="1876883" cy="41569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FULL OUTER JOIN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14497" y="2088980"/>
            <a:ext cx="1181514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Result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3658" y="2637464"/>
            <a:ext cx="481986" cy="4031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24312" y="2622664"/>
            <a:ext cx="2739540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Student.RNO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/>
              <a:t> </a:t>
            </a:r>
            <a:r>
              <a:rPr lang="en-IN" dirty="0" err="1"/>
              <a:t>Result.RNO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162520" y="2624395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988" y="4457326"/>
            <a:ext cx="743902" cy="672186"/>
          </a:xfrm>
          <a:prstGeom prst="rect">
            <a:avLst/>
          </a:prstGeom>
          <a:ln>
            <a:noFill/>
          </a:ln>
        </p:spPr>
      </p:pic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75436" y="3429000"/>
          <a:ext cx="2148376" cy="256884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106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Branch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Raju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Sanjay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852412" y="3448518"/>
          <a:ext cx="1386376" cy="224774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106">
                <a:tc gridSpan="2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SPI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 noChangeAspect="1"/>
          </p:cNvGraphicFramePr>
          <p:nvPr/>
        </p:nvGraphicFramePr>
        <p:xfrm>
          <a:off x="5442687" y="3491625"/>
          <a:ext cx="2666988" cy="277220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3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753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6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Branch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SPI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Raju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Sanjay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06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D72F97-439A-CFCB-AEB8-E6638AB54A9C}"/>
              </a:ext>
            </a:extLst>
          </p:cNvPr>
          <p:cNvSpPr txBox="1">
            <a:spLocks/>
          </p:cNvSpPr>
          <p:nvPr/>
        </p:nvSpPr>
        <p:spPr>
          <a:xfrm>
            <a:off x="71720" y="830573"/>
            <a:ext cx="11929641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altLang="en-US" sz="1800" dirty="0"/>
              <a:t>Display person name and their dept 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800" dirty="0"/>
              <a:t>Display person’s department location.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800" dirty="0"/>
              <a:t>Display Person’s name, Dept name, salary and city.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800" dirty="0"/>
              <a:t>Display person name, salary and dept code.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800" dirty="0"/>
              <a:t>Display </a:t>
            </a:r>
            <a:r>
              <a:rPr lang="en-US" altLang="en-US" sz="1800" dirty="0" err="1"/>
              <a:t>personID</a:t>
            </a:r>
            <a:r>
              <a:rPr lang="en-US" altLang="en-US" sz="1800" dirty="0"/>
              <a:t>, name, joining date and </a:t>
            </a:r>
            <a:r>
              <a:rPr lang="en-US" altLang="en-US" sz="1800" dirty="0" err="1"/>
              <a:t>deptname</a:t>
            </a:r>
            <a:r>
              <a:rPr lang="en-US" altLang="en-US" sz="1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800" dirty="0"/>
              <a:t>Display person name and dept who belongs to Rajkot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800" dirty="0"/>
              <a:t>Display person name who is sitting in ‘C-Block’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800" dirty="0"/>
              <a:t>Display person name, dept whose salary is more then 20000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800" dirty="0"/>
              <a:t>Display person name, dept code who does not belongs to Baroda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800" dirty="0"/>
              <a:t>Display person name who works in computer department.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person’s name of the person who joined the Civil department after 1-Aug-2001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Display person’s name whose name starts from ‘B’ in Electrical department.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Display person’s name and dept who lives in Ahmedabad and salary less than 20000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Display person’s name whose </a:t>
            </a:r>
            <a:r>
              <a:rPr lang="en-US" sz="1800" dirty="0" err="1"/>
              <a:t>personID</a:t>
            </a:r>
            <a:r>
              <a:rPr lang="en-US" sz="1800" dirty="0"/>
              <a:t> is less then 105 and </a:t>
            </a:r>
            <a:r>
              <a:rPr lang="en-US" sz="1800" dirty="0" err="1"/>
              <a:t>deptcode</a:t>
            </a:r>
            <a:r>
              <a:rPr lang="en-US" sz="1800" dirty="0"/>
              <a:t> is ‘CI’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Display person’s name who belongs to Computer or Civil Dept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altLang="en-US" sz="1800" dirty="0"/>
          </a:p>
          <a:p>
            <a:pPr marL="457200" indent="-457200">
              <a:buFont typeface="+mj-lt"/>
              <a:buAutoNum type="arabicPeriod"/>
            </a:pPr>
            <a:endParaRPr lang="en-US" altLang="en-US" sz="1800" dirty="0"/>
          </a:p>
          <a:p>
            <a:endParaRPr lang="en-US" altLang="en-US" sz="2200" dirty="0"/>
          </a:p>
          <a:p>
            <a:endParaRPr lang="en-US" altLang="en-US" sz="22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FEF75-1725-98A7-1FA1-ABA7B2C5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Joins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E5D3FF-2216-EB24-F770-5F272D2F5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2024" y="4626914"/>
            <a:ext cx="3938794" cy="1657345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F880A6-90B1-B9B4-A0D3-EC00DD13B00D}"/>
              </a:ext>
            </a:extLst>
          </p:cNvPr>
          <p:cNvSpPr txBox="1">
            <a:spLocks/>
          </p:cNvSpPr>
          <p:nvPr/>
        </p:nvSpPr>
        <p:spPr>
          <a:xfrm>
            <a:off x="92728" y="863443"/>
            <a:ext cx="11929641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6CF43C45-7AF0-AEEF-0D5F-C1B92D3E11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459854"/>
              </p:ext>
            </p:extLst>
          </p:nvPr>
        </p:nvGraphicFramePr>
        <p:xfrm>
          <a:off x="8141074" y="4274285"/>
          <a:ext cx="824752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4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DEPT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5AF7924-5371-1503-6B29-D2C64C13E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045" y="1294433"/>
            <a:ext cx="5732227" cy="2672608"/>
          </a:xfrm>
          <a:prstGeom prst="rect">
            <a:avLst/>
          </a:prstGeom>
        </p:spPr>
      </p:pic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6DBDDBA2-7DBD-2E0F-625C-2A116F0494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334664"/>
              </p:ext>
            </p:extLst>
          </p:nvPr>
        </p:nvGraphicFramePr>
        <p:xfrm>
          <a:off x="6392395" y="928673"/>
          <a:ext cx="113851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38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PERSON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83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D72F97-439A-CFCB-AEB8-E6638AB54A9C}"/>
              </a:ext>
            </a:extLst>
          </p:cNvPr>
          <p:cNvSpPr txBox="1">
            <a:spLocks/>
          </p:cNvSpPr>
          <p:nvPr/>
        </p:nvSpPr>
        <p:spPr>
          <a:xfrm>
            <a:off x="53790" y="978741"/>
            <a:ext cx="11929641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16"/>
            </a:pPr>
            <a:r>
              <a:rPr lang="en-US" sz="1800" dirty="0"/>
              <a:t>Display average salary of computer department.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US" sz="1800" dirty="0"/>
              <a:t>Display Total Salary of Department located in 'A-Block’</a:t>
            </a:r>
            <a:endParaRPr lang="en-US" altLang="en-US" sz="1800" dirty="0"/>
          </a:p>
          <a:p>
            <a:pPr marL="342900" indent="-342900">
              <a:buFont typeface="+mj-lt"/>
              <a:buAutoNum type="arabicPeriod" startAt="16"/>
            </a:pPr>
            <a:r>
              <a:rPr lang="en-US" altLang="en-US" sz="1800" dirty="0"/>
              <a:t>Display department wise highest salary.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US" sz="1800" dirty="0"/>
              <a:t>Display total salaries in each department.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US" sz="1800" dirty="0"/>
              <a:t>Count employee per department.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US" sz="1800" dirty="0"/>
              <a:t>Display average salary for employee in ‘Rajkot’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US" sz="1800" dirty="0"/>
              <a:t>Count of Employees per dept who joined after the year 2000 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US" sz="1800" dirty="0"/>
              <a:t>Average Salary of Employees in 'Computer’ dept grouped by City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US" sz="1800" dirty="0"/>
              <a:t>Sum of Salaries for Employees who Joined before 2001, in each Department.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US" sz="1800" dirty="0"/>
              <a:t>Count of Employees per Department with Salaries Above 25000.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US" sz="1800" dirty="0"/>
              <a:t>Total Salary for each Department, with Departments having more than 2 Employees.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US" sz="1800" dirty="0"/>
              <a:t>Find all departments whose total salary is exceeding 100000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US" sz="1800" dirty="0"/>
              <a:t>List all departments who have no person.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US" sz="1800" dirty="0"/>
              <a:t>Count of Employees in Each City per Department.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US" sz="1800" dirty="0"/>
              <a:t>Produce Output Like: &lt;</a:t>
            </a:r>
            <a:r>
              <a:rPr lang="en-US" sz="1800" dirty="0" err="1"/>
              <a:t>PersonName</a:t>
            </a:r>
            <a:r>
              <a:rPr lang="en-US" sz="1800" dirty="0"/>
              <a:t>&gt; lives in &lt;City&gt; and works in &lt;</a:t>
            </a:r>
            <a:r>
              <a:rPr lang="en-US" sz="1800" dirty="0" err="1"/>
              <a:t>DepartmentName</a:t>
            </a:r>
            <a:r>
              <a:rPr lang="en-US" sz="1800" dirty="0"/>
              <a:t>&gt; Department. (In single column)</a:t>
            </a:r>
          </a:p>
          <a:p>
            <a:pPr marL="342900" indent="-342900">
              <a:buFont typeface="+mj-lt"/>
              <a:buAutoNum type="arabicPeriod" startAt="16"/>
            </a:pPr>
            <a:endParaRPr lang="en-US" altLang="en-US" sz="1800" dirty="0"/>
          </a:p>
          <a:p>
            <a:pPr marL="457200" indent="-457200">
              <a:buFont typeface="+mj-lt"/>
              <a:buAutoNum type="arabicPeriod" startAt="16"/>
            </a:pPr>
            <a:endParaRPr lang="en-US" altLang="en-US" sz="1800" dirty="0"/>
          </a:p>
          <a:p>
            <a:endParaRPr lang="en-US" altLang="en-US" sz="2200" dirty="0"/>
          </a:p>
          <a:p>
            <a:endParaRPr lang="en-US" altLang="en-US" sz="22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FEF75-1725-98A7-1FA1-ABA7B2C5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Joins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E5D3FF-2216-EB24-F770-5F272D2F5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2024" y="4626914"/>
            <a:ext cx="3938794" cy="165734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AAA816-0C75-F3AC-0EB9-627707FF0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045" y="1294433"/>
            <a:ext cx="5732227" cy="267260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F880A6-90B1-B9B4-A0D3-EC00DD13B00D}"/>
              </a:ext>
            </a:extLst>
          </p:cNvPr>
          <p:cNvSpPr txBox="1">
            <a:spLocks/>
          </p:cNvSpPr>
          <p:nvPr/>
        </p:nvSpPr>
        <p:spPr>
          <a:xfrm>
            <a:off x="92728" y="863443"/>
            <a:ext cx="11929641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6CF43C45-7AF0-AEEF-0D5F-C1B92D3E11AF}"/>
              </a:ext>
            </a:extLst>
          </p:cNvPr>
          <p:cNvGraphicFramePr>
            <a:graphicFrameLocks/>
          </p:cNvGraphicFramePr>
          <p:nvPr/>
        </p:nvGraphicFramePr>
        <p:xfrm>
          <a:off x="8141074" y="4274285"/>
          <a:ext cx="824752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4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DEPT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9EB6C0EA-FD62-7C73-270D-A882D805AA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386226"/>
              </p:ext>
            </p:extLst>
          </p:nvPr>
        </p:nvGraphicFramePr>
        <p:xfrm>
          <a:off x="6392395" y="928673"/>
          <a:ext cx="113851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38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PERSON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46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Cross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join produces </a:t>
            </a:r>
            <a:r>
              <a:rPr lang="en-US" dirty="0">
                <a:solidFill>
                  <a:srgbClr val="C00000"/>
                </a:solidFill>
              </a:rPr>
              <a:t>Cartesian product </a:t>
            </a:r>
            <a:r>
              <a:rPr lang="en-US" dirty="0"/>
              <a:t>of the tables that are involved in the join.</a:t>
            </a:r>
          </a:p>
          <a:p>
            <a:r>
              <a:rPr lang="en-US" dirty="0"/>
              <a:t>The size of a Cartesian product is the </a:t>
            </a:r>
            <a:r>
              <a:rPr lang="en-US" dirty="0">
                <a:solidFill>
                  <a:srgbClr val="C00000"/>
                </a:solidFill>
              </a:rPr>
              <a:t>number of the rows in the first table </a:t>
            </a:r>
            <a:r>
              <a:rPr lang="en-US" b="1" dirty="0">
                <a:solidFill>
                  <a:srgbClr val="0E47A1"/>
                </a:solidFill>
              </a:rPr>
              <a:t>multiplied by</a:t>
            </a:r>
            <a:r>
              <a:rPr lang="en-US" dirty="0">
                <a:solidFill>
                  <a:srgbClr val="0E47A1"/>
                </a:solidFill>
              </a:rPr>
              <a:t> </a:t>
            </a: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number of rows in the second table </a:t>
            </a:r>
            <a:r>
              <a:rPr lang="en-US" dirty="0"/>
              <a:t>like this.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28802" y="2743200"/>
            <a:ext cx="1828798" cy="1853820"/>
          </a:xfrm>
          <a:prstGeom prst="ellipse">
            <a:avLst/>
          </a:prstGeom>
          <a:solidFill>
            <a:srgbClr val="F8A15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Table1</a:t>
            </a:r>
          </a:p>
          <a:p>
            <a:pPr algn="r"/>
            <a:r>
              <a:rPr lang="en-US" sz="1600" dirty="0">
                <a:solidFill>
                  <a:schemeClr val="tx1"/>
                </a:solidFill>
              </a:rPr>
              <a:t>1</a:t>
            </a:r>
          </a:p>
          <a:p>
            <a:pPr algn="r"/>
            <a:endParaRPr lang="en-US" sz="1600" dirty="0">
              <a:solidFill>
                <a:schemeClr val="tx1"/>
              </a:solidFill>
            </a:endParaRPr>
          </a:p>
          <a:p>
            <a:pPr algn="r"/>
            <a:r>
              <a:rPr lang="en-US" sz="1600" dirty="0">
                <a:solidFill>
                  <a:schemeClr val="tx1"/>
                </a:solidFill>
              </a:rPr>
              <a:t>2</a:t>
            </a:r>
          </a:p>
          <a:p>
            <a:pPr algn="r"/>
            <a:endParaRPr lang="en-US" sz="1600" dirty="0">
              <a:solidFill>
                <a:schemeClr val="tx1"/>
              </a:solidFill>
            </a:endParaRPr>
          </a:p>
          <a:p>
            <a:pPr algn="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5154042" y="2701249"/>
            <a:ext cx="1828800" cy="1873827"/>
          </a:xfrm>
          <a:prstGeom prst="ellipse">
            <a:avLst/>
          </a:prstGeom>
          <a:solidFill>
            <a:srgbClr val="AEAB3F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Table2</a:t>
            </a:r>
          </a:p>
          <a:p>
            <a:r>
              <a:rPr lang="en-US" sz="1600" dirty="0">
                <a:solidFill>
                  <a:schemeClr val="tx1"/>
                </a:solidFill>
              </a:rPr>
              <a:t>A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B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6" name="Straight Connector 5"/>
          <p:cNvCxnSpPr>
            <a:endCxn id="5" idx="3"/>
          </p:cNvCxnSpPr>
          <p:nvPr/>
        </p:nvCxnSpPr>
        <p:spPr>
          <a:xfrm flipV="1">
            <a:off x="3314892" y="4300660"/>
            <a:ext cx="2196000" cy="615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314893" y="3257198"/>
            <a:ext cx="2136391" cy="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14891" y="3246053"/>
            <a:ext cx="2196918" cy="105761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02680" y="3252556"/>
            <a:ext cx="2148604" cy="51725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314893" y="3774456"/>
            <a:ext cx="2161155" cy="111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314893" y="3257198"/>
            <a:ext cx="2136391" cy="52840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313975" y="3772258"/>
            <a:ext cx="2137309" cy="52700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314893" y="3257198"/>
            <a:ext cx="2136391" cy="103882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BDCC25-1E44-48A0-8550-F89E768A4A30}"/>
              </a:ext>
            </a:extLst>
          </p:cNvPr>
          <p:cNvSpPr txBox="1"/>
          <p:nvPr/>
        </p:nvSpPr>
        <p:spPr>
          <a:xfrm>
            <a:off x="208696" y="4531227"/>
            <a:ext cx="1104900" cy="36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Syntax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" y="4876800"/>
            <a:ext cx="7962900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0195" y="5010977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61107" y="5010977"/>
            <a:ext cx="424894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808080"/>
                </a:solidFill>
              </a:rPr>
              <a:t>*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1332" y="5583603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43376" y="5589319"/>
            <a:ext cx="1068190" cy="45148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23295" y="5600700"/>
            <a:ext cx="1224868" cy="44010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Cross Join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59892" y="5600700"/>
            <a:ext cx="939422" cy="44010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11043" y="5610472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140429" y="5600700"/>
            <a:ext cx="990599" cy="44010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808080"/>
                </a:solidFill>
              </a:rPr>
              <a:t>,</a:t>
            </a:r>
            <a:endParaRPr lang="en-US" dirty="0">
              <a:solidFill>
                <a:srgbClr val="80808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333525" y="3783275"/>
            <a:ext cx="2177368" cy="51738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/>
      <p:bldP spid="15" grpId="0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Cross Join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893" y="1760339"/>
            <a:ext cx="1350732" cy="1219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5436" y="1066800"/>
          <a:ext cx="2148376" cy="256884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106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Branch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Raju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Sanjay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52412" y="1336568"/>
          <a:ext cx="1386376" cy="224774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106">
                <a:tc gridSpan="2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SPI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5278400"/>
              </p:ext>
            </p:extLst>
          </p:nvPr>
        </p:nvGraphicFramePr>
        <p:xfrm>
          <a:off x="7056955" y="695877"/>
          <a:ext cx="2442645" cy="59131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22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1660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Output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6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Branch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SPI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6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Raju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66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Amit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150" dirty="0">
                          <a:latin typeface="+mn-lt"/>
                        </a:rPr>
                        <a:t>8.8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66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Sanjay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150" dirty="0">
                          <a:latin typeface="+mn-lt"/>
                        </a:rPr>
                        <a:t>8.8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66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Neha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150" dirty="0">
                          <a:latin typeface="+mn-lt"/>
                        </a:rPr>
                        <a:t>8.8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66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Meera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150" dirty="0">
                          <a:latin typeface="+mn-lt"/>
                        </a:rPr>
                        <a:t>8.8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66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106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Mahesh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66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Raju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66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Amit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166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Sanjay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166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Neha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166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Meera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166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106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Mahesh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166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Raju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166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Amit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150" dirty="0">
                          <a:latin typeface="+mn-lt"/>
                        </a:rPr>
                        <a:t>8.2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166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Sanjay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150" dirty="0">
                          <a:latin typeface="+mn-lt"/>
                        </a:rPr>
                        <a:t>8.2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166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Neha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150" dirty="0">
                          <a:latin typeface="+mn-lt"/>
                        </a:rPr>
                        <a:t>8.2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166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Meera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150" dirty="0">
                          <a:latin typeface="+mn-lt"/>
                        </a:rPr>
                        <a:t>8.2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166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106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Mahesh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166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Raju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166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Amit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150" dirty="0"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166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Sanjay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150" dirty="0"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166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Neha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150" dirty="0"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166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Meera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150" dirty="0"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166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106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Mahesh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166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Raju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8.9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166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Amit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150" dirty="0">
                          <a:latin typeface="+mn-lt"/>
                        </a:rPr>
                        <a:t>8.9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166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Sanjay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150" dirty="0">
                          <a:latin typeface="+mn-lt"/>
                        </a:rPr>
                        <a:t>8.9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8166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Neha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150" dirty="0">
                          <a:latin typeface="+mn-lt"/>
                        </a:rPr>
                        <a:t>8.9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8166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Meera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150" dirty="0">
                          <a:latin typeface="+mn-lt"/>
                        </a:rPr>
                        <a:t>8.9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8166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106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Mahesh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8.9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8BDCC25-1E44-48A0-8550-F89E768A4A30}"/>
              </a:ext>
            </a:extLst>
          </p:cNvPr>
          <p:cNvSpPr txBox="1"/>
          <p:nvPr/>
        </p:nvSpPr>
        <p:spPr>
          <a:xfrm>
            <a:off x="208696" y="4531227"/>
            <a:ext cx="1104900" cy="36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4876800"/>
            <a:ext cx="5500025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0195" y="5010977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61107" y="5010977"/>
            <a:ext cx="424894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808080"/>
                </a:solidFill>
              </a:rPr>
              <a:t>*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1332" y="5583603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43376" y="5589319"/>
            <a:ext cx="1068190" cy="45148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23295" y="5600700"/>
            <a:ext cx="1224868" cy="44010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Cross Join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59892" y="5600700"/>
            <a:ext cx="939422" cy="44010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Result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411043" y="5610472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40429" y="5600700"/>
            <a:ext cx="990599" cy="44010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808080"/>
                </a:solidFill>
              </a:rPr>
              <a:t>,</a:t>
            </a:r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8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Self Join is a regular join, but the </a:t>
            </a:r>
            <a:r>
              <a:rPr lang="en-US" dirty="0">
                <a:solidFill>
                  <a:srgbClr val="C00000"/>
                </a:solidFill>
              </a:rPr>
              <a:t>table is joined with itself</a:t>
            </a:r>
            <a:r>
              <a:rPr lang="en-US" dirty="0"/>
              <a:t>.</a:t>
            </a:r>
          </a:p>
          <a:p>
            <a:r>
              <a:rPr lang="en-US" dirty="0"/>
              <a:t>Self join is used to retrieve the records having similarity between records in the same table.</a:t>
            </a:r>
          </a:p>
          <a:p>
            <a:r>
              <a:rPr lang="en-US" dirty="0"/>
              <a:t>Here, </a:t>
            </a:r>
            <a:r>
              <a:rPr lang="en-US" dirty="0">
                <a:solidFill>
                  <a:srgbClr val="C00000"/>
                </a:solidFill>
              </a:rPr>
              <a:t>we need to use aliases for the same table to set a self join between single table</a:t>
            </a:r>
            <a:r>
              <a:rPr lang="en-US" dirty="0"/>
              <a:t>.</a:t>
            </a:r>
          </a:p>
          <a:p>
            <a:r>
              <a:rPr lang="en-US" dirty="0"/>
              <a:t>Self join would be of any type like inner self join, left self join, right self join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090C-796D-4C8F-A29E-61F79066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53825-2A13-40DC-AE5A-62EDE5215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C00000"/>
                </a:solidFill>
              </a:rPr>
              <a:t>restrict data access</a:t>
            </a:r>
          </a:p>
          <a:p>
            <a:pPr marL="887412" lvl="1" indent="-342900"/>
            <a:r>
              <a:rPr lang="en-US" dirty="0"/>
              <a:t>Only Limited view of table’s data can be provided to different users.</a:t>
            </a:r>
          </a:p>
          <a:p>
            <a:pPr marL="887412" lvl="1" indent="-342900"/>
            <a:r>
              <a:rPr lang="en-US" b="1" dirty="0"/>
              <a:t>Example</a:t>
            </a:r>
            <a:r>
              <a:rPr lang="en-US" dirty="0"/>
              <a:t> </a:t>
            </a:r>
            <a:r>
              <a:rPr lang="en-US" b="1" dirty="0"/>
              <a:t>–</a:t>
            </a:r>
            <a:r>
              <a:rPr lang="en-US" dirty="0"/>
              <a:t> Branch manager can access their branch’s customer’s information only. </a:t>
            </a:r>
          </a:p>
          <a:p>
            <a:pPr marL="342900" indent="-342900"/>
            <a:r>
              <a:rPr lang="en-US" dirty="0">
                <a:solidFill>
                  <a:srgbClr val="C00000"/>
                </a:solidFill>
              </a:rPr>
              <a:t>Simplification of Complex query </a:t>
            </a:r>
          </a:p>
          <a:p>
            <a:pPr marL="887412" lvl="1" indent="-342900"/>
            <a:r>
              <a:rPr lang="en-US" dirty="0"/>
              <a:t>Complex queries can be simplified.</a:t>
            </a:r>
          </a:p>
          <a:p>
            <a:pPr marL="342900" indent="-342900"/>
            <a:r>
              <a:rPr lang="en-US" dirty="0"/>
              <a:t>To provide </a:t>
            </a:r>
            <a:r>
              <a:rPr lang="en-US" dirty="0">
                <a:solidFill>
                  <a:srgbClr val="C00000"/>
                </a:solidFill>
              </a:rPr>
              <a:t>Data independence.</a:t>
            </a:r>
          </a:p>
          <a:p>
            <a:pPr marL="342900" indent="-342900"/>
            <a:r>
              <a:rPr lang="en-US" dirty="0">
                <a:solidFill>
                  <a:srgbClr val="C00000"/>
                </a:solidFill>
              </a:rPr>
              <a:t>To present different view of the same data.</a:t>
            </a:r>
          </a:p>
        </p:txBody>
      </p:sp>
    </p:spTree>
    <p:extLst>
      <p:ext uri="{BB962C8B-B14F-4D97-AF65-F5344CB8AC3E}">
        <p14:creationId xmlns:p14="http://schemas.microsoft.com/office/powerpoint/2010/main" val="50182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Join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52E51-6F32-4CDC-80AE-420C8332A1DF}"/>
              </a:ext>
            </a:extLst>
          </p:cNvPr>
          <p:cNvSpPr txBox="1"/>
          <p:nvPr/>
        </p:nvSpPr>
        <p:spPr>
          <a:xfrm>
            <a:off x="172850" y="880868"/>
            <a:ext cx="1104900" cy="36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Syntax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399" y="1320074"/>
            <a:ext cx="6049773" cy="2024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1339" y="1560904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2250" y="1572870"/>
            <a:ext cx="1919696" cy="44523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a.Column_Name</a:t>
            </a:r>
            <a:r>
              <a:rPr lang="en-IN" dirty="0">
                <a:solidFill>
                  <a:srgbClr val="808080"/>
                </a:solidFill>
              </a:rPr>
              <a:t>,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339" y="2148352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2249" y="2142522"/>
            <a:ext cx="104661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 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2250" y="2724139"/>
            <a:ext cx="2620732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a.Column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 err="1"/>
              <a:t>b.Column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1339" y="2704319"/>
            <a:ext cx="990316" cy="41626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42161" y="2726117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96756" y="2141348"/>
            <a:ext cx="1143861" cy="45837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Inner Join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48505" y="2148352"/>
            <a:ext cx="96415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 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81887" y="1560904"/>
            <a:ext cx="1806864" cy="44523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b.Column_Name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8FFA3-A1A0-42B6-B65F-E59457A5B38E}"/>
              </a:ext>
            </a:extLst>
          </p:cNvPr>
          <p:cNvSpPr txBox="1"/>
          <p:nvPr/>
        </p:nvSpPr>
        <p:spPr>
          <a:xfrm>
            <a:off x="172850" y="3541992"/>
            <a:ext cx="10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2400" y="3996017"/>
            <a:ext cx="6049773" cy="2024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9446" y="4149643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50357" y="4161609"/>
            <a:ext cx="2238860" cy="44523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e.Name</a:t>
            </a:r>
            <a:r>
              <a:rPr lang="en-IN" dirty="0"/>
              <a:t> as Employee</a:t>
            </a:r>
            <a:r>
              <a:rPr lang="en-IN" dirty="0">
                <a:solidFill>
                  <a:srgbClr val="808080"/>
                </a:solidFill>
              </a:rPr>
              <a:t>,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9446" y="4737091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50356" y="4731261"/>
            <a:ext cx="130000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 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450357" y="5312878"/>
            <a:ext cx="2620732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e.MngrNo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 err="1"/>
              <a:t>m.EmpNo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29446" y="5293058"/>
            <a:ext cx="990316" cy="41626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50268" y="5314856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77175" y="4730087"/>
            <a:ext cx="1133046" cy="45837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Inner Join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37031" y="4731261"/>
            <a:ext cx="1396033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 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19812" y="4161609"/>
            <a:ext cx="2180423" cy="44523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m.Name</a:t>
            </a:r>
            <a:r>
              <a:rPr lang="en-IN" dirty="0"/>
              <a:t> as Manager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76549"/>
              </p:ext>
            </p:extLst>
          </p:nvPr>
        </p:nvGraphicFramePr>
        <p:xfrm>
          <a:off x="7390803" y="764788"/>
          <a:ext cx="2513255" cy="250663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98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233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Employee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00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EmpNo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MngrNo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Tarun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Rohan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Priya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Milan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Anjana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779061"/>
              </p:ext>
            </p:extLst>
          </p:nvPr>
        </p:nvGraphicFramePr>
        <p:xfrm>
          <a:off x="10153591" y="2990900"/>
          <a:ext cx="1865555" cy="29694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944">
                <a:tc>
                  <a:txBody>
                    <a:bodyPr/>
                    <a:lstStyle/>
                    <a:p>
                      <a:pPr marL="36000"/>
                      <a:r>
                        <a:rPr 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Anjana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Priya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5F0597-20F4-A077-6257-4A743981D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722072"/>
              </p:ext>
            </p:extLst>
          </p:nvPr>
        </p:nvGraphicFramePr>
        <p:xfrm>
          <a:off x="6502958" y="3429000"/>
          <a:ext cx="2513255" cy="250663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98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233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Employee 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00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EmpNo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MngrNo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Tarun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Rohan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Priya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Milan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Anjana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C66D134-9073-C6EE-358C-14DC93B29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02689"/>
              </p:ext>
            </p:extLst>
          </p:nvPr>
        </p:nvGraphicFramePr>
        <p:xfrm>
          <a:off x="9189180" y="3428999"/>
          <a:ext cx="2513255" cy="250663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98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233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Employee m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00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EmpNo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MngrNo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Tarun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Rohan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Priya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Milan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Anjana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A0ACAF8C-369C-A145-83BF-E46D4740D248}"/>
              </a:ext>
            </a:extLst>
          </p:cNvPr>
          <p:cNvSpPr/>
          <p:nvPr/>
        </p:nvSpPr>
        <p:spPr>
          <a:xfrm>
            <a:off x="8131139" y="4113067"/>
            <a:ext cx="844587" cy="270674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D88CB7-ADA7-A4CA-8508-AEE07B3A55B1}"/>
              </a:ext>
            </a:extLst>
          </p:cNvPr>
          <p:cNvSpPr/>
          <p:nvPr/>
        </p:nvSpPr>
        <p:spPr>
          <a:xfrm>
            <a:off x="9198416" y="4411639"/>
            <a:ext cx="779573" cy="318447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425264AB-1256-8490-40AF-E67E2F1BC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35340"/>
              </p:ext>
            </p:extLst>
          </p:nvPr>
        </p:nvGraphicFramePr>
        <p:xfrm>
          <a:off x="10153593" y="1438986"/>
          <a:ext cx="1865555" cy="93796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8787">
                  <a:extLst>
                    <a:ext uri="{9D8B030D-6E8A-4147-A177-3AD203B41FA5}">
                      <a16:colId xmlns:a16="http://schemas.microsoft.com/office/drawing/2014/main" val="73574091"/>
                    </a:ext>
                  </a:extLst>
                </a:gridCol>
                <a:gridCol w="946768">
                  <a:extLst>
                    <a:ext uri="{9D8B030D-6E8A-4147-A177-3AD203B41FA5}">
                      <a16:colId xmlns:a16="http://schemas.microsoft.com/office/drawing/2014/main" val="3665758325"/>
                    </a:ext>
                  </a:extLst>
                </a:gridCol>
              </a:tblGrid>
              <a:tr h="296944">
                <a:tc gridSpan="2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Output: Employee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73818"/>
                  </a:ext>
                </a:extLst>
              </a:tr>
              <a:tr h="344078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Employee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Manager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699653"/>
                  </a:ext>
                </a:extLst>
              </a:tr>
              <a:tr h="296944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Tarun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Rohan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1987196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66CA6061-7619-C1D6-165D-8251DA55777A}"/>
              </a:ext>
            </a:extLst>
          </p:cNvPr>
          <p:cNvSpPr/>
          <p:nvPr/>
        </p:nvSpPr>
        <p:spPr>
          <a:xfrm>
            <a:off x="8122462" y="4435525"/>
            <a:ext cx="844587" cy="27067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5C160-A2F7-0325-F80E-DD09401B770C}"/>
              </a:ext>
            </a:extLst>
          </p:cNvPr>
          <p:cNvSpPr/>
          <p:nvPr/>
        </p:nvSpPr>
        <p:spPr>
          <a:xfrm>
            <a:off x="9165908" y="5365851"/>
            <a:ext cx="844587" cy="27067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FE445A14-B7AB-D705-D9B6-3EC267B3E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08580"/>
              </p:ext>
            </p:extLst>
          </p:nvPr>
        </p:nvGraphicFramePr>
        <p:xfrm>
          <a:off x="10153593" y="2386982"/>
          <a:ext cx="1865555" cy="29694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8787">
                  <a:extLst>
                    <a:ext uri="{9D8B030D-6E8A-4147-A177-3AD203B41FA5}">
                      <a16:colId xmlns:a16="http://schemas.microsoft.com/office/drawing/2014/main" val="4278800814"/>
                    </a:ext>
                  </a:extLst>
                </a:gridCol>
                <a:gridCol w="946768">
                  <a:extLst>
                    <a:ext uri="{9D8B030D-6E8A-4147-A177-3AD203B41FA5}">
                      <a16:colId xmlns:a16="http://schemas.microsoft.com/office/drawing/2014/main" val="3893325408"/>
                    </a:ext>
                  </a:extLst>
                </a:gridCol>
              </a:tblGrid>
              <a:tr h="296944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Rohan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4672798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D11FDA22-7AE7-6377-A69B-388F46D8EF85}"/>
              </a:ext>
            </a:extLst>
          </p:cNvPr>
          <p:cNvSpPr/>
          <p:nvPr/>
        </p:nvSpPr>
        <p:spPr>
          <a:xfrm>
            <a:off x="8122461" y="4753675"/>
            <a:ext cx="844587" cy="270674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1DEF9C0-6CFA-495B-2C89-CB259EA81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598182"/>
              </p:ext>
            </p:extLst>
          </p:nvPr>
        </p:nvGraphicFramePr>
        <p:xfrm>
          <a:off x="10153592" y="2683926"/>
          <a:ext cx="1865555" cy="29694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8787">
                  <a:extLst>
                    <a:ext uri="{9D8B030D-6E8A-4147-A177-3AD203B41FA5}">
                      <a16:colId xmlns:a16="http://schemas.microsoft.com/office/drawing/2014/main" val="784908482"/>
                    </a:ext>
                  </a:extLst>
                </a:gridCol>
                <a:gridCol w="946768">
                  <a:extLst>
                    <a:ext uri="{9D8B030D-6E8A-4147-A177-3AD203B41FA5}">
                      <a16:colId xmlns:a16="http://schemas.microsoft.com/office/drawing/2014/main" val="1608099959"/>
                    </a:ext>
                  </a:extLst>
                </a:gridCol>
              </a:tblGrid>
              <a:tr h="296944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Priya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2248830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40D31410-A109-696F-01EA-3EE5DBF84F38}"/>
              </a:ext>
            </a:extLst>
          </p:cNvPr>
          <p:cNvSpPr/>
          <p:nvPr/>
        </p:nvSpPr>
        <p:spPr>
          <a:xfrm>
            <a:off x="8131139" y="5664956"/>
            <a:ext cx="844587" cy="270674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153B31-186A-D1B9-0DF1-B5636092D263}"/>
              </a:ext>
            </a:extLst>
          </p:cNvPr>
          <p:cNvSpPr/>
          <p:nvPr/>
        </p:nvSpPr>
        <p:spPr>
          <a:xfrm>
            <a:off x="9152992" y="4777294"/>
            <a:ext cx="844587" cy="270674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D4A1A1-4D7C-C92F-18C7-01A8B479977F}"/>
              </a:ext>
            </a:extLst>
          </p:cNvPr>
          <p:cNvSpPr/>
          <p:nvPr/>
        </p:nvSpPr>
        <p:spPr>
          <a:xfrm>
            <a:off x="9166467" y="5369548"/>
            <a:ext cx="844587" cy="270674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172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4" grpId="0" animBg="1"/>
      <p:bldP spid="35" grpId="0" animBg="1"/>
      <p:bldP spid="37" grpId="0" animBg="1"/>
      <p:bldP spid="39" grpId="0" animBg="1"/>
      <p:bldP spid="40" grpId="0" animBg="1"/>
      <p:bldP spid="4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Join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0EFB18-E975-4602-8BE9-15B7A732C9A3}"/>
              </a:ext>
            </a:extLst>
          </p:cNvPr>
          <p:cNvSpPr/>
          <p:nvPr/>
        </p:nvSpPr>
        <p:spPr>
          <a:xfrm>
            <a:off x="888725" y="1038586"/>
            <a:ext cx="1143000" cy="1010271"/>
          </a:xfrm>
          <a:prstGeom prst="ellipse">
            <a:avLst/>
          </a:prstGeom>
          <a:solidFill>
            <a:srgbClr val="C0504D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83F359-4093-4394-8F1E-C3394A937B29}"/>
              </a:ext>
            </a:extLst>
          </p:cNvPr>
          <p:cNvSpPr/>
          <p:nvPr/>
        </p:nvSpPr>
        <p:spPr>
          <a:xfrm>
            <a:off x="2137528" y="1047035"/>
            <a:ext cx="1143000" cy="1011600"/>
          </a:xfrm>
          <a:prstGeom prst="ellipse">
            <a:avLst/>
          </a:prstGeom>
          <a:solidFill>
            <a:srgbClr val="9BBB59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Table2</a:t>
            </a:r>
          </a:p>
        </p:txBody>
      </p:sp>
      <p:sp>
        <p:nvSpPr>
          <p:cNvPr id="6" name="Right Arrow 39">
            <a:extLst>
              <a:ext uri="{FF2B5EF4-FFF2-40B4-BE49-F238E27FC236}">
                <a16:creationId xmlns:a16="http://schemas.microsoft.com/office/drawing/2014/main" id="{6A46F5F0-DCF9-4AFE-8F4A-25128CAD1C29}"/>
              </a:ext>
            </a:extLst>
          </p:cNvPr>
          <p:cNvSpPr/>
          <p:nvPr/>
        </p:nvSpPr>
        <p:spPr>
          <a:xfrm>
            <a:off x="3484651" y="1371600"/>
            <a:ext cx="429504" cy="283020"/>
          </a:xfrm>
          <a:prstGeom prst="right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Left-Right Arrow 40">
            <a:extLst>
              <a:ext uri="{FF2B5EF4-FFF2-40B4-BE49-F238E27FC236}">
                <a16:creationId xmlns:a16="http://schemas.microsoft.com/office/drawing/2014/main" id="{7A7DB33B-0178-4DBB-AEFA-F1C652AA2887}"/>
              </a:ext>
            </a:extLst>
          </p:cNvPr>
          <p:cNvSpPr/>
          <p:nvPr/>
        </p:nvSpPr>
        <p:spPr>
          <a:xfrm rot="8394108">
            <a:off x="3173218" y="2561523"/>
            <a:ext cx="1109793" cy="338328"/>
          </a:xfrm>
          <a:prstGeom prst="leftRight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eeform 54">
            <a:extLst>
              <a:ext uri="{FF2B5EF4-FFF2-40B4-BE49-F238E27FC236}">
                <a16:creationId xmlns:a16="http://schemas.microsoft.com/office/drawing/2014/main" id="{36AFEFDD-BC1E-441E-BAC9-8705C2849AF7}"/>
              </a:ext>
            </a:extLst>
          </p:cNvPr>
          <p:cNvSpPr/>
          <p:nvPr/>
        </p:nvSpPr>
        <p:spPr>
          <a:xfrm>
            <a:off x="4886079" y="1118756"/>
            <a:ext cx="565485" cy="924250"/>
          </a:xfrm>
          <a:custGeom>
            <a:avLst/>
            <a:gdLst>
              <a:gd name="connsiteX0" fmla="*/ 283022 w 565485"/>
              <a:gd name="connsiteY0" fmla="*/ 0 h 924250"/>
              <a:gd name="connsiteX1" fmla="*/ 316168 w 565485"/>
              <a:gd name="connsiteY1" fmla="*/ 17076 h 924250"/>
              <a:gd name="connsiteX2" fmla="*/ 565485 w 565485"/>
              <a:gd name="connsiteY2" fmla="*/ 462125 h 924250"/>
              <a:gd name="connsiteX3" fmla="*/ 316168 w 565485"/>
              <a:gd name="connsiteY3" fmla="*/ 907174 h 924250"/>
              <a:gd name="connsiteX4" fmla="*/ 283022 w 565485"/>
              <a:gd name="connsiteY4" fmla="*/ 924250 h 924250"/>
              <a:gd name="connsiteX5" fmla="*/ 249809 w 565485"/>
              <a:gd name="connsiteY5" fmla="*/ 907174 h 924250"/>
              <a:gd name="connsiteX6" fmla="*/ 0 w 565485"/>
              <a:gd name="connsiteY6" fmla="*/ 462125 h 924250"/>
              <a:gd name="connsiteX7" fmla="*/ 249809 w 565485"/>
              <a:gd name="connsiteY7" fmla="*/ 17076 h 924250"/>
              <a:gd name="connsiteX8" fmla="*/ 283022 w 565485"/>
              <a:gd name="connsiteY8" fmla="*/ 0 h 9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485" h="924250">
                <a:moveTo>
                  <a:pt x="283022" y="0"/>
                </a:moveTo>
                <a:lnTo>
                  <a:pt x="316168" y="17076"/>
                </a:lnTo>
                <a:cubicBezTo>
                  <a:pt x="466588" y="113527"/>
                  <a:pt x="565485" y="276865"/>
                  <a:pt x="565485" y="462125"/>
                </a:cubicBezTo>
                <a:cubicBezTo>
                  <a:pt x="565485" y="647386"/>
                  <a:pt x="466588" y="810723"/>
                  <a:pt x="316168" y="907174"/>
                </a:cubicBezTo>
                <a:lnTo>
                  <a:pt x="283022" y="924250"/>
                </a:lnTo>
                <a:lnTo>
                  <a:pt x="249809" y="907174"/>
                </a:lnTo>
                <a:cubicBezTo>
                  <a:pt x="99092" y="810723"/>
                  <a:pt x="0" y="647386"/>
                  <a:pt x="0" y="462125"/>
                </a:cubicBezTo>
                <a:cubicBezTo>
                  <a:pt x="0" y="276865"/>
                  <a:pt x="99092" y="113527"/>
                  <a:pt x="249809" y="17076"/>
                </a:cubicBezTo>
                <a:lnTo>
                  <a:pt x="28302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 53">
            <a:extLst>
              <a:ext uri="{FF2B5EF4-FFF2-40B4-BE49-F238E27FC236}">
                <a16:creationId xmlns:a16="http://schemas.microsoft.com/office/drawing/2014/main" id="{8046A0C3-7664-4BDE-8E4F-1575D3B46116}"/>
              </a:ext>
            </a:extLst>
          </p:cNvPr>
          <p:cNvSpPr/>
          <p:nvPr/>
        </p:nvSpPr>
        <p:spPr>
          <a:xfrm>
            <a:off x="4320596" y="1044170"/>
            <a:ext cx="848505" cy="1073422"/>
          </a:xfrm>
          <a:custGeom>
            <a:avLst/>
            <a:gdLst>
              <a:gd name="connsiteX0" fmla="*/ 565484 w 848505"/>
              <a:gd name="connsiteY0" fmla="*/ 0 h 1073422"/>
              <a:gd name="connsiteX1" fmla="*/ 785596 w 848505"/>
              <a:gd name="connsiteY1" fmla="*/ 42177 h 1073422"/>
              <a:gd name="connsiteX2" fmla="*/ 848505 w 848505"/>
              <a:gd name="connsiteY2" fmla="*/ 74586 h 1073422"/>
              <a:gd name="connsiteX3" fmla="*/ 815292 w 848505"/>
              <a:gd name="connsiteY3" fmla="*/ 91662 h 1073422"/>
              <a:gd name="connsiteX4" fmla="*/ 565483 w 848505"/>
              <a:gd name="connsiteY4" fmla="*/ 536711 h 1073422"/>
              <a:gd name="connsiteX5" fmla="*/ 815292 w 848505"/>
              <a:gd name="connsiteY5" fmla="*/ 981760 h 1073422"/>
              <a:gd name="connsiteX6" fmla="*/ 848505 w 848505"/>
              <a:gd name="connsiteY6" fmla="*/ 998836 h 1073422"/>
              <a:gd name="connsiteX7" fmla="*/ 785596 w 848505"/>
              <a:gd name="connsiteY7" fmla="*/ 1031245 h 1073422"/>
              <a:gd name="connsiteX8" fmla="*/ 565484 w 848505"/>
              <a:gd name="connsiteY8" fmla="*/ 1073422 h 1073422"/>
              <a:gd name="connsiteX9" fmla="*/ 0 w 848505"/>
              <a:gd name="connsiteY9" fmla="*/ 536711 h 1073422"/>
              <a:gd name="connsiteX10" fmla="*/ 565484 w 848505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8505" h="1073422">
                <a:moveTo>
                  <a:pt x="565484" y="0"/>
                </a:moveTo>
                <a:cubicBezTo>
                  <a:pt x="643561" y="0"/>
                  <a:pt x="717942" y="15019"/>
                  <a:pt x="785596" y="42177"/>
                </a:cubicBezTo>
                <a:lnTo>
                  <a:pt x="848505" y="74586"/>
                </a:lnTo>
                <a:lnTo>
                  <a:pt x="815292" y="91662"/>
                </a:lnTo>
                <a:cubicBezTo>
                  <a:pt x="664575" y="188113"/>
                  <a:pt x="565483" y="351451"/>
                  <a:pt x="565483" y="536711"/>
                </a:cubicBezTo>
                <a:cubicBezTo>
                  <a:pt x="565483" y="721972"/>
                  <a:pt x="664575" y="885309"/>
                  <a:pt x="815292" y="981760"/>
                </a:cubicBezTo>
                <a:lnTo>
                  <a:pt x="848505" y="998836"/>
                </a:lnTo>
                <a:lnTo>
                  <a:pt x="785596" y="1031245"/>
                </a:lnTo>
                <a:cubicBezTo>
                  <a:pt x="717942" y="1058404"/>
                  <a:pt x="643561" y="1073422"/>
                  <a:pt x="565484" y="1073422"/>
                </a:cubicBezTo>
                <a:cubicBezTo>
                  <a:pt x="253176" y="1073422"/>
                  <a:pt x="0" y="833128"/>
                  <a:pt x="0" y="536711"/>
                </a:cubicBezTo>
                <a:cubicBezTo>
                  <a:pt x="0" y="240294"/>
                  <a:pt x="253176" y="0"/>
                  <a:pt x="565484" y="0"/>
                </a:cubicBezTo>
                <a:close/>
              </a:path>
            </a:pathLst>
          </a:custGeom>
          <a:solidFill>
            <a:srgbClr val="C0504D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Freeform 52">
            <a:extLst>
              <a:ext uri="{FF2B5EF4-FFF2-40B4-BE49-F238E27FC236}">
                <a16:creationId xmlns:a16="http://schemas.microsoft.com/office/drawing/2014/main" id="{86FE5F2E-6048-4154-99AE-0E8E275C8330}"/>
              </a:ext>
            </a:extLst>
          </p:cNvPr>
          <p:cNvSpPr/>
          <p:nvPr/>
        </p:nvSpPr>
        <p:spPr>
          <a:xfrm>
            <a:off x="5169100" y="1044170"/>
            <a:ext cx="850182" cy="1073422"/>
          </a:xfrm>
          <a:custGeom>
            <a:avLst/>
            <a:gdLst>
              <a:gd name="connsiteX0" fmla="*/ 283580 w 850182"/>
              <a:gd name="connsiteY0" fmla="*/ 0 h 1073422"/>
              <a:gd name="connsiteX1" fmla="*/ 850182 w 850182"/>
              <a:gd name="connsiteY1" fmla="*/ 536711 h 1073422"/>
              <a:gd name="connsiteX2" fmla="*/ 283580 w 850182"/>
              <a:gd name="connsiteY2" fmla="*/ 1073422 h 1073422"/>
              <a:gd name="connsiteX3" fmla="*/ 63033 w 850182"/>
              <a:gd name="connsiteY3" fmla="*/ 1031245 h 1073422"/>
              <a:gd name="connsiteX4" fmla="*/ 0 w 850182"/>
              <a:gd name="connsiteY4" fmla="*/ 998836 h 1073422"/>
              <a:gd name="connsiteX5" fmla="*/ 33146 w 850182"/>
              <a:gd name="connsiteY5" fmla="*/ 981760 h 1073422"/>
              <a:gd name="connsiteX6" fmla="*/ 282463 w 850182"/>
              <a:gd name="connsiteY6" fmla="*/ 536711 h 1073422"/>
              <a:gd name="connsiteX7" fmla="*/ 33146 w 850182"/>
              <a:gd name="connsiteY7" fmla="*/ 91662 h 1073422"/>
              <a:gd name="connsiteX8" fmla="*/ 0 w 850182"/>
              <a:gd name="connsiteY8" fmla="*/ 74586 h 1073422"/>
              <a:gd name="connsiteX9" fmla="*/ 63033 w 850182"/>
              <a:gd name="connsiteY9" fmla="*/ 42177 h 1073422"/>
              <a:gd name="connsiteX10" fmla="*/ 283580 w 850182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0182" h="1073422">
                <a:moveTo>
                  <a:pt x="283580" y="0"/>
                </a:moveTo>
                <a:cubicBezTo>
                  <a:pt x="596506" y="0"/>
                  <a:pt x="850182" y="240294"/>
                  <a:pt x="850182" y="536711"/>
                </a:cubicBezTo>
                <a:cubicBezTo>
                  <a:pt x="850182" y="833128"/>
                  <a:pt x="596506" y="1073422"/>
                  <a:pt x="283580" y="1073422"/>
                </a:cubicBezTo>
                <a:cubicBezTo>
                  <a:pt x="205349" y="1073422"/>
                  <a:pt x="130820" y="1058404"/>
                  <a:pt x="63033" y="1031245"/>
                </a:cubicBezTo>
                <a:lnTo>
                  <a:pt x="0" y="998836"/>
                </a:lnTo>
                <a:lnTo>
                  <a:pt x="33146" y="981760"/>
                </a:lnTo>
                <a:cubicBezTo>
                  <a:pt x="183566" y="885309"/>
                  <a:pt x="282463" y="721972"/>
                  <a:pt x="282463" y="536711"/>
                </a:cubicBezTo>
                <a:cubicBezTo>
                  <a:pt x="282463" y="351451"/>
                  <a:pt x="183566" y="188113"/>
                  <a:pt x="33146" y="91662"/>
                </a:cubicBezTo>
                <a:lnTo>
                  <a:pt x="0" y="74586"/>
                </a:lnTo>
                <a:lnTo>
                  <a:pt x="63033" y="42177"/>
                </a:lnTo>
                <a:cubicBezTo>
                  <a:pt x="130820" y="15019"/>
                  <a:pt x="205349" y="0"/>
                  <a:pt x="283580" y="0"/>
                </a:cubicBezTo>
                <a:close/>
              </a:path>
            </a:pathLst>
          </a:custGeom>
          <a:solidFill>
            <a:srgbClr val="9BBB59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Left-Right Arrow 20">
            <a:extLst>
              <a:ext uri="{FF2B5EF4-FFF2-40B4-BE49-F238E27FC236}">
                <a16:creationId xmlns:a16="http://schemas.microsoft.com/office/drawing/2014/main" id="{8F91CF62-D5E6-406E-BCBC-E0B7DEE0542D}"/>
              </a:ext>
            </a:extLst>
          </p:cNvPr>
          <p:cNvSpPr/>
          <p:nvPr/>
        </p:nvSpPr>
        <p:spPr>
          <a:xfrm rot="13216632">
            <a:off x="5910083" y="2556369"/>
            <a:ext cx="1106424" cy="338328"/>
          </a:xfrm>
          <a:prstGeom prst="leftRight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Left-Right Arrow 21">
            <a:extLst>
              <a:ext uri="{FF2B5EF4-FFF2-40B4-BE49-F238E27FC236}">
                <a16:creationId xmlns:a16="http://schemas.microsoft.com/office/drawing/2014/main" id="{E75DF16F-A888-40AA-960E-012E41E53C81}"/>
              </a:ext>
            </a:extLst>
          </p:cNvPr>
          <p:cNvSpPr/>
          <p:nvPr/>
        </p:nvSpPr>
        <p:spPr>
          <a:xfrm rot="5400000">
            <a:off x="4635194" y="2683685"/>
            <a:ext cx="979426" cy="336456"/>
          </a:xfrm>
          <a:prstGeom prst="leftRight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D116D4-945B-4A7B-BC03-365B9E30AA8D}"/>
              </a:ext>
            </a:extLst>
          </p:cNvPr>
          <p:cNvSpPr txBox="1"/>
          <p:nvPr/>
        </p:nvSpPr>
        <p:spPr>
          <a:xfrm>
            <a:off x="1551955" y="3520005"/>
            <a:ext cx="1871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Left Outer Join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1C689C-9F0F-499C-9569-32FC58C03F8E}"/>
              </a:ext>
            </a:extLst>
          </p:cNvPr>
          <p:cNvSpPr txBox="1"/>
          <p:nvPr/>
        </p:nvSpPr>
        <p:spPr>
          <a:xfrm>
            <a:off x="1551955" y="5188803"/>
            <a:ext cx="2213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Select * From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T1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LEFT JOIN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ON T1.Id1=T2.Id2;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74A37E-8A95-4585-A4CD-BA3A02B5040C}"/>
              </a:ext>
            </a:extLst>
          </p:cNvPr>
          <p:cNvSpPr txBox="1"/>
          <p:nvPr/>
        </p:nvSpPr>
        <p:spPr>
          <a:xfrm>
            <a:off x="4295155" y="3514669"/>
            <a:ext cx="1871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Right Outer Join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3B54D4-13E2-490E-9C2E-DBAB8CAF3CAC}"/>
              </a:ext>
            </a:extLst>
          </p:cNvPr>
          <p:cNvSpPr txBox="1"/>
          <p:nvPr/>
        </p:nvSpPr>
        <p:spPr>
          <a:xfrm>
            <a:off x="4295155" y="5188803"/>
            <a:ext cx="2213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Select * From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T1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RIGHT JOIN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ON T1.Id1=T2.Id2;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6CC8EC-65F8-4507-A87E-D7D9856320C1}"/>
              </a:ext>
            </a:extLst>
          </p:cNvPr>
          <p:cNvSpPr txBox="1"/>
          <p:nvPr/>
        </p:nvSpPr>
        <p:spPr>
          <a:xfrm>
            <a:off x="7099585" y="3514669"/>
            <a:ext cx="1871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Full Outer Join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E515BF-0E5F-4B9C-BA3E-4DFD5307982D}"/>
              </a:ext>
            </a:extLst>
          </p:cNvPr>
          <p:cNvSpPr txBox="1"/>
          <p:nvPr/>
        </p:nvSpPr>
        <p:spPr>
          <a:xfrm>
            <a:off x="7332054" y="5188803"/>
            <a:ext cx="1786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Select * From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T1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FULL JOIN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ON T1.Id1=T2.Id2;</a:t>
            </a:r>
          </a:p>
        </p:txBody>
      </p:sp>
      <p:sp>
        <p:nvSpPr>
          <p:cNvPr id="19" name="Freeform 32">
            <a:extLst>
              <a:ext uri="{FF2B5EF4-FFF2-40B4-BE49-F238E27FC236}">
                <a16:creationId xmlns:a16="http://schemas.microsoft.com/office/drawing/2014/main" id="{FC6AF3AB-CA90-47E8-B4E8-C5D1ABCE760B}"/>
              </a:ext>
            </a:extLst>
          </p:cNvPr>
          <p:cNvSpPr/>
          <p:nvPr/>
        </p:nvSpPr>
        <p:spPr>
          <a:xfrm>
            <a:off x="2193638" y="4065781"/>
            <a:ext cx="565485" cy="924250"/>
          </a:xfrm>
          <a:custGeom>
            <a:avLst/>
            <a:gdLst>
              <a:gd name="connsiteX0" fmla="*/ 283022 w 565485"/>
              <a:gd name="connsiteY0" fmla="*/ 0 h 924250"/>
              <a:gd name="connsiteX1" fmla="*/ 316168 w 565485"/>
              <a:gd name="connsiteY1" fmla="*/ 17076 h 924250"/>
              <a:gd name="connsiteX2" fmla="*/ 565485 w 565485"/>
              <a:gd name="connsiteY2" fmla="*/ 462125 h 924250"/>
              <a:gd name="connsiteX3" fmla="*/ 316168 w 565485"/>
              <a:gd name="connsiteY3" fmla="*/ 907174 h 924250"/>
              <a:gd name="connsiteX4" fmla="*/ 283022 w 565485"/>
              <a:gd name="connsiteY4" fmla="*/ 924250 h 924250"/>
              <a:gd name="connsiteX5" fmla="*/ 249809 w 565485"/>
              <a:gd name="connsiteY5" fmla="*/ 907174 h 924250"/>
              <a:gd name="connsiteX6" fmla="*/ 0 w 565485"/>
              <a:gd name="connsiteY6" fmla="*/ 462125 h 924250"/>
              <a:gd name="connsiteX7" fmla="*/ 249809 w 565485"/>
              <a:gd name="connsiteY7" fmla="*/ 17076 h 924250"/>
              <a:gd name="connsiteX8" fmla="*/ 283022 w 565485"/>
              <a:gd name="connsiteY8" fmla="*/ 0 h 9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485" h="924250">
                <a:moveTo>
                  <a:pt x="283022" y="0"/>
                </a:moveTo>
                <a:lnTo>
                  <a:pt x="316168" y="17076"/>
                </a:lnTo>
                <a:cubicBezTo>
                  <a:pt x="466588" y="113527"/>
                  <a:pt x="565485" y="276865"/>
                  <a:pt x="565485" y="462125"/>
                </a:cubicBezTo>
                <a:cubicBezTo>
                  <a:pt x="565485" y="647386"/>
                  <a:pt x="466588" y="810723"/>
                  <a:pt x="316168" y="907174"/>
                </a:cubicBezTo>
                <a:lnTo>
                  <a:pt x="283022" y="924250"/>
                </a:lnTo>
                <a:lnTo>
                  <a:pt x="249809" y="907174"/>
                </a:lnTo>
                <a:cubicBezTo>
                  <a:pt x="99092" y="810723"/>
                  <a:pt x="0" y="647386"/>
                  <a:pt x="0" y="462125"/>
                </a:cubicBezTo>
                <a:cubicBezTo>
                  <a:pt x="0" y="276865"/>
                  <a:pt x="99092" y="113527"/>
                  <a:pt x="249809" y="17076"/>
                </a:cubicBezTo>
                <a:lnTo>
                  <a:pt x="28302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reeform 33">
            <a:extLst>
              <a:ext uri="{FF2B5EF4-FFF2-40B4-BE49-F238E27FC236}">
                <a16:creationId xmlns:a16="http://schemas.microsoft.com/office/drawing/2014/main" id="{0B5651F4-7AE3-4DD9-AB18-C9A75412D353}"/>
              </a:ext>
            </a:extLst>
          </p:cNvPr>
          <p:cNvSpPr/>
          <p:nvPr/>
        </p:nvSpPr>
        <p:spPr>
          <a:xfrm>
            <a:off x="1628155" y="3991195"/>
            <a:ext cx="848505" cy="1073422"/>
          </a:xfrm>
          <a:custGeom>
            <a:avLst/>
            <a:gdLst>
              <a:gd name="connsiteX0" fmla="*/ 565484 w 848505"/>
              <a:gd name="connsiteY0" fmla="*/ 0 h 1073422"/>
              <a:gd name="connsiteX1" fmla="*/ 785596 w 848505"/>
              <a:gd name="connsiteY1" fmla="*/ 42177 h 1073422"/>
              <a:gd name="connsiteX2" fmla="*/ 848505 w 848505"/>
              <a:gd name="connsiteY2" fmla="*/ 74586 h 1073422"/>
              <a:gd name="connsiteX3" fmla="*/ 815292 w 848505"/>
              <a:gd name="connsiteY3" fmla="*/ 91662 h 1073422"/>
              <a:gd name="connsiteX4" fmla="*/ 565483 w 848505"/>
              <a:gd name="connsiteY4" fmla="*/ 536711 h 1073422"/>
              <a:gd name="connsiteX5" fmla="*/ 815292 w 848505"/>
              <a:gd name="connsiteY5" fmla="*/ 981760 h 1073422"/>
              <a:gd name="connsiteX6" fmla="*/ 848505 w 848505"/>
              <a:gd name="connsiteY6" fmla="*/ 998836 h 1073422"/>
              <a:gd name="connsiteX7" fmla="*/ 785596 w 848505"/>
              <a:gd name="connsiteY7" fmla="*/ 1031245 h 1073422"/>
              <a:gd name="connsiteX8" fmla="*/ 565484 w 848505"/>
              <a:gd name="connsiteY8" fmla="*/ 1073422 h 1073422"/>
              <a:gd name="connsiteX9" fmla="*/ 0 w 848505"/>
              <a:gd name="connsiteY9" fmla="*/ 536711 h 1073422"/>
              <a:gd name="connsiteX10" fmla="*/ 565484 w 848505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8505" h="1073422">
                <a:moveTo>
                  <a:pt x="565484" y="0"/>
                </a:moveTo>
                <a:cubicBezTo>
                  <a:pt x="643561" y="0"/>
                  <a:pt x="717942" y="15019"/>
                  <a:pt x="785596" y="42177"/>
                </a:cubicBezTo>
                <a:lnTo>
                  <a:pt x="848505" y="74586"/>
                </a:lnTo>
                <a:lnTo>
                  <a:pt x="815292" y="91662"/>
                </a:lnTo>
                <a:cubicBezTo>
                  <a:pt x="664575" y="188113"/>
                  <a:pt x="565483" y="351451"/>
                  <a:pt x="565483" y="536711"/>
                </a:cubicBezTo>
                <a:cubicBezTo>
                  <a:pt x="565483" y="721972"/>
                  <a:pt x="664575" y="885309"/>
                  <a:pt x="815292" y="981760"/>
                </a:cubicBezTo>
                <a:lnTo>
                  <a:pt x="848505" y="998836"/>
                </a:lnTo>
                <a:lnTo>
                  <a:pt x="785596" y="1031245"/>
                </a:lnTo>
                <a:cubicBezTo>
                  <a:pt x="717942" y="1058404"/>
                  <a:pt x="643561" y="1073422"/>
                  <a:pt x="565484" y="1073422"/>
                </a:cubicBezTo>
                <a:cubicBezTo>
                  <a:pt x="253176" y="1073422"/>
                  <a:pt x="0" y="833128"/>
                  <a:pt x="0" y="536711"/>
                </a:cubicBezTo>
                <a:cubicBezTo>
                  <a:pt x="0" y="240294"/>
                  <a:pt x="253176" y="0"/>
                  <a:pt x="565484" y="0"/>
                </a:cubicBezTo>
                <a:close/>
              </a:path>
            </a:pathLst>
          </a:custGeom>
          <a:solidFill>
            <a:srgbClr val="C0504D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5A9608C9-B31D-4876-9116-8224402F0F63}"/>
              </a:ext>
            </a:extLst>
          </p:cNvPr>
          <p:cNvSpPr/>
          <p:nvPr/>
        </p:nvSpPr>
        <p:spPr>
          <a:xfrm>
            <a:off x="4509874" y="4065781"/>
            <a:ext cx="565485" cy="924250"/>
          </a:xfrm>
          <a:custGeom>
            <a:avLst/>
            <a:gdLst>
              <a:gd name="connsiteX0" fmla="*/ 283022 w 565485"/>
              <a:gd name="connsiteY0" fmla="*/ 0 h 924250"/>
              <a:gd name="connsiteX1" fmla="*/ 316168 w 565485"/>
              <a:gd name="connsiteY1" fmla="*/ 17076 h 924250"/>
              <a:gd name="connsiteX2" fmla="*/ 565485 w 565485"/>
              <a:gd name="connsiteY2" fmla="*/ 462125 h 924250"/>
              <a:gd name="connsiteX3" fmla="*/ 316168 w 565485"/>
              <a:gd name="connsiteY3" fmla="*/ 907174 h 924250"/>
              <a:gd name="connsiteX4" fmla="*/ 283022 w 565485"/>
              <a:gd name="connsiteY4" fmla="*/ 924250 h 924250"/>
              <a:gd name="connsiteX5" fmla="*/ 249809 w 565485"/>
              <a:gd name="connsiteY5" fmla="*/ 907174 h 924250"/>
              <a:gd name="connsiteX6" fmla="*/ 0 w 565485"/>
              <a:gd name="connsiteY6" fmla="*/ 462125 h 924250"/>
              <a:gd name="connsiteX7" fmla="*/ 249809 w 565485"/>
              <a:gd name="connsiteY7" fmla="*/ 17076 h 924250"/>
              <a:gd name="connsiteX8" fmla="*/ 283022 w 565485"/>
              <a:gd name="connsiteY8" fmla="*/ 0 h 9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485" h="924250">
                <a:moveTo>
                  <a:pt x="283022" y="0"/>
                </a:moveTo>
                <a:lnTo>
                  <a:pt x="316168" y="17076"/>
                </a:lnTo>
                <a:cubicBezTo>
                  <a:pt x="466588" y="113527"/>
                  <a:pt x="565485" y="276865"/>
                  <a:pt x="565485" y="462125"/>
                </a:cubicBezTo>
                <a:cubicBezTo>
                  <a:pt x="565485" y="647386"/>
                  <a:pt x="466588" y="810723"/>
                  <a:pt x="316168" y="907174"/>
                </a:cubicBezTo>
                <a:lnTo>
                  <a:pt x="283022" y="924250"/>
                </a:lnTo>
                <a:lnTo>
                  <a:pt x="249809" y="907174"/>
                </a:lnTo>
                <a:cubicBezTo>
                  <a:pt x="99092" y="810723"/>
                  <a:pt x="0" y="647386"/>
                  <a:pt x="0" y="462125"/>
                </a:cubicBezTo>
                <a:cubicBezTo>
                  <a:pt x="0" y="276865"/>
                  <a:pt x="99092" y="113527"/>
                  <a:pt x="249809" y="17076"/>
                </a:cubicBezTo>
                <a:lnTo>
                  <a:pt x="28302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eeform 37">
            <a:extLst>
              <a:ext uri="{FF2B5EF4-FFF2-40B4-BE49-F238E27FC236}">
                <a16:creationId xmlns:a16="http://schemas.microsoft.com/office/drawing/2014/main" id="{9E8038A3-EF7E-48E1-8E91-2203B821309A}"/>
              </a:ext>
            </a:extLst>
          </p:cNvPr>
          <p:cNvSpPr/>
          <p:nvPr/>
        </p:nvSpPr>
        <p:spPr>
          <a:xfrm>
            <a:off x="4792895" y="3991195"/>
            <a:ext cx="850182" cy="1073422"/>
          </a:xfrm>
          <a:custGeom>
            <a:avLst/>
            <a:gdLst>
              <a:gd name="connsiteX0" fmla="*/ 283580 w 850182"/>
              <a:gd name="connsiteY0" fmla="*/ 0 h 1073422"/>
              <a:gd name="connsiteX1" fmla="*/ 850182 w 850182"/>
              <a:gd name="connsiteY1" fmla="*/ 536711 h 1073422"/>
              <a:gd name="connsiteX2" fmla="*/ 283580 w 850182"/>
              <a:gd name="connsiteY2" fmla="*/ 1073422 h 1073422"/>
              <a:gd name="connsiteX3" fmla="*/ 63033 w 850182"/>
              <a:gd name="connsiteY3" fmla="*/ 1031245 h 1073422"/>
              <a:gd name="connsiteX4" fmla="*/ 0 w 850182"/>
              <a:gd name="connsiteY4" fmla="*/ 998836 h 1073422"/>
              <a:gd name="connsiteX5" fmla="*/ 33146 w 850182"/>
              <a:gd name="connsiteY5" fmla="*/ 981760 h 1073422"/>
              <a:gd name="connsiteX6" fmla="*/ 282463 w 850182"/>
              <a:gd name="connsiteY6" fmla="*/ 536711 h 1073422"/>
              <a:gd name="connsiteX7" fmla="*/ 33146 w 850182"/>
              <a:gd name="connsiteY7" fmla="*/ 91662 h 1073422"/>
              <a:gd name="connsiteX8" fmla="*/ 0 w 850182"/>
              <a:gd name="connsiteY8" fmla="*/ 74586 h 1073422"/>
              <a:gd name="connsiteX9" fmla="*/ 63033 w 850182"/>
              <a:gd name="connsiteY9" fmla="*/ 42177 h 1073422"/>
              <a:gd name="connsiteX10" fmla="*/ 283580 w 850182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0182" h="1073422">
                <a:moveTo>
                  <a:pt x="283580" y="0"/>
                </a:moveTo>
                <a:cubicBezTo>
                  <a:pt x="596506" y="0"/>
                  <a:pt x="850182" y="240294"/>
                  <a:pt x="850182" y="536711"/>
                </a:cubicBezTo>
                <a:cubicBezTo>
                  <a:pt x="850182" y="833128"/>
                  <a:pt x="596506" y="1073422"/>
                  <a:pt x="283580" y="1073422"/>
                </a:cubicBezTo>
                <a:cubicBezTo>
                  <a:pt x="205349" y="1073422"/>
                  <a:pt x="130820" y="1058404"/>
                  <a:pt x="63033" y="1031245"/>
                </a:cubicBezTo>
                <a:lnTo>
                  <a:pt x="0" y="998836"/>
                </a:lnTo>
                <a:lnTo>
                  <a:pt x="33146" y="981760"/>
                </a:lnTo>
                <a:cubicBezTo>
                  <a:pt x="183566" y="885309"/>
                  <a:pt x="282463" y="721972"/>
                  <a:pt x="282463" y="536711"/>
                </a:cubicBezTo>
                <a:cubicBezTo>
                  <a:pt x="282463" y="351451"/>
                  <a:pt x="183566" y="188113"/>
                  <a:pt x="33146" y="91662"/>
                </a:cubicBezTo>
                <a:lnTo>
                  <a:pt x="0" y="74586"/>
                </a:lnTo>
                <a:lnTo>
                  <a:pt x="63033" y="42177"/>
                </a:lnTo>
                <a:cubicBezTo>
                  <a:pt x="130820" y="15019"/>
                  <a:pt x="205349" y="0"/>
                  <a:pt x="283580" y="0"/>
                </a:cubicBezTo>
                <a:close/>
              </a:path>
            </a:pathLst>
          </a:custGeom>
          <a:solidFill>
            <a:srgbClr val="9BBB59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Freeform 38">
            <a:extLst>
              <a:ext uri="{FF2B5EF4-FFF2-40B4-BE49-F238E27FC236}">
                <a16:creationId xmlns:a16="http://schemas.microsoft.com/office/drawing/2014/main" id="{826668A9-7964-4098-9DBA-6339E84520C0}"/>
              </a:ext>
            </a:extLst>
          </p:cNvPr>
          <p:cNvSpPr/>
          <p:nvPr/>
        </p:nvSpPr>
        <p:spPr>
          <a:xfrm>
            <a:off x="7729269" y="4065781"/>
            <a:ext cx="565485" cy="924250"/>
          </a:xfrm>
          <a:custGeom>
            <a:avLst/>
            <a:gdLst>
              <a:gd name="connsiteX0" fmla="*/ 283022 w 565485"/>
              <a:gd name="connsiteY0" fmla="*/ 0 h 924250"/>
              <a:gd name="connsiteX1" fmla="*/ 316168 w 565485"/>
              <a:gd name="connsiteY1" fmla="*/ 17076 h 924250"/>
              <a:gd name="connsiteX2" fmla="*/ 565485 w 565485"/>
              <a:gd name="connsiteY2" fmla="*/ 462125 h 924250"/>
              <a:gd name="connsiteX3" fmla="*/ 316168 w 565485"/>
              <a:gd name="connsiteY3" fmla="*/ 907174 h 924250"/>
              <a:gd name="connsiteX4" fmla="*/ 283022 w 565485"/>
              <a:gd name="connsiteY4" fmla="*/ 924250 h 924250"/>
              <a:gd name="connsiteX5" fmla="*/ 249809 w 565485"/>
              <a:gd name="connsiteY5" fmla="*/ 907174 h 924250"/>
              <a:gd name="connsiteX6" fmla="*/ 0 w 565485"/>
              <a:gd name="connsiteY6" fmla="*/ 462125 h 924250"/>
              <a:gd name="connsiteX7" fmla="*/ 249809 w 565485"/>
              <a:gd name="connsiteY7" fmla="*/ 17076 h 924250"/>
              <a:gd name="connsiteX8" fmla="*/ 283022 w 565485"/>
              <a:gd name="connsiteY8" fmla="*/ 0 h 9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485" h="924250">
                <a:moveTo>
                  <a:pt x="283022" y="0"/>
                </a:moveTo>
                <a:lnTo>
                  <a:pt x="316168" y="17076"/>
                </a:lnTo>
                <a:cubicBezTo>
                  <a:pt x="466588" y="113527"/>
                  <a:pt x="565485" y="276865"/>
                  <a:pt x="565485" y="462125"/>
                </a:cubicBezTo>
                <a:cubicBezTo>
                  <a:pt x="565485" y="647386"/>
                  <a:pt x="466588" y="810723"/>
                  <a:pt x="316168" y="907174"/>
                </a:cubicBezTo>
                <a:lnTo>
                  <a:pt x="283022" y="924250"/>
                </a:lnTo>
                <a:lnTo>
                  <a:pt x="249809" y="907174"/>
                </a:lnTo>
                <a:cubicBezTo>
                  <a:pt x="99092" y="810723"/>
                  <a:pt x="0" y="647386"/>
                  <a:pt x="0" y="462125"/>
                </a:cubicBezTo>
                <a:cubicBezTo>
                  <a:pt x="0" y="276865"/>
                  <a:pt x="99092" y="113527"/>
                  <a:pt x="249809" y="17076"/>
                </a:cubicBezTo>
                <a:lnTo>
                  <a:pt x="28302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Freeform 41">
            <a:extLst>
              <a:ext uri="{FF2B5EF4-FFF2-40B4-BE49-F238E27FC236}">
                <a16:creationId xmlns:a16="http://schemas.microsoft.com/office/drawing/2014/main" id="{0375C6D5-6956-4A2E-A2FD-353108FB16EC}"/>
              </a:ext>
            </a:extLst>
          </p:cNvPr>
          <p:cNvSpPr/>
          <p:nvPr/>
        </p:nvSpPr>
        <p:spPr>
          <a:xfrm>
            <a:off x="7163786" y="3991195"/>
            <a:ext cx="848505" cy="1073422"/>
          </a:xfrm>
          <a:custGeom>
            <a:avLst/>
            <a:gdLst>
              <a:gd name="connsiteX0" fmla="*/ 565484 w 848505"/>
              <a:gd name="connsiteY0" fmla="*/ 0 h 1073422"/>
              <a:gd name="connsiteX1" fmla="*/ 785596 w 848505"/>
              <a:gd name="connsiteY1" fmla="*/ 42177 h 1073422"/>
              <a:gd name="connsiteX2" fmla="*/ 848505 w 848505"/>
              <a:gd name="connsiteY2" fmla="*/ 74586 h 1073422"/>
              <a:gd name="connsiteX3" fmla="*/ 815292 w 848505"/>
              <a:gd name="connsiteY3" fmla="*/ 91662 h 1073422"/>
              <a:gd name="connsiteX4" fmla="*/ 565483 w 848505"/>
              <a:gd name="connsiteY4" fmla="*/ 536711 h 1073422"/>
              <a:gd name="connsiteX5" fmla="*/ 815292 w 848505"/>
              <a:gd name="connsiteY5" fmla="*/ 981760 h 1073422"/>
              <a:gd name="connsiteX6" fmla="*/ 848505 w 848505"/>
              <a:gd name="connsiteY6" fmla="*/ 998836 h 1073422"/>
              <a:gd name="connsiteX7" fmla="*/ 785596 w 848505"/>
              <a:gd name="connsiteY7" fmla="*/ 1031245 h 1073422"/>
              <a:gd name="connsiteX8" fmla="*/ 565484 w 848505"/>
              <a:gd name="connsiteY8" fmla="*/ 1073422 h 1073422"/>
              <a:gd name="connsiteX9" fmla="*/ 0 w 848505"/>
              <a:gd name="connsiteY9" fmla="*/ 536711 h 1073422"/>
              <a:gd name="connsiteX10" fmla="*/ 565484 w 848505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8505" h="1073422">
                <a:moveTo>
                  <a:pt x="565484" y="0"/>
                </a:moveTo>
                <a:cubicBezTo>
                  <a:pt x="643561" y="0"/>
                  <a:pt x="717942" y="15019"/>
                  <a:pt x="785596" y="42177"/>
                </a:cubicBezTo>
                <a:lnTo>
                  <a:pt x="848505" y="74586"/>
                </a:lnTo>
                <a:lnTo>
                  <a:pt x="815292" y="91662"/>
                </a:lnTo>
                <a:cubicBezTo>
                  <a:pt x="664575" y="188113"/>
                  <a:pt x="565483" y="351451"/>
                  <a:pt x="565483" y="536711"/>
                </a:cubicBezTo>
                <a:cubicBezTo>
                  <a:pt x="565483" y="721972"/>
                  <a:pt x="664575" y="885309"/>
                  <a:pt x="815292" y="981760"/>
                </a:cubicBezTo>
                <a:lnTo>
                  <a:pt x="848505" y="998836"/>
                </a:lnTo>
                <a:lnTo>
                  <a:pt x="785596" y="1031245"/>
                </a:lnTo>
                <a:cubicBezTo>
                  <a:pt x="717942" y="1058404"/>
                  <a:pt x="643561" y="1073422"/>
                  <a:pt x="565484" y="1073422"/>
                </a:cubicBezTo>
                <a:cubicBezTo>
                  <a:pt x="253176" y="1073422"/>
                  <a:pt x="0" y="833128"/>
                  <a:pt x="0" y="536711"/>
                </a:cubicBezTo>
                <a:cubicBezTo>
                  <a:pt x="0" y="240294"/>
                  <a:pt x="253176" y="0"/>
                  <a:pt x="565484" y="0"/>
                </a:cubicBezTo>
                <a:close/>
              </a:path>
            </a:pathLst>
          </a:custGeom>
          <a:solidFill>
            <a:srgbClr val="C0504D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Freeform 42">
            <a:extLst>
              <a:ext uri="{FF2B5EF4-FFF2-40B4-BE49-F238E27FC236}">
                <a16:creationId xmlns:a16="http://schemas.microsoft.com/office/drawing/2014/main" id="{37D2EBBD-B1A2-43F8-9157-F9F79F9FABAD}"/>
              </a:ext>
            </a:extLst>
          </p:cNvPr>
          <p:cNvSpPr/>
          <p:nvPr/>
        </p:nvSpPr>
        <p:spPr>
          <a:xfrm>
            <a:off x="8012290" y="3991195"/>
            <a:ext cx="850182" cy="1073422"/>
          </a:xfrm>
          <a:custGeom>
            <a:avLst/>
            <a:gdLst>
              <a:gd name="connsiteX0" fmla="*/ 283580 w 850182"/>
              <a:gd name="connsiteY0" fmla="*/ 0 h 1073422"/>
              <a:gd name="connsiteX1" fmla="*/ 850182 w 850182"/>
              <a:gd name="connsiteY1" fmla="*/ 536711 h 1073422"/>
              <a:gd name="connsiteX2" fmla="*/ 283580 w 850182"/>
              <a:gd name="connsiteY2" fmla="*/ 1073422 h 1073422"/>
              <a:gd name="connsiteX3" fmla="*/ 63033 w 850182"/>
              <a:gd name="connsiteY3" fmla="*/ 1031245 h 1073422"/>
              <a:gd name="connsiteX4" fmla="*/ 0 w 850182"/>
              <a:gd name="connsiteY4" fmla="*/ 998836 h 1073422"/>
              <a:gd name="connsiteX5" fmla="*/ 33146 w 850182"/>
              <a:gd name="connsiteY5" fmla="*/ 981760 h 1073422"/>
              <a:gd name="connsiteX6" fmla="*/ 282463 w 850182"/>
              <a:gd name="connsiteY6" fmla="*/ 536711 h 1073422"/>
              <a:gd name="connsiteX7" fmla="*/ 33146 w 850182"/>
              <a:gd name="connsiteY7" fmla="*/ 91662 h 1073422"/>
              <a:gd name="connsiteX8" fmla="*/ 0 w 850182"/>
              <a:gd name="connsiteY8" fmla="*/ 74586 h 1073422"/>
              <a:gd name="connsiteX9" fmla="*/ 63033 w 850182"/>
              <a:gd name="connsiteY9" fmla="*/ 42177 h 1073422"/>
              <a:gd name="connsiteX10" fmla="*/ 283580 w 850182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0182" h="1073422">
                <a:moveTo>
                  <a:pt x="283580" y="0"/>
                </a:moveTo>
                <a:cubicBezTo>
                  <a:pt x="596506" y="0"/>
                  <a:pt x="850182" y="240294"/>
                  <a:pt x="850182" y="536711"/>
                </a:cubicBezTo>
                <a:cubicBezTo>
                  <a:pt x="850182" y="833128"/>
                  <a:pt x="596506" y="1073422"/>
                  <a:pt x="283580" y="1073422"/>
                </a:cubicBezTo>
                <a:cubicBezTo>
                  <a:pt x="205349" y="1073422"/>
                  <a:pt x="130820" y="1058404"/>
                  <a:pt x="63033" y="1031245"/>
                </a:cubicBezTo>
                <a:lnTo>
                  <a:pt x="0" y="998836"/>
                </a:lnTo>
                <a:lnTo>
                  <a:pt x="33146" y="981760"/>
                </a:lnTo>
                <a:cubicBezTo>
                  <a:pt x="183566" y="885309"/>
                  <a:pt x="282463" y="721972"/>
                  <a:pt x="282463" y="536711"/>
                </a:cubicBezTo>
                <a:cubicBezTo>
                  <a:pt x="282463" y="351451"/>
                  <a:pt x="183566" y="188113"/>
                  <a:pt x="33146" y="91662"/>
                </a:cubicBezTo>
                <a:lnTo>
                  <a:pt x="0" y="74586"/>
                </a:lnTo>
                <a:lnTo>
                  <a:pt x="63033" y="42177"/>
                </a:lnTo>
                <a:cubicBezTo>
                  <a:pt x="130820" y="15019"/>
                  <a:pt x="205349" y="0"/>
                  <a:pt x="283580" y="0"/>
                </a:cubicBezTo>
                <a:close/>
              </a:path>
            </a:pathLst>
          </a:custGeom>
          <a:solidFill>
            <a:srgbClr val="9BBB59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0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Join Examples(Cont..)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F3EAE5-839D-4A12-9A84-00A167A18158}"/>
              </a:ext>
            </a:extLst>
          </p:cNvPr>
          <p:cNvSpPr/>
          <p:nvPr/>
        </p:nvSpPr>
        <p:spPr>
          <a:xfrm>
            <a:off x="717875" y="1072981"/>
            <a:ext cx="1144800" cy="1011600"/>
          </a:xfrm>
          <a:prstGeom prst="ellipse">
            <a:avLst/>
          </a:prstGeom>
          <a:solidFill>
            <a:srgbClr val="C0504D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C747D3-F9F0-4B58-8A06-E1587139E017}"/>
              </a:ext>
            </a:extLst>
          </p:cNvPr>
          <p:cNvSpPr/>
          <p:nvPr/>
        </p:nvSpPr>
        <p:spPr>
          <a:xfrm>
            <a:off x="1966678" y="1044169"/>
            <a:ext cx="1144800" cy="1011600"/>
          </a:xfrm>
          <a:prstGeom prst="ellipse">
            <a:avLst/>
          </a:prstGeom>
          <a:solidFill>
            <a:srgbClr val="9BBB59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Table2</a:t>
            </a:r>
          </a:p>
        </p:txBody>
      </p:sp>
      <p:sp>
        <p:nvSpPr>
          <p:cNvPr id="6" name="Right Arrow 39">
            <a:extLst>
              <a:ext uri="{FF2B5EF4-FFF2-40B4-BE49-F238E27FC236}">
                <a16:creationId xmlns:a16="http://schemas.microsoft.com/office/drawing/2014/main" id="{3D6F35F1-6532-412E-8D3E-F1711C06AE77}"/>
              </a:ext>
            </a:extLst>
          </p:cNvPr>
          <p:cNvSpPr/>
          <p:nvPr/>
        </p:nvSpPr>
        <p:spPr>
          <a:xfrm>
            <a:off x="3313801" y="1371600"/>
            <a:ext cx="429504" cy="283020"/>
          </a:xfrm>
          <a:prstGeom prst="right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Left-Right Arrow 40">
            <a:extLst>
              <a:ext uri="{FF2B5EF4-FFF2-40B4-BE49-F238E27FC236}">
                <a16:creationId xmlns:a16="http://schemas.microsoft.com/office/drawing/2014/main" id="{D842B0B8-2DC7-404A-93D3-FA680826DDE2}"/>
              </a:ext>
            </a:extLst>
          </p:cNvPr>
          <p:cNvSpPr/>
          <p:nvPr/>
        </p:nvSpPr>
        <p:spPr>
          <a:xfrm rot="8394108">
            <a:off x="3002368" y="2561523"/>
            <a:ext cx="1109793" cy="338328"/>
          </a:xfrm>
          <a:prstGeom prst="leftRight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eeform 54">
            <a:extLst>
              <a:ext uri="{FF2B5EF4-FFF2-40B4-BE49-F238E27FC236}">
                <a16:creationId xmlns:a16="http://schemas.microsoft.com/office/drawing/2014/main" id="{157891F3-2189-4734-9DE3-E31577463692}"/>
              </a:ext>
            </a:extLst>
          </p:cNvPr>
          <p:cNvSpPr/>
          <p:nvPr/>
        </p:nvSpPr>
        <p:spPr>
          <a:xfrm>
            <a:off x="4715229" y="1118756"/>
            <a:ext cx="565485" cy="924250"/>
          </a:xfrm>
          <a:custGeom>
            <a:avLst/>
            <a:gdLst>
              <a:gd name="connsiteX0" fmla="*/ 283022 w 565485"/>
              <a:gd name="connsiteY0" fmla="*/ 0 h 924250"/>
              <a:gd name="connsiteX1" fmla="*/ 316168 w 565485"/>
              <a:gd name="connsiteY1" fmla="*/ 17076 h 924250"/>
              <a:gd name="connsiteX2" fmla="*/ 565485 w 565485"/>
              <a:gd name="connsiteY2" fmla="*/ 462125 h 924250"/>
              <a:gd name="connsiteX3" fmla="*/ 316168 w 565485"/>
              <a:gd name="connsiteY3" fmla="*/ 907174 h 924250"/>
              <a:gd name="connsiteX4" fmla="*/ 283022 w 565485"/>
              <a:gd name="connsiteY4" fmla="*/ 924250 h 924250"/>
              <a:gd name="connsiteX5" fmla="*/ 249809 w 565485"/>
              <a:gd name="connsiteY5" fmla="*/ 907174 h 924250"/>
              <a:gd name="connsiteX6" fmla="*/ 0 w 565485"/>
              <a:gd name="connsiteY6" fmla="*/ 462125 h 924250"/>
              <a:gd name="connsiteX7" fmla="*/ 249809 w 565485"/>
              <a:gd name="connsiteY7" fmla="*/ 17076 h 924250"/>
              <a:gd name="connsiteX8" fmla="*/ 283022 w 565485"/>
              <a:gd name="connsiteY8" fmla="*/ 0 h 9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485" h="924250">
                <a:moveTo>
                  <a:pt x="283022" y="0"/>
                </a:moveTo>
                <a:lnTo>
                  <a:pt x="316168" y="17076"/>
                </a:lnTo>
                <a:cubicBezTo>
                  <a:pt x="466588" y="113527"/>
                  <a:pt x="565485" y="276865"/>
                  <a:pt x="565485" y="462125"/>
                </a:cubicBezTo>
                <a:cubicBezTo>
                  <a:pt x="565485" y="647386"/>
                  <a:pt x="466588" y="810723"/>
                  <a:pt x="316168" y="907174"/>
                </a:cubicBezTo>
                <a:lnTo>
                  <a:pt x="283022" y="924250"/>
                </a:lnTo>
                <a:lnTo>
                  <a:pt x="249809" y="907174"/>
                </a:lnTo>
                <a:cubicBezTo>
                  <a:pt x="99092" y="810723"/>
                  <a:pt x="0" y="647386"/>
                  <a:pt x="0" y="462125"/>
                </a:cubicBezTo>
                <a:cubicBezTo>
                  <a:pt x="0" y="276865"/>
                  <a:pt x="99092" y="113527"/>
                  <a:pt x="249809" y="17076"/>
                </a:cubicBezTo>
                <a:lnTo>
                  <a:pt x="28302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 53">
            <a:extLst>
              <a:ext uri="{FF2B5EF4-FFF2-40B4-BE49-F238E27FC236}">
                <a16:creationId xmlns:a16="http://schemas.microsoft.com/office/drawing/2014/main" id="{E5185A54-6C65-4077-9800-6A3F2BD95F36}"/>
              </a:ext>
            </a:extLst>
          </p:cNvPr>
          <p:cNvSpPr/>
          <p:nvPr/>
        </p:nvSpPr>
        <p:spPr>
          <a:xfrm>
            <a:off x="4149746" y="1044170"/>
            <a:ext cx="848505" cy="1073422"/>
          </a:xfrm>
          <a:custGeom>
            <a:avLst/>
            <a:gdLst>
              <a:gd name="connsiteX0" fmla="*/ 565484 w 848505"/>
              <a:gd name="connsiteY0" fmla="*/ 0 h 1073422"/>
              <a:gd name="connsiteX1" fmla="*/ 785596 w 848505"/>
              <a:gd name="connsiteY1" fmla="*/ 42177 h 1073422"/>
              <a:gd name="connsiteX2" fmla="*/ 848505 w 848505"/>
              <a:gd name="connsiteY2" fmla="*/ 74586 h 1073422"/>
              <a:gd name="connsiteX3" fmla="*/ 815292 w 848505"/>
              <a:gd name="connsiteY3" fmla="*/ 91662 h 1073422"/>
              <a:gd name="connsiteX4" fmla="*/ 565483 w 848505"/>
              <a:gd name="connsiteY4" fmla="*/ 536711 h 1073422"/>
              <a:gd name="connsiteX5" fmla="*/ 815292 w 848505"/>
              <a:gd name="connsiteY5" fmla="*/ 981760 h 1073422"/>
              <a:gd name="connsiteX6" fmla="*/ 848505 w 848505"/>
              <a:gd name="connsiteY6" fmla="*/ 998836 h 1073422"/>
              <a:gd name="connsiteX7" fmla="*/ 785596 w 848505"/>
              <a:gd name="connsiteY7" fmla="*/ 1031245 h 1073422"/>
              <a:gd name="connsiteX8" fmla="*/ 565484 w 848505"/>
              <a:gd name="connsiteY8" fmla="*/ 1073422 h 1073422"/>
              <a:gd name="connsiteX9" fmla="*/ 0 w 848505"/>
              <a:gd name="connsiteY9" fmla="*/ 536711 h 1073422"/>
              <a:gd name="connsiteX10" fmla="*/ 565484 w 848505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8505" h="1073422">
                <a:moveTo>
                  <a:pt x="565484" y="0"/>
                </a:moveTo>
                <a:cubicBezTo>
                  <a:pt x="643561" y="0"/>
                  <a:pt x="717942" y="15019"/>
                  <a:pt x="785596" y="42177"/>
                </a:cubicBezTo>
                <a:lnTo>
                  <a:pt x="848505" y="74586"/>
                </a:lnTo>
                <a:lnTo>
                  <a:pt x="815292" y="91662"/>
                </a:lnTo>
                <a:cubicBezTo>
                  <a:pt x="664575" y="188113"/>
                  <a:pt x="565483" y="351451"/>
                  <a:pt x="565483" y="536711"/>
                </a:cubicBezTo>
                <a:cubicBezTo>
                  <a:pt x="565483" y="721972"/>
                  <a:pt x="664575" y="885309"/>
                  <a:pt x="815292" y="981760"/>
                </a:cubicBezTo>
                <a:lnTo>
                  <a:pt x="848505" y="998836"/>
                </a:lnTo>
                <a:lnTo>
                  <a:pt x="785596" y="1031245"/>
                </a:lnTo>
                <a:cubicBezTo>
                  <a:pt x="717942" y="1058404"/>
                  <a:pt x="643561" y="1073422"/>
                  <a:pt x="565484" y="1073422"/>
                </a:cubicBezTo>
                <a:cubicBezTo>
                  <a:pt x="253176" y="1073422"/>
                  <a:pt x="0" y="833128"/>
                  <a:pt x="0" y="536711"/>
                </a:cubicBezTo>
                <a:cubicBezTo>
                  <a:pt x="0" y="240294"/>
                  <a:pt x="253176" y="0"/>
                  <a:pt x="565484" y="0"/>
                </a:cubicBezTo>
                <a:close/>
              </a:path>
            </a:pathLst>
          </a:custGeom>
          <a:solidFill>
            <a:srgbClr val="C0504D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Freeform 52">
            <a:extLst>
              <a:ext uri="{FF2B5EF4-FFF2-40B4-BE49-F238E27FC236}">
                <a16:creationId xmlns:a16="http://schemas.microsoft.com/office/drawing/2014/main" id="{843A5673-273C-4667-855B-97A40E894516}"/>
              </a:ext>
            </a:extLst>
          </p:cNvPr>
          <p:cNvSpPr/>
          <p:nvPr/>
        </p:nvSpPr>
        <p:spPr>
          <a:xfrm>
            <a:off x="4998250" y="1044170"/>
            <a:ext cx="850182" cy="1073422"/>
          </a:xfrm>
          <a:custGeom>
            <a:avLst/>
            <a:gdLst>
              <a:gd name="connsiteX0" fmla="*/ 283580 w 850182"/>
              <a:gd name="connsiteY0" fmla="*/ 0 h 1073422"/>
              <a:gd name="connsiteX1" fmla="*/ 850182 w 850182"/>
              <a:gd name="connsiteY1" fmla="*/ 536711 h 1073422"/>
              <a:gd name="connsiteX2" fmla="*/ 283580 w 850182"/>
              <a:gd name="connsiteY2" fmla="*/ 1073422 h 1073422"/>
              <a:gd name="connsiteX3" fmla="*/ 63033 w 850182"/>
              <a:gd name="connsiteY3" fmla="*/ 1031245 h 1073422"/>
              <a:gd name="connsiteX4" fmla="*/ 0 w 850182"/>
              <a:gd name="connsiteY4" fmla="*/ 998836 h 1073422"/>
              <a:gd name="connsiteX5" fmla="*/ 33146 w 850182"/>
              <a:gd name="connsiteY5" fmla="*/ 981760 h 1073422"/>
              <a:gd name="connsiteX6" fmla="*/ 282463 w 850182"/>
              <a:gd name="connsiteY6" fmla="*/ 536711 h 1073422"/>
              <a:gd name="connsiteX7" fmla="*/ 33146 w 850182"/>
              <a:gd name="connsiteY7" fmla="*/ 91662 h 1073422"/>
              <a:gd name="connsiteX8" fmla="*/ 0 w 850182"/>
              <a:gd name="connsiteY8" fmla="*/ 74586 h 1073422"/>
              <a:gd name="connsiteX9" fmla="*/ 63033 w 850182"/>
              <a:gd name="connsiteY9" fmla="*/ 42177 h 1073422"/>
              <a:gd name="connsiteX10" fmla="*/ 283580 w 850182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0182" h="1073422">
                <a:moveTo>
                  <a:pt x="283580" y="0"/>
                </a:moveTo>
                <a:cubicBezTo>
                  <a:pt x="596506" y="0"/>
                  <a:pt x="850182" y="240294"/>
                  <a:pt x="850182" y="536711"/>
                </a:cubicBezTo>
                <a:cubicBezTo>
                  <a:pt x="850182" y="833128"/>
                  <a:pt x="596506" y="1073422"/>
                  <a:pt x="283580" y="1073422"/>
                </a:cubicBezTo>
                <a:cubicBezTo>
                  <a:pt x="205349" y="1073422"/>
                  <a:pt x="130820" y="1058404"/>
                  <a:pt x="63033" y="1031245"/>
                </a:cubicBezTo>
                <a:lnTo>
                  <a:pt x="0" y="998836"/>
                </a:lnTo>
                <a:lnTo>
                  <a:pt x="33146" y="981760"/>
                </a:lnTo>
                <a:cubicBezTo>
                  <a:pt x="183566" y="885309"/>
                  <a:pt x="282463" y="721972"/>
                  <a:pt x="282463" y="536711"/>
                </a:cubicBezTo>
                <a:cubicBezTo>
                  <a:pt x="282463" y="351451"/>
                  <a:pt x="183566" y="188113"/>
                  <a:pt x="33146" y="91662"/>
                </a:cubicBezTo>
                <a:lnTo>
                  <a:pt x="0" y="74586"/>
                </a:lnTo>
                <a:lnTo>
                  <a:pt x="63033" y="42177"/>
                </a:lnTo>
                <a:cubicBezTo>
                  <a:pt x="130820" y="15019"/>
                  <a:pt x="205349" y="0"/>
                  <a:pt x="283580" y="0"/>
                </a:cubicBezTo>
                <a:close/>
              </a:path>
            </a:pathLst>
          </a:custGeom>
          <a:solidFill>
            <a:srgbClr val="9BBB59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Left-Right Arrow 20">
            <a:extLst>
              <a:ext uri="{FF2B5EF4-FFF2-40B4-BE49-F238E27FC236}">
                <a16:creationId xmlns:a16="http://schemas.microsoft.com/office/drawing/2014/main" id="{27C8B11B-E451-4FFB-843F-37BC0CFF7FFD}"/>
              </a:ext>
            </a:extLst>
          </p:cNvPr>
          <p:cNvSpPr/>
          <p:nvPr/>
        </p:nvSpPr>
        <p:spPr>
          <a:xfrm rot="13216632">
            <a:off x="5739233" y="2556369"/>
            <a:ext cx="1106424" cy="338328"/>
          </a:xfrm>
          <a:prstGeom prst="leftRight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Left-Right Arrow 21">
            <a:extLst>
              <a:ext uri="{FF2B5EF4-FFF2-40B4-BE49-F238E27FC236}">
                <a16:creationId xmlns:a16="http://schemas.microsoft.com/office/drawing/2014/main" id="{B0BD0BCC-814D-4DDC-9EAA-7AC2907E34E5}"/>
              </a:ext>
            </a:extLst>
          </p:cNvPr>
          <p:cNvSpPr/>
          <p:nvPr/>
        </p:nvSpPr>
        <p:spPr>
          <a:xfrm rot="5400000">
            <a:off x="4464344" y="2683685"/>
            <a:ext cx="979426" cy="336456"/>
          </a:xfrm>
          <a:prstGeom prst="leftRight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52407-D670-4CBF-924F-0908F0A91E6E}"/>
              </a:ext>
            </a:extLst>
          </p:cNvPr>
          <p:cNvSpPr txBox="1"/>
          <p:nvPr/>
        </p:nvSpPr>
        <p:spPr>
          <a:xfrm>
            <a:off x="1381105" y="3338810"/>
            <a:ext cx="1871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Unmatched Rows From Left Table</a:t>
            </a:r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C59ECBEA-6A3A-4F37-AF50-5A7672A5F41C}"/>
              </a:ext>
            </a:extLst>
          </p:cNvPr>
          <p:cNvSpPr/>
          <p:nvPr/>
        </p:nvSpPr>
        <p:spPr>
          <a:xfrm>
            <a:off x="1747077" y="3923585"/>
            <a:ext cx="667260" cy="890171"/>
          </a:xfrm>
          <a:custGeom>
            <a:avLst/>
            <a:gdLst>
              <a:gd name="connsiteX0" fmla="*/ 565484 w 848505"/>
              <a:gd name="connsiteY0" fmla="*/ 0 h 1073422"/>
              <a:gd name="connsiteX1" fmla="*/ 785596 w 848505"/>
              <a:gd name="connsiteY1" fmla="*/ 42177 h 1073422"/>
              <a:gd name="connsiteX2" fmla="*/ 848505 w 848505"/>
              <a:gd name="connsiteY2" fmla="*/ 74586 h 1073422"/>
              <a:gd name="connsiteX3" fmla="*/ 815292 w 848505"/>
              <a:gd name="connsiteY3" fmla="*/ 91662 h 1073422"/>
              <a:gd name="connsiteX4" fmla="*/ 565483 w 848505"/>
              <a:gd name="connsiteY4" fmla="*/ 536711 h 1073422"/>
              <a:gd name="connsiteX5" fmla="*/ 815292 w 848505"/>
              <a:gd name="connsiteY5" fmla="*/ 981760 h 1073422"/>
              <a:gd name="connsiteX6" fmla="*/ 848505 w 848505"/>
              <a:gd name="connsiteY6" fmla="*/ 998836 h 1073422"/>
              <a:gd name="connsiteX7" fmla="*/ 785596 w 848505"/>
              <a:gd name="connsiteY7" fmla="*/ 1031245 h 1073422"/>
              <a:gd name="connsiteX8" fmla="*/ 565484 w 848505"/>
              <a:gd name="connsiteY8" fmla="*/ 1073422 h 1073422"/>
              <a:gd name="connsiteX9" fmla="*/ 0 w 848505"/>
              <a:gd name="connsiteY9" fmla="*/ 536711 h 1073422"/>
              <a:gd name="connsiteX10" fmla="*/ 565484 w 848505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8505" h="1073422">
                <a:moveTo>
                  <a:pt x="565484" y="0"/>
                </a:moveTo>
                <a:cubicBezTo>
                  <a:pt x="643561" y="0"/>
                  <a:pt x="717942" y="15019"/>
                  <a:pt x="785596" y="42177"/>
                </a:cubicBezTo>
                <a:lnTo>
                  <a:pt x="848505" y="74586"/>
                </a:lnTo>
                <a:lnTo>
                  <a:pt x="815292" y="91662"/>
                </a:lnTo>
                <a:cubicBezTo>
                  <a:pt x="664575" y="188113"/>
                  <a:pt x="565483" y="351451"/>
                  <a:pt x="565483" y="536711"/>
                </a:cubicBezTo>
                <a:cubicBezTo>
                  <a:pt x="565483" y="721972"/>
                  <a:pt x="664575" y="885309"/>
                  <a:pt x="815292" y="981760"/>
                </a:cubicBezTo>
                <a:lnTo>
                  <a:pt x="848505" y="998836"/>
                </a:lnTo>
                <a:lnTo>
                  <a:pt x="785596" y="1031245"/>
                </a:lnTo>
                <a:cubicBezTo>
                  <a:pt x="717942" y="1058404"/>
                  <a:pt x="643561" y="1073422"/>
                  <a:pt x="565484" y="1073422"/>
                </a:cubicBezTo>
                <a:cubicBezTo>
                  <a:pt x="253176" y="1073422"/>
                  <a:pt x="0" y="833128"/>
                  <a:pt x="0" y="536711"/>
                </a:cubicBezTo>
                <a:cubicBezTo>
                  <a:pt x="0" y="240294"/>
                  <a:pt x="253176" y="0"/>
                  <a:pt x="565484" y="0"/>
                </a:cubicBezTo>
                <a:close/>
              </a:path>
            </a:pathLst>
          </a:custGeom>
          <a:solidFill>
            <a:srgbClr val="C0504D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C1F31B-4797-4EE7-8CD9-069755AD917A}"/>
              </a:ext>
            </a:extLst>
          </p:cNvPr>
          <p:cNvSpPr txBox="1"/>
          <p:nvPr/>
        </p:nvSpPr>
        <p:spPr>
          <a:xfrm>
            <a:off x="1381105" y="5007608"/>
            <a:ext cx="22136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Select * From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T1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LEFT JOIN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ON T1.Id1=T2.Id2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Where T2.Id2 IS 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F0BEAA-F679-4B93-B20D-B15A995A0238}"/>
              </a:ext>
            </a:extLst>
          </p:cNvPr>
          <p:cNvSpPr txBox="1"/>
          <p:nvPr/>
        </p:nvSpPr>
        <p:spPr>
          <a:xfrm>
            <a:off x="4124305" y="3333474"/>
            <a:ext cx="1871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Unmatched Rows From Right Table</a:t>
            </a:r>
          </a:p>
        </p:txBody>
      </p:sp>
      <p:sp>
        <p:nvSpPr>
          <p:cNvPr id="17" name="Freeform 26">
            <a:extLst>
              <a:ext uri="{FF2B5EF4-FFF2-40B4-BE49-F238E27FC236}">
                <a16:creationId xmlns:a16="http://schemas.microsoft.com/office/drawing/2014/main" id="{F6B077E5-1212-4064-BC92-AE21309575E0}"/>
              </a:ext>
            </a:extLst>
          </p:cNvPr>
          <p:cNvSpPr/>
          <p:nvPr/>
        </p:nvSpPr>
        <p:spPr>
          <a:xfrm>
            <a:off x="4626132" y="3930021"/>
            <a:ext cx="667512" cy="886968"/>
          </a:xfrm>
          <a:custGeom>
            <a:avLst/>
            <a:gdLst>
              <a:gd name="connsiteX0" fmla="*/ 283580 w 850182"/>
              <a:gd name="connsiteY0" fmla="*/ 0 h 1073422"/>
              <a:gd name="connsiteX1" fmla="*/ 850182 w 850182"/>
              <a:gd name="connsiteY1" fmla="*/ 536711 h 1073422"/>
              <a:gd name="connsiteX2" fmla="*/ 283580 w 850182"/>
              <a:gd name="connsiteY2" fmla="*/ 1073422 h 1073422"/>
              <a:gd name="connsiteX3" fmla="*/ 63033 w 850182"/>
              <a:gd name="connsiteY3" fmla="*/ 1031245 h 1073422"/>
              <a:gd name="connsiteX4" fmla="*/ 0 w 850182"/>
              <a:gd name="connsiteY4" fmla="*/ 998836 h 1073422"/>
              <a:gd name="connsiteX5" fmla="*/ 33146 w 850182"/>
              <a:gd name="connsiteY5" fmla="*/ 981760 h 1073422"/>
              <a:gd name="connsiteX6" fmla="*/ 282463 w 850182"/>
              <a:gd name="connsiteY6" fmla="*/ 536711 h 1073422"/>
              <a:gd name="connsiteX7" fmla="*/ 33146 w 850182"/>
              <a:gd name="connsiteY7" fmla="*/ 91662 h 1073422"/>
              <a:gd name="connsiteX8" fmla="*/ 0 w 850182"/>
              <a:gd name="connsiteY8" fmla="*/ 74586 h 1073422"/>
              <a:gd name="connsiteX9" fmla="*/ 63033 w 850182"/>
              <a:gd name="connsiteY9" fmla="*/ 42177 h 1073422"/>
              <a:gd name="connsiteX10" fmla="*/ 283580 w 850182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0182" h="1073422">
                <a:moveTo>
                  <a:pt x="283580" y="0"/>
                </a:moveTo>
                <a:cubicBezTo>
                  <a:pt x="596506" y="0"/>
                  <a:pt x="850182" y="240294"/>
                  <a:pt x="850182" y="536711"/>
                </a:cubicBezTo>
                <a:cubicBezTo>
                  <a:pt x="850182" y="833128"/>
                  <a:pt x="596506" y="1073422"/>
                  <a:pt x="283580" y="1073422"/>
                </a:cubicBezTo>
                <a:cubicBezTo>
                  <a:pt x="205349" y="1073422"/>
                  <a:pt x="130820" y="1058404"/>
                  <a:pt x="63033" y="1031245"/>
                </a:cubicBezTo>
                <a:lnTo>
                  <a:pt x="0" y="998836"/>
                </a:lnTo>
                <a:lnTo>
                  <a:pt x="33146" y="981760"/>
                </a:lnTo>
                <a:cubicBezTo>
                  <a:pt x="183566" y="885309"/>
                  <a:pt x="282463" y="721972"/>
                  <a:pt x="282463" y="536711"/>
                </a:cubicBezTo>
                <a:cubicBezTo>
                  <a:pt x="282463" y="351451"/>
                  <a:pt x="183566" y="188113"/>
                  <a:pt x="33146" y="91662"/>
                </a:cubicBezTo>
                <a:lnTo>
                  <a:pt x="0" y="74586"/>
                </a:lnTo>
                <a:lnTo>
                  <a:pt x="63033" y="42177"/>
                </a:lnTo>
                <a:cubicBezTo>
                  <a:pt x="130820" y="15019"/>
                  <a:pt x="205349" y="0"/>
                  <a:pt x="283580" y="0"/>
                </a:cubicBezTo>
                <a:close/>
              </a:path>
            </a:pathLst>
          </a:custGeom>
          <a:solidFill>
            <a:srgbClr val="9BBB59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193E8E-AC2F-4112-B9BA-37B2AA5B6E26}"/>
              </a:ext>
            </a:extLst>
          </p:cNvPr>
          <p:cNvSpPr txBox="1"/>
          <p:nvPr/>
        </p:nvSpPr>
        <p:spPr>
          <a:xfrm>
            <a:off x="4124305" y="5007608"/>
            <a:ext cx="22136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Select * From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T1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RIGHT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 JOIN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ON T1.Id1=T2.Id2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Where T1.Id1 IS NULL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A8F01D-257C-429A-90BB-0E39A1E6A208}"/>
              </a:ext>
            </a:extLst>
          </p:cNvPr>
          <p:cNvSpPr txBox="1"/>
          <p:nvPr/>
        </p:nvSpPr>
        <p:spPr>
          <a:xfrm>
            <a:off x="6928735" y="3333474"/>
            <a:ext cx="248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Unmatched Rows From Left and Right Table</a:t>
            </a:r>
          </a:p>
        </p:txBody>
      </p:sp>
      <p:sp>
        <p:nvSpPr>
          <p:cNvPr id="20" name="Freeform 29">
            <a:extLst>
              <a:ext uri="{FF2B5EF4-FFF2-40B4-BE49-F238E27FC236}">
                <a16:creationId xmlns:a16="http://schemas.microsoft.com/office/drawing/2014/main" id="{409EACCA-3EA3-4040-91DD-88D80F5AA9D9}"/>
              </a:ext>
            </a:extLst>
          </p:cNvPr>
          <p:cNvSpPr/>
          <p:nvPr/>
        </p:nvSpPr>
        <p:spPr>
          <a:xfrm>
            <a:off x="7222979" y="3930021"/>
            <a:ext cx="667512" cy="886968"/>
          </a:xfrm>
          <a:custGeom>
            <a:avLst/>
            <a:gdLst>
              <a:gd name="connsiteX0" fmla="*/ 565484 w 848505"/>
              <a:gd name="connsiteY0" fmla="*/ 0 h 1073422"/>
              <a:gd name="connsiteX1" fmla="*/ 785596 w 848505"/>
              <a:gd name="connsiteY1" fmla="*/ 42177 h 1073422"/>
              <a:gd name="connsiteX2" fmla="*/ 848505 w 848505"/>
              <a:gd name="connsiteY2" fmla="*/ 74586 h 1073422"/>
              <a:gd name="connsiteX3" fmla="*/ 815292 w 848505"/>
              <a:gd name="connsiteY3" fmla="*/ 91662 h 1073422"/>
              <a:gd name="connsiteX4" fmla="*/ 565483 w 848505"/>
              <a:gd name="connsiteY4" fmla="*/ 536711 h 1073422"/>
              <a:gd name="connsiteX5" fmla="*/ 815292 w 848505"/>
              <a:gd name="connsiteY5" fmla="*/ 981760 h 1073422"/>
              <a:gd name="connsiteX6" fmla="*/ 848505 w 848505"/>
              <a:gd name="connsiteY6" fmla="*/ 998836 h 1073422"/>
              <a:gd name="connsiteX7" fmla="*/ 785596 w 848505"/>
              <a:gd name="connsiteY7" fmla="*/ 1031245 h 1073422"/>
              <a:gd name="connsiteX8" fmla="*/ 565484 w 848505"/>
              <a:gd name="connsiteY8" fmla="*/ 1073422 h 1073422"/>
              <a:gd name="connsiteX9" fmla="*/ 0 w 848505"/>
              <a:gd name="connsiteY9" fmla="*/ 536711 h 1073422"/>
              <a:gd name="connsiteX10" fmla="*/ 565484 w 848505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8505" h="1073422">
                <a:moveTo>
                  <a:pt x="565484" y="0"/>
                </a:moveTo>
                <a:cubicBezTo>
                  <a:pt x="643561" y="0"/>
                  <a:pt x="717942" y="15019"/>
                  <a:pt x="785596" y="42177"/>
                </a:cubicBezTo>
                <a:lnTo>
                  <a:pt x="848505" y="74586"/>
                </a:lnTo>
                <a:lnTo>
                  <a:pt x="815292" y="91662"/>
                </a:lnTo>
                <a:cubicBezTo>
                  <a:pt x="664575" y="188113"/>
                  <a:pt x="565483" y="351451"/>
                  <a:pt x="565483" y="536711"/>
                </a:cubicBezTo>
                <a:cubicBezTo>
                  <a:pt x="565483" y="721972"/>
                  <a:pt x="664575" y="885309"/>
                  <a:pt x="815292" y="981760"/>
                </a:cubicBezTo>
                <a:lnTo>
                  <a:pt x="848505" y="998836"/>
                </a:lnTo>
                <a:lnTo>
                  <a:pt x="785596" y="1031245"/>
                </a:lnTo>
                <a:cubicBezTo>
                  <a:pt x="717942" y="1058404"/>
                  <a:pt x="643561" y="1073422"/>
                  <a:pt x="565484" y="1073422"/>
                </a:cubicBezTo>
                <a:cubicBezTo>
                  <a:pt x="253176" y="1073422"/>
                  <a:pt x="0" y="833128"/>
                  <a:pt x="0" y="536711"/>
                </a:cubicBezTo>
                <a:cubicBezTo>
                  <a:pt x="0" y="240294"/>
                  <a:pt x="253176" y="0"/>
                  <a:pt x="565484" y="0"/>
                </a:cubicBezTo>
                <a:close/>
              </a:path>
            </a:pathLst>
          </a:custGeom>
          <a:solidFill>
            <a:srgbClr val="C0504D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Freeform 30">
            <a:extLst>
              <a:ext uri="{FF2B5EF4-FFF2-40B4-BE49-F238E27FC236}">
                <a16:creationId xmlns:a16="http://schemas.microsoft.com/office/drawing/2014/main" id="{66DBF8DA-1726-43C0-8F0E-2C64F9B1A6FE}"/>
              </a:ext>
            </a:extLst>
          </p:cNvPr>
          <p:cNvSpPr/>
          <p:nvPr/>
        </p:nvSpPr>
        <p:spPr>
          <a:xfrm>
            <a:off x="7890491" y="3930021"/>
            <a:ext cx="667512" cy="886968"/>
          </a:xfrm>
          <a:custGeom>
            <a:avLst/>
            <a:gdLst>
              <a:gd name="connsiteX0" fmla="*/ 283580 w 850182"/>
              <a:gd name="connsiteY0" fmla="*/ 0 h 1073422"/>
              <a:gd name="connsiteX1" fmla="*/ 850182 w 850182"/>
              <a:gd name="connsiteY1" fmla="*/ 536711 h 1073422"/>
              <a:gd name="connsiteX2" fmla="*/ 283580 w 850182"/>
              <a:gd name="connsiteY2" fmla="*/ 1073422 h 1073422"/>
              <a:gd name="connsiteX3" fmla="*/ 63033 w 850182"/>
              <a:gd name="connsiteY3" fmla="*/ 1031245 h 1073422"/>
              <a:gd name="connsiteX4" fmla="*/ 0 w 850182"/>
              <a:gd name="connsiteY4" fmla="*/ 998836 h 1073422"/>
              <a:gd name="connsiteX5" fmla="*/ 33146 w 850182"/>
              <a:gd name="connsiteY5" fmla="*/ 981760 h 1073422"/>
              <a:gd name="connsiteX6" fmla="*/ 282463 w 850182"/>
              <a:gd name="connsiteY6" fmla="*/ 536711 h 1073422"/>
              <a:gd name="connsiteX7" fmla="*/ 33146 w 850182"/>
              <a:gd name="connsiteY7" fmla="*/ 91662 h 1073422"/>
              <a:gd name="connsiteX8" fmla="*/ 0 w 850182"/>
              <a:gd name="connsiteY8" fmla="*/ 74586 h 1073422"/>
              <a:gd name="connsiteX9" fmla="*/ 63033 w 850182"/>
              <a:gd name="connsiteY9" fmla="*/ 42177 h 1073422"/>
              <a:gd name="connsiteX10" fmla="*/ 283580 w 850182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0182" h="1073422">
                <a:moveTo>
                  <a:pt x="283580" y="0"/>
                </a:moveTo>
                <a:cubicBezTo>
                  <a:pt x="596506" y="0"/>
                  <a:pt x="850182" y="240294"/>
                  <a:pt x="850182" y="536711"/>
                </a:cubicBezTo>
                <a:cubicBezTo>
                  <a:pt x="850182" y="833128"/>
                  <a:pt x="596506" y="1073422"/>
                  <a:pt x="283580" y="1073422"/>
                </a:cubicBezTo>
                <a:cubicBezTo>
                  <a:pt x="205349" y="1073422"/>
                  <a:pt x="130820" y="1058404"/>
                  <a:pt x="63033" y="1031245"/>
                </a:cubicBezTo>
                <a:lnTo>
                  <a:pt x="0" y="998836"/>
                </a:lnTo>
                <a:lnTo>
                  <a:pt x="33146" y="981760"/>
                </a:lnTo>
                <a:cubicBezTo>
                  <a:pt x="183566" y="885309"/>
                  <a:pt x="282463" y="721972"/>
                  <a:pt x="282463" y="536711"/>
                </a:cubicBezTo>
                <a:cubicBezTo>
                  <a:pt x="282463" y="351451"/>
                  <a:pt x="183566" y="188113"/>
                  <a:pt x="33146" y="91662"/>
                </a:cubicBezTo>
                <a:lnTo>
                  <a:pt x="0" y="74586"/>
                </a:lnTo>
                <a:lnTo>
                  <a:pt x="63033" y="42177"/>
                </a:lnTo>
                <a:cubicBezTo>
                  <a:pt x="130820" y="15019"/>
                  <a:pt x="205349" y="0"/>
                  <a:pt x="283580" y="0"/>
                </a:cubicBezTo>
                <a:close/>
              </a:path>
            </a:pathLst>
          </a:custGeom>
          <a:solidFill>
            <a:srgbClr val="9BBB59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F4C097-8C97-4584-90A0-A1D17C2169E4}"/>
              </a:ext>
            </a:extLst>
          </p:cNvPr>
          <p:cNvSpPr txBox="1"/>
          <p:nvPr/>
        </p:nvSpPr>
        <p:spPr>
          <a:xfrm>
            <a:off x="7161204" y="5007608"/>
            <a:ext cx="2213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Select * From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T1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FULL JOIN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ON T1.Id1=T2.Id2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Where T1.Id1 IS NULL Or T2.Id2 IS NULL</a:t>
            </a:r>
          </a:p>
        </p:txBody>
      </p:sp>
    </p:spTree>
    <p:extLst>
      <p:ext uri="{BB962C8B-B14F-4D97-AF65-F5344CB8AC3E}">
        <p14:creationId xmlns:p14="http://schemas.microsoft.com/office/powerpoint/2010/main" val="11584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 animBg="1"/>
      <p:bldP spid="2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Join Examples(Cont..)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Unmatched Rows From the Left Table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" y="1396153"/>
            <a:ext cx="8610600" cy="2397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958" y="3221998"/>
            <a:ext cx="980179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WHERE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0808" y="3214833"/>
            <a:ext cx="1550122" cy="41034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EmpSalary</a:t>
            </a:r>
            <a:r>
              <a:rPr lang="en-US" dirty="0">
                <a:ln w="0"/>
                <a:solidFill>
                  <a:schemeClr val="tx1"/>
                </a:solidFill>
              </a:rPr>
              <a:t>.EID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7130" y="3221998"/>
            <a:ext cx="481986" cy="4031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IS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75540" y="3225812"/>
            <a:ext cx="720260" cy="4031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NULL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1549488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60807" y="1549488"/>
            <a:ext cx="1569493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  <a:r>
              <a:rPr lang="en-US" dirty="0">
                <a:ln w="0"/>
                <a:solidFill>
                  <a:schemeClr val="tx1"/>
                </a:solidFill>
              </a:rPr>
              <a:t>.EID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13114" y="1538666"/>
            <a:ext cx="182269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  <a:r>
              <a:rPr lang="en-US" dirty="0">
                <a:ln w="0"/>
                <a:solidFill>
                  <a:schemeClr val="tx1"/>
                </a:solidFill>
              </a:rPr>
              <a:t>.Name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18124" y="1540665"/>
            <a:ext cx="1682785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  <a:r>
              <a:rPr lang="en-US" dirty="0">
                <a:ln w="0"/>
                <a:solidFill>
                  <a:schemeClr val="tx1"/>
                </a:solidFill>
              </a:rPr>
              <a:t>.</a:t>
            </a:r>
            <a:r>
              <a:rPr lang="en-US" dirty="0" err="1">
                <a:ln w="0"/>
                <a:solidFill>
                  <a:schemeClr val="tx1"/>
                </a:solidFill>
              </a:rPr>
              <a:t>Dept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72984" y="1538666"/>
            <a:ext cx="195227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EmpSalary.Amount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0372" y="2124676"/>
            <a:ext cx="977144" cy="42252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60809" y="2129225"/>
            <a:ext cx="1181514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860164" y="2116705"/>
            <a:ext cx="1559435" cy="41569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808080"/>
                </a:solidFill>
              </a:rPr>
              <a:t>Full Outer</a:t>
            </a:r>
            <a:r>
              <a:rPr lang="en-IN" dirty="0"/>
              <a:t> </a:t>
            </a:r>
            <a:r>
              <a:rPr lang="en-IN" dirty="0">
                <a:solidFill>
                  <a:srgbClr val="808080"/>
                </a:solidFill>
              </a:rPr>
              <a:t>Join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11907" y="2116705"/>
            <a:ext cx="1181514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EmpSalary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6958" y="2665189"/>
            <a:ext cx="481986" cy="4031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0168" y="2663827"/>
            <a:ext cx="3057188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Employee.EID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/>
              <a:t> </a:t>
            </a:r>
            <a:r>
              <a:rPr lang="en-IN" dirty="0" err="1"/>
              <a:t>EmpSalary.EID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582326" y="3234457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379" y="4993463"/>
            <a:ext cx="743902" cy="672186"/>
          </a:xfrm>
          <a:prstGeom prst="rect">
            <a:avLst/>
          </a:prstGeom>
        </p:spPr>
      </p:pic>
      <p:graphicFrame>
        <p:nvGraphicFramePr>
          <p:cNvPr id="22" name="Table 21"/>
          <p:cNvGraphicFramePr>
            <a:graphicFrameLocks noGrp="1" noChangeAspect="1"/>
          </p:cNvGraphicFramePr>
          <p:nvPr/>
        </p:nvGraphicFramePr>
        <p:xfrm>
          <a:off x="5517045" y="4674863"/>
          <a:ext cx="2788755" cy="929013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3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753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6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EID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Dept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Amount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33400" y="3899327"/>
          <a:ext cx="2148376" cy="256884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106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EID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Dept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Raju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Admin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Admin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Sanjay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Sales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907169" y="3961462"/>
          <a:ext cx="1386376" cy="224774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106">
                <a:tc gridSpan="2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EmpSalary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EID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Amount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63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Join Examples(Cont..)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Unmatched Rows From the Right Table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" y="1412096"/>
            <a:ext cx="8610600" cy="2321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958" y="3184085"/>
            <a:ext cx="980179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WHERE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0808" y="3185789"/>
            <a:ext cx="1550122" cy="41034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  <a:r>
              <a:rPr lang="en-US" dirty="0">
                <a:ln w="0"/>
                <a:solidFill>
                  <a:schemeClr val="tx1"/>
                </a:solidFill>
              </a:rPr>
              <a:t>.EID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7130" y="3192954"/>
            <a:ext cx="481986" cy="4031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IS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75540" y="3196768"/>
            <a:ext cx="720260" cy="4031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NULL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1549038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60807" y="1549038"/>
            <a:ext cx="1569493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  <a:r>
              <a:rPr lang="en-US" dirty="0">
                <a:ln w="0"/>
                <a:solidFill>
                  <a:schemeClr val="tx1"/>
                </a:solidFill>
              </a:rPr>
              <a:t>.EID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13114" y="1538216"/>
            <a:ext cx="182269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  <a:r>
              <a:rPr lang="en-US" dirty="0">
                <a:ln w="0"/>
                <a:solidFill>
                  <a:schemeClr val="tx1"/>
                </a:solidFill>
              </a:rPr>
              <a:t>.Name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18124" y="1540215"/>
            <a:ext cx="1682785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  <a:r>
              <a:rPr lang="en-US" dirty="0">
                <a:ln w="0"/>
                <a:solidFill>
                  <a:schemeClr val="tx1"/>
                </a:solidFill>
              </a:rPr>
              <a:t>.</a:t>
            </a:r>
            <a:r>
              <a:rPr lang="en-US" dirty="0" err="1">
                <a:ln w="0"/>
                <a:solidFill>
                  <a:schemeClr val="tx1"/>
                </a:solidFill>
              </a:rPr>
              <a:t>Dept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72984" y="1538216"/>
            <a:ext cx="195227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EmpSalary.Amount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0372" y="2124226"/>
            <a:ext cx="977144" cy="42252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60809" y="2128775"/>
            <a:ext cx="1181514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860164" y="2116255"/>
            <a:ext cx="1559435" cy="41569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808080"/>
                </a:solidFill>
              </a:rPr>
              <a:t>Full Outer</a:t>
            </a:r>
            <a:r>
              <a:rPr lang="en-IN" dirty="0"/>
              <a:t> </a:t>
            </a:r>
            <a:r>
              <a:rPr lang="en-IN" dirty="0">
                <a:solidFill>
                  <a:srgbClr val="808080"/>
                </a:solidFill>
              </a:rPr>
              <a:t>Join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11907" y="2116255"/>
            <a:ext cx="1181514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EmpSalary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6958" y="2664739"/>
            <a:ext cx="481986" cy="4031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0168" y="2663377"/>
            <a:ext cx="3057188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Employee.EID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/>
              <a:t> </a:t>
            </a:r>
            <a:r>
              <a:rPr lang="en-IN" dirty="0" err="1"/>
              <a:t>EmpSalary.EID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582326" y="3205413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379" y="4926088"/>
            <a:ext cx="743902" cy="672186"/>
          </a:xfrm>
          <a:prstGeom prst="rect">
            <a:avLst/>
          </a:prstGeom>
        </p:spPr>
      </p:pic>
      <p:graphicFrame>
        <p:nvGraphicFramePr>
          <p:cNvPr id="22" name="Table 21"/>
          <p:cNvGraphicFramePr>
            <a:graphicFrameLocks noGrp="1" noChangeAspect="1"/>
          </p:cNvGraphicFramePr>
          <p:nvPr/>
        </p:nvGraphicFramePr>
        <p:xfrm>
          <a:off x="5517045" y="4607488"/>
          <a:ext cx="2788755" cy="929013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3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753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6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EID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Dept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Amount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33400" y="3831952"/>
          <a:ext cx="2148376" cy="256884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106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EID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Dept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Raju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Admin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Admin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Sanjay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Sales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907169" y="3894087"/>
          <a:ext cx="1386376" cy="224774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106">
                <a:tc gridSpan="2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EmpSalary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EID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Amount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3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Join Examples(Cont..)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Unmatched Rows From the Left  and Right Table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" y="1398956"/>
            <a:ext cx="8610600" cy="2411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958" y="3167245"/>
            <a:ext cx="980179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WHERE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0808" y="3167246"/>
            <a:ext cx="1550122" cy="41034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  <a:r>
              <a:rPr lang="en-US" dirty="0">
                <a:ln w="0"/>
                <a:solidFill>
                  <a:schemeClr val="tx1"/>
                </a:solidFill>
              </a:rPr>
              <a:t>.EID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7130" y="3174411"/>
            <a:ext cx="481986" cy="4031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IS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75540" y="3178225"/>
            <a:ext cx="720260" cy="4031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NULL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1549488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60807" y="1549488"/>
            <a:ext cx="1569493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  <a:r>
              <a:rPr lang="en-US" dirty="0">
                <a:ln w="0"/>
                <a:solidFill>
                  <a:schemeClr val="tx1"/>
                </a:solidFill>
              </a:rPr>
              <a:t>.EID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13114" y="1538666"/>
            <a:ext cx="182269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  <a:r>
              <a:rPr lang="en-US" dirty="0">
                <a:ln w="0"/>
                <a:solidFill>
                  <a:schemeClr val="tx1"/>
                </a:solidFill>
              </a:rPr>
              <a:t>.Name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18124" y="1540665"/>
            <a:ext cx="1682785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  <a:r>
              <a:rPr lang="en-US" dirty="0">
                <a:ln w="0"/>
                <a:solidFill>
                  <a:schemeClr val="tx1"/>
                </a:solidFill>
              </a:rPr>
              <a:t>.</a:t>
            </a:r>
            <a:r>
              <a:rPr lang="en-US" dirty="0" err="1">
                <a:ln w="0"/>
                <a:solidFill>
                  <a:schemeClr val="tx1"/>
                </a:solidFill>
              </a:rPr>
              <a:t>Dept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72984" y="1538666"/>
            <a:ext cx="195227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EmpSalary.Amount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0372" y="2124676"/>
            <a:ext cx="977144" cy="42252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60809" y="2129225"/>
            <a:ext cx="1181514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860164" y="2116705"/>
            <a:ext cx="1559435" cy="41569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808080"/>
                </a:solidFill>
              </a:rPr>
              <a:t>Full Outer</a:t>
            </a:r>
            <a:r>
              <a:rPr lang="en-IN" dirty="0"/>
              <a:t> </a:t>
            </a:r>
            <a:r>
              <a:rPr lang="en-IN" dirty="0">
                <a:solidFill>
                  <a:srgbClr val="808080"/>
                </a:solidFill>
              </a:rPr>
              <a:t>Join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11907" y="2116705"/>
            <a:ext cx="1181514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EmpSalary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6958" y="2665189"/>
            <a:ext cx="481986" cy="4031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0168" y="2663827"/>
            <a:ext cx="3057188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Employee.EID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/>
              <a:t> </a:t>
            </a:r>
            <a:r>
              <a:rPr lang="en-IN" dirty="0" err="1"/>
              <a:t>EmpSalary.EID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319785" y="3177317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74313" y="3169797"/>
            <a:ext cx="1626596" cy="41034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EmpSalary</a:t>
            </a:r>
            <a:r>
              <a:rPr lang="en-US" dirty="0">
                <a:ln w="0"/>
                <a:solidFill>
                  <a:schemeClr val="tx1"/>
                </a:solidFill>
              </a:rPr>
              <a:t>.EID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88234" y="3167246"/>
            <a:ext cx="481986" cy="4031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IS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76644" y="3171060"/>
            <a:ext cx="720260" cy="4031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NULL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94063" y="3178224"/>
            <a:ext cx="481986" cy="4031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OR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379" y="4926088"/>
            <a:ext cx="743902" cy="672186"/>
          </a:xfrm>
          <a:prstGeom prst="rect">
            <a:avLst/>
          </a:prstGeom>
        </p:spPr>
      </p:pic>
      <p:graphicFrame>
        <p:nvGraphicFramePr>
          <p:cNvPr id="26" name="Table 25"/>
          <p:cNvGraphicFramePr>
            <a:graphicFrameLocks noGrp="1" noChangeAspect="1"/>
          </p:cNvGraphicFramePr>
          <p:nvPr/>
        </p:nvGraphicFramePr>
        <p:xfrm>
          <a:off x="5517045" y="4607488"/>
          <a:ext cx="2788755" cy="123861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3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753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6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EID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Dept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Amount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533400" y="3831952"/>
          <a:ext cx="2148376" cy="256884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106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EID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Dept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Raju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Admin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Admin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Sanjay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Sales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907169" y="3894087"/>
          <a:ext cx="1386376" cy="224774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106">
                <a:tc gridSpan="2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EmpSalary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EID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Amount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68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8F6F-0329-5DC9-7B10-95CE2BB7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89C81-2341-6FA0-862C-E6BEB09D3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executes faster.</a:t>
            </a:r>
            <a:endParaRPr lang="en-US" dirty="0"/>
          </a:p>
          <a:p>
            <a:r>
              <a:rPr lang="en-US" dirty="0"/>
              <a:t>The retrieval time of the query using joins almost always will be faster than that of a subquery.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8754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FD52-B5C4-AAC4-DE73-F2BE88D6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 v/s Sub query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40FDABC-20E0-45B1-024D-49DAC9C59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535514"/>
              </p:ext>
            </p:extLst>
          </p:nvPr>
        </p:nvGraphicFramePr>
        <p:xfrm>
          <a:off x="209960" y="1738114"/>
          <a:ext cx="11635363" cy="944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0557">
                  <a:extLst>
                    <a:ext uri="{9D8B030D-6E8A-4147-A177-3AD203B41FA5}">
                      <a16:colId xmlns:a16="http://schemas.microsoft.com/office/drawing/2014/main" val="958018848"/>
                    </a:ext>
                  </a:extLst>
                </a:gridCol>
                <a:gridCol w="5018244">
                  <a:extLst>
                    <a:ext uri="{9D8B030D-6E8A-4147-A177-3AD203B41FA5}">
                      <a16:colId xmlns:a16="http://schemas.microsoft.com/office/drawing/2014/main" val="3461316769"/>
                    </a:ext>
                  </a:extLst>
                </a:gridCol>
                <a:gridCol w="4926562">
                  <a:extLst>
                    <a:ext uri="{9D8B030D-6E8A-4147-A177-3AD203B41FA5}">
                      <a16:colId xmlns:a16="http://schemas.microsoft.com/office/drawing/2014/main" val="133769863"/>
                    </a:ext>
                  </a:extLst>
                </a:gridCol>
              </a:tblGrid>
              <a:tr h="44751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rgbClr val="0E47A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Join is a concept used to fetch rows from two or more tables based on a related column or set of columns.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Subquery (Nested Query) is a query that is embedded within another SQL query. This is also a technique to fetch data from multiple tables.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13785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AF1B1384-0F6A-80E6-2081-D60F54B8D2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593506"/>
              </p:ext>
            </p:extLst>
          </p:nvPr>
        </p:nvGraphicFramePr>
        <p:xfrm>
          <a:off x="209962" y="1301079"/>
          <a:ext cx="11635363" cy="4475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8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6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514">
                <a:tc>
                  <a:txBody>
                    <a:bodyPr/>
                    <a:lstStyle/>
                    <a:p>
                      <a:pPr fontAlgn="t"/>
                      <a:r>
                        <a:rPr lang="en-GB" b="1">
                          <a:solidFill>
                            <a:schemeClr val="tx1"/>
                          </a:solidFill>
                          <a:effectLst/>
                        </a:rPr>
                        <a:t>Parameters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chemeClr val="tx1"/>
                          </a:solidFill>
                          <a:effectLst/>
                        </a:rPr>
                        <a:t>Join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chemeClr val="tx1"/>
                          </a:solidFill>
                          <a:effectLst/>
                        </a:rPr>
                        <a:t>Subquery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0D88B04-E1A6-A3E1-9BE2-5C1B60753B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205202"/>
              </p:ext>
            </p:extLst>
          </p:nvPr>
        </p:nvGraphicFramePr>
        <p:xfrm>
          <a:off x="200727" y="926083"/>
          <a:ext cx="1166416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66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Difference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DCD561-4996-64B9-53B3-E0AE67969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00647"/>
              </p:ext>
            </p:extLst>
          </p:nvPr>
        </p:nvGraphicFramePr>
        <p:xfrm>
          <a:off x="209962" y="2684237"/>
          <a:ext cx="11635363" cy="670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8932">
                  <a:extLst>
                    <a:ext uri="{9D8B030D-6E8A-4147-A177-3AD203B41FA5}">
                      <a16:colId xmlns:a16="http://schemas.microsoft.com/office/drawing/2014/main" val="2383357917"/>
                    </a:ext>
                  </a:extLst>
                </a:gridCol>
                <a:gridCol w="5019869">
                  <a:extLst>
                    <a:ext uri="{9D8B030D-6E8A-4147-A177-3AD203B41FA5}">
                      <a16:colId xmlns:a16="http://schemas.microsoft.com/office/drawing/2014/main" val="1677393283"/>
                    </a:ext>
                  </a:extLst>
                </a:gridCol>
                <a:gridCol w="4926562">
                  <a:extLst>
                    <a:ext uri="{9D8B030D-6E8A-4147-A177-3AD203B41FA5}">
                      <a16:colId xmlns:a16="http://schemas.microsoft.com/office/drawing/2014/main" val="2894284266"/>
                    </a:ext>
                  </a:extLst>
                </a:gridCol>
              </a:tblGrid>
              <a:tr h="44751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rgbClr val="0E47A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Types</a:t>
                      </a:r>
                    </a:p>
                    <a:p>
                      <a:pPr fontAlgn="t"/>
                      <a:endParaRPr lang="en-GB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Inner, Outer, Cross, Self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Row, Multi-Row, Correlated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9733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2395AA-E4AA-3869-E4F4-3066A94C7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947451"/>
              </p:ext>
            </p:extLst>
          </p:nvPr>
        </p:nvGraphicFramePr>
        <p:xfrm>
          <a:off x="209961" y="3354797"/>
          <a:ext cx="11635363" cy="670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8932">
                  <a:extLst>
                    <a:ext uri="{9D8B030D-6E8A-4147-A177-3AD203B41FA5}">
                      <a16:colId xmlns:a16="http://schemas.microsoft.com/office/drawing/2014/main" val="2545654813"/>
                    </a:ext>
                  </a:extLst>
                </a:gridCol>
                <a:gridCol w="5019869">
                  <a:extLst>
                    <a:ext uri="{9D8B030D-6E8A-4147-A177-3AD203B41FA5}">
                      <a16:colId xmlns:a16="http://schemas.microsoft.com/office/drawing/2014/main" val="3534728257"/>
                    </a:ext>
                  </a:extLst>
                </a:gridCol>
                <a:gridCol w="4926562">
                  <a:extLst>
                    <a:ext uri="{9D8B030D-6E8A-4147-A177-3AD203B41FA5}">
                      <a16:colId xmlns:a16="http://schemas.microsoft.com/office/drawing/2014/main" val="52194892"/>
                    </a:ext>
                  </a:extLst>
                </a:gridCol>
              </a:tblGrid>
              <a:tr h="44751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rgbClr val="0E47A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to use</a:t>
                      </a:r>
                    </a:p>
                    <a:p>
                      <a:pPr fontAlgn="t"/>
                      <a:endParaRPr lang="en-GB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JOINs are used when the relationships between the tables are known and fixed.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Subqueries are often used when the result of the query is not known or dynamic.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38611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FC6D6F-984E-D558-15C6-45F993D0A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0439"/>
              </p:ext>
            </p:extLst>
          </p:nvPr>
        </p:nvGraphicFramePr>
        <p:xfrm>
          <a:off x="209961" y="4026600"/>
          <a:ext cx="11635363" cy="944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8932">
                  <a:extLst>
                    <a:ext uri="{9D8B030D-6E8A-4147-A177-3AD203B41FA5}">
                      <a16:colId xmlns:a16="http://schemas.microsoft.com/office/drawing/2014/main" val="3297889031"/>
                    </a:ext>
                  </a:extLst>
                </a:gridCol>
                <a:gridCol w="5019869">
                  <a:extLst>
                    <a:ext uri="{9D8B030D-6E8A-4147-A177-3AD203B41FA5}">
                      <a16:colId xmlns:a16="http://schemas.microsoft.com/office/drawing/2014/main" val="2728143266"/>
                    </a:ext>
                  </a:extLst>
                </a:gridCol>
                <a:gridCol w="4926562">
                  <a:extLst>
                    <a:ext uri="{9D8B030D-6E8A-4147-A177-3AD203B41FA5}">
                      <a16:colId xmlns:a16="http://schemas.microsoft.com/office/drawing/2014/main" val="2696696310"/>
                    </a:ext>
                  </a:extLst>
                </a:gridCol>
              </a:tblGrid>
              <a:tr h="44751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rgbClr val="0E47A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Advantage</a:t>
                      </a:r>
                    </a:p>
                    <a:p>
                      <a:pPr fontAlgn="t"/>
                      <a:endParaRPr lang="en-GB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Joins help with a clear and concise way to retrieve data without the need for additional filtering or processing.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Subqueries help us to perform complex filtering and calculations based on the results of the inner query.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66921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A8AFFB6-C068-3D57-0B2E-AF13408C7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02735"/>
              </p:ext>
            </p:extLst>
          </p:nvPr>
        </p:nvGraphicFramePr>
        <p:xfrm>
          <a:off x="209960" y="4961001"/>
          <a:ext cx="11635363" cy="944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8932">
                  <a:extLst>
                    <a:ext uri="{9D8B030D-6E8A-4147-A177-3AD203B41FA5}">
                      <a16:colId xmlns:a16="http://schemas.microsoft.com/office/drawing/2014/main" val="1006454372"/>
                    </a:ext>
                  </a:extLst>
                </a:gridCol>
                <a:gridCol w="5019869">
                  <a:extLst>
                    <a:ext uri="{9D8B030D-6E8A-4147-A177-3AD203B41FA5}">
                      <a16:colId xmlns:a16="http://schemas.microsoft.com/office/drawing/2014/main" val="4017941095"/>
                    </a:ext>
                  </a:extLst>
                </a:gridCol>
                <a:gridCol w="4926562">
                  <a:extLst>
                    <a:ext uri="{9D8B030D-6E8A-4147-A177-3AD203B41FA5}">
                      <a16:colId xmlns:a16="http://schemas.microsoft.com/office/drawing/2014/main" val="1084007206"/>
                    </a:ext>
                  </a:extLst>
                </a:gridCol>
              </a:tblGrid>
              <a:tr h="44751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rgbClr val="0E47A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Limitation</a:t>
                      </a:r>
                    </a:p>
                    <a:p>
                      <a:pPr fontAlgn="t"/>
                      <a:endParaRPr lang="en-GB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 Joins work well for combining data from different tables, they may not be suitable for certain complex data manipulations.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Subqueries may make the SQL code more complex and harder to read.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755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49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72642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C611-CC33-A999-008C-DE92C8E9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simple 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28102-A9F8-9F08-69FA-5837DF14E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52789" cy="559056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b="1" dirty="0"/>
              <a:t>Create a view </a:t>
            </a:r>
            <a:r>
              <a:rPr lang="en-US" b="1" dirty="0" err="1"/>
              <a:t>Student_Details</a:t>
            </a:r>
            <a:r>
              <a:rPr lang="en-US" b="1" dirty="0"/>
              <a:t> having columns </a:t>
            </a:r>
            <a:r>
              <a:rPr lang="en-US" b="1" dirty="0">
                <a:solidFill>
                  <a:srgbClr val="C00000"/>
                </a:solidFill>
              </a:rPr>
              <a:t>Name</a:t>
            </a:r>
            <a:r>
              <a:rPr lang="en-US" b="1" dirty="0"/>
              <a:t>, </a:t>
            </a:r>
            <a:r>
              <a:rPr lang="en-US" b="1" dirty="0">
                <a:solidFill>
                  <a:srgbClr val="C00000"/>
                </a:solidFill>
              </a:rPr>
              <a:t>Branch</a:t>
            </a:r>
            <a:r>
              <a:rPr lang="en-US" b="1" dirty="0"/>
              <a:t> &amp; </a:t>
            </a:r>
            <a:r>
              <a:rPr lang="en-US" b="1" dirty="0">
                <a:solidFill>
                  <a:srgbClr val="C00000"/>
                </a:solidFill>
              </a:rPr>
              <a:t>SPI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BAAD9-8399-9187-3FA6-5EE5D6768396}"/>
              </a:ext>
            </a:extLst>
          </p:cNvPr>
          <p:cNvSpPr/>
          <p:nvPr/>
        </p:nvSpPr>
        <p:spPr>
          <a:xfrm>
            <a:off x="523875" y="1219200"/>
            <a:ext cx="7858124" cy="1846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9FA85-9CB8-D8F5-60AA-D8666DADDC27}"/>
              </a:ext>
            </a:extLst>
          </p:cNvPr>
          <p:cNvSpPr txBox="1"/>
          <p:nvPr/>
        </p:nvSpPr>
        <p:spPr>
          <a:xfrm>
            <a:off x="190500" y="895545"/>
            <a:ext cx="229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Syntax to create 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BB4B84-87FD-D11F-7CEF-6B6DD1F8CF96}"/>
              </a:ext>
            </a:extLst>
          </p:cNvPr>
          <p:cNvSpPr/>
          <p:nvPr/>
        </p:nvSpPr>
        <p:spPr>
          <a:xfrm>
            <a:off x="749210" y="1358763"/>
            <a:ext cx="9906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CREATE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D867A-4794-97BD-DD99-5EC4BA885C6D}"/>
              </a:ext>
            </a:extLst>
          </p:cNvPr>
          <p:cNvSpPr/>
          <p:nvPr/>
        </p:nvSpPr>
        <p:spPr>
          <a:xfrm>
            <a:off x="3347380" y="1358763"/>
            <a:ext cx="9271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025F62-3221-1397-7EF6-217865E75FF3}"/>
              </a:ext>
            </a:extLst>
          </p:cNvPr>
          <p:cNvSpPr/>
          <p:nvPr/>
        </p:nvSpPr>
        <p:spPr>
          <a:xfrm>
            <a:off x="4352731" y="1366700"/>
            <a:ext cx="151466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View_name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F15EA2-D991-1D56-C5AB-6FF3859CDC72}"/>
              </a:ext>
            </a:extLst>
          </p:cNvPr>
          <p:cNvSpPr/>
          <p:nvPr/>
        </p:nvSpPr>
        <p:spPr>
          <a:xfrm>
            <a:off x="7625462" y="2459421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5FD58A-51D5-9A0B-E8B7-EC007CBFC44A}"/>
              </a:ext>
            </a:extLst>
          </p:cNvPr>
          <p:cNvSpPr/>
          <p:nvPr/>
        </p:nvSpPr>
        <p:spPr>
          <a:xfrm>
            <a:off x="762000" y="1905000"/>
            <a:ext cx="48251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ECE327-4B46-BDA0-5FF1-B48EB696670C}"/>
              </a:ext>
            </a:extLst>
          </p:cNvPr>
          <p:cNvSpPr/>
          <p:nvPr/>
        </p:nvSpPr>
        <p:spPr>
          <a:xfrm>
            <a:off x="762001" y="2449588"/>
            <a:ext cx="97547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DEEBD-7DBC-9A28-A21B-61886535E695}"/>
              </a:ext>
            </a:extLst>
          </p:cNvPr>
          <p:cNvSpPr/>
          <p:nvPr/>
        </p:nvSpPr>
        <p:spPr>
          <a:xfrm>
            <a:off x="2920309" y="2455484"/>
            <a:ext cx="1019505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23EFEA-A3D1-80C3-AC70-522C4D262EDD}"/>
              </a:ext>
            </a:extLst>
          </p:cNvPr>
          <p:cNvSpPr/>
          <p:nvPr/>
        </p:nvSpPr>
        <p:spPr>
          <a:xfrm>
            <a:off x="4021443" y="2459421"/>
            <a:ext cx="1324046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Table_name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812C0A-8F31-1735-C405-E9336B6BDC87}"/>
              </a:ext>
            </a:extLst>
          </p:cNvPr>
          <p:cNvSpPr/>
          <p:nvPr/>
        </p:nvSpPr>
        <p:spPr>
          <a:xfrm>
            <a:off x="1816009" y="2455484"/>
            <a:ext cx="1027325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1BAC74-BFFD-0761-5C37-98D003D7B3CF}"/>
              </a:ext>
            </a:extLst>
          </p:cNvPr>
          <p:cNvSpPr/>
          <p:nvPr/>
        </p:nvSpPr>
        <p:spPr>
          <a:xfrm>
            <a:off x="5427151" y="2459421"/>
            <a:ext cx="897449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WHERE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9DF55-CF79-50A9-232B-D46FAB4126D9}"/>
              </a:ext>
            </a:extLst>
          </p:cNvPr>
          <p:cNvSpPr/>
          <p:nvPr/>
        </p:nvSpPr>
        <p:spPr>
          <a:xfrm>
            <a:off x="6406262" y="2459421"/>
            <a:ext cx="1137538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210F1A-7F71-1141-E012-F7A1F2C1759A}"/>
              </a:ext>
            </a:extLst>
          </p:cNvPr>
          <p:cNvSpPr/>
          <p:nvPr/>
        </p:nvSpPr>
        <p:spPr>
          <a:xfrm>
            <a:off x="1813300" y="1358763"/>
            <a:ext cx="14605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[OR </a:t>
            </a:r>
            <a:r>
              <a:rPr lang="en-US" dirty="0">
                <a:solidFill>
                  <a:srgbClr val="0000FF"/>
                </a:solidFill>
              </a:rPr>
              <a:t>ALTER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9792E0-8103-1DBE-3D16-5615126E1FE5}"/>
              </a:ext>
            </a:extLst>
          </p:cNvPr>
          <p:cNvSpPr txBox="1"/>
          <p:nvPr/>
        </p:nvSpPr>
        <p:spPr>
          <a:xfrm>
            <a:off x="190499" y="3245300"/>
            <a:ext cx="18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F2BAD2-950F-CB62-39D1-17ECB2A1351B}"/>
              </a:ext>
            </a:extLst>
          </p:cNvPr>
          <p:cNvSpPr/>
          <p:nvPr/>
        </p:nvSpPr>
        <p:spPr>
          <a:xfrm>
            <a:off x="523875" y="4247890"/>
            <a:ext cx="7858124" cy="1902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3E342D-0BEB-8E37-73C4-310FDA79D93A}"/>
              </a:ext>
            </a:extLst>
          </p:cNvPr>
          <p:cNvSpPr/>
          <p:nvPr/>
        </p:nvSpPr>
        <p:spPr>
          <a:xfrm>
            <a:off x="742080" y="4425570"/>
            <a:ext cx="9906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CREATE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0F3289-7679-8F7C-18F5-1A4E74FFF76C}"/>
              </a:ext>
            </a:extLst>
          </p:cNvPr>
          <p:cNvSpPr/>
          <p:nvPr/>
        </p:nvSpPr>
        <p:spPr>
          <a:xfrm>
            <a:off x="1808880" y="4425570"/>
            <a:ext cx="9271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VIEW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6F4AA3-44BC-7EA3-8514-F2518B093994}"/>
              </a:ext>
            </a:extLst>
          </p:cNvPr>
          <p:cNvSpPr/>
          <p:nvPr/>
        </p:nvSpPr>
        <p:spPr>
          <a:xfrm>
            <a:off x="2814231" y="4433507"/>
            <a:ext cx="1966113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Student_Details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B033FE-4BFD-6B95-0CAD-B77AD4F6FE3B}"/>
              </a:ext>
            </a:extLst>
          </p:cNvPr>
          <p:cNvSpPr/>
          <p:nvPr/>
        </p:nvSpPr>
        <p:spPr>
          <a:xfrm>
            <a:off x="7010400" y="5534192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E83E35-9F2E-EF88-EACF-8788FA6331E9}"/>
              </a:ext>
            </a:extLst>
          </p:cNvPr>
          <p:cNvSpPr/>
          <p:nvPr/>
        </p:nvSpPr>
        <p:spPr>
          <a:xfrm>
            <a:off x="754870" y="4971807"/>
            <a:ext cx="48251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2F3E4B-6A19-6BF6-5E81-9DCE4059D027}"/>
              </a:ext>
            </a:extLst>
          </p:cNvPr>
          <p:cNvSpPr/>
          <p:nvPr/>
        </p:nvSpPr>
        <p:spPr>
          <a:xfrm>
            <a:off x="754871" y="5516395"/>
            <a:ext cx="97547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414CF6-2FED-3333-8DFC-017405E88562}"/>
              </a:ext>
            </a:extLst>
          </p:cNvPr>
          <p:cNvSpPr/>
          <p:nvPr/>
        </p:nvSpPr>
        <p:spPr>
          <a:xfrm>
            <a:off x="4998543" y="5545224"/>
            <a:ext cx="724501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D5CB80-8E6A-A7FC-15B4-8DEA6B363628}"/>
              </a:ext>
            </a:extLst>
          </p:cNvPr>
          <p:cNvSpPr/>
          <p:nvPr/>
        </p:nvSpPr>
        <p:spPr>
          <a:xfrm>
            <a:off x="5798322" y="5540088"/>
            <a:ext cx="1137538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1ADB97-8965-0967-4194-13763208340F}"/>
              </a:ext>
            </a:extLst>
          </p:cNvPr>
          <p:cNvSpPr/>
          <p:nvPr/>
        </p:nvSpPr>
        <p:spPr>
          <a:xfrm>
            <a:off x="1808879" y="5522291"/>
            <a:ext cx="803259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Name,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E1871D-7AE3-82A4-0245-5D6E29AB2B11}"/>
              </a:ext>
            </a:extLst>
          </p:cNvPr>
          <p:cNvSpPr/>
          <p:nvPr/>
        </p:nvSpPr>
        <p:spPr>
          <a:xfrm>
            <a:off x="2803862" y="5533429"/>
            <a:ext cx="903907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Branch,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A60A75-1DCF-CFFF-B365-CD108AED61D5}"/>
              </a:ext>
            </a:extLst>
          </p:cNvPr>
          <p:cNvSpPr/>
          <p:nvPr/>
        </p:nvSpPr>
        <p:spPr>
          <a:xfrm>
            <a:off x="3876344" y="5533649"/>
            <a:ext cx="1017038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SPI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6F6DDF2-F665-7AA1-38E4-A54332156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456" y="1735356"/>
            <a:ext cx="2457793" cy="1412958"/>
          </a:xfrm>
          <a:prstGeom prst="rect">
            <a:avLst/>
          </a:prstGeom>
        </p:spPr>
      </p:pic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6AE67D41-E653-C6A2-EFB2-A868238537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105261"/>
              </p:ext>
            </p:extLst>
          </p:nvPr>
        </p:nvGraphicFramePr>
        <p:xfrm>
          <a:off x="9172851" y="1382957"/>
          <a:ext cx="943422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3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691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59A3E438-C441-B11D-76AD-0B94994BF1EC}"/>
              </a:ext>
            </a:extLst>
          </p:cNvPr>
          <p:cNvSpPr/>
          <p:nvPr/>
        </p:nvSpPr>
        <p:spPr>
          <a:xfrm>
            <a:off x="9166456" y="1746931"/>
            <a:ext cx="2457793" cy="14129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37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543C-9CDC-7C4D-3E67-D77C4A2C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Display 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7BCD3-CCDC-9476-6FDC-8C7068AD2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7DE5A0-0C85-4E3D-E712-F635A40CEEC5}"/>
              </a:ext>
            </a:extLst>
          </p:cNvPr>
          <p:cNvSpPr/>
          <p:nvPr/>
        </p:nvSpPr>
        <p:spPr>
          <a:xfrm>
            <a:off x="609600" y="1304125"/>
            <a:ext cx="7586889" cy="760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6F8E0B-13AF-CD76-42C3-0233050A29EE}"/>
              </a:ext>
            </a:extLst>
          </p:cNvPr>
          <p:cNvSpPr/>
          <p:nvPr/>
        </p:nvSpPr>
        <p:spPr>
          <a:xfrm>
            <a:off x="609600" y="2454565"/>
            <a:ext cx="7586889" cy="760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7A3F74-8838-8479-3DC2-9AF8F02E6F92}"/>
              </a:ext>
            </a:extLst>
          </p:cNvPr>
          <p:cNvSpPr/>
          <p:nvPr/>
        </p:nvSpPr>
        <p:spPr>
          <a:xfrm>
            <a:off x="7625462" y="1457633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4126A-C4EC-CA59-4728-EEF7A29648AD}"/>
              </a:ext>
            </a:extLst>
          </p:cNvPr>
          <p:cNvSpPr/>
          <p:nvPr/>
        </p:nvSpPr>
        <p:spPr>
          <a:xfrm>
            <a:off x="762001" y="1447800"/>
            <a:ext cx="97547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5C9589-BD11-CAF6-6097-FA12A1B553FF}"/>
              </a:ext>
            </a:extLst>
          </p:cNvPr>
          <p:cNvSpPr/>
          <p:nvPr/>
        </p:nvSpPr>
        <p:spPr>
          <a:xfrm>
            <a:off x="2920309" y="1453696"/>
            <a:ext cx="1019505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0D8610-6DFE-B866-B3E5-4CA62D5F1355}"/>
              </a:ext>
            </a:extLst>
          </p:cNvPr>
          <p:cNvSpPr/>
          <p:nvPr/>
        </p:nvSpPr>
        <p:spPr>
          <a:xfrm>
            <a:off x="4021443" y="1457633"/>
            <a:ext cx="1324046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View_name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06AA89-F5E5-65B7-83E9-1E939E5381D5}"/>
              </a:ext>
            </a:extLst>
          </p:cNvPr>
          <p:cNvSpPr/>
          <p:nvPr/>
        </p:nvSpPr>
        <p:spPr>
          <a:xfrm>
            <a:off x="1816009" y="1453696"/>
            <a:ext cx="1027325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06EED5-BF21-CCB2-7BBF-A228B6A51A4B}"/>
              </a:ext>
            </a:extLst>
          </p:cNvPr>
          <p:cNvSpPr/>
          <p:nvPr/>
        </p:nvSpPr>
        <p:spPr>
          <a:xfrm>
            <a:off x="5427151" y="1457633"/>
            <a:ext cx="897449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WHERE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0CA8A-9B72-5EF3-D910-8DD5ED1ED160}"/>
              </a:ext>
            </a:extLst>
          </p:cNvPr>
          <p:cNvSpPr/>
          <p:nvPr/>
        </p:nvSpPr>
        <p:spPr>
          <a:xfrm>
            <a:off x="6406262" y="1457633"/>
            <a:ext cx="1137538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48932D-CF09-1D17-32BF-506E60FC5A2B}"/>
              </a:ext>
            </a:extLst>
          </p:cNvPr>
          <p:cNvSpPr txBox="1"/>
          <p:nvPr/>
        </p:nvSpPr>
        <p:spPr>
          <a:xfrm>
            <a:off x="304800" y="899119"/>
            <a:ext cx="229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Syntax to Display 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10947-2619-EEE3-F7EA-C1B9A6330984}"/>
              </a:ext>
            </a:extLst>
          </p:cNvPr>
          <p:cNvSpPr txBox="1"/>
          <p:nvPr/>
        </p:nvSpPr>
        <p:spPr>
          <a:xfrm>
            <a:off x="304799" y="2145268"/>
            <a:ext cx="434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To display </a:t>
            </a:r>
            <a:r>
              <a:rPr lang="en-IN" b="1" u="sng" dirty="0" err="1"/>
              <a:t>Student_Details</a:t>
            </a:r>
            <a:r>
              <a:rPr lang="en-US" b="1" u="sng" dirty="0"/>
              <a:t> 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5A51C0-2B04-7F6E-625F-C02476666224}"/>
              </a:ext>
            </a:extLst>
          </p:cNvPr>
          <p:cNvSpPr/>
          <p:nvPr/>
        </p:nvSpPr>
        <p:spPr>
          <a:xfrm>
            <a:off x="5284454" y="2590800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51675-580F-9C7E-0CD0-4B13B9B8A1F5}"/>
              </a:ext>
            </a:extLst>
          </p:cNvPr>
          <p:cNvSpPr/>
          <p:nvPr/>
        </p:nvSpPr>
        <p:spPr>
          <a:xfrm>
            <a:off x="762000" y="2580967"/>
            <a:ext cx="97547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C43656-6F62-1060-878F-5FCA9B402E65}"/>
              </a:ext>
            </a:extLst>
          </p:cNvPr>
          <p:cNvSpPr/>
          <p:nvPr/>
        </p:nvSpPr>
        <p:spPr>
          <a:xfrm>
            <a:off x="2387508" y="2586863"/>
            <a:ext cx="1019505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E382D6-2225-BF70-21F6-DEE71885082F}"/>
              </a:ext>
            </a:extLst>
          </p:cNvPr>
          <p:cNvSpPr/>
          <p:nvPr/>
        </p:nvSpPr>
        <p:spPr>
          <a:xfrm>
            <a:off x="3488642" y="2590800"/>
            <a:ext cx="1696816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Student_Details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9232F2-7D24-63D8-FCE5-ECCB57FE3F1A}"/>
              </a:ext>
            </a:extLst>
          </p:cNvPr>
          <p:cNvSpPr/>
          <p:nvPr/>
        </p:nvSpPr>
        <p:spPr>
          <a:xfrm>
            <a:off x="1816008" y="2586863"/>
            <a:ext cx="492969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E50372-767C-2C0C-E12A-97913B82B651}"/>
              </a:ext>
            </a:extLst>
          </p:cNvPr>
          <p:cNvSpPr txBox="1"/>
          <p:nvPr/>
        </p:nvSpPr>
        <p:spPr>
          <a:xfrm>
            <a:off x="304800" y="3429000"/>
            <a:ext cx="164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 (VIEW)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BF8D7C3-3258-CC52-B97D-B4DD9CF46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495595"/>
            <a:ext cx="1648055" cy="1143160"/>
          </a:xfrm>
          <a:prstGeom prst="rect">
            <a:avLst/>
          </a:prstGeom>
        </p:spPr>
      </p:pic>
      <p:graphicFrame>
        <p:nvGraphicFramePr>
          <p:cNvPr id="38" name="Content Placeholder 4">
            <a:extLst>
              <a:ext uri="{FF2B5EF4-FFF2-40B4-BE49-F238E27FC236}">
                <a16:creationId xmlns:a16="http://schemas.microsoft.com/office/drawing/2014/main" id="{CBBA2F79-9D30-F213-743B-37ECE596E9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882228"/>
              </p:ext>
            </p:extLst>
          </p:nvPr>
        </p:nvGraphicFramePr>
        <p:xfrm>
          <a:off x="762000" y="4129835"/>
          <a:ext cx="16480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691"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Student_Details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98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36AB-CF16-3F0B-C990-216BFBFA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41B80-3AB7-2A32-2762-24BCF696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US" b="1" dirty="0"/>
              <a:t>Create a view STUDENT_BKLOG having all columns but students whose backlog more than 2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</a:rPr>
              <a:t>SELECT</a:t>
            </a: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dirty="0">
                <a:solidFill>
                  <a:srgbClr val="808080"/>
                </a:solidFill>
              </a:rPr>
              <a:t>*</a:t>
            </a: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dirty="0">
                <a:solidFill>
                  <a:srgbClr val="0000FF"/>
                </a:solidFill>
              </a:rPr>
              <a:t>FROM</a:t>
            </a:r>
            <a:r>
              <a:rPr lang="en-IN" sz="1800" dirty="0">
                <a:solidFill>
                  <a:srgbClr val="000000"/>
                </a:solidFill>
              </a:rPr>
              <a:t> STUDENT_BKLOG</a:t>
            </a:r>
            <a:r>
              <a:rPr lang="en-IN" sz="1800" dirty="0">
                <a:solidFill>
                  <a:srgbClr val="808080"/>
                </a:solidFill>
              </a:rPr>
              <a:t>;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99D54-8272-124C-B629-DA8C49AF5773}"/>
              </a:ext>
            </a:extLst>
          </p:cNvPr>
          <p:cNvSpPr txBox="1"/>
          <p:nvPr/>
        </p:nvSpPr>
        <p:spPr>
          <a:xfrm>
            <a:off x="398843" y="863444"/>
            <a:ext cx="18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Example-2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76184-B2D3-2A14-4159-42EAA0FCA275}"/>
              </a:ext>
            </a:extLst>
          </p:cNvPr>
          <p:cNvSpPr/>
          <p:nvPr/>
        </p:nvSpPr>
        <p:spPr>
          <a:xfrm>
            <a:off x="732219" y="1839139"/>
            <a:ext cx="7858124" cy="1902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41E30E-9A96-A6F8-F47C-168380CF225B}"/>
              </a:ext>
            </a:extLst>
          </p:cNvPr>
          <p:cNvSpPr/>
          <p:nvPr/>
        </p:nvSpPr>
        <p:spPr>
          <a:xfrm>
            <a:off x="950424" y="2043714"/>
            <a:ext cx="9906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CREATE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C7E97F-BD8B-4059-8196-DF3C27F4E08A}"/>
              </a:ext>
            </a:extLst>
          </p:cNvPr>
          <p:cNvSpPr/>
          <p:nvPr/>
        </p:nvSpPr>
        <p:spPr>
          <a:xfrm>
            <a:off x="2017224" y="2043714"/>
            <a:ext cx="9271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8CB3E-6CDB-0169-6859-A0E0A3C840E9}"/>
              </a:ext>
            </a:extLst>
          </p:cNvPr>
          <p:cNvSpPr/>
          <p:nvPr/>
        </p:nvSpPr>
        <p:spPr>
          <a:xfrm>
            <a:off x="3022575" y="2051651"/>
            <a:ext cx="1966113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STUDENT_BKLOG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C93EB2-7504-8DC5-CFA2-8F19A928F1F4}"/>
              </a:ext>
            </a:extLst>
          </p:cNvPr>
          <p:cNvSpPr/>
          <p:nvPr/>
        </p:nvSpPr>
        <p:spPr>
          <a:xfrm>
            <a:off x="7500602" y="3131130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EA964-4092-93D6-E704-5F3614951945}"/>
              </a:ext>
            </a:extLst>
          </p:cNvPr>
          <p:cNvSpPr/>
          <p:nvPr/>
        </p:nvSpPr>
        <p:spPr>
          <a:xfrm>
            <a:off x="963214" y="2589951"/>
            <a:ext cx="48251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62A038-3E22-104A-5017-6B3B8169C335}"/>
              </a:ext>
            </a:extLst>
          </p:cNvPr>
          <p:cNvSpPr/>
          <p:nvPr/>
        </p:nvSpPr>
        <p:spPr>
          <a:xfrm>
            <a:off x="963215" y="3134539"/>
            <a:ext cx="97547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9232A6-CBC4-9013-9D45-D23C79E1836E}"/>
              </a:ext>
            </a:extLst>
          </p:cNvPr>
          <p:cNvSpPr/>
          <p:nvPr/>
        </p:nvSpPr>
        <p:spPr>
          <a:xfrm>
            <a:off x="2944414" y="3140435"/>
            <a:ext cx="724501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DFE8A4-5D0A-8CC3-FDB5-4018C02488FA}"/>
              </a:ext>
            </a:extLst>
          </p:cNvPr>
          <p:cNvSpPr/>
          <p:nvPr/>
        </p:nvSpPr>
        <p:spPr>
          <a:xfrm>
            <a:off x="3744193" y="3135299"/>
            <a:ext cx="1137538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E8F51C-8A25-74B0-DEE4-B16E5309746B}"/>
              </a:ext>
            </a:extLst>
          </p:cNvPr>
          <p:cNvSpPr/>
          <p:nvPr/>
        </p:nvSpPr>
        <p:spPr>
          <a:xfrm>
            <a:off x="2017223" y="3140435"/>
            <a:ext cx="803259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30D00E-C7B3-2E4D-D137-A735E3024BD9}"/>
              </a:ext>
            </a:extLst>
          </p:cNvPr>
          <p:cNvSpPr/>
          <p:nvPr/>
        </p:nvSpPr>
        <p:spPr>
          <a:xfrm>
            <a:off x="4975964" y="3125868"/>
            <a:ext cx="1183118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WHERE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1B0BA3-EB20-48B7-EEBF-21E1F18AF2CC}"/>
              </a:ext>
            </a:extLst>
          </p:cNvPr>
          <p:cNvSpPr/>
          <p:nvPr/>
        </p:nvSpPr>
        <p:spPr>
          <a:xfrm>
            <a:off x="6253315" y="3125868"/>
            <a:ext cx="1137538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BKLOG</a:t>
            </a:r>
            <a:r>
              <a:rPr lang="en-US" dirty="0">
                <a:solidFill>
                  <a:srgbClr val="808080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2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1918044-6C33-1522-C2A9-5051A5193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29" y="4887899"/>
            <a:ext cx="2812905" cy="10454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C072425-B8AB-B6E6-6AA4-AFF3764D11C5}"/>
              </a:ext>
            </a:extLst>
          </p:cNvPr>
          <p:cNvSpPr txBox="1"/>
          <p:nvPr/>
        </p:nvSpPr>
        <p:spPr>
          <a:xfrm>
            <a:off x="397973" y="3949113"/>
            <a:ext cx="171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 (VIEW)</a:t>
            </a:r>
          </a:p>
        </p:txBody>
      </p:sp>
    </p:spTree>
    <p:extLst>
      <p:ext uri="{BB962C8B-B14F-4D97-AF65-F5344CB8AC3E}">
        <p14:creationId xmlns:p14="http://schemas.microsoft.com/office/powerpoint/2010/main" val="172175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16985</TotalTime>
  <Words>4243</Words>
  <Application>Microsoft Office PowerPoint</Application>
  <PresentationFormat>Widescreen</PresentationFormat>
  <Paragraphs>1904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Wingdings 2</vt:lpstr>
      <vt:lpstr>Roboto Condensed</vt:lpstr>
      <vt:lpstr>Wingdings</vt:lpstr>
      <vt:lpstr>Calibri</vt:lpstr>
      <vt:lpstr>Roboto Condensed Light</vt:lpstr>
      <vt:lpstr>Consolas</vt:lpstr>
      <vt:lpstr>Segoe UI Black</vt:lpstr>
      <vt:lpstr>open sans</vt:lpstr>
      <vt:lpstr>Arial</vt:lpstr>
      <vt:lpstr>Wingdings 3</vt:lpstr>
      <vt:lpstr>Office Theme</vt:lpstr>
      <vt:lpstr>Unit – 5 SQL Views, Joins</vt:lpstr>
      <vt:lpstr>PowerPoint Presentation</vt:lpstr>
      <vt:lpstr>Views</vt:lpstr>
      <vt:lpstr>Views</vt:lpstr>
      <vt:lpstr>Types of User defined View</vt:lpstr>
      <vt:lpstr>Advantages of View </vt:lpstr>
      <vt:lpstr>Create a simple View</vt:lpstr>
      <vt:lpstr>Display view</vt:lpstr>
      <vt:lpstr>View Examples</vt:lpstr>
      <vt:lpstr>View Examples</vt:lpstr>
      <vt:lpstr>View Examples</vt:lpstr>
      <vt:lpstr>View Examples</vt:lpstr>
      <vt:lpstr>Exercise: View</vt:lpstr>
      <vt:lpstr>Create a Complex View</vt:lpstr>
      <vt:lpstr>Alter View</vt:lpstr>
      <vt:lpstr>Renaming View</vt:lpstr>
      <vt:lpstr>Destroy View</vt:lpstr>
      <vt:lpstr>Disadvantages of View</vt:lpstr>
      <vt:lpstr>Update View (Point To Keep in Mind)</vt:lpstr>
      <vt:lpstr>Table v/s View</vt:lpstr>
      <vt:lpstr>SET Operators</vt:lpstr>
      <vt:lpstr>SET Operators</vt:lpstr>
      <vt:lpstr>Union</vt:lpstr>
      <vt:lpstr>Union</vt:lpstr>
      <vt:lpstr>Union All</vt:lpstr>
      <vt:lpstr>Union All</vt:lpstr>
      <vt:lpstr>Intersect</vt:lpstr>
      <vt:lpstr>Intersect</vt:lpstr>
      <vt:lpstr>Except</vt:lpstr>
      <vt:lpstr>Except</vt:lpstr>
      <vt:lpstr>Rules on Set Operations</vt:lpstr>
      <vt:lpstr>Subqueries </vt:lpstr>
      <vt:lpstr>Sub Query</vt:lpstr>
      <vt:lpstr>Types of Sub Query</vt:lpstr>
      <vt:lpstr>Single Row Sub Query</vt:lpstr>
      <vt:lpstr>Multiple Row Sub Query </vt:lpstr>
      <vt:lpstr>Correlated Sub Query </vt:lpstr>
      <vt:lpstr>Correlated Sub Query</vt:lpstr>
      <vt:lpstr>Correlated Sub Query</vt:lpstr>
      <vt:lpstr>Correlated Sub Query</vt:lpstr>
      <vt:lpstr>Correlated Sub Query</vt:lpstr>
      <vt:lpstr>Correlated Sub Query</vt:lpstr>
      <vt:lpstr>Limitation of Sub Query</vt:lpstr>
      <vt:lpstr>Joins</vt:lpstr>
      <vt:lpstr>Joins</vt:lpstr>
      <vt:lpstr>Inner Join</vt:lpstr>
      <vt:lpstr>Example: Inner Join</vt:lpstr>
      <vt:lpstr>Example: Inner Join</vt:lpstr>
      <vt:lpstr>Left outer Join</vt:lpstr>
      <vt:lpstr>Example: Left outer Join</vt:lpstr>
      <vt:lpstr>Right outer Join</vt:lpstr>
      <vt:lpstr>Example: Right outer Join</vt:lpstr>
      <vt:lpstr>Full outer Join</vt:lpstr>
      <vt:lpstr>Example: Full outer Join</vt:lpstr>
      <vt:lpstr>Exercise: Joins</vt:lpstr>
      <vt:lpstr>Exercise: Joins</vt:lpstr>
      <vt:lpstr>Cross Join</vt:lpstr>
      <vt:lpstr>Example: Cross Join</vt:lpstr>
      <vt:lpstr>Self Join</vt:lpstr>
      <vt:lpstr>Self Join</vt:lpstr>
      <vt:lpstr>Join Examples</vt:lpstr>
      <vt:lpstr>Join Examples(Cont..)</vt:lpstr>
      <vt:lpstr>Join Examples(Cont..)</vt:lpstr>
      <vt:lpstr>Join Examples(Cont..)</vt:lpstr>
      <vt:lpstr>Join Examples(Cont..)</vt:lpstr>
      <vt:lpstr>Advantages of Joins</vt:lpstr>
      <vt:lpstr>Join v/s Sub query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943</cp:revision>
  <dcterms:created xsi:type="dcterms:W3CDTF">2020-05-01T05:09:15Z</dcterms:created>
  <dcterms:modified xsi:type="dcterms:W3CDTF">2025-07-22T11:26:51Z</dcterms:modified>
</cp:coreProperties>
</file>