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521AB7-071D-4818-AB7F-CCB4F6EFBA27}">
  <a:tblStyle styleId="{8E521AB7-071D-4818-AB7F-CCB4F6EFBA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e005a92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e005a92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c67af68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ac67af68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5e005a920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5e005a920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e005a920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5e005a920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5e005a920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5e005a92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5e005a920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5e005a920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5e005a920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5e005a920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ae7136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ae7136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5e005a92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5e005a92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5e005a92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5e005a92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ac67af6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ac67af6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d92ab28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5d92ab28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5d92ab28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5d92ab28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d92ab28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5d92ab28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5e005a92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5e005a92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5e005a92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5e005a92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ac67af688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ac67af688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5e005a92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5e005a92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40600" y="1913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Automated Aneurysm Centerline Extraction Using Deep Learning: A Point Cloud-Based Approach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                                                </a:t>
            </a:r>
            <a:r>
              <a:rPr lang="en-GB" sz="1400">
                <a:solidFill>
                  <a:srgbClr val="000000"/>
                </a:solidFill>
              </a:rPr>
              <a:t>Master thesis kick-off presentation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GB" sz="1400">
                <a:solidFill>
                  <a:srgbClr val="000000"/>
                </a:solidFill>
              </a:rPr>
              <a:t>                                                   </a:t>
            </a:r>
            <a:r>
              <a:rPr lang="en-GB" sz="1400">
                <a:solidFill>
                  <a:srgbClr val="000000"/>
                </a:solidFill>
              </a:rPr>
              <a:t>Presenter: Aniruddha Deshmukh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>
                <a:solidFill>
                  <a:srgbClr val="000000"/>
                </a:solidFill>
              </a:rPr>
              <a:t>                                                      Matriculation number: 225855</a:t>
            </a:r>
            <a:endParaRPr sz="1400">
              <a:solidFill>
                <a:srgbClr val="000000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-1200" y="4229575"/>
            <a:ext cx="914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650" y="4229575"/>
            <a:ext cx="9144000" cy="943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Supervisor 1:                                                                                                                            Supervisor 2: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Msc. Iam </a:t>
            </a:r>
            <a:r>
              <a:rPr lang="en-GB" sz="1200">
                <a:solidFill>
                  <a:schemeClr val="dk1"/>
                </a:solidFill>
              </a:rPr>
              <a:t>Spitz                                                                                                                          Prof. Dr.-Ing. habil. Sylvia Saalfeld   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Chair of Visualization                                                                                                                Chair of Visualization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OVGU, Magdeburg                                                                                                                   OVGU, Magdeburg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2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 txBox="1"/>
          <p:nvPr/>
        </p:nvSpPr>
        <p:spPr>
          <a:xfrm>
            <a:off x="36250" y="950525"/>
            <a:ext cx="9285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PointNET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PointNet offers a novel approach to processing 3D point cloud data.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Its architecture is specifically designed for classification and segmentation of point clouds.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00" y="2184975"/>
            <a:ext cx="7132000" cy="27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3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3"/>
          <p:cNvSpPr txBox="1"/>
          <p:nvPr/>
        </p:nvSpPr>
        <p:spPr>
          <a:xfrm>
            <a:off x="36250" y="950525"/>
            <a:ext cx="928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Methodology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{8E521AB7-071D-4818-AB7F-CCB4F6EFBA27}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Steps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1.1</a:t>
                      </a:r>
                      <a:r>
                        <a:rPr lang="en-GB" sz="1000"/>
                        <a:t> </a:t>
                      </a: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Convert the 3D Mesh into a point cloud</a:t>
                      </a:r>
                      <a:br>
                        <a:rPr lang="en-GB" sz="1000">
                          <a:solidFill>
                            <a:srgbClr val="374151"/>
                          </a:solidFill>
                        </a:rPr>
                      </a:br>
                      <a:r>
                        <a:rPr b="1" lang="en-GB" sz="1000">
                          <a:solidFill>
                            <a:srgbClr val="374151"/>
                          </a:solidFill>
                        </a:rPr>
                        <a:t>1.2</a:t>
                      </a: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 Create new points inside the mesh </a:t>
                      </a:r>
                      <a:br>
                        <a:rPr lang="en-GB" sz="1000">
                          <a:solidFill>
                            <a:srgbClr val="374151"/>
                          </a:solidFill>
                        </a:rPr>
                      </a:br>
                      <a:r>
                        <a:rPr b="1" lang="en-GB" sz="1000">
                          <a:solidFill>
                            <a:srgbClr val="374151"/>
                          </a:solidFill>
                        </a:rPr>
                        <a:t>1.3</a:t>
                      </a: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 Load the centerline points (i.e. the centerline)</a:t>
                      </a:r>
                      <a:br>
                        <a:rPr lang="en-GB" sz="1000">
                          <a:solidFill>
                            <a:srgbClr val="374151"/>
                          </a:solidFill>
                        </a:rPr>
                      </a:br>
                      <a:r>
                        <a:rPr b="1" lang="en-GB" sz="1000">
                          <a:solidFill>
                            <a:srgbClr val="374151"/>
                          </a:solidFill>
                        </a:rPr>
                        <a:t>1.4 </a:t>
                      </a: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Find the closest blue point for each centerline point and classify it as centerline (green points)(KD Tree)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1.5</a:t>
                      </a:r>
                      <a:r>
                        <a:rPr lang="en-GB" sz="1000"/>
                        <a:t> </a:t>
                      </a: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Assign ID 1 to all blue points and ID 2 to all green points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374151"/>
                          </a:solidFill>
                        </a:rPr>
                        <a:t>1.6 </a:t>
                      </a: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Splitting of datasets </a:t>
                      </a:r>
                      <a:br>
                        <a:rPr lang="en-GB" sz="1000">
                          <a:solidFill>
                            <a:srgbClr val="374151"/>
                          </a:solidFill>
                        </a:rPr>
                      </a:br>
                      <a:r>
                        <a:rPr b="1" lang="en-GB" sz="1000">
                          <a:solidFill>
                            <a:srgbClr val="374151"/>
                          </a:solidFill>
                        </a:rPr>
                        <a:t>1.7</a:t>
                      </a: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 Train the network using the labeled point cloud data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Post-processing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1.8</a:t>
                      </a:r>
                      <a:r>
                        <a:rPr lang="en-GB" sz="1000"/>
                        <a:t> If model overfits, data </a:t>
                      </a:r>
                      <a:r>
                        <a:rPr lang="en-GB" sz="1000"/>
                        <a:t>augmentation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1.9</a:t>
                      </a:r>
                      <a:r>
                        <a:rPr lang="en-GB" sz="1000"/>
                        <a:t> Fine tuning the parameters</a:t>
                      </a:r>
                      <a:br>
                        <a:rPr lang="en-GB" sz="1000"/>
                      </a:br>
                      <a:r>
                        <a:rPr b="1" lang="en-GB" sz="1000"/>
                        <a:t>1.10 </a:t>
                      </a:r>
                      <a:r>
                        <a:rPr lang="en-GB" sz="1000"/>
                        <a:t>Evaluating model performance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725" y="1824949"/>
            <a:ext cx="2056925" cy="12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4"/>
          <p:cNvSpPr txBox="1"/>
          <p:nvPr/>
        </p:nvSpPr>
        <p:spPr>
          <a:xfrm>
            <a:off x="297450" y="1022900"/>
            <a:ext cx="84153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152350" y="1037400"/>
            <a:ext cx="887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Methodology: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/>
              <a:t>A centerline is a skeleton or medial axis of a tubular structure, such as blood vessels, airways, or other anatomical structures.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Accurate centerline detection is crucial for understanding vessel morphology.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Centerline extraction can be used to aid in the diagnosis and treatment of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various medical conditions, including aneurysm detection, stent planning,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and endovascular repair.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-GB" sz="1200">
                <a:solidFill>
                  <a:srgbClr val="171717"/>
                </a:solidFill>
              </a:rPr>
              <a:t>PointNet can be used to distinguish between centerline points and</a:t>
            </a:r>
            <a:endParaRPr sz="1200">
              <a:solidFill>
                <a:srgbClr val="17171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71717"/>
                </a:solidFill>
              </a:rPr>
              <a:t> non-centerline points in the point cloud.</a:t>
            </a:r>
            <a:endParaRPr sz="1200">
              <a:solidFill>
                <a:srgbClr val="1717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399" y="2709575"/>
            <a:ext cx="3115799" cy="2221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5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5"/>
          <p:cNvSpPr txBox="1"/>
          <p:nvPr/>
        </p:nvSpPr>
        <p:spPr>
          <a:xfrm>
            <a:off x="1650" y="966375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Pipeline of my thesis: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1171600" y="1652675"/>
            <a:ext cx="1516200" cy="917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of data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2888950" y="1652675"/>
            <a:ext cx="1516200" cy="917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Splitting dataset into testing , validation and training set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4585513" y="1652675"/>
            <a:ext cx="1516200" cy="917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 network 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6282100" y="1652675"/>
            <a:ext cx="1516200" cy="917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network 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6345350" y="2727875"/>
            <a:ext cx="1516200" cy="917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Evaluate model parameters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3737200" y="4103400"/>
            <a:ext cx="1516200" cy="9177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 tuning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87050" y="1763375"/>
            <a:ext cx="827100" cy="696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cxnSp>
        <p:nvCxnSpPr>
          <p:cNvPr id="199" name="Google Shape;199;p25"/>
          <p:cNvCxnSpPr>
            <a:stCxn id="198" idx="3"/>
            <a:endCxn id="192" idx="1"/>
          </p:cNvCxnSpPr>
          <p:nvPr/>
        </p:nvCxnSpPr>
        <p:spPr>
          <a:xfrm>
            <a:off x="914150" y="2111525"/>
            <a:ext cx="2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>
            <a:stCxn id="192" idx="3"/>
            <a:endCxn id="193" idx="1"/>
          </p:cNvCxnSpPr>
          <p:nvPr/>
        </p:nvCxnSpPr>
        <p:spPr>
          <a:xfrm>
            <a:off x="2687800" y="2111525"/>
            <a:ext cx="2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>
            <a:stCxn id="193" idx="3"/>
            <a:endCxn id="194" idx="1"/>
          </p:cNvCxnSpPr>
          <p:nvPr/>
        </p:nvCxnSpPr>
        <p:spPr>
          <a:xfrm>
            <a:off x="4405150" y="2111525"/>
            <a:ext cx="1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/>
          <p:nvPr/>
        </p:nvSpPr>
        <p:spPr>
          <a:xfrm>
            <a:off x="6617900" y="4283975"/>
            <a:ext cx="971100" cy="696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FINISH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5254100" y="4103400"/>
            <a:ext cx="1363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CC0000"/>
                </a:solidFill>
              </a:rPr>
              <a:t>If model overfits or underfits</a:t>
            </a:r>
            <a:endParaRPr sz="1000">
              <a:solidFill>
                <a:srgbClr val="CC0000"/>
              </a:solidFill>
            </a:endParaRPr>
          </a:p>
        </p:txBody>
      </p:sp>
      <p:cxnSp>
        <p:nvCxnSpPr>
          <p:cNvPr id="204" name="Google Shape;204;p25"/>
          <p:cNvCxnSpPr>
            <a:stCxn id="194" idx="3"/>
            <a:endCxn id="195" idx="1"/>
          </p:cNvCxnSpPr>
          <p:nvPr/>
        </p:nvCxnSpPr>
        <p:spPr>
          <a:xfrm>
            <a:off x="6101713" y="2111525"/>
            <a:ext cx="1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5"/>
          <p:cNvSpPr txBox="1"/>
          <p:nvPr/>
        </p:nvSpPr>
        <p:spPr>
          <a:xfrm>
            <a:off x="7181650" y="3795425"/>
            <a:ext cx="12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8761D"/>
                </a:solidFill>
              </a:rPr>
              <a:t>Best fit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06" name="Google Shape;206;p25"/>
          <p:cNvCxnSpPr>
            <a:stCxn id="195" idx="2"/>
          </p:cNvCxnSpPr>
          <p:nvPr/>
        </p:nvCxnSpPr>
        <p:spPr>
          <a:xfrm>
            <a:off x="7040200" y="2570375"/>
            <a:ext cx="39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>
            <a:stCxn id="196" idx="2"/>
            <a:endCxn id="202" idx="0"/>
          </p:cNvCxnSpPr>
          <p:nvPr/>
        </p:nvCxnSpPr>
        <p:spPr>
          <a:xfrm>
            <a:off x="7103450" y="3645575"/>
            <a:ext cx="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/>
          <p:nvPr/>
        </p:nvCxnSpPr>
        <p:spPr>
          <a:xfrm rot="10800000">
            <a:off x="5564250" y="46357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5"/>
          <p:cNvCxnSpPr/>
          <p:nvPr/>
        </p:nvCxnSpPr>
        <p:spPr>
          <a:xfrm flipH="1" rot="10800000">
            <a:off x="4947625" y="2713325"/>
            <a:ext cx="7200" cy="12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26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6"/>
          <p:cNvSpPr txBox="1"/>
          <p:nvPr/>
        </p:nvSpPr>
        <p:spPr>
          <a:xfrm>
            <a:off x="348225" y="1124450"/>
            <a:ext cx="7327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Current Progress and Results: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Already started implementing PointNet model using the datasets provided.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775" y="2739500"/>
            <a:ext cx="3348640" cy="19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0" y="3052325"/>
            <a:ext cx="2846476" cy="16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000" y="2643450"/>
            <a:ext cx="2782000" cy="208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6"/>
          <p:cNvCxnSpPr/>
          <p:nvPr/>
        </p:nvCxnSpPr>
        <p:spPr>
          <a:xfrm>
            <a:off x="2669675" y="3591025"/>
            <a:ext cx="6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5593275" y="3634550"/>
            <a:ext cx="739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6"/>
          <p:cNvSpPr txBox="1"/>
          <p:nvPr/>
        </p:nvSpPr>
        <p:spPr>
          <a:xfrm>
            <a:off x="5593275" y="3170250"/>
            <a:ext cx="1995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00FF00"/>
                </a:solidFill>
              </a:rPr>
              <a:t>PointNET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2299725" y="3162450"/>
            <a:ext cx="280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FF00"/>
                </a:solidFill>
              </a:rPr>
              <a:t>Convert to </a:t>
            </a:r>
            <a:r>
              <a:rPr lang="en-GB" sz="1000">
                <a:solidFill>
                  <a:srgbClr val="00FF00"/>
                </a:solidFill>
              </a:rPr>
              <a:t>point cloud</a:t>
            </a:r>
            <a:endParaRPr sz="1000">
              <a:solidFill>
                <a:srgbClr val="00FF00"/>
              </a:solidFill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7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/>
        </p:nvSpPr>
        <p:spPr>
          <a:xfrm>
            <a:off x="449775" y="1022900"/>
            <a:ext cx="4178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71717"/>
                </a:solidFill>
              </a:rPr>
              <a:t>Results:</a:t>
            </a:r>
            <a:endParaRPr b="1">
              <a:solidFill>
                <a:srgbClr val="1717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71717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-GB" sz="1200">
                <a:solidFill>
                  <a:srgbClr val="FF0000"/>
                </a:solidFill>
              </a:rPr>
              <a:t>Red points - centerline points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200"/>
              <a:buChar char="●"/>
            </a:pPr>
            <a:r>
              <a:rPr lang="en-GB" sz="1200">
                <a:solidFill>
                  <a:srgbClr val="274E13"/>
                </a:solidFill>
              </a:rPr>
              <a:t>Green points - points near to centerline points</a:t>
            </a:r>
            <a:endParaRPr sz="1200">
              <a:solidFill>
                <a:srgbClr val="274E1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200"/>
              <a:buChar char="●"/>
            </a:pPr>
            <a:r>
              <a:rPr lang="en-GB" sz="1200">
                <a:solidFill>
                  <a:srgbClr val="1155CC"/>
                </a:solidFill>
              </a:rPr>
              <a:t>Blue points - points far away from centerline points</a:t>
            </a:r>
            <a:endParaRPr sz="1200">
              <a:solidFill>
                <a:srgbClr val="1155CC"/>
              </a:solidFill>
            </a:endParaRPr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500" y="959375"/>
            <a:ext cx="4343800" cy="4010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268425" y="2713200"/>
            <a:ext cx="41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58050" y="2329450"/>
            <a:ext cx="4178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Accuracy: Measures overall correctness of predictions.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Accuracy: 0.841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Precision: Focuses on the accuracy of positive predictions.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Precision: 0.707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F1 Score: Harmonic mean of precision and recall, balancing both metrics.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F1 Score: 0.768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Loss: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Epoch 1= 0.509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Epoch 5= 0.471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Epoch 10 = 0.502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,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Epoch 15 = 0.378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 , </a:t>
            </a: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Epoch 20 = 0.501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8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8"/>
          <p:cNvSpPr txBox="1"/>
          <p:nvPr/>
        </p:nvSpPr>
        <p:spPr>
          <a:xfrm>
            <a:off x="1650" y="966375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Optimization: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58750" y="1537975"/>
            <a:ext cx="83250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Apply data augmentation techniques to create a more diverse dataset.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Train the network with a larger dataset to improve the model's performance.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Evaluate the model's performance by comparing the training and validation dataset.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Analyze the learning curve and observe the model's complexity to determine if the model is underfitting or overfitting.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Introduce a validation set to measure the model's performance during the training process and assess how well the model generalizes to new, unseen data.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Compare the training and validation performance to gain insights into the model's ability to generalize to new data and determine if the model is underfitting, well-fit, or overfitting.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29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1650" y="966375"/>
            <a:ext cx="43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Work done </a:t>
            </a:r>
            <a:r>
              <a:rPr b="1" lang="en-GB">
                <a:solidFill>
                  <a:schemeClr val="dk1"/>
                </a:solidFill>
              </a:rPr>
              <a:t>until</a:t>
            </a:r>
            <a:r>
              <a:rPr b="1" lang="en-GB">
                <a:solidFill>
                  <a:schemeClr val="dk1"/>
                </a:solidFill>
              </a:rPr>
              <a:t> now</a:t>
            </a:r>
            <a:r>
              <a:rPr b="1" lang="en-GB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29"/>
          <p:cNvGraphicFramePr/>
          <p:nvPr/>
        </p:nvGraphicFramePr>
        <p:xfrm>
          <a:off x="139975" y="13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{8E521AB7-071D-4818-AB7F-CCB4F6EFBA27}</a:tableStyleId>
              </a:tblPr>
              <a:tblGrid>
                <a:gridCol w="3483675"/>
                <a:gridCol w="1341875"/>
                <a:gridCol w="4005850"/>
              </a:tblGrid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Steps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Comment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Preprocessing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Done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6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Splitting</a:t>
                      </a:r>
                      <a:r>
                        <a:rPr lang="en-GB" sz="1200"/>
                        <a:t> into training and testing data and </a:t>
                      </a:r>
                      <a:r>
                        <a:rPr lang="en-GB" sz="1200"/>
                        <a:t>running</a:t>
                      </a:r>
                      <a:r>
                        <a:rPr lang="en-GB" sz="1200"/>
                        <a:t> the whole network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Done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Evaluation of model parameter and hyperparameter tuning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Done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Data Augmentation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In Progress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Since we are working on just 50 datasets , it is necessary to provide more dataset using this technique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47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 validation dataset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Not started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This process is done after data </a:t>
                      </a:r>
                      <a:r>
                        <a:rPr lang="en-GB" sz="1200"/>
                        <a:t>augmentation</a:t>
                      </a:r>
                      <a:r>
                        <a:rPr lang="en-GB" sz="1200"/>
                        <a:t> as I will have bigger dataset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5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Run the network once again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Not started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As soon as you are done with both the above steps you can run the network once again and evaluate the model parameters and tune the hyperparameters accordingly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29"/>
          <p:cNvSpPr txBox="1"/>
          <p:nvPr/>
        </p:nvSpPr>
        <p:spPr>
          <a:xfrm>
            <a:off x="3837675" y="5041925"/>
            <a:ext cx="41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30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2" name="Google Shape;262;p30"/>
          <p:cNvGraphicFramePr/>
          <p:nvPr/>
        </p:nvGraphicFramePr>
        <p:xfrm>
          <a:off x="818225" y="92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{8E521AB7-071D-4818-AB7F-CCB4F6EFBA27}</a:tableStyleId>
              </a:tblPr>
              <a:tblGrid>
                <a:gridCol w="1821275"/>
                <a:gridCol w="1821275"/>
                <a:gridCol w="1821275"/>
                <a:gridCol w="2565950"/>
              </a:tblGrid>
              <a:tr h="57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Tasks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Current status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Expected date of finish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Comments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Literature Review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00FF00"/>
                          </a:solidFill>
                        </a:rPr>
                        <a:t>Done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  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 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Thesis proposal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1200">
                          <a:solidFill>
                            <a:srgbClr val="3061B2"/>
                          </a:solidFill>
                        </a:rPr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01.04.2024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submitted,review in process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Implementing PointNET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1200">
                          <a:solidFill>
                            <a:srgbClr val="3061B2"/>
                          </a:solidFill>
                        </a:rPr>
                        <a:t>In Progress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15.04.2024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Finished the pipeline, tested my               network by training and testing,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CC4125"/>
                          </a:solidFill>
                        </a:rPr>
                        <a:t>To do steps : Data augmentation and adding validation dataset</a:t>
                      </a:r>
                      <a:endParaRPr>
                        <a:solidFill>
                          <a:srgbClr val="CC412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Optimization of model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Not yet started</a:t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01.05.2024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Will start next week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Registration of Thesis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GB" sz="1200">
                          <a:solidFill>
                            <a:srgbClr val="3061B2"/>
                          </a:solidFill>
                        </a:rPr>
                        <a:t>In Progress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15.04.2024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Not yet decided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Thesis writing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3061B2"/>
                          </a:solidFill>
                        </a:rPr>
                        <a:t>In Progress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01.07.2024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Started writing literature review, introduction and methodology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Thesis submission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rgbClr val="FF0000"/>
                          </a:solidFill>
                        </a:rPr>
                        <a:t>         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01.07.2024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1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" name="Google Shape;2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0" y="920375"/>
            <a:ext cx="9056899" cy="509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93300" y="1167975"/>
            <a:ext cx="4178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Agenda: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Introduction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Motivation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Methodology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Initial results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Current progress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Upcoming tasks and deadlines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5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3286799" y="1342618"/>
            <a:ext cx="150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Setting up PointNET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architecture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-3900" y="3783514"/>
            <a:ext cx="1471783" cy="914400"/>
          </a:xfrm>
          <a:custGeom>
            <a:rect b="b" l="l" r="r" t="t"/>
            <a:pathLst>
              <a:path extrusionOk="0" h="914400" w="1471783">
                <a:moveTo>
                  <a:pt x="0" y="0"/>
                </a:moveTo>
                <a:lnTo>
                  <a:pt x="1317259" y="0"/>
                </a:lnTo>
                <a:lnTo>
                  <a:pt x="1471783" y="519886"/>
                </a:lnTo>
                <a:lnTo>
                  <a:pt x="1354523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274E13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506647" y="3776544"/>
            <a:ext cx="1450455" cy="914400"/>
          </a:xfrm>
          <a:custGeom>
            <a:rect b="b" l="l" r="r" t="t"/>
            <a:pathLst>
              <a:path extrusionOk="0" h="914400" w="1450455">
                <a:moveTo>
                  <a:pt x="0" y="0"/>
                </a:moveTo>
                <a:lnTo>
                  <a:pt x="1295931" y="0"/>
                </a:lnTo>
                <a:lnTo>
                  <a:pt x="1450455" y="519886"/>
                </a:lnTo>
                <a:lnTo>
                  <a:pt x="1333195" y="914400"/>
                </a:lnTo>
                <a:lnTo>
                  <a:pt x="37264" y="914400"/>
                </a:lnTo>
                <a:lnTo>
                  <a:pt x="154524" y="519886"/>
                </a:lnTo>
                <a:lnTo>
                  <a:pt x="0" y="0"/>
                </a:lnTo>
                <a:close/>
              </a:path>
            </a:pathLst>
          </a:custGeom>
          <a:solidFill>
            <a:srgbClr val="38761D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995866" y="3776544"/>
            <a:ext cx="1450455" cy="914400"/>
          </a:xfrm>
          <a:custGeom>
            <a:rect b="b" l="l" r="r" t="t"/>
            <a:pathLst>
              <a:path extrusionOk="0" h="914400" w="1450455">
                <a:moveTo>
                  <a:pt x="0" y="0"/>
                </a:moveTo>
                <a:lnTo>
                  <a:pt x="1291511" y="0"/>
                </a:lnTo>
                <a:lnTo>
                  <a:pt x="1450455" y="534757"/>
                </a:lnTo>
                <a:lnTo>
                  <a:pt x="1337615" y="914400"/>
                </a:lnTo>
                <a:lnTo>
                  <a:pt x="37264" y="914400"/>
                </a:lnTo>
                <a:lnTo>
                  <a:pt x="154524" y="519886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480665" y="3776544"/>
            <a:ext cx="1454875" cy="914400"/>
          </a:xfrm>
          <a:custGeom>
            <a:rect b="b" l="l" r="r" t="t"/>
            <a:pathLst>
              <a:path extrusionOk="0" h="914400" w="1454875">
                <a:moveTo>
                  <a:pt x="0" y="0"/>
                </a:moveTo>
                <a:lnTo>
                  <a:pt x="1300351" y="0"/>
                </a:lnTo>
                <a:lnTo>
                  <a:pt x="1454875" y="519886"/>
                </a:lnTo>
                <a:lnTo>
                  <a:pt x="1337615" y="914400"/>
                </a:lnTo>
                <a:lnTo>
                  <a:pt x="46104" y="914400"/>
                </a:lnTo>
                <a:lnTo>
                  <a:pt x="158944" y="534757"/>
                </a:lnTo>
                <a:lnTo>
                  <a:pt x="0" y="0"/>
                </a:lnTo>
                <a:close/>
              </a:path>
            </a:pathLst>
          </a:custGeom>
          <a:solidFill>
            <a:srgbClr val="93C47D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974304" y="3776544"/>
            <a:ext cx="1450453" cy="914400"/>
          </a:xfrm>
          <a:custGeom>
            <a:rect b="b" l="l" r="r" t="t"/>
            <a:pathLst>
              <a:path extrusionOk="0" h="914400" w="1450453">
                <a:moveTo>
                  <a:pt x="0" y="0"/>
                </a:moveTo>
                <a:lnTo>
                  <a:pt x="1295929" y="0"/>
                </a:lnTo>
                <a:lnTo>
                  <a:pt x="1450453" y="519886"/>
                </a:lnTo>
                <a:lnTo>
                  <a:pt x="1333193" y="914400"/>
                </a:lnTo>
                <a:lnTo>
                  <a:pt x="37264" y="914400"/>
                </a:lnTo>
                <a:lnTo>
                  <a:pt x="154524" y="519886"/>
                </a:lnTo>
                <a:lnTo>
                  <a:pt x="0" y="0"/>
                </a:lnTo>
                <a:close/>
              </a:path>
            </a:pathLst>
          </a:custGeom>
          <a:solidFill>
            <a:srgbClr val="B6D7A8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300900" y="1353015"/>
            <a:ext cx="0" cy="242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1805618" y="1366956"/>
            <a:ext cx="126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Analysing dataset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1766950" y="1353015"/>
            <a:ext cx="0" cy="24234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7631151" y="1359985"/>
            <a:ext cx="0" cy="24234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6165100" y="1342619"/>
            <a:ext cx="0" cy="24234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4699050" y="1342619"/>
            <a:ext cx="0" cy="24234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233000" y="1342619"/>
            <a:ext cx="0" cy="24234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4664695" y="1271239"/>
            <a:ext cx="150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Optimization of model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218663" y="1271239"/>
            <a:ext cx="138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Comparison with other models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664792" y="1235209"/>
            <a:ext cx="138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76002" y="1342619"/>
            <a:ext cx="138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latin typeface="Arial"/>
                <a:ea typeface="Arial"/>
                <a:cs typeface="Arial"/>
                <a:sym typeface="Arial"/>
              </a:rPr>
              <a:t>01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latin typeface="Arial"/>
                <a:ea typeface="Arial"/>
                <a:cs typeface="Arial"/>
                <a:sym typeface="Arial"/>
              </a:rPr>
              <a:t>Literature Research</a:t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1650" y="942649"/>
            <a:ext cx="256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u="none" cap="none" strike="noStrike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  <a:endParaRPr b="1" i="0" u="none" cap="none" strike="noStrike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463504" y="3783519"/>
            <a:ext cx="1450453" cy="914400"/>
          </a:xfrm>
          <a:custGeom>
            <a:rect b="b" l="l" r="r" t="t"/>
            <a:pathLst>
              <a:path extrusionOk="0" h="914400" w="1450453">
                <a:moveTo>
                  <a:pt x="0" y="0"/>
                </a:moveTo>
                <a:lnTo>
                  <a:pt x="1295929" y="0"/>
                </a:lnTo>
                <a:lnTo>
                  <a:pt x="1450453" y="519886"/>
                </a:lnTo>
                <a:lnTo>
                  <a:pt x="1333193" y="914400"/>
                </a:lnTo>
                <a:lnTo>
                  <a:pt x="37264" y="914400"/>
                </a:lnTo>
                <a:lnTo>
                  <a:pt x="154524" y="519886"/>
                </a:lnTo>
                <a:lnTo>
                  <a:pt x="0" y="0"/>
                </a:lnTo>
                <a:close/>
              </a:path>
            </a:pathLst>
          </a:custGeom>
          <a:solidFill>
            <a:srgbClr val="D9EAD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6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153750" y="1069225"/>
            <a:ext cx="402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Background and Motivation: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975" y="2946950"/>
            <a:ext cx="2147350" cy="21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075" y="1009504"/>
            <a:ext cx="2232775" cy="210438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1650" y="1700550"/>
            <a:ext cx="5816400" cy="27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Aneurysms are a significant health concern globally, with millions affected.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Deaths related to aortic aneurysms have been increasing, emphasizing the need for advanced detection methods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Brain aneurysms are abnormal bulges in brain blood vessels, posing severe risks like rupture and thromboembolism.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7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075" y="920375"/>
            <a:ext cx="2302925" cy="19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600" y="3104950"/>
            <a:ext cx="3476401" cy="17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36275" y="1001125"/>
            <a:ext cx="5455500" cy="4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Diagnostic Methods and Treatment Options:</a:t>
            </a:r>
            <a:endParaRPr b="1"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Diagnostic tests like CT scans and MRIs are crucial for detecting aneurysms.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Treatment options range from lifestyle changes to surgical interventions based on factors like age and aneurysm size.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3343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Aneurysm detection relies on visual </a:t>
            </a: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assessment</a:t>
            </a:r>
            <a:r>
              <a:rPr lang="en-GB" sz="1200">
                <a:solidFill>
                  <a:srgbClr val="13343B"/>
                </a:solidFill>
                <a:highlight>
                  <a:srgbClr val="FCFCF9"/>
                </a:highlight>
                <a:latin typeface="Roboto"/>
                <a:ea typeface="Roboto"/>
                <a:cs typeface="Roboto"/>
                <a:sym typeface="Roboto"/>
              </a:rPr>
              <a:t> of scans , prone to human error and inconsistency, impacting diagnosis outcomes.</a:t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rgbClr val="13343B"/>
              </a:solidFill>
              <a:highlight>
                <a:srgbClr val="FCFCF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8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5" y="1452125"/>
            <a:ext cx="4795274" cy="31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87050" y="1051925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71717"/>
                </a:solidFill>
              </a:rPr>
              <a:t>Introducing Artificial Intelligence:</a:t>
            </a:r>
            <a:endParaRPr b="1">
              <a:solidFill>
                <a:srgbClr val="171717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575" y="1051932"/>
            <a:ext cx="3684575" cy="205086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404650" y="3445925"/>
            <a:ext cx="36846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For medical imaging, deep learning is preferred over machine learning because of </a:t>
            </a:r>
            <a:r>
              <a:rPr lang="en-GB" sz="1200">
                <a:solidFill>
                  <a:schemeClr val="dk1"/>
                </a:solidFill>
              </a:rPr>
              <a:t>feature</a:t>
            </a:r>
            <a:r>
              <a:rPr lang="en-GB" sz="1200">
                <a:solidFill>
                  <a:schemeClr val="dk1"/>
                </a:solidFill>
              </a:rPr>
              <a:t> learning, complex data handling,  performance, </a:t>
            </a:r>
            <a:r>
              <a:rPr lang="en-GB" sz="1200">
                <a:solidFill>
                  <a:schemeClr val="dk1"/>
                </a:solidFill>
              </a:rPr>
              <a:t>scalability</a:t>
            </a:r>
            <a:r>
              <a:rPr lang="en-GB" sz="1200">
                <a:solidFill>
                  <a:schemeClr val="dk1"/>
                </a:solidFill>
              </a:rPr>
              <a:t> and continual </a:t>
            </a:r>
            <a:r>
              <a:rPr lang="en-GB" sz="1200">
                <a:solidFill>
                  <a:schemeClr val="dk1"/>
                </a:solidFill>
              </a:rPr>
              <a:t>improvement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9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0"/>
            <a:ext cx="5334626" cy="8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59600" y="1018500"/>
            <a:ext cx="41568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intelligence of AI in medical imaging has lead to significant advances in computer aided diagnosis.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Most of the deep learning studies focuses on 3D images such as CNN, RNN  rather than geometric point cloud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Since complex structure arteries and veins are present brain, legs are aorta , we therefore need to change our focus from tradition 3D images to geometric point cloud.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 this thesis, I will be focusing on deep learning model based on point cloud known as PointNET for aneurysm detection.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600" y="1102699"/>
            <a:ext cx="4327900" cy="16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3125" y="2965600"/>
            <a:ext cx="4035449" cy="19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0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" y="0"/>
            <a:ext cx="5334626" cy="8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0"/>
          <p:cNvGraphicFramePr/>
          <p:nvPr/>
        </p:nvGraphicFramePr>
        <p:xfrm>
          <a:off x="763375" y="102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{8E521AB7-071D-4818-AB7F-CCB4F6EFBA27}</a:tableStyleId>
              </a:tblPr>
              <a:tblGrid>
                <a:gridCol w="1189075"/>
                <a:gridCol w="1648775"/>
                <a:gridCol w="1970300"/>
                <a:gridCol w="3450100"/>
              </a:tblGrid>
              <a:tr h="66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Approach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Advantage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Disadvantage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8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Comprehensive and detailed view of brain structures </a:t>
                      </a:r>
                      <a:br>
                        <a:rPr lang="en-GB" sz="1050">
                          <a:solidFill>
                            <a:srgbClr val="374151"/>
                          </a:solidFill>
                        </a:rPr>
                      </a:b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Extract important features and characteristics of aneurysm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Computationally intensive </a:t>
                      </a:r>
                      <a:br>
                        <a:rPr lang="en-GB" sz="1050">
                          <a:solidFill>
                            <a:srgbClr val="374151"/>
                          </a:solidFill>
                        </a:rPr>
                      </a:b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Require large data and resources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37415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PointNet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Focused and targeted view of arteries and aneurysms </a:t>
                      </a:r>
                      <a:br>
                        <a:rPr lang="en-GB" sz="1050">
                          <a:solidFill>
                            <a:srgbClr val="374151"/>
                          </a:solidFill>
                        </a:rPr>
                      </a:b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Less computationally intensive</a:t>
                      </a:r>
                      <a:br>
                        <a:rPr lang="en-GB" sz="1050">
                          <a:solidFill>
                            <a:srgbClr val="374151"/>
                          </a:solidFill>
                        </a:rPr>
                      </a:b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More robust to noise and artifacts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May not provide comprehensive view of brain </a:t>
                      </a:r>
                      <a:br>
                        <a:rPr lang="en-GB" sz="1050">
                          <a:solidFill>
                            <a:srgbClr val="374151"/>
                          </a:solidFill>
                        </a:rPr>
                      </a:br>
                      <a:r>
                        <a:rPr lang="en-GB" sz="1050">
                          <a:solidFill>
                            <a:srgbClr val="374151"/>
                          </a:solidFill>
                        </a:rPr>
                        <a:t>Require mesh artery extraction from MRA images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37415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450" y="1771425"/>
            <a:ext cx="2892950" cy="11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225" y="3075925"/>
            <a:ext cx="3061925" cy="13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1"/>
          <p:cNvCxnSpPr/>
          <p:nvPr/>
        </p:nvCxnSpPr>
        <p:spPr>
          <a:xfrm>
            <a:off x="-15750" y="920375"/>
            <a:ext cx="91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 txBox="1"/>
          <p:nvPr/>
        </p:nvSpPr>
        <p:spPr>
          <a:xfrm>
            <a:off x="493300" y="1109950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Research Question</a:t>
            </a:r>
            <a:endParaRPr b="1" sz="1000">
              <a:highlight>
                <a:schemeClr val="lt1"/>
              </a:highlight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791875" y="2600775"/>
            <a:ext cx="6355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50">
                <a:solidFill>
                  <a:schemeClr val="accent1"/>
                </a:solidFill>
              </a:rPr>
              <a:t>Can a deep learning model based on PointNET accurately predict the centerline of a 3D </a:t>
            </a:r>
            <a:r>
              <a:rPr b="1" lang="en-GB" sz="1200">
                <a:solidFill>
                  <a:schemeClr val="accent1"/>
                </a:solidFill>
              </a:rPr>
              <a:t> </a:t>
            </a:r>
            <a:r>
              <a:rPr b="1" lang="en-GB" sz="1150">
                <a:solidFill>
                  <a:schemeClr val="accent1"/>
                </a:solidFill>
              </a:rPr>
              <a:t>aneurysm surface mesh, and how does it perform compare to traditional methods?</a:t>
            </a:r>
            <a:endParaRPr b="1" sz="1800">
              <a:solidFill>
                <a:schemeClr val="accent1"/>
              </a:solidFill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470" y="0"/>
            <a:ext cx="1418731" cy="92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" y="0"/>
            <a:ext cx="5569874" cy="8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