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7" r:id="rId9"/>
    <p:sldId id="268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5ADD2-3441-43F0-8B72-32FC057862AC}" v="868" dt="2023-11-27T12:02:03.524"/>
    <p1510:client id="{39CEB699-F969-465F-B687-742B5B48578B}" v="384" dt="2023-11-27T05:16:50.658"/>
    <p1510:client id="{4055141C-A57F-40DB-A0D6-4759BB649B77}" v="10" dt="2023-11-27T12:10:23.305"/>
    <p1510:client id="{9C6B9D70-CBCB-4F99-AECF-2155997814D6}" v="533" dt="2023-12-30T09:06:50.210"/>
    <p1510:client id="{FC5BA77E-3324-4D79-873C-774F415212D6}" v="276" dt="2023-12-30T08:13:39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9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6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0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4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9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5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1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3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7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829807-7791-462F-8C59-969B0EC7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AE985-ECB5-E75C-8D33-839FB2A6E9E6}"/>
              </a:ext>
            </a:extLst>
          </p:cNvPr>
          <p:cNvSpPr txBox="1"/>
          <p:nvPr/>
        </p:nvSpPr>
        <p:spPr>
          <a:xfrm>
            <a:off x="5230906" y="533401"/>
            <a:ext cx="6427694" cy="111125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cap="all" dirty="0">
                <a:solidFill>
                  <a:schemeClr val="tx2"/>
                </a:solidFill>
                <a:latin typeface="Segoe UI"/>
                <a:ea typeface="+mj-ea"/>
                <a:cs typeface="Segoe UI"/>
              </a:rPr>
              <a:t>FACE RECOGNITION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E9D8F-A3C2-8630-1D11-2A187BE0EE13}"/>
              </a:ext>
            </a:extLst>
          </p:cNvPr>
          <p:cNvSpPr txBox="1"/>
          <p:nvPr/>
        </p:nvSpPr>
        <p:spPr>
          <a:xfrm>
            <a:off x="5049839" y="1754841"/>
            <a:ext cx="6481170" cy="45697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Hemant Kumar(AI 300012721001)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Sarthak Dubey(DS 300012821030)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Aniruddha Yadav(DS 300012821046)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A85E217-0E5E-EA7B-92F7-170662EC3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3" r="29648" b="-10"/>
          <a:stretch/>
        </p:blipFill>
        <p:spPr>
          <a:xfrm>
            <a:off x="20" y="2"/>
            <a:ext cx="5049819" cy="6857998"/>
          </a:xfrm>
          <a:custGeom>
            <a:avLst/>
            <a:gdLst/>
            <a:ahLst/>
            <a:cxnLst/>
            <a:rect l="l" t="t" r="r" b="b"/>
            <a:pathLst>
              <a:path w="5049839" h="6857998">
                <a:moveTo>
                  <a:pt x="0" y="0"/>
                </a:moveTo>
                <a:lnTo>
                  <a:pt x="5049839" y="1331"/>
                </a:lnTo>
                <a:lnTo>
                  <a:pt x="3110749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5859" y="0"/>
            <a:ext cx="699247" cy="685734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2312DA-BDBD-40EE-84AB-53293C1CD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210" y="5788959"/>
            <a:ext cx="7396312" cy="10690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D38EE5-2C54-8D08-7E24-4BC3DDCE6ED4}"/>
              </a:ext>
            </a:extLst>
          </p:cNvPr>
          <p:cNvSpPr txBox="1"/>
          <p:nvPr/>
        </p:nvSpPr>
        <p:spPr>
          <a:xfrm>
            <a:off x="5549713" y="2134720"/>
            <a:ext cx="410975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Year &amp; Sem – 3rd &amp; 5th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99B9E-6F16-9A47-12BC-CD48D7DD5A53}"/>
              </a:ext>
            </a:extLst>
          </p:cNvPr>
          <p:cNvSpPr txBox="1"/>
          <p:nvPr/>
        </p:nvSpPr>
        <p:spPr>
          <a:xfrm>
            <a:off x="221953" y="714374"/>
            <a:ext cx="2962311" cy="18573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2576BB-2BCF-A935-CF13-3818F04E9FF4}"/>
              </a:ext>
            </a:extLst>
          </p:cNvPr>
          <p:cNvSpPr txBox="1"/>
          <p:nvPr/>
        </p:nvSpPr>
        <p:spPr>
          <a:xfrm>
            <a:off x="3603122" y="1467213"/>
            <a:ext cx="7424423" cy="12157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399032">
              <a:spcAft>
                <a:spcPts val="600"/>
              </a:spcAft>
            </a:pPr>
            <a:r>
              <a:rPr lang="en-US" sz="2800" kern="1200" dirty="0">
                <a:latin typeface="Segoe UI"/>
                <a:cs typeface="Segoe UI"/>
              </a:rPr>
              <a:t>User identification and authentication</a:t>
            </a:r>
            <a:r>
              <a:rPr lang="en-US" sz="2800" dirty="0">
                <a:latin typeface="Segoe UI"/>
                <a:cs typeface="Segoe UI"/>
              </a:rPr>
              <a:t>:</a:t>
            </a:r>
            <a:endParaRPr lang="en-US" sz="2800" kern="1200" dirty="0">
              <a:latin typeface="Segoe UI"/>
              <a:cs typeface="Segoe UI"/>
            </a:endParaRPr>
          </a:p>
          <a:p>
            <a:pPr defTabSz="1399032">
              <a:spcAft>
                <a:spcPts val="600"/>
              </a:spcAft>
            </a:pPr>
            <a:r>
              <a:rPr lang="en-US" sz="2000" dirty="0">
                <a:latin typeface="Segoe UI"/>
                <a:ea typeface="+mn-lt"/>
                <a:cs typeface="+mn-lt"/>
              </a:rPr>
              <a:t>facial recognition technology is being used to verify the identity of people </a:t>
            </a:r>
            <a:endParaRPr lang="en-US" sz="2000">
              <a:latin typeface="Segoe UI"/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A7A4A-9053-E1B1-64B3-599C2C4B8BAA}"/>
              </a:ext>
            </a:extLst>
          </p:cNvPr>
          <p:cNvSpPr txBox="1"/>
          <p:nvPr/>
        </p:nvSpPr>
        <p:spPr>
          <a:xfrm>
            <a:off x="3603122" y="3296614"/>
            <a:ext cx="7964692" cy="14927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399032">
              <a:spcAft>
                <a:spcPts val="600"/>
              </a:spcAft>
            </a:pPr>
            <a:r>
              <a:rPr lang="en-US" sz="3200" kern="1200" dirty="0">
                <a:latin typeface="Segoe UI"/>
                <a:cs typeface="Segoe UI"/>
              </a:rPr>
              <a:t>Healthcare</a:t>
            </a:r>
            <a:r>
              <a:rPr lang="en-US" sz="3200" dirty="0">
                <a:latin typeface="Segoe UI"/>
                <a:cs typeface="Segoe UI"/>
              </a:rPr>
              <a:t>:</a:t>
            </a:r>
          </a:p>
          <a:p>
            <a:pPr defTabSz="1399032">
              <a:spcAft>
                <a:spcPts val="600"/>
              </a:spcAft>
            </a:pPr>
            <a:r>
              <a:rPr lang="en-US" dirty="0">
                <a:latin typeface="Segoe UI"/>
                <a:ea typeface="+mn-lt"/>
                <a:cs typeface="+mn-lt"/>
              </a:rPr>
              <a:t>facial recognition technology is being used to develop software that can identify subtle changes in facial expressions that may be indicative of a medical condition. </a:t>
            </a:r>
            <a:endParaRPr lang="en-US">
              <a:latin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6129A-FF86-9066-4046-15CCEC3C7F1D}"/>
              </a:ext>
            </a:extLst>
          </p:cNvPr>
          <p:cNvSpPr txBox="1"/>
          <p:nvPr/>
        </p:nvSpPr>
        <p:spPr>
          <a:xfrm>
            <a:off x="3535086" y="5605071"/>
            <a:ext cx="5556229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399032">
              <a:spcAft>
                <a:spcPts val="600"/>
              </a:spcAft>
            </a:pPr>
            <a:r>
              <a:rPr lang="en-US" sz="3200" kern="1200" dirty="0">
                <a:latin typeface="Segoe UI"/>
                <a:cs typeface="Segoe UI"/>
              </a:rPr>
              <a:t>Entertainment</a:t>
            </a:r>
            <a:r>
              <a:rPr lang="en-US" sz="3200" dirty="0">
                <a:latin typeface="Segoe UI"/>
                <a:cs typeface="Segoe UI"/>
              </a:rPr>
              <a:t>:</a:t>
            </a:r>
          </a:p>
          <a:p>
            <a:pPr defTabSz="1399032">
              <a:spcAft>
                <a:spcPts val="600"/>
              </a:spcAft>
            </a:pPr>
            <a:r>
              <a:rPr lang="en-US" sz="2800" dirty="0">
                <a:ea typeface="+mn-lt"/>
                <a:cs typeface="+mn-lt"/>
              </a:rPr>
              <a:t>games and virtual reality applications.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532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B8251-C795-7DC0-E2FC-9C910E472BCB}"/>
              </a:ext>
            </a:extLst>
          </p:cNvPr>
          <p:cNvSpPr txBox="1"/>
          <p:nvPr/>
        </p:nvSpPr>
        <p:spPr>
          <a:xfrm>
            <a:off x="1104899" y="2355112"/>
            <a:ext cx="6933112" cy="32376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Picture 5" descr="Magnifying glass on clear background">
            <a:extLst>
              <a:ext uri="{FF2B5EF4-FFF2-40B4-BE49-F238E27FC236}">
                <a16:creationId xmlns:a16="http://schemas.microsoft.com/office/drawing/2014/main" id="{D25843BD-D6E5-417B-C43F-12888A772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42" r="19824" b="-7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49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90772-98CB-5CA9-1F1E-B9D5D4B33934}"/>
              </a:ext>
            </a:extLst>
          </p:cNvPr>
          <p:cNvSpPr txBox="1"/>
          <p:nvPr/>
        </p:nvSpPr>
        <p:spPr>
          <a:xfrm>
            <a:off x="716282" y="675167"/>
            <a:ext cx="2289566" cy="16317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Index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B5D78D3-5E22-AC24-B666-6018A8DADF55}"/>
              </a:ext>
            </a:extLst>
          </p:cNvPr>
          <p:cNvSpPr txBox="1"/>
          <p:nvPr/>
        </p:nvSpPr>
        <p:spPr>
          <a:xfrm>
            <a:off x="3900792" y="533400"/>
            <a:ext cx="7286018" cy="57911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1028700" indent="-514350">
              <a:spcAft>
                <a:spcPts val="600"/>
              </a:spcAft>
              <a:buSzPct val="80000"/>
              <a:buFont typeface="Arial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Introduction</a:t>
            </a:r>
            <a:endParaRPr lang="en-US">
              <a:solidFill>
                <a:schemeClr val="tx2"/>
              </a:solidFill>
            </a:endParaRPr>
          </a:p>
          <a:p>
            <a:pPr marL="1028700" indent="-514350">
              <a:spcAft>
                <a:spcPts val="600"/>
              </a:spcAft>
              <a:buSzPct val="80000"/>
              <a:buFont typeface="Arial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Python Library</a:t>
            </a:r>
          </a:p>
          <a:p>
            <a:pPr marL="514350"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         </a:t>
            </a:r>
            <a:r>
              <a:rPr lang="en-US" sz="2400" dirty="0" err="1">
                <a:solidFill>
                  <a:schemeClr val="tx2"/>
                </a:solidFill>
              </a:rPr>
              <a:t>numpy</a:t>
            </a:r>
            <a:endParaRPr lang="en-US" sz="2400" dirty="0">
              <a:solidFill>
                <a:schemeClr val="tx2"/>
              </a:solidFill>
            </a:endParaRPr>
          </a:p>
          <a:p>
            <a:pPr marL="514350"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         </a:t>
            </a:r>
            <a:r>
              <a:rPr lang="en-US" sz="2400" err="1">
                <a:solidFill>
                  <a:schemeClr val="tx2"/>
                </a:solidFill>
              </a:rPr>
              <a:t>Opencv</a:t>
            </a:r>
            <a:endParaRPr lang="en-US" sz="2400" dirty="0">
              <a:solidFill>
                <a:schemeClr val="tx2"/>
              </a:solidFill>
            </a:endParaRPr>
          </a:p>
          <a:p>
            <a:pPr marL="514350"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         </a:t>
            </a:r>
            <a:r>
              <a:rPr lang="en-US" sz="2400" dirty="0" err="1">
                <a:solidFill>
                  <a:schemeClr val="tx2"/>
                </a:solidFill>
              </a:rPr>
              <a:t>Deepface</a:t>
            </a:r>
            <a:endParaRPr lang="en-US" sz="2400" dirty="0">
              <a:solidFill>
                <a:schemeClr val="tx2"/>
              </a:solidFill>
            </a:endParaRPr>
          </a:p>
          <a:p>
            <a:pPr marL="514350"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</a:rPr>
              <a:t>         </a:t>
            </a:r>
            <a:r>
              <a:rPr lang="en-US" sz="2400" dirty="0" err="1">
                <a:solidFill>
                  <a:schemeClr val="tx2"/>
                </a:solidFill>
              </a:rPr>
              <a:t>Streamlit</a:t>
            </a:r>
          </a:p>
          <a:p>
            <a:pPr marL="857250" indent="-342900"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latin typeface="Univers Condensed Light"/>
                <a:cs typeface="Segoe UI"/>
              </a:rPr>
              <a:t>  Methodology</a:t>
            </a:r>
          </a:p>
          <a:p>
            <a:pPr marL="1028700" indent="-514350">
              <a:spcAft>
                <a:spcPts val="600"/>
              </a:spcAft>
              <a:buSzPct val="80000"/>
              <a:buFont typeface="Arial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7258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8E29F-9075-C6F6-700E-E7D28F58B0C4}"/>
              </a:ext>
            </a:extLst>
          </p:cNvPr>
          <p:cNvSpPr txBox="1"/>
          <p:nvPr/>
        </p:nvSpPr>
        <p:spPr>
          <a:xfrm>
            <a:off x="8132" y="675167"/>
            <a:ext cx="4621202" cy="40641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CAD25-9B56-BAC8-77F2-D0F81955BF99}"/>
              </a:ext>
            </a:extLst>
          </p:cNvPr>
          <p:cNvSpPr txBox="1"/>
          <p:nvPr/>
        </p:nvSpPr>
        <p:spPr>
          <a:xfrm>
            <a:off x="5493026" y="533400"/>
            <a:ext cx="5883964" cy="57714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algn="just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2"/>
              </a:solidFill>
            </a:endParaRPr>
          </a:p>
          <a:p>
            <a:pPr indent="-228600" algn="just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Facial recognition is a technology that uses algorithms to identify or verify a person's identity based on their facial features. It is a type of biometric technology, which means that it uses a person's unique biological characteristics to identify them.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4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89430-FB31-2A5E-8F30-24C878E7385F}"/>
              </a:ext>
            </a:extLst>
          </p:cNvPr>
          <p:cNvSpPr txBox="1"/>
          <p:nvPr/>
        </p:nvSpPr>
        <p:spPr>
          <a:xfrm>
            <a:off x="257991" y="256563"/>
            <a:ext cx="10665231" cy="4489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 Library​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E425F-E6E8-1DFF-989C-05F24EEE4D66}"/>
              </a:ext>
            </a:extLst>
          </p:cNvPr>
          <p:cNvSpPr txBox="1"/>
          <p:nvPr/>
        </p:nvSpPr>
        <p:spPr>
          <a:xfrm>
            <a:off x="425682" y="859971"/>
            <a:ext cx="4818509" cy="25663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3200" b="1" cap="all" spc="300" dirty="0">
                <a:solidFill>
                  <a:schemeClr val="tx2"/>
                </a:solidFill>
              </a:rPr>
              <a:t>OpenCV (Open Source Computer Vision Library) 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9E5313-77E2-1616-19D7-440032FD01CE}"/>
              </a:ext>
            </a:extLst>
          </p:cNvPr>
          <p:cNvSpPr txBox="1"/>
          <p:nvPr/>
        </p:nvSpPr>
        <p:spPr>
          <a:xfrm>
            <a:off x="4710793" y="2152650"/>
            <a:ext cx="7083878" cy="4651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Segoe UI"/>
                <a:cs typeface="Segoe UI"/>
              </a:rPr>
              <a:t>OpenCV (Open Source Computer Vision Library) is a popular open-source library for computer vision, machine learning, and image processing. It is a powerful tool that can be used for a wide variety of tasks, including:</a:t>
            </a:r>
            <a:endParaRPr lang="en-US"/>
          </a:p>
          <a:p>
            <a:pPr algn="just">
              <a:lnSpc>
                <a:spcPct val="150000"/>
              </a:lnSpc>
            </a:pPr>
            <a:endParaRPr lang="en-US" sz="2000" dirty="0">
              <a:latin typeface="Segoe UI"/>
              <a:cs typeface="Segoe UI"/>
            </a:endParaRPr>
          </a:p>
          <a:p>
            <a:pPr algn="just">
              <a:lnSpc>
                <a:spcPct val="150000"/>
              </a:lnSpc>
              <a:buChar char="•"/>
            </a:pPr>
            <a:r>
              <a:rPr lang="en-US" sz="2000" dirty="0">
                <a:latin typeface="Segoe UI"/>
                <a:cs typeface="Segoe UI"/>
              </a:rPr>
              <a:t>Image loading and saving</a:t>
            </a:r>
          </a:p>
          <a:p>
            <a:pPr algn="just">
              <a:lnSpc>
                <a:spcPct val="150000"/>
              </a:lnSpc>
              <a:buChar char="•"/>
            </a:pPr>
            <a:r>
              <a:rPr lang="en-US" sz="2000" dirty="0">
                <a:latin typeface="Segoe UI"/>
                <a:cs typeface="Segoe UI"/>
              </a:rPr>
              <a:t>Image processing and manipulation</a:t>
            </a:r>
          </a:p>
          <a:p>
            <a:pPr algn="just">
              <a:lnSpc>
                <a:spcPct val="150000"/>
              </a:lnSpc>
              <a:buChar char="•"/>
            </a:pPr>
            <a:r>
              <a:rPr lang="en-US" sz="2000" dirty="0">
                <a:latin typeface="Segoe UI"/>
                <a:cs typeface="Segoe UI"/>
              </a:rPr>
              <a:t>Feature detection and description</a:t>
            </a:r>
          </a:p>
          <a:p>
            <a:pPr algn="just">
              <a:lnSpc>
                <a:spcPct val="150000"/>
              </a:lnSpc>
              <a:buChar char="•"/>
            </a:pPr>
            <a:r>
              <a:rPr lang="en-US" sz="2000" dirty="0">
                <a:latin typeface="Segoe UI"/>
                <a:cs typeface="Segoe UI"/>
              </a:rPr>
              <a:t>Object recognition and tracking</a:t>
            </a:r>
          </a:p>
          <a:p>
            <a:pPr algn="just">
              <a:lnSpc>
                <a:spcPct val="150000"/>
              </a:lnSpc>
              <a:buChar char="•"/>
            </a:pPr>
            <a:r>
              <a:rPr lang="en-US" sz="2000" dirty="0">
                <a:latin typeface="Segoe UI"/>
                <a:cs typeface="Segoe UI"/>
              </a:rPr>
              <a:t>Video analysis</a:t>
            </a:r>
          </a:p>
        </p:txBody>
      </p:sp>
    </p:spTree>
    <p:extLst>
      <p:ext uri="{BB962C8B-B14F-4D97-AF65-F5344CB8AC3E}">
        <p14:creationId xmlns:p14="http://schemas.microsoft.com/office/powerpoint/2010/main" val="358828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79172-CD97-F0B9-40BB-22F9A3E4B38C}"/>
              </a:ext>
            </a:extLst>
          </p:cNvPr>
          <p:cNvSpPr txBox="1"/>
          <p:nvPr/>
        </p:nvSpPr>
        <p:spPr>
          <a:xfrm>
            <a:off x="883920" y="800849"/>
            <a:ext cx="4065767" cy="35105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NumPy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E4EE9-28C0-AA67-77A8-2F935BDDCDE6}"/>
              </a:ext>
            </a:extLst>
          </p:cNvPr>
          <p:cNvSpPr txBox="1"/>
          <p:nvPr/>
        </p:nvSpPr>
        <p:spPr>
          <a:xfrm>
            <a:off x="5895753" y="533400"/>
            <a:ext cx="5458046" cy="5791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algn="just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Segoe UI"/>
                <a:cs typeface="Segoe UI"/>
              </a:rPr>
              <a:t>NumPy, or Numerical Python, is a foundational library in the Python ecosystem for scientific computing and data analysis. It provides a high-performance multidimensional array object.</a:t>
            </a:r>
            <a:endParaRPr lang="en-US">
              <a:solidFill>
                <a:schemeClr val="tx2"/>
              </a:solidFill>
              <a:latin typeface="Segoe UI"/>
              <a:cs typeface="Segoe U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0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352EA-BE92-E8EF-BE74-8603AFEFC797}"/>
              </a:ext>
            </a:extLst>
          </p:cNvPr>
          <p:cNvSpPr txBox="1"/>
          <p:nvPr/>
        </p:nvSpPr>
        <p:spPr>
          <a:xfrm>
            <a:off x="716282" y="675167"/>
            <a:ext cx="2289566" cy="16317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cap="all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DeepFace</a:t>
            </a:r>
            <a:endParaRPr lang="en-US" sz="2800" b="1" i="1" cap="all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7B7813-FEAE-5F00-A5C9-14D360A8777C}"/>
              </a:ext>
            </a:extLst>
          </p:cNvPr>
          <p:cNvSpPr txBox="1"/>
          <p:nvPr/>
        </p:nvSpPr>
        <p:spPr>
          <a:xfrm>
            <a:off x="3900792" y="533400"/>
            <a:ext cx="7286018" cy="57911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algn="just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tx2"/>
                </a:solidFill>
              </a:rPr>
              <a:t>Deepface</a:t>
            </a:r>
            <a:r>
              <a:rPr lang="en-US" sz="2800" dirty="0">
                <a:solidFill>
                  <a:schemeClr val="tx2"/>
                </a:solidFill>
              </a:rPr>
              <a:t> is</a:t>
            </a:r>
            <a:r>
              <a:rPr lang="en-US" sz="2800" b="1" dirty="0">
                <a:solidFill>
                  <a:schemeClr val="tx2"/>
                </a:solidFill>
              </a:rPr>
              <a:t> a lightweight face recognition and facial attribute analysis ( age, gender, emotion and race) framework for python.</a:t>
            </a:r>
            <a:r>
              <a:rPr lang="en-US" sz="2800" dirty="0">
                <a:solidFill>
                  <a:schemeClr val="tx2"/>
                </a:solidFill>
              </a:rPr>
              <a:t> It is a hybrid face recognition framework wrapping state-of-the-art models: VGG-Face, Google </a:t>
            </a:r>
            <a:r>
              <a:rPr lang="en-US" sz="2800" err="1">
                <a:solidFill>
                  <a:schemeClr val="tx2"/>
                </a:solidFill>
              </a:rPr>
              <a:t>FaceNet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err="1">
                <a:solidFill>
                  <a:schemeClr val="tx2"/>
                </a:solidFill>
              </a:rPr>
              <a:t>OpenFace</a:t>
            </a:r>
            <a:r>
              <a:rPr lang="en-US" sz="2800" dirty="0">
                <a:solidFill>
                  <a:schemeClr val="tx2"/>
                </a:solidFill>
              </a:rPr>
              <a:t>, Facebook </a:t>
            </a:r>
            <a:r>
              <a:rPr lang="en-US" sz="2800" err="1">
                <a:solidFill>
                  <a:schemeClr val="tx2"/>
                </a:solidFill>
              </a:rPr>
              <a:t>DeepFace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err="1">
                <a:solidFill>
                  <a:schemeClr val="tx2"/>
                </a:solidFill>
              </a:rPr>
              <a:t>DeepID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err="1">
                <a:solidFill>
                  <a:schemeClr val="tx2"/>
                </a:solidFill>
              </a:rPr>
              <a:t>ArcFace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err="1">
                <a:solidFill>
                  <a:schemeClr val="tx2"/>
                </a:solidFill>
              </a:rPr>
              <a:t>Dlib</a:t>
            </a:r>
            <a:r>
              <a:rPr lang="en-US" sz="2800" dirty="0">
                <a:solidFill>
                  <a:schemeClr val="tx2"/>
                </a:solidFill>
              </a:rPr>
              <a:t> and </a:t>
            </a:r>
            <a:r>
              <a:rPr lang="en-US" sz="2800" err="1">
                <a:solidFill>
                  <a:schemeClr val="tx2"/>
                </a:solidFill>
              </a:rPr>
              <a:t>SFace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  <a:endParaRPr lang="en-US" sz="2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BAB75-1A50-C040-9AB3-AA334419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 err="1"/>
              <a:t>StreamLit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5AE0-61FC-5249-C0DE-C143E940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930" y="533400"/>
            <a:ext cx="6264869" cy="67773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800" dirty="0">
                <a:latin typeface="Arial"/>
                <a:cs typeface="Arial"/>
              </a:rPr>
              <a:t>•</a:t>
            </a:r>
            <a:r>
              <a:rPr lang="en-US" sz="2800" err="1">
                <a:latin typeface="Calibri"/>
                <a:cs typeface="Calibri"/>
              </a:rPr>
              <a:t>Streamlit</a:t>
            </a:r>
            <a:r>
              <a:rPr lang="en-US" sz="2800" dirty="0">
                <a:latin typeface="Calibri"/>
                <a:cs typeface="Calibri"/>
              </a:rPr>
              <a:t> is an open-source python framework for building web apps for Machine Learning and Data Science. We can instantly develop web apps and deploy them easily using </a:t>
            </a:r>
            <a:r>
              <a:rPr lang="en-US" sz="2800" err="1">
                <a:latin typeface="Calibri"/>
                <a:cs typeface="Calibri"/>
              </a:rPr>
              <a:t>Streamlit</a:t>
            </a:r>
            <a:r>
              <a:rPr lang="en-US" sz="2800" dirty="0">
                <a:latin typeface="Calibri"/>
                <a:cs typeface="Calibri"/>
              </a:rPr>
              <a:t>.</a:t>
            </a:r>
            <a:endParaRPr lang="en-US" sz="2800" dirty="0"/>
          </a:p>
          <a:p>
            <a:pPr algn="just"/>
            <a:endParaRPr lang="en-US" sz="28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0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A1261-4629-361B-CF00-7E48A8DC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Methodology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372521-DB32-BEF5-0F4B-C0D70A792425}"/>
              </a:ext>
            </a:extLst>
          </p:cNvPr>
          <p:cNvSpPr txBox="1"/>
          <p:nvPr/>
        </p:nvSpPr>
        <p:spPr>
          <a:xfrm>
            <a:off x="5895753" y="533400"/>
            <a:ext cx="5458046" cy="5791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en-US" sz="2400" dirty="0">
                <a:solidFill>
                  <a:schemeClr val="tx2"/>
                </a:solidFill>
              </a:rPr>
              <a:t>1.  Library Installation</a:t>
            </a:r>
          </a:p>
          <a:p>
            <a:pPr>
              <a:spcAft>
                <a:spcPts val="600"/>
              </a:spcAft>
              <a:buSzPct val="80000"/>
            </a:pPr>
            <a:r>
              <a:rPr lang="en-US" sz="2400" dirty="0">
                <a:solidFill>
                  <a:schemeClr val="tx2"/>
                </a:solidFill>
              </a:rPr>
              <a:t>      Using pip install following libraries</a:t>
            </a:r>
          </a:p>
          <a:p>
            <a:pPr>
              <a:spcAft>
                <a:spcPts val="600"/>
              </a:spcAft>
              <a:buSzPct val="80000"/>
            </a:pPr>
            <a:r>
              <a:rPr lang="en-US" sz="2400" dirty="0">
                <a:solidFill>
                  <a:schemeClr val="tx2"/>
                </a:solidFill>
              </a:rPr>
              <a:t>     </a:t>
            </a:r>
            <a:r>
              <a:rPr lang="en-US" sz="2400" err="1">
                <a:solidFill>
                  <a:schemeClr val="tx2"/>
                </a:solidFill>
              </a:rPr>
              <a:t>Streamlit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  <a:buSzPct val="80000"/>
            </a:pPr>
            <a:r>
              <a:rPr lang="en-US" sz="2400" dirty="0">
                <a:solidFill>
                  <a:schemeClr val="tx2"/>
                </a:solidFill>
              </a:rPr>
              <a:t>                       </a:t>
            </a:r>
            <a:r>
              <a:rPr lang="en-US" sz="2400" dirty="0" err="1">
                <a:solidFill>
                  <a:schemeClr val="tx2"/>
                </a:solidFill>
              </a:rPr>
              <a:t>Deepface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  <a:buSzPct val="80000"/>
            </a:pPr>
            <a:r>
              <a:rPr lang="en-US" sz="2400" dirty="0">
                <a:solidFill>
                  <a:schemeClr val="tx2"/>
                </a:solidFill>
              </a:rPr>
              <a:t>                       </a:t>
            </a:r>
            <a:r>
              <a:rPr lang="en-US" sz="2400" dirty="0" err="1">
                <a:solidFill>
                  <a:schemeClr val="tx2"/>
                </a:solidFill>
              </a:rPr>
              <a:t>Numpy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  <a:buSzPct val="80000"/>
            </a:pPr>
            <a:r>
              <a:rPr lang="en-US" sz="2400" dirty="0">
                <a:solidFill>
                  <a:schemeClr val="tx2"/>
                </a:solidFill>
              </a:rPr>
              <a:t>                       </a:t>
            </a:r>
            <a:r>
              <a:rPr lang="en-US" sz="2400" dirty="0" err="1">
                <a:solidFill>
                  <a:schemeClr val="tx2"/>
                </a:solidFill>
              </a:rPr>
              <a:t>Opencv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67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D94CC-4159-052B-4D9B-20B56E6F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EF2A7-88A7-F2C2-96E7-04C8D080A18D}"/>
              </a:ext>
            </a:extLst>
          </p:cNvPr>
          <p:cNvSpPr txBox="1"/>
          <p:nvPr/>
        </p:nvSpPr>
        <p:spPr>
          <a:xfrm>
            <a:off x="5895753" y="533400"/>
            <a:ext cx="5458046" cy="5791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">
              <a:spcAft>
                <a:spcPts val="600"/>
              </a:spcAft>
              <a:buSzPct val="80000"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  <a:buSzPct val="80000"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  <a:buSzPct val="80000"/>
            </a:pPr>
            <a:r>
              <a:rPr lang="en-US" sz="2400" dirty="0">
                <a:solidFill>
                  <a:schemeClr val="tx2"/>
                </a:solidFill>
              </a:rPr>
              <a:t>2. Run the code file on </a:t>
            </a:r>
            <a:r>
              <a:rPr lang="en-US" sz="2400" dirty="0" err="1">
                <a:solidFill>
                  <a:schemeClr val="tx2"/>
                </a:solidFill>
              </a:rPr>
              <a:t>streamlit</a:t>
            </a:r>
            <a:r>
              <a:rPr lang="en-US" sz="2400" dirty="0">
                <a:solidFill>
                  <a:schemeClr val="tx2"/>
                </a:solidFill>
              </a:rPr>
              <a:t> using </a:t>
            </a:r>
            <a:r>
              <a:rPr lang="en-US" sz="2400" dirty="0" err="1">
                <a:solidFill>
                  <a:schemeClr val="tx2"/>
                </a:solidFill>
              </a:rPr>
              <a:t>commond</a:t>
            </a:r>
            <a:r>
              <a:rPr lang="en-US" sz="2400" dirty="0">
                <a:solidFill>
                  <a:schemeClr val="tx2"/>
                </a:solidFill>
              </a:rPr>
              <a:t> prompt</a:t>
            </a:r>
          </a:p>
          <a:p>
            <a:pPr>
              <a:spcAft>
                <a:spcPts val="600"/>
              </a:spcAft>
              <a:buSzPct val="80000"/>
            </a:pPr>
            <a:r>
              <a:rPr lang="en-US" sz="2400" dirty="0">
                <a:solidFill>
                  <a:schemeClr val="tx2"/>
                </a:solidFill>
              </a:rPr>
              <a:t>3. Choose from the available analysis options</a:t>
            </a:r>
          </a:p>
          <a:p>
            <a:pPr>
              <a:spcAft>
                <a:spcPts val="600"/>
              </a:spcAft>
              <a:buSzPct val="80000"/>
            </a:pPr>
            <a:r>
              <a:rPr lang="en-US" sz="2400" dirty="0">
                <a:solidFill>
                  <a:schemeClr val="tx2"/>
                </a:solidFill>
              </a:rPr>
              <a:t>4. Provide facial data when camera turns on</a:t>
            </a:r>
          </a:p>
          <a:p>
            <a:pPr>
              <a:spcAft>
                <a:spcPts val="600"/>
              </a:spcAft>
              <a:buSzPct val="80000"/>
            </a:pPr>
            <a:r>
              <a:rPr lang="en-US" sz="2400" dirty="0">
                <a:solidFill>
                  <a:schemeClr val="tx2"/>
                </a:solidFill>
              </a:rPr>
              <a:t>5. press Analyse</a:t>
            </a:r>
          </a:p>
          <a:p>
            <a:pPr>
              <a:spcAft>
                <a:spcPts val="600"/>
              </a:spcAft>
              <a:buSzPct val="80000"/>
            </a:pPr>
            <a:r>
              <a:rPr lang="en-US" sz="2400" dirty="0">
                <a:solidFill>
                  <a:schemeClr val="tx2"/>
                </a:solidFill>
              </a:rPr>
              <a:t>6. Results of analysis will be produced 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4754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_2SEEDS">
      <a:dk1>
        <a:srgbClr val="000000"/>
      </a:dk1>
      <a:lt1>
        <a:srgbClr val="FFFFFF"/>
      </a:lt1>
      <a:dk2>
        <a:srgbClr val="243441"/>
      </a:dk2>
      <a:lt2>
        <a:srgbClr val="E2E4E8"/>
      </a:lt2>
      <a:accent1>
        <a:srgbClr val="C49D33"/>
      </a:accent1>
      <a:accent2>
        <a:srgbClr val="EC8657"/>
      </a:accent2>
      <a:accent3>
        <a:srgbClr val="99A74D"/>
      </a:accent3>
      <a:accent4>
        <a:srgbClr val="33B0B5"/>
      </a:accent4>
      <a:accent5>
        <a:srgbClr val="55A8EC"/>
      </a:accent5>
      <a:accent6>
        <a:srgbClr val="4E62EB"/>
      </a:accent6>
      <a:hlink>
        <a:srgbClr val="697CAE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AngleLinesVTI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StreamLit</vt:lpstr>
      <vt:lpstr>Methodology</vt:lpstr>
      <vt:lpstr>Methodology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535</cp:revision>
  <dcterms:created xsi:type="dcterms:W3CDTF">2023-11-27T04:42:31Z</dcterms:created>
  <dcterms:modified xsi:type="dcterms:W3CDTF">2023-12-30T09:16:43Z</dcterms:modified>
</cp:coreProperties>
</file>