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7" r:id="rId2"/>
    <p:sldId id="258" r:id="rId3"/>
    <p:sldId id="259" r:id="rId4"/>
    <p:sldId id="260" r:id="rId5"/>
    <p:sldId id="266" r:id="rId6"/>
    <p:sldId id="261" r:id="rId7"/>
    <p:sldId id="262" r:id="rId8"/>
    <p:sldId id="263" r:id="rId9"/>
    <p:sldId id="264" r:id="rId10"/>
    <p:sldId id="265" r:id="rId11"/>
    <p:sldId id="281" r:id="rId12"/>
    <p:sldId id="268" r:id="rId13"/>
    <p:sldId id="269" r:id="rId14"/>
    <p:sldId id="270" r:id="rId15"/>
    <p:sldId id="274" r:id="rId16"/>
    <p:sldId id="282" r:id="rId17"/>
    <p:sldId id="283" r:id="rId18"/>
    <p:sldId id="290" r:id="rId19"/>
    <p:sldId id="292" r:id="rId20"/>
    <p:sldId id="286" r:id="rId21"/>
    <p:sldId id="291" r:id="rId22"/>
    <p:sldId id="306" r:id="rId23"/>
    <p:sldId id="296" r:id="rId24"/>
    <p:sldId id="297" r:id="rId25"/>
    <p:sldId id="298" r:id="rId26"/>
    <p:sldId id="299" r:id="rId27"/>
    <p:sldId id="300" r:id="rId28"/>
    <p:sldId id="271" r:id="rId29"/>
    <p:sldId id="275" r:id="rId30"/>
    <p:sldId id="293" r:id="rId31"/>
    <p:sldId id="294" r:id="rId32"/>
    <p:sldId id="295" r:id="rId33"/>
    <p:sldId id="301" r:id="rId34"/>
    <p:sldId id="302" r:id="rId35"/>
    <p:sldId id="277" r:id="rId36"/>
    <p:sldId id="276" r:id="rId37"/>
    <p:sldId id="285" r:id="rId38"/>
    <p:sldId id="287" r:id="rId39"/>
    <p:sldId id="288" r:id="rId40"/>
    <p:sldId id="284" r:id="rId41"/>
    <p:sldId id="278" r:id="rId42"/>
    <p:sldId id="279" r:id="rId43"/>
    <p:sldId id="28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 lastIdx="0" clrIdx="0"/>
  <p:cmAuthor id="2" name="Henning Olesen" initials="H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9466" autoAdjust="0"/>
  </p:normalViewPr>
  <p:slideViewPr>
    <p:cSldViewPr>
      <p:cViewPr varScale="1">
        <p:scale>
          <a:sx n="74" d="100"/>
          <a:sy n="74" d="100"/>
        </p:scale>
        <p:origin x="864"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79"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44EB-038C-4ACE-9EF4-9DE9752C8445}" type="datetimeFigureOut">
              <a:rPr lang="en-US" smtClean="0"/>
              <a:t>5/31/2024</a:t>
            </a:fld>
            <a:endParaRPr lang="en-US"/>
          </a:p>
        </p:txBody>
      </p:sp>
      <p:sp>
        <p:nvSpPr>
          <p:cNvPr id="1048780"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81"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622249-4089-4C86-A996-138B2A2FD830}" type="slidenum">
              <a:rPr lang="en-US" smtClean="0"/>
              <a:t>‹#›</a:t>
            </a:fld>
            <a:endParaRPr lang="en-US"/>
          </a:p>
        </p:txBody>
      </p:sp>
    </p:spTree>
    <p:extLst>
      <p:ext uri="{BB962C8B-B14F-4D97-AF65-F5344CB8AC3E}">
        <p14:creationId xmlns:p14="http://schemas.microsoft.com/office/powerpoint/2010/main" val="2447948859"/>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7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18AC3-CDDD-4204-9941-8E906092728C}" type="datetimeFigureOut">
              <a:rPr lang="en-US" smtClean="0"/>
              <a:t>5/31/2024</a:t>
            </a:fld>
            <a:endParaRPr lang="en-US"/>
          </a:p>
        </p:txBody>
      </p:sp>
      <p:sp>
        <p:nvSpPr>
          <p:cNvPr id="104877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7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7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7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7C89-4F4C-4EC4-BD93-424FE5A97156}" type="slidenum">
              <a:rPr lang="en-US" smtClean="0"/>
              <a:t>‹#›</a:t>
            </a:fld>
            <a:endParaRPr lang="en-US"/>
          </a:p>
        </p:txBody>
      </p:sp>
    </p:spTree>
    <p:extLst>
      <p:ext uri="{BB962C8B-B14F-4D97-AF65-F5344CB8AC3E}">
        <p14:creationId xmlns:p14="http://schemas.microsoft.com/office/powerpoint/2010/main" val="876287899"/>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Slide Image Placeholder 1"/>
          <p:cNvSpPr>
            <a:spLocks noGrp="1" noRot="1" noChangeAspect="1"/>
          </p:cNvSpPr>
          <p:nvPr>
            <p:ph type="sldImg"/>
          </p:nvPr>
        </p:nvSpPr>
        <p:spPr>
          <a:xfrm>
            <a:off x="381000" y="685800"/>
            <a:ext cx="6096000" cy="3429000"/>
          </a:xfrm>
        </p:spPr>
      </p:sp>
      <p:sp>
        <p:nvSpPr>
          <p:cNvPr id="1048593" name="Notes Placeholder 2"/>
          <p:cNvSpPr>
            <a:spLocks noGrp="1"/>
          </p:cNvSpPr>
          <p:nvPr>
            <p:ph type="body" idx="1"/>
          </p:nvPr>
        </p:nvSpPr>
        <p:spPr/>
        <p:txBody>
          <a:bodyPr>
            <a:normAutofit/>
          </a:bodyPr>
          <a:lstStyle/>
          <a:p>
            <a:endParaRPr lang="en-US"/>
          </a:p>
        </p:txBody>
      </p:sp>
      <p:sp>
        <p:nvSpPr>
          <p:cNvPr id="1048594" name="Slide Number Placeholder 3"/>
          <p:cNvSpPr>
            <a:spLocks noGrp="1"/>
          </p:cNvSpPr>
          <p:nvPr>
            <p:ph type="sldNum" sz="quarter" idx="10"/>
          </p:nvPr>
        </p:nvSpPr>
        <p:spPr/>
        <p:txBody>
          <a:bodyPr/>
          <a:lstStyle/>
          <a:p>
            <a:fld id="{40F87C89-4F4C-4EC4-BD93-424FE5A97156}" type="slidenum">
              <a:rPr lang="en-US" smtClean="0"/>
              <a:t>1</a:t>
            </a:fld>
            <a:endParaRPr lang="en-US"/>
          </a:p>
        </p:txBody>
      </p:sp>
      <p:sp>
        <p:nvSpPr>
          <p:cNvPr id="104859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Slide Image Placeholder 1"/>
          <p:cNvSpPr>
            <a:spLocks noGrp="1" noRot="1" noChangeAspect="1"/>
          </p:cNvSpPr>
          <p:nvPr>
            <p:ph type="sldImg"/>
          </p:nvPr>
        </p:nvSpPr>
        <p:spPr/>
      </p:sp>
      <p:sp>
        <p:nvSpPr>
          <p:cNvPr id="1048624" name="Notes Placeholder 2"/>
          <p:cNvSpPr>
            <a:spLocks noGrp="1"/>
          </p:cNvSpPr>
          <p:nvPr>
            <p:ph type="body" idx="1"/>
          </p:nvPr>
        </p:nvSpPr>
        <p:spPr/>
        <p:txBody>
          <a:bodyPr/>
          <a:lstStyle/>
          <a:p>
            <a:endParaRPr lang="en-US" dirty="0"/>
          </a:p>
        </p:txBody>
      </p:sp>
      <p:sp>
        <p:nvSpPr>
          <p:cNvPr id="1048625" name="Header Placeholder 3"/>
          <p:cNvSpPr>
            <a:spLocks noGrp="1"/>
          </p:cNvSpPr>
          <p:nvPr>
            <p:ph type="hdr" sz="quarter" idx="10"/>
          </p:nvPr>
        </p:nvSpPr>
        <p:spPr/>
        <p:txBody>
          <a:bodyPr/>
          <a:lstStyle/>
          <a:p>
            <a:endParaRPr lang="en-US"/>
          </a:p>
        </p:txBody>
      </p:sp>
      <p:sp>
        <p:nvSpPr>
          <p:cNvPr id="1048626" name="Slide Number Placeholder 4"/>
          <p:cNvSpPr>
            <a:spLocks noGrp="1"/>
          </p:cNvSpPr>
          <p:nvPr>
            <p:ph type="sldNum" sz="quarter" idx="11"/>
          </p:nvPr>
        </p:nvSpPr>
        <p:spPr/>
        <p:txBody>
          <a:bodyPr/>
          <a:lstStyle/>
          <a:p>
            <a:fld id="{40F87C89-4F4C-4EC4-BD93-424FE5A97156}"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48583" name="Date Placeholder 3"/>
          <p:cNvSpPr>
            <a:spLocks noGrp="1"/>
          </p:cNvSpPr>
          <p:nvPr>
            <p:ph type="dt" sz="half" idx="10"/>
          </p:nvPr>
        </p:nvSpPr>
        <p:spPr/>
        <p:txBody>
          <a:bodyPr/>
          <a:lstStyle/>
          <a:p>
            <a:fld id="{6651BD42-CB45-4CE8-A23F-DA9E5FC5F06E}" type="datetime1">
              <a:rPr lang="en-IN" smtClean="0"/>
              <a:t>31-05-2024</a:t>
            </a:fld>
            <a:endParaRPr lang="en-US"/>
          </a:p>
        </p:txBody>
      </p:sp>
      <p:sp>
        <p:nvSpPr>
          <p:cNvPr id="1048584" name="Footer Placeholder 4"/>
          <p:cNvSpPr>
            <a:spLocks noGrp="1"/>
          </p:cNvSpPr>
          <p:nvPr>
            <p:ph type="ftr" sz="quarter" idx="11"/>
          </p:nvPr>
        </p:nvSpPr>
        <p:spPr/>
        <p:txBody>
          <a:bodyPr/>
          <a:lstStyle/>
          <a:p>
            <a:r>
              <a:rPr lang="en-US"/>
              <a:t>BE Project SKNCOE 2022-23</a:t>
            </a:r>
          </a:p>
        </p:txBody>
      </p:sp>
      <p:sp>
        <p:nvSpPr>
          <p:cNvPr id="1048585"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a:t>Click to edit Master title style</a:t>
            </a:r>
            <a:endParaRPr lang="en-US" dirty="0"/>
          </a:p>
        </p:txBody>
      </p:sp>
      <p:sp>
        <p:nvSpPr>
          <p:cNvPr id="104874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1" name="Date Placeholder 3"/>
          <p:cNvSpPr>
            <a:spLocks noGrp="1"/>
          </p:cNvSpPr>
          <p:nvPr>
            <p:ph type="dt" sz="half" idx="10"/>
          </p:nvPr>
        </p:nvSpPr>
        <p:spPr/>
        <p:txBody>
          <a:bodyPr/>
          <a:lstStyle/>
          <a:p>
            <a:fld id="{4F4BC385-A39E-46C1-BD93-B353FEB43343}" type="datetime1">
              <a:rPr lang="en-IN" smtClean="0"/>
              <a:t>31-05-2024</a:t>
            </a:fld>
            <a:endParaRPr lang="en-US"/>
          </a:p>
        </p:txBody>
      </p:sp>
      <p:sp>
        <p:nvSpPr>
          <p:cNvPr id="1048742" name="Footer Placeholder 4"/>
          <p:cNvSpPr>
            <a:spLocks noGrp="1"/>
          </p:cNvSpPr>
          <p:nvPr>
            <p:ph type="ftr" sz="quarter" idx="11"/>
          </p:nvPr>
        </p:nvSpPr>
        <p:spPr/>
        <p:txBody>
          <a:bodyPr/>
          <a:lstStyle/>
          <a:p>
            <a:r>
              <a:rPr lang="en-US"/>
              <a:t>BE Project SKNCOE 2022-23</a:t>
            </a:r>
          </a:p>
        </p:txBody>
      </p:sp>
      <p:sp>
        <p:nvSpPr>
          <p:cNvPr id="1048743"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28"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1048729"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0" name="Date Placeholder 3"/>
          <p:cNvSpPr>
            <a:spLocks noGrp="1"/>
          </p:cNvSpPr>
          <p:nvPr>
            <p:ph type="dt" sz="half" idx="10"/>
          </p:nvPr>
        </p:nvSpPr>
        <p:spPr/>
        <p:txBody>
          <a:bodyPr/>
          <a:lstStyle/>
          <a:p>
            <a:fld id="{8BB9AA62-10B8-46AA-A17F-75E13A90A7DC}" type="datetime1">
              <a:rPr lang="en-IN" smtClean="0"/>
              <a:t>31-05-2024</a:t>
            </a:fld>
            <a:endParaRPr lang="en-US"/>
          </a:p>
        </p:txBody>
      </p:sp>
      <p:sp>
        <p:nvSpPr>
          <p:cNvPr id="1048731" name="Footer Placeholder 4"/>
          <p:cNvSpPr>
            <a:spLocks noGrp="1"/>
          </p:cNvSpPr>
          <p:nvPr>
            <p:ph type="ftr" sz="quarter" idx="11"/>
          </p:nvPr>
        </p:nvSpPr>
        <p:spPr/>
        <p:txBody>
          <a:bodyPr/>
          <a:lstStyle/>
          <a:p>
            <a:r>
              <a:rPr lang="en-US"/>
              <a:t>BE Project SKNCOE 2022-23</a:t>
            </a:r>
          </a:p>
        </p:txBody>
      </p:sp>
      <p:sp>
        <p:nvSpPr>
          <p:cNvPr id="1048732"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6" name="Title 1"/>
          <p:cNvSpPr>
            <a:spLocks noGrp="1"/>
          </p:cNvSpPr>
          <p:nvPr>
            <p:ph type="title"/>
          </p:nvPr>
        </p:nvSpPr>
        <p:spPr/>
        <p:txBody>
          <a:bodyPr/>
          <a:lstStyle/>
          <a:p>
            <a:r>
              <a:rPr lang="en-US"/>
              <a:t>Click to edit Master title style</a:t>
            </a:r>
            <a:endParaRPr lang="en-US" dirty="0"/>
          </a:p>
        </p:txBody>
      </p:sp>
      <p:sp>
        <p:nvSpPr>
          <p:cNvPr id="1048597"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8" name="Date Placeholder 3"/>
          <p:cNvSpPr>
            <a:spLocks noGrp="1"/>
          </p:cNvSpPr>
          <p:nvPr>
            <p:ph type="dt" sz="half" idx="10"/>
          </p:nvPr>
        </p:nvSpPr>
        <p:spPr/>
        <p:txBody>
          <a:bodyPr/>
          <a:lstStyle/>
          <a:p>
            <a:fld id="{CC98B029-1442-422A-AD24-0BCD4196A89A}" type="datetime1">
              <a:rPr lang="en-IN" smtClean="0"/>
              <a:t>31-05-2024</a:t>
            </a:fld>
            <a:endParaRPr lang="en-US"/>
          </a:p>
        </p:txBody>
      </p:sp>
      <p:sp>
        <p:nvSpPr>
          <p:cNvPr id="1048599" name="Footer Placeholder 4"/>
          <p:cNvSpPr>
            <a:spLocks noGrp="1"/>
          </p:cNvSpPr>
          <p:nvPr>
            <p:ph type="ftr" sz="quarter" idx="11"/>
          </p:nvPr>
        </p:nvSpPr>
        <p:spPr/>
        <p:txBody>
          <a:bodyPr/>
          <a:lstStyle/>
          <a:p>
            <a:r>
              <a:rPr lang="en-US"/>
              <a:t>BE Project SKNCOE 2022-23</a:t>
            </a:r>
          </a:p>
        </p:txBody>
      </p:sp>
      <p:sp>
        <p:nvSpPr>
          <p:cNvPr id="1048600"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4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1048745"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746" name="Date Placeholder 3"/>
          <p:cNvSpPr>
            <a:spLocks noGrp="1"/>
          </p:cNvSpPr>
          <p:nvPr>
            <p:ph type="dt" sz="half" idx="10"/>
          </p:nvPr>
        </p:nvSpPr>
        <p:spPr/>
        <p:txBody>
          <a:bodyPr/>
          <a:lstStyle/>
          <a:p>
            <a:fld id="{35B1CC33-79BA-46FB-9003-C0521250E528}" type="datetime1">
              <a:rPr lang="en-IN" smtClean="0"/>
              <a:t>31-05-2024</a:t>
            </a:fld>
            <a:endParaRPr lang="en-US"/>
          </a:p>
        </p:txBody>
      </p:sp>
      <p:sp>
        <p:nvSpPr>
          <p:cNvPr id="1048747" name="Footer Placeholder 4"/>
          <p:cNvSpPr>
            <a:spLocks noGrp="1"/>
          </p:cNvSpPr>
          <p:nvPr>
            <p:ph type="ftr" sz="quarter" idx="11"/>
          </p:nvPr>
        </p:nvSpPr>
        <p:spPr/>
        <p:txBody>
          <a:bodyPr/>
          <a:lstStyle/>
          <a:p>
            <a:r>
              <a:rPr lang="en-US"/>
              <a:t>BE Project SKNCOE 2022-23</a:t>
            </a:r>
          </a:p>
        </p:txBody>
      </p:sp>
      <p:sp>
        <p:nvSpPr>
          <p:cNvPr id="1048748" name="Slide Number Placeholder 5"/>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r>
              <a:rPr lang="en-US"/>
              <a:t>Click to edit Master title style</a:t>
            </a:r>
            <a:endParaRPr lang="en-US" dirty="0"/>
          </a:p>
        </p:txBody>
      </p:sp>
      <p:sp>
        <p:nvSpPr>
          <p:cNvPr id="1048750"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1"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2" name="Date Placeholder 4"/>
          <p:cNvSpPr>
            <a:spLocks noGrp="1"/>
          </p:cNvSpPr>
          <p:nvPr>
            <p:ph type="dt" sz="half" idx="10"/>
          </p:nvPr>
        </p:nvSpPr>
        <p:spPr/>
        <p:txBody>
          <a:bodyPr/>
          <a:lstStyle/>
          <a:p>
            <a:fld id="{476B14B0-4DCD-4F80-A9F0-AB7652C8B92E}" type="datetime1">
              <a:rPr lang="en-IN" smtClean="0"/>
              <a:t>31-05-2024</a:t>
            </a:fld>
            <a:endParaRPr lang="en-US"/>
          </a:p>
        </p:txBody>
      </p:sp>
      <p:sp>
        <p:nvSpPr>
          <p:cNvPr id="1048753" name="Footer Placeholder 5"/>
          <p:cNvSpPr>
            <a:spLocks noGrp="1"/>
          </p:cNvSpPr>
          <p:nvPr>
            <p:ph type="ftr" sz="quarter" idx="11"/>
          </p:nvPr>
        </p:nvSpPr>
        <p:spPr/>
        <p:txBody>
          <a:bodyPr/>
          <a:lstStyle/>
          <a:p>
            <a:r>
              <a:rPr lang="en-US"/>
              <a:t>BE Project SKNCOE 2022-23</a:t>
            </a:r>
          </a:p>
        </p:txBody>
      </p:sp>
      <p:sp>
        <p:nvSpPr>
          <p:cNvPr id="1048754" name="Slide Number Placeholder 6"/>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55"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1048756"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7"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58"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59"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0" name="Date Placeholder 6"/>
          <p:cNvSpPr>
            <a:spLocks noGrp="1"/>
          </p:cNvSpPr>
          <p:nvPr>
            <p:ph type="dt" sz="half" idx="10"/>
          </p:nvPr>
        </p:nvSpPr>
        <p:spPr/>
        <p:txBody>
          <a:bodyPr/>
          <a:lstStyle/>
          <a:p>
            <a:fld id="{CF62651E-86D9-4E7C-85A1-AEAC9BA5FE10}" type="datetime1">
              <a:rPr lang="en-IN" smtClean="0"/>
              <a:t>31-05-2024</a:t>
            </a:fld>
            <a:endParaRPr lang="en-US"/>
          </a:p>
        </p:txBody>
      </p:sp>
      <p:sp>
        <p:nvSpPr>
          <p:cNvPr id="1048761" name="Footer Placeholder 7"/>
          <p:cNvSpPr>
            <a:spLocks noGrp="1"/>
          </p:cNvSpPr>
          <p:nvPr>
            <p:ph type="ftr" sz="quarter" idx="11"/>
          </p:nvPr>
        </p:nvSpPr>
        <p:spPr/>
        <p:txBody>
          <a:bodyPr/>
          <a:lstStyle/>
          <a:p>
            <a:r>
              <a:rPr lang="en-US"/>
              <a:t>BE Project SKNCOE 2022-23</a:t>
            </a:r>
          </a:p>
        </p:txBody>
      </p:sp>
      <p:sp>
        <p:nvSpPr>
          <p:cNvPr id="1048762" name="Slide Number Placeholder 8"/>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en-US"/>
              <a:t>Click to edit Master title style</a:t>
            </a:r>
            <a:endParaRPr lang="en-US" dirty="0"/>
          </a:p>
        </p:txBody>
      </p:sp>
      <p:sp>
        <p:nvSpPr>
          <p:cNvPr id="1048683" name="Date Placeholder 2"/>
          <p:cNvSpPr>
            <a:spLocks noGrp="1"/>
          </p:cNvSpPr>
          <p:nvPr>
            <p:ph type="dt" sz="half" idx="10"/>
          </p:nvPr>
        </p:nvSpPr>
        <p:spPr/>
        <p:txBody>
          <a:bodyPr/>
          <a:lstStyle/>
          <a:p>
            <a:fld id="{FAAC3671-71D4-4B1F-B7D2-293727E10E1A}" type="datetime1">
              <a:rPr lang="en-IN" smtClean="0"/>
              <a:t>31-05-2024</a:t>
            </a:fld>
            <a:endParaRPr lang="en-US"/>
          </a:p>
        </p:txBody>
      </p:sp>
      <p:sp>
        <p:nvSpPr>
          <p:cNvPr id="1048684" name="Footer Placeholder 3"/>
          <p:cNvSpPr>
            <a:spLocks noGrp="1"/>
          </p:cNvSpPr>
          <p:nvPr>
            <p:ph type="ftr" sz="quarter" idx="11"/>
          </p:nvPr>
        </p:nvSpPr>
        <p:spPr/>
        <p:txBody>
          <a:bodyPr/>
          <a:lstStyle/>
          <a:p>
            <a:r>
              <a:rPr lang="en-US"/>
              <a:t>BE Project SKNCOE 2022-23</a:t>
            </a:r>
          </a:p>
        </p:txBody>
      </p:sp>
      <p:sp>
        <p:nvSpPr>
          <p:cNvPr id="1048685" name="Slide Number Placeholder 4"/>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63" name="Date Placeholder 1"/>
          <p:cNvSpPr>
            <a:spLocks noGrp="1"/>
          </p:cNvSpPr>
          <p:nvPr>
            <p:ph type="dt" sz="half" idx="10"/>
          </p:nvPr>
        </p:nvSpPr>
        <p:spPr/>
        <p:txBody>
          <a:bodyPr/>
          <a:lstStyle/>
          <a:p>
            <a:fld id="{03FDBE5D-40E6-4E1D-B0FB-55BB0B84A543}" type="datetime1">
              <a:rPr lang="en-IN" smtClean="0"/>
              <a:t>31-05-2024</a:t>
            </a:fld>
            <a:endParaRPr lang="en-US"/>
          </a:p>
        </p:txBody>
      </p:sp>
      <p:sp>
        <p:nvSpPr>
          <p:cNvPr id="1048764" name="Footer Placeholder 2"/>
          <p:cNvSpPr>
            <a:spLocks noGrp="1"/>
          </p:cNvSpPr>
          <p:nvPr>
            <p:ph type="ftr" sz="quarter" idx="11"/>
          </p:nvPr>
        </p:nvSpPr>
        <p:spPr/>
        <p:txBody>
          <a:bodyPr/>
          <a:lstStyle/>
          <a:p>
            <a:r>
              <a:rPr lang="en-US"/>
              <a:t>BE Project SKNCOE 2022-23</a:t>
            </a:r>
          </a:p>
        </p:txBody>
      </p:sp>
      <p:sp>
        <p:nvSpPr>
          <p:cNvPr id="1048765" name="Slide Number Placeholder 3"/>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76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68"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69" name="Date Placeholder 4"/>
          <p:cNvSpPr>
            <a:spLocks noGrp="1"/>
          </p:cNvSpPr>
          <p:nvPr>
            <p:ph type="dt" sz="half" idx="10"/>
          </p:nvPr>
        </p:nvSpPr>
        <p:spPr/>
        <p:txBody>
          <a:bodyPr/>
          <a:lstStyle/>
          <a:p>
            <a:fld id="{4F643F32-BF9D-4381-B879-D256A60EB17A}" type="datetime1">
              <a:rPr lang="en-IN" smtClean="0"/>
              <a:t>31-05-2024</a:t>
            </a:fld>
            <a:endParaRPr lang="en-US"/>
          </a:p>
        </p:txBody>
      </p:sp>
      <p:sp>
        <p:nvSpPr>
          <p:cNvPr id="1048770" name="Footer Placeholder 5"/>
          <p:cNvSpPr>
            <a:spLocks noGrp="1"/>
          </p:cNvSpPr>
          <p:nvPr>
            <p:ph type="ftr" sz="quarter" idx="11"/>
          </p:nvPr>
        </p:nvSpPr>
        <p:spPr/>
        <p:txBody>
          <a:bodyPr/>
          <a:lstStyle/>
          <a:p>
            <a:r>
              <a:rPr lang="en-US"/>
              <a:t>BE Project SKNCOE 2022-23</a:t>
            </a:r>
          </a:p>
        </p:txBody>
      </p:sp>
      <p:sp>
        <p:nvSpPr>
          <p:cNvPr id="1048771" name="Slide Number Placeholder 6"/>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3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1048734"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73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36" name="Date Placeholder 4"/>
          <p:cNvSpPr>
            <a:spLocks noGrp="1"/>
          </p:cNvSpPr>
          <p:nvPr>
            <p:ph type="dt" sz="half" idx="10"/>
          </p:nvPr>
        </p:nvSpPr>
        <p:spPr/>
        <p:txBody>
          <a:bodyPr/>
          <a:lstStyle/>
          <a:p>
            <a:fld id="{1E8E5A70-245E-44FA-8535-7920215DCFA6}" type="datetime1">
              <a:rPr lang="en-IN" smtClean="0"/>
              <a:t>31-05-2024</a:t>
            </a:fld>
            <a:endParaRPr lang="en-US"/>
          </a:p>
        </p:txBody>
      </p:sp>
      <p:sp>
        <p:nvSpPr>
          <p:cNvPr id="1048737" name="Footer Placeholder 5"/>
          <p:cNvSpPr>
            <a:spLocks noGrp="1"/>
          </p:cNvSpPr>
          <p:nvPr>
            <p:ph type="ftr" sz="quarter" idx="11"/>
          </p:nvPr>
        </p:nvSpPr>
        <p:spPr/>
        <p:txBody>
          <a:bodyPr/>
          <a:lstStyle/>
          <a:p>
            <a:r>
              <a:rPr lang="en-US"/>
              <a:t>BE Project SKNCOE 2022-23</a:t>
            </a:r>
          </a:p>
        </p:txBody>
      </p:sp>
      <p:sp>
        <p:nvSpPr>
          <p:cNvPr id="1048738" name="Slide Number Placeholder 6"/>
          <p:cNvSpPr>
            <a:spLocks noGrp="1"/>
          </p:cNvSpPr>
          <p:nvPr>
            <p:ph type="sldNum" sz="quarter" idx="12"/>
          </p:nvPr>
        </p:nvSpPr>
        <p:spPr/>
        <p:txBody>
          <a:bodyPr/>
          <a:lstStyle/>
          <a:p>
            <a:fld id="{6ABFD712-9A51-4586-91F9-28577CD1986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2B92A-457B-483A-8ECE-00BF9CA4BA41}" type="datetime1">
              <a:rPr lang="en-IN" smtClean="0"/>
              <a:t>31-05-2024</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BE Project SKNCOE 2022-23</a:t>
            </a:r>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FD712-9A51-4586-91F9-28577CD1986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Diagram%20Fake%20Insta.docx"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101173" y="994731"/>
            <a:ext cx="9989653" cy="2387600"/>
          </a:xfrm>
        </p:spPr>
        <p:txBody>
          <a:bodyPr anchor="t">
            <a:normAutofit fontScale="90000"/>
          </a:bodyPr>
          <a:lstStyle/>
          <a:p>
            <a:r>
              <a:rPr lang="en-US" sz="5300" dirty="0"/>
              <a:t>BE Project </a:t>
            </a:r>
            <a:r>
              <a:rPr lang="en-US" sz="5300" dirty="0" smtClean="0"/>
              <a:t>Review Presentation</a:t>
            </a:r>
            <a:r>
              <a:rPr lang="en-US" sz="5300" dirty="0"/>
              <a:t/>
            </a:r>
            <a:br>
              <a:rPr lang="en-US" sz="5300" dirty="0"/>
            </a:br>
            <a:r>
              <a:rPr lang="en-US" sz="5300" dirty="0"/>
              <a:t>On</a:t>
            </a:r>
            <a:r>
              <a:rPr lang="en-US" dirty="0"/>
              <a:t/>
            </a:r>
            <a:br>
              <a:rPr lang="en-US" dirty="0"/>
            </a:br>
            <a:r>
              <a:rPr lang="en-US" sz="4400" b="1" dirty="0">
                <a:latin typeface="Times New Roman" pitchFamily="18" charset="0"/>
                <a:cs typeface="Times New Roman" pitchFamily="18" charset="0"/>
              </a:rPr>
              <a:t>Fake Instagram Profile Identification and Classification </a:t>
            </a:r>
            <a:r>
              <a:rPr lang="en-US" sz="4400" b="1">
                <a:latin typeface="Times New Roman" pitchFamily="18" charset="0"/>
                <a:cs typeface="Times New Roman" pitchFamily="18" charset="0"/>
              </a:rPr>
              <a:t>Using </a:t>
            </a:r>
            <a:r>
              <a:rPr lang="en-US" sz="4400" b="1" smtClean="0">
                <a:latin typeface="Times New Roman" pitchFamily="18" charset="0"/>
                <a:cs typeface="Times New Roman" pitchFamily="18" charset="0"/>
              </a:rPr>
              <a:t>Machine </a:t>
            </a:r>
            <a:r>
              <a:rPr lang="en-US" sz="4400" b="1" dirty="0">
                <a:latin typeface="Times New Roman" pitchFamily="18" charset="0"/>
                <a:cs typeface="Times New Roman" pitchFamily="18" charset="0"/>
              </a:rPr>
              <a:t>Learning</a:t>
            </a:r>
            <a:endParaRPr lang="en-US" sz="4000" b="1" dirty="0">
              <a:latin typeface="Times New Roman" pitchFamily="18" charset="0"/>
              <a:cs typeface="Times New Roman" pitchFamily="18" charset="0"/>
            </a:endParaRPr>
          </a:p>
        </p:txBody>
      </p:sp>
      <p:sp>
        <p:nvSpPr>
          <p:cNvPr id="1048587" name="Subtitle 2"/>
          <p:cNvSpPr>
            <a:spLocks noGrp="1"/>
          </p:cNvSpPr>
          <p:nvPr>
            <p:ph type="subTitle" idx="1"/>
          </p:nvPr>
        </p:nvSpPr>
        <p:spPr>
          <a:xfrm>
            <a:off x="653295" y="3634419"/>
            <a:ext cx="6332053" cy="1655762"/>
          </a:xfrm>
        </p:spPr>
        <p:txBody>
          <a:bodyPr>
            <a:noAutofit/>
          </a:bodyPr>
          <a:lstStyle/>
          <a:p>
            <a:pPr algn="l"/>
            <a:r>
              <a:rPr lang="en-US" b="1" dirty="0">
                <a:solidFill>
                  <a:srgbClr val="0070C0"/>
                </a:solidFill>
              </a:rPr>
              <a:t>Presented by</a:t>
            </a:r>
          </a:p>
          <a:p>
            <a:pPr algn="l"/>
            <a:r>
              <a:rPr lang="en-US" dirty="0"/>
              <a:t>Student Name     Roll No</a:t>
            </a:r>
          </a:p>
          <a:p>
            <a:pPr algn="l"/>
            <a:r>
              <a:rPr lang="en-US" sz="2000" dirty="0"/>
              <a:t>1.Apurv </a:t>
            </a:r>
            <a:r>
              <a:rPr lang="en-US" sz="2000" dirty="0" err="1"/>
              <a:t>Badave</a:t>
            </a:r>
            <a:r>
              <a:rPr lang="en-US" sz="2000" dirty="0"/>
              <a:t>         C42262</a:t>
            </a:r>
          </a:p>
          <a:p>
            <a:pPr algn="l"/>
            <a:r>
              <a:rPr lang="en-US" sz="2000" dirty="0"/>
              <a:t>2.Aniruddha Lalge     C42276</a:t>
            </a:r>
          </a:p>
          <a:p>
            <a:pPr algn="l"/>
            <a:r>
              <a:rPr lang="en-US" sz="2000" dirty="0"/>
              <a:t>3.Nikhil </a:t>
            </a:r>
            <a:r>
              <a:rPr lang="en-US" sz="2000" dirty="0" err="1"/>
              <a:t>Elajale</a:t>
            </a:r>
            <a:r>
              <a:rPr lang="en-US" sz="2000" dirty="0"/>
              <a:t>	      C43306</a:t>
            </a:r>
          </a:p>
          <a:p>
            <a:pPr algn="l"/>
            <a:r>
              <a:rPr lang="en-US" sz="2000" dirty="0"/>
              <a:t>4.Pankaj </a:t>
            </a:r>
            <a:r>
              <a:rPr lang="en-US" sz="2000" dirty="0" err="1"/>
              <a:t>Godara</a:t>
            </a:r>
            <a:r>
              <a:rPr lang="en-US" sz="2000" dirty="0"/>
              <a:t>         C43372	</a:t>
            </a:r>
            <a:r>
              <a:rPr lang="en-US" dirty="0"/>
              <a:t>		</a:t>
            </a:r>
          </a:p>
        </p:txBody>
      </p:sp>
      <p:sp>
        <p:nvSpPr>
          <p:cNvPr id="1048588" name="Footer Placeholder 3"/>
          <p:cNvSpPr>
            <a:spLocks noGrp="1"/>
          </p:cNvSpPr>
          <p:nvPr>
            <p:ph type="ftr" sz="quarter" idx="11"/>
          </p:nvPr>
        </p:nvSpPr>
        <p:spPr>
          <a:xfrm>
            <a:off x="4038600" y="6356350"/>
            <a:ext cx="4114800" cy="365125"/>
          </a:xfrm>
        </p:spPr>
        <p:txBody>
          <a:bodyPr/>
          <a:lstStyle/>
          <a:p>
            <a:r>
              <a:rPr lang="en-US" dirty="0"/>
              <a:t>BE Project SKNCOE 2023-24</a:t>
            </a:r>
          </a:p>
        </p:txBody>
      </p:sp>
      <p:sp>
        <p:nvSpPr>
          <p:cNvPr id="1048589" name="Slide Number Placeholder 6"/>
          <p:cNvSpPr>
            <a:spLocks noGrp="1"/>
          </p:cNvSpPr>
          <p:nvPr>
            <p:ph type="sldNum" sz="quarter" idx="12"/>
          </p:nvPr>
        </p:nvSpPr>
        <p:spPr>
          <a:xfrm>
            <a:off x="8610600" y="6356350"/>
            <a:ext cx="2743200" cy="365125"/>
          </a:xfrm>
        </p:spPr>
        <p:txBody>
          <a:bodyPr/>
          <a:lstStyle/>
          <a:p>
            <a:fld id="{6ABFD712-9A51-4586-91F9-28577CD1986E}" type="slidenum">
              <a:rPr lang="en-US" smtClean="0"/>
              <a:t>1</a:t>
            </a:fld>
            <a:endParaRPr lang="en-US"/>
          </a:p>
        </p:txBody>
      </p:sp>
      <p:pic>
        <p:nvPicPr>
          <p:cNvPr id="2097152" name="Picture 2" descr="D:\A PhD Final material\uop_logo.jpg"/>
          <p:cNvPicPr>
            <a:picLocks noChangeAspect="1" noChangeArrowheads="1"/>
          </p:cNvPicPr>
          <p:nvPr/>
        </p:nvPicPr>
        <p:blipFill>
          <a:blip r:embed="rId3"/>
          <a:srcRect/>
          <a:stretch>
            <a:fillRect/>
          </a:stretch>
        </p:blipFill>
        <p:spPr bwMode="auto">
          <a:xfrm>
            <a:off x="40231" y="131762"/>
            <a:ext cx="1356694" cy="990601"/>
          </a:xfrm>
          <a:prstGeom prst="rect">
            <a:avLst/>
          </a:prstGeom>
          <a:noFill/>
        </p:spPr>
      </p:pic>
      <p:pic>
        <p:nvPicPr>
          <p:cNvPr id="2097153" name="Picture 4"/>
          <p:cNvPicPr>
            <a:picLocks noChangeAspect="1" noChangeArrowheads="1"/>
          </p:cNvPicPr>
          <p:nvPr/>
        </p:nvPicPr>
        <p:blipFill>
          <a:blip r:embed="rId4"/>
          <a:srcRect/>
          <a:stretch>
            <a:fillRect/>
          </a:stretch>
        </p:blipFill>
        <p:spPr bwMode="auto">
          <a:xfrm>
            <a:off x="10523353" y="131762"/>
            <a:ext cx="1637929" cy="990600"/>
          </a:xfrm>
          <a:prstGeom prst="rect">
            <a:avLst/>
          </a:prstGeom>
          <a:noFill/>
          <a:ln>
            <a:noFill/>
          </a:ln>
          <a:effectLst/>
        </p:spPr>
      </p:pic>
      <p:sp>
        <p:nvSpPr>
          <p:cNvPr id="1048590" name="TextBox 15"/>
          <p:cNvSpPr txBox="1"/>
          <p:nvPr/>
        </p:nvSpPr>
        <p:spPr>
          <a:xfrm>
            <a:off x="8675318" y="3634419"/>
            <a:ext cx="2667000" cy="1508105"/>
          </a:xfrm>
          <a:prstGeom prst="rect">
            <a:avLst/>
          </a:prstGeom>
          <a:noFill/>
        </p:spPr>
        <p:txBody>
          <a:bodyPr wrap="square" rtlCol="0">
            <a:spAutoFit/>
          </a:bodyPr>
          <a:lstStyle/>
          <a:p>
            <a:r>
              <a:rPr lang="en-US" sz="2400" b="1" dirty="0">
                <a:solidFill>
                  <a:srgbClr val="0070C0"/>
                </a:solidFill>
              </a:rPr>
              <a:t>Guided  By</a:t>
            </a:r>
          </a:p>
          <a:p>
            <a:endParaRPr lang="en-US" sz="2400" b="1" dirty="0">
              <a:solidFill>
                <a:srgbClr val="0070C0"/>
              </a:solidFill>
            </a:endParaRPr>
          </a:p>
          <a:p>
            <a:r>
              <a:rPr lang="en-US" sz="2000" b="1" dirty="0"/>
              <a:t>Prof</a:t>
            </a:r>
            <a:r>
              <a:rPr lang="en-US" sz="2000" b="1" dirty="0" smtClean="0"/>
              <a:t>. Priyanka </a:t>
            </a:r>
            <a:r>
              <a:rPr lang="en-US" sz="2000" b="1" dirty="0" err="1"/>
              <a:t>Kinage</a:t>
            </a:r>
            <a:endParaRPr lang="en-US" sz="2000" b="1" dirty="0"/>
          </a:p>
          <a:p>
            <a:endParaRPr lang="en-IN" sz="2400" dirty="0"/>
          </a:p>
        </p:txBody>
      </p:sp>
      <p:sp>
        <p:nvSpPr>
          <p:cNvPr id="1048591" name="Date Placeholder 3"/>
          <p:cNvSpPr>
            <a:spLocks noGrp="1"/>
          </p:cNvSpPr>
          <p:nvPr>
            <p:ph type="dt" sz="half" idx="10"/>
          </p:nvPr>
        </p:nvSpPr>
        <p:spPr>
          <a:xfrm>
            <a:off x="838200" y="6356350"/>
            <a:ext cx="2743200" cy="365125"/>
          </a:xfrm>
        </p:spPr>
        <p:txBody>
          <a:bodyPr/>
          <a:lstStyle/>
          <a:p>
            <a:r>
              <a:rPr lang="en-IN" dirty="0"/>
              <a:t>22/08/2023</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p:txBody>
          <a:bodyPr>
            <a:normAutofit/>
          </a:bodyPr>
          <a:lstStyle/>
          <a:p>
            <a:r>
              <a:rPr lang="en-IN" dirty="0"/>
              <a:t/>
            </a:r>
            <a:br>
              <a:rPr lang="en-IN" dirty="0"/>
            </a:br>
            <a:endParaRPr lang="en-IN" dirty="0"/>
          </a:p>
        </p:txBody>
      </p:sp>
      <p:sp>
        <p:nvSpPr>
          <p:cNvPr id="1048643"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44" name="Footer Placeholder 3"/>
          <p:cNvSpPr>
            <a:spLocks noGrp="1"/>
          </p:cNvSpPr>
          <p:nvPr>
            <p:ph type="ftr" sz="quarter" idx="11"/>
          </p:nvPr>
        </p:nvSpPr>
        <p:spPr/>
        <p:txBody>
          <a:bodyPr/>
          <a:lstStyle/>
          <a:p>
            <a:r>
              <a:rPr lang="en-US" dirty="0"/>
              <a:t>BE Project SKNCOE 2023-24</a:t>
            </a:r>
          </a:p>
        </p:txBody>
      </p:sp>
      <p:sp>
        <p:nvSpPr>
          <p:cNvPr id="1048645" name="Slide Number Placeholder 4"/>
          <p:cNvSpPr>
            <a:spLocks noGrp="1"/>
          </p:cNvSpPr>
          <p:nvPr>
            <p:ph type="sldNum" sz="quarter" idx="12"/>
          </p:nvPr>
        </p:nvSpPr>
        <p:spPr/>
        <p:txBody>
          <a:bodyPr/>
          <a:lstStyle/>
          <a:p>
            <a:fld id="{B6F15528-21DE-4FAA-801E-634DDDAF4B2B}" type="slidenum">
              <a:rPr lang="en-US" smtClean="0"/>
              <a:t>10</a:t>
            </a:fld>
            <a:endParaRPr lang="en-US" dirty="0"/>
          </a:p>
        </p:txBody>
      </p:sp>
      <p:sp>
        <p:nvSpPr>
          <p:cNvPr id="1048646"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8" name="Table 6"/>
          <p:cNvGraphicFramePr>
            <a:graphicFrameLocks noGrp="1"/>
          </p:cNvGraphicFramePr>
          <p:nvPr/>
        </p:nvGraphicFramePr>
        <p:xfrm>
          <a:off x="152399" y="1371600"/>
          <a:ext cx="11887200" cy="4728351"/>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gridCol w="2514599">
                  <a:extLst>
                    <a:ext uri="{9D8B030D-6E8A-4147-A177-3AD203B41FA5}">
                      <a16:colId xmlns:a16="http://schemas.microsoft.com/office/drawing/2014/main" val="20006"/>
                    </a:ext>
                  </a:extLst>
                </a:gridCol>
              </a:tblGrid>
              <a:tr h="87263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813560">
                <a:tc>
                  <a:txBody>
                    <a:bodyPr/>
                    <a:lstStyle/>
                    <a:p>
                      <a:r>
                        <a:rPr lang="en-US" sz="1600" dirty="0">
                          <a:latin typeface="Times New Roman" pitchFamily="18" charset="0"/>
                          <a:cs typeface="Times New Roman" pitchFamily="18" charset="0"/>
                        </a:rPr>
                        <a:t>9</a:t>
                      </a:r>
                    </a:p>
                  </a:txBody>
                  <a:tcPr/>
                </a:tc>
                <a:tc>
                  <a:txBody>
                    <a:bodyPr/>
                    <a:lstStyle/>
                    <a:p>
                      <a:r>
                        <a:rPr lang="en-US" sz="1600" dirty="0">
                          <a:latin typeface="Times New Roman" pitchFamily="18" charset="0"/>
                          <a:cs typeface="Times New Roman" pitchFamily="18" charset="0"/>
                        </a:rPr>
                        <a:t>Fake Instagram Profile Identification and Classification using Machine Learning </a:t>
                      </a:r>
                    </a:p>
                  </a:txBody>
                  <a:tcPr/>
                </a:tc>
                <a:tc>
                  <a:txBody>
                    <a:bodyPr/>
                    <a:lstStyle/>
                    <a:p>
                      <a:r>
                        <a:rPr lang="en-US" sz="1600" dirty="0">
                          <a:latin typeface="Times New Roman" pitchFamily="18" charset="0"/>
                          <a:cs typeface="Times New Roman" pitchFamily="18" charset="0"/>
                        </a:rPr>
                        <a:t>2021</a:t>
                      </a:r>
                    </a:p>
                  </a:txBody>
                  <a:tcPr/>
                </a:tc>
                <a:tc>
                  <a:txBody>
                    <a:bodyPr/>
                    <a:lstStyle/>
                    <a:p>
                      <a:r>
                        <a:rPr lang="en-US" sz="1600" dirty="0" err="1">
                          <a:latin typeface="Times New Roman" pitchFamily="18" charset="0"/>
                          <a:cs typeface="Times New Roman" pitchFamily="18" charset="0"/>
                        </a:rPr>
                        <a:t>Preethi</a:t>
                      </a:r>
                      <a:r>
                        <a:rPr lang="en-US" sz="1600" dirty="0">
                          <a:latin typeface="Times New Roman" pitchFamily="18" charset="0"/>
                          <a:cs typeface="Times New Roman" pitchFamily="18" charset="0"/>
                        </a:rPr>
                        <a:t> Harris , </a:t>
                      </a:r>
                      <a:r>
                        <a:rPr lang="en-US" sz="1600" dirty="0" err="1">
                          <a:latin typeface="Times New Roman" pitchFamily="18" charset="0"/>
                          <a:cs typeface="Times New Roman" pitchFamily="18" charset="0"/>
                        </a:rPr>
                        <a:t>Gojal</a:t>
                      </a:r>
                      <a:r>
                        <a:rPr lang="en-US" sz="1600" dirty="0">
                          <a:latin typeface="Times New Roman" pitchFamily="18" charset="0"/>
                          <a:cs typeface="Times New Roman" pitchFamily="18" charset="0"/>
                        </a:rPr>
                        <a:t> J </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Handle a massive number of profiles, which is crucial on a platform as large as Instagram.</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I</a:t>
                      </a:r>
                      <a:r>
                        <a:rPr lang="en-US" sz="1600" b="0" i="0" kern="1200" dirty="0">
                          <a:solidFill>
                            <a:schemeClr val="dk1"/>
                          </a:solidFill>
                          <a:effectLst/>
                          <a:latin typeface="Times New Roman" pitchFamily="18" charset="0"/>
                          <a:ea typeface="+mn-ea"/>
                          <a:cs typeface="Times New Roman" pitchFamily="18" charset="0"/>
                        </a:rPr>
                        <a:t>t may lead to unfair or inaccurate profiling and potential discrimination.</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The popularity of social media users is determined by followers and hence users resort to different wrong means to promote increased profile followers. </a:t>
                      </a:r>
                    </a:p>
                  </a:txBody>
                  <a:tcPr/>
                </a:tc>
                <a:extLst>
                  <a:ext uri="{0D108BD9-81ED-4DB2-BD59-A6C34878D82A}">
                    <a16:rowId xmlns:a16="http://schemas.microsoft.com/office/drawing/2014/main" val="10001"/>
                  </a:ext>
                </a:extLst>
              </a:tr>
              <a:tr h="872631">
                <a:tc>
                  <a:txBody>
                    <a:bodyPr/>
                    <a:lstStyle/>
                    <a:p>
                      <a:r>
                        <a:rPr lang="en-US" sz="1600" dirty="0">
                          <a:latin typeface="Times New Roman" pitchFamily="18" charset="0"/>
                          <a:cs typeface="Times New Roman" pitchFamily="18" charset="0"/>
                        </a:rPr>
                        <a:t>10</a:t>
                      </a:r>
                    </a:p>
                  </a:txBody>
                  <a:tcPr/>
                </a:tc>
                <a:tc>
                  <a:txBody>
                    <a:bodyPr/>
                    <a:lstStyle/>
                    <a:p>
                      <a:r>
                        <a:rPr lang="en-US" sz="1600" dirty="0">
                          <a:latin typeface="Times New Roman" pitchFamily="18" charset="0"/>
                          <a:cs typeface="Times New Roman" pitchFamily="18" charset="0"/>
                        </a:rPr>
                        <a:t>Supervised Machine Learning Algorithms to Detect Instagram Fake Accounts </a:t>
                      </a:r>
                    </a:p>
                  </a:txBody>
                  <a:tcPr/>
                </a:tc>
                <a:tc>
                  <a:txBody>
                    <a:bodyPr/>
                    <a:lstStyle/>
                    <a:p>
                      <a:r>
                        <a:rPr lang="en-US" sz="1600" dirty="0">
                          <a:latin typeface="Times New Roman" pitchFamily="18" charset="0"/>
                          <a:cs typeface="Times New Roman" pitchFamily="18" charset="0"/>
                        </a:rPr>
                        <a:t>2021</a:t>
                      </a:r>
                    </a:p>
                  </a:txBody>
                  <a:tcPr/>
                </a:tc>
                <a:tc>
                  <a:txBody>
                    <a:bodyPr/>
                    <a:lstStyle/>
                    <a:p>
                      <a:r>
                        <a:rPr lang="en-US" sz="1600" dirty="0">
                          <a:latin typeface="Times New Roman" pitchFamily="18" charset="0"/>
                          <a:cs typeface="Times New Roman" pitchFamily="18" charset="0"/>
                        </a:rPr>
                        <a:t>Michael Jonathan </a:t>
                      </a:r>
                      <a:r>
                        <a:rPr lang="en-US" sz="1600" dirty="0" err="1">
                          <a:latin typeface="Times New Roman" pitchFamily="18" charset="0"/>
                          <a:cs typeface="Times New Roman" pitchFamily="18" charset="0"/>
                        </a:rPr>
                        <a:t>Ekosputra</a:t>
                      </a:r>
                      <a:r>
                        <a:rPr lang="en-US" sz="1600" dirty="0">
                          <a:latin typeface="Times New Roman" pitchFamily="18" charset="0"/>
                          <a:cs typeface="Times New Roman" pitchFamily="18" charset="0"/>
                        </a:rPr>
                        <a:t> , Angela </a:t>
                      </a:r>
                      <a:r>
                        <a:rPr lang="en-US" sz="1600" dirty="0" err="1">
                          <a:latin typeface="Times New Roman" pitchFamily="18" charset="0"/>
                          <a:cs typeface="Times New Roman" pitchFamily="18" charset="0"/>
                        </a:rPr>
                        <a:t>Susanto</a:t>
                      </a:r>
                      <a:r>
                        <a:rPr lang="en-US" sz="1600" dirty="0">
                          <a:latin typeface="Times New Roman" pitchFamily="18" charset="0"/>
                          <a:cs typeface="Times New Roman" pitchFamily="18" charset="0"/>
                        </a:rPr>
                        <a:t> </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Handles both categorical and numerical data well.</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May require tuning for optimal performance.</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Instagram also has fake users. Some people do malicious activities using fake accounts such as impersonating artists or influencers, hate comments and spread rumors to become viral. </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Title 1"/>
          <p:cNvSpPr>
            <a:spLocks noGrp="1"/>
          </p:cNvSpPr>
          <p:nvPr>
            <p:ph type="title"/>
          </p:nvPr>
        </p:nvSpPr>
        <p:spPr/>
        <p:txBody>
          <a:bodyPr>
            <a:normAutofit/>
          </a:bodyPr>
          <a:lstStyle/>
          <a:p>
            <a:r>
              <a:rPr lang="en-IN" dirty="0"/>
              <a:t/>
            </a:r>
            <a:br>
              <a:rPr lang="en-IN" dirty="0"/>
            </a:br>
            <a:endParaRPr lang="en-IN" dirty="0"/>
          </a:p>
        </p:txBody>
      </p:sp>
      <p:sp>
        <p:nvSpPr>
          <p:cNvPr id="1048678" name="Content Placeholder 2"/>
          <p:cNvSpPr>
            <a:spLocks noGrp="1"/>
          </p:cNvSpPr>
          <p:nvPr>
            <p:ph idx="1"/>
          </p:nvPr>
        </p:nvSpPr>
        <p:spPr/>
        <p:txBody>
          <a:bodyPr>
            <a:normAutofit/>
          </a:bodyPr>
          <a:lstStyle/>
          <a:p>
            <a:pPr marL="457200" lvl="1" indent="0">
              <a:buNone/>
            </a:pPr>
            <a:endParaRPr lang="en-US" dirty="0"/>
          </a:p>
          <a:p>
            <a:pPr>
              <a:lnSpc>
                <a:spcPct val="150000"/>
              </a:lnSpc>
              <a:buNone/>
            </a:pPr>
            <a:endParaRPr lang="en-IN" sz="2000" dirty="0">
              <a:latin typeface="Times New Roman" pitchFamily="18" charset="0"/>
              <a:cs typeface="Times New Roman" pitchFamily="18" charset="0"/>
            </a:endParaRPr>
          </a:p>
        </p:txBody>
      </p:sp>
      <p:sp>
        <p:nvSpPr>
          <p:cNvPr id="1048679" name="Footer Placeholder 3"/>
          <p:cNvSpPr>
            <a:spLocks noGrp="1"/>
          </p:cNvSpPr>
          <p:nvPr>
            <p:ph type="ftr" sz="quarter" idx="11"/>
          </p:nvPr>
        </p:nvSpPr>
        <p:spPr/>
        <p:txBody>
          <a:bodyPr/>
          <a:lstStyle/>
          <a:p>
            <a:r>
              <a:rPr lang="en-US" dirty="0"/>
              <a:t>BE Project SKNCOE 2023-24</a:t>
            </a:r>
          </a:p>
        </p:txBody>
      </p:sp>
      <p:sp>
        <p:nvSpPr>
          <p:cNvPr id="1048680" name="Slide Number Placeholder 4"/>
          <p:cNvSpPr>
            <a:spLocks noGrp="1"/>
          </p:cNvSpPr>
          <p:nvPr>
            <p:ph type="sldNum" sz="quarter" idx="12"/>
          </p:nvPr>
        </p:nvSpPr>
        <p:spPr/>
        <p:txBody>
          <a:bodyPr/>
          <a:lstStyle/>
          <a:p>
            <a:fld id="{B6F15528-21DE-4FAA-801E-634DDDAF4B2B}" type="slidenum">
              <a:rPr lang="en-US" smtClean="0"/>
              <a:t>11</a:t>
            </a:fld>
            <a:endParaRPr lang="en-US" dirty="0"/>
          </a:p>
        </p:txBody>
      </p:sp>
      <p:sp>
        <p:nvSpPr>
          <p:cNvPr id="1048681"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Gap Analysis</a:t>
            </a:r>
          </a:p>
        </p:txBody>
      </p:sp>
      <p:graphicFrame>
        <p:nvGraphicFramePr>
          <p:cNvPr id="4194309" name="Table 6"/>
          <p:cNvGraphicFramePr>
            <a:graphicFrameLocks noGrp="1"/>
          </p:cNvGraphicFramePr>
          <p:nvPr>
            <p:extLst>
              <p:ext uri="{D42A27DB-BD31-4B8C-83A1-F6EECF244321}">
                <p14:modId xmlns:p14="http://schemas.microsoft.com/office/powerpoint/2010/main" val="771564873"/>
              </p:ext>
            </p:extLst>
          </p:nvPr>
        </p:nvGraphicFramePr>
        <p:xfrm>
          <a:off x="838199" y="1615440"/>
          <a:ext cx="10744200" cy="4328160"/>
        </p:xfrm>
        <a:graphic>
          <a:graphicData uri="http://schemas.openxmlformats.org/drawingml/2006/table">
            <a:tbl>
              <a:tblPr firstRow="1" bandRow="1">
                <a:tableStyleId>{5C22544A-7EE6-4342-B048-85BDC9FD1C3A}</a:tableStyleId>
              </a:tblPr>
              <a:tblGrid>
                <a:gridCol w="934279">
                  <a:extLst>
                    <a:ext uri="{9D8B030D-6E8A-4147-A177-3AD203B41FA5}">
                      <a16:colId xmlns:a16="http://schemas.microsoft.com/office/drawing/2014/main" val="20000"/>
                    </a:ext>
                  </a:extLst>
                </a:gridCol>
                <a:gridCol w="4749248">
                  <a:extLst>
                    <a:ext uri="{9D8B030D-6E8A-4147-A177-3AD203B41FA5}">
                      <a16:colId xmlns:a16="http://schemas.microsoft.com/office/drawing/2014/main" val="20001"/>
                    </a:ext>
                  </a:extLst>
                </a:gridCol>
                <a:gridCol w="5060673">
                  <a:extLst>
                    <a:ext uri="{9D8B030D-6E8A-4147-A177-3AD203B41FA5}">
                      <a16:colId xmlns:a16="http://schemas.microsoft.com/office/drawing/2014/main" val="20002"/>
                    </a:ext>
                  </a:extLst>
                </a:gridCol>
              </a:tblGrid>
              <a:tr h="0">
                <a:tc>
                  <a:txBody>
                    <a:bodyPr/>
                    <a:lstStyle/>
                    <a:p>
                      <a:r>
                        <a:rPr lang="en-US" sz="2000" dirty="0">
                          <a:latin typeface="Times New Roman" panose="02020603050405020304" pitchFamily="18" charset="0"/>
                          <a:cs typeface="Times New Roman" panose="02020603050405020304" pitchFamily="18" charset="0"/>
                        </a:rPr>
                        <a:t>Sr</a:t>
                      </a:r>
                      <a:r>
                        <a:rPr lang="en-US" sz="2000" dirty="0" smtClean="0">
                          <a:latin typeface="Times New Roman" panose="02020603050405020304" pitchFamily="18" charset="0"/>
                          <a:cs typeface="Times New Roman" panose="02020603050405020304" pitchFamily="18" charset="0"/>
                        </a:rPr>
                        <a:t>. No</a:t>
                      </a:r>
                      <a:r>
                        <a:rPr lang="en-US" sz="2000" dirty="0">
                          <a:latin typeface="Times New Roman" panose="02020603050405020304" pitchFamily="18" charset="0"/>
                          <a:cs typeface="Times New Roman" panose="02020603050405020304" pitchFamily="18" charset="0"/>
                        </a:rPr>
                        <a:t>.</a:t>
                      </a:r>
                    </a:p>
                  </a:txBody>
                  <a:tcPr/>
                </a:tc>
                <a:tc>
                  <a:txBody>
                    <a:bodyPr/>
                    <a:lstStyle/>
                    <a:p>
                      <a:r>
                        <a:rPr lang="en-US" sz="2000" dirty="0">
                          <a:latin typeface="Times New Roman" panose="02020603050405020304" pitchFamily="18" charset="0"/>
                          <a:cs typeface="Times New Roman" panose="02020603050405020304" pitchFamily="18" charset="0"/>
                        </a:rPr>
                        <a:t>Existing System</a:t>
                      </a:r>
                    </a:p>
                  </a:txBody>
                  <a:tcPr/>
                </a:tc>
                <a:tc>
                  <a:txBody>
                    <a:bodyPr/>
                    <a:lstStyle/>
                    <a:p>
                      <a:r>
                        <a:rPr lang="en-US" sz="2000" dirty="0">
                          <a:latin typeface="Times New Roman" panose="02020603050405020304" pitchFamily="18" charset="0"/>
                          <a:cs typeface="Times New Roman" panose="02020603050405020304" pitchFamily="18" charset="0"/>
                        </a:rPr>
                        <a:t>Proposed System</a:t>
                      </a:r>
                    </a:p>
                  </a:txBody>
                  <a:tcPr/>
                </a:tc>
                <a:extLst>
                  <a:ext uri="{0D108BD9-81ED-4DB2-BD59-A6C34878D82A}">
                    <a16:rowId xmlns:a16="http://schemas.microsoft.com/office/drawing/2014/main" val="10000"/>
                  </a:ext>
                </a:extLst>
              </a:tr>
              <a:tr h="0">
                <a:tc>
                  <a:txBody>
                    <a:bodyPr/>
                    <a:lstStyle/>
                    <a:p>
                      <a:r>
                        <a:rPr lang="en-US" sz="1800" dirty="0">
                          <a:latin typeface="Times New Roman" panose="02020603050405020304" pitchFamily="18" charset="0"/>
                          <a:cs typeface="Times New Roman" panose="02020603050405020304" pitchFamily="18" charset="0"/>
                        </a:rPr>
                        <a:t>1</a:t>
                      </a: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Train a machine learning model ( logistic regression, random forest, or neural networks) using these features. </a:t>
                      </a:r>
                      <a:endParaRPr lang="en-US" sz="1800"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Machine</a:t>
                      </a:r>
                      <a:r>
                        <a:rPr lang="en-US" sz="1800" b="0" i="0" kern="1200" baseline="0" dirty="0">
                          <a:solidFill>
                            <a:schemeClr val="dk1"/>
                          </a:solidFill>
                          <a:effectLst/>
                          <a:latin typeface="Times New Roman" pitchFamily="18" charset="0"/>
                          <a:ea typeface="+mn-ea"/>
                          <a:cs typeface="Times New Roman" pitchFamily="18" charset="0"/>
                        </a:rPr>
                        <a:t> Learning model like SVM  Support Vector Machine </a:t>
                      </a:r>
                      <a:r>
                        <a:rPr lang="en-US" sz="1800" b="0" i="0" kern="1200" dirty="0">
                          <a:solidFill>
                            <a:schemeClr val="dk1"/>
                          </a:solidFill>
                          <a:effectLst/>
                          <a:latin typeface="Times New Roman" pitchFamily="18" charset="0"/>
                          <a:ea typeface="+mn-ea"/>
                          <a:cs typeface="Times New Roman" pitchFamily="18" charset="0"/>
                        </a:rPr>
                        <a:t>for image analysis and for text analysis, to capture complex patterns in both text and images.</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0">
                <a:tc>
                  <a:txBody>
                    <a:bodyPr/>
                    <a:lstStyle/>
                    <a:p>
                      <a:r>
                        <a:rPr lang="en-US" sz="1800" dirty="0">
                          <a:latin typeface="Times New Roman" panose="02020603050405020304" pitchFamily="18" charset="0"/>
                          <a:cs typeface="Times New Roman" panose="02020603050405020304" pitchFamily="18" charset="0"/>
                        </a:rPr>
                        <a:t>2</a:t>
                      </a: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Collect data such as account creation date, activity, followers, posts, and comments from Instagram profiles.</a:t>
                      </a:r>
                      <a:endParaRPr lang="en-US" sz="1800"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Combine multiple machine learning models to create an ensemble model that leverages the strengths of different algorithms for improved accuracy.</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0">
                <a:tc>
                  <a:txBody>
                    <a:bodyPr/>
                    <a:lstStyle/>
                    <a:p>
                      <a:r>
                        <a:rPr lang="en-US" sz="1800" dirty="0">
                          <a:latin typeface="Times New Roman" panose="02020603050405020304" pitchFamily="18" charset="0"/>
                          <a:cs typeface="Times New Roman" panose="02020603050405020304" pitchFamily="18" charset="0"/>
                        </a:rPr>
                        <a:t>3</a:t>
                      </a: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Instagram employs image recognition algorithms to spot profile pictures that may be stolen or generated by AI.</a:t>
                      </a:r>
                      <a:endParaRPr lang="en-US" sz="1800"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Design the system to be scalable to handle the large volume of data and profiles on Instagram.</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0">
                <a:tc>
                  <a:txBody>
                    <a:bodyPr/>
                    <a:lstStyle/>
                    <a:p>
                      <a:r>
                        <a:rPr lang="en-US" sz="1800" dirty="0">
                          <a:latin typeface="Times New Roman" panose="02020603050405020304" pitchFamily="18" charset="0"/>
                          <a:cs typeface="Times New Roman" panose="02020603050405020304" pitchFamily="18" charset="0"/>
                        </a:rPr>
                        <a:t>4</a:t>
                      </a: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Instagram uses machine learning algorithms to detect fake profiles based on various factors such as the number of followers, likes, comments, and the activity history of the account.</a:t>
                      </a:r>
                      <a:endParaRPr lang="en-US" sz="1800" dirty="0">
                        <a:latin typeface="Times New Roman" pitchFamily="18" charset="0"/>
                        <a:cs typeface="Times New Roman" pitchFamily="18" charset="0"/>
                      </a:endParaRPr>
                    </a:p>
                  </a:txBody>
                  <a:tcPr/>
                </a:tc>
                <a:tc>
                  <a:txBody>
                    <a:bodyPr/>
                    <a:lstStyle/>
                    <a:p>
                      <a:r>
                        <a:rPr lang="en-US" sz="1800" b="0" i="0" kern="1200" dirty="0">
                          <a:solidFill>
                            <a:schemeClr val="dk1"/>
                          </a:solidFill>
                          <a:effectLst/>
                          <a:latin typeface="Times New Roman" pitchFamily="18" charset="0"/>
                          <a:ea typeface="+mn-ea"/>
                          <a:cs typeface="Times New Roman" pitchFamily="18" charset="0"/>
                        </a:rPr>
                        <a:t>The proposed system can employ deep learning models, such as Convolutional Neural Networks (CNNs), to improve the accuracy of image recognition.</a:t>
                      </a:r>
                      <a:endParaRPr lang="en-US" sz="18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609570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a:bodyPr>
          <a:lstStyle/>
          <a:p>
            <a:r>
              <a:rPr lang="en-IN" dirty="0"/>
              <a:t/>
            </a:r>
            <a:br>
              <a:rPr lang="en-IN" dirty="0"/>
            </a:br>
            <a:endParaRPr lang="en-IN" dirty="0"/>
          </a:p>
        </p:txBody>
      </p:sp>
      <p:sp>
        <p:nvSpPr>
          <p:cNvPr id="1048654"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55" name="Footer Placeholder 3"/>
          <p:cNvSpPr>
            <a:spLocks noGrp="1"/>
          </p:cNvSpPr>
          <p:nvPr>
            <p:ph type="ftr" sz="quarter" idx="11"/>
          </p:nvPr>
        </p:nvSpPr>
        <p:spPr/>
        <p:txBody>
          <a:bodyPr/>
          <a:lstStyle/>
          <a:p>
            <a:r>
              <a:rPr lang="en-US"/>
              <a:t>Project Title Goes here</a:t>
            </a:r>
            <a:endParaRPr lang="en-US" dirty="0"/>
          </a:p>
        </p:txBody>
      </p:sp>
      <p:sp>
        <p:nvSpPr>
          <p:cNvPr id="1048656" name="Slide Number Placeholder 4"/>
          <p:cNvSpPr>
            <a:spLocks noGrp="1"/>
          </p:cNvSpPr>
          <p:nvPr>
            <p:ph type="sldNum" sz="quarter" idx="12"/>
          </p:nvPr>
        </p:nvSpPr>
        <p:spPr/>
        <p:txBody>
          <a:bodyPr/>
          <a:lstStyle/>
          <a:p>
            <a:fld id="{B6F15528-21DE-4FAA-801E-634DDDAF4B2B}" type="slidenum">
              <a:rPr lang="en-US" smtClean="0"/>
              <a:t>12</a:t>
            </a:fld>
            <a:endParaRPr lang="en-US" dirty="0"/>
          </a:p>
        </p:txBody>
      </p:sp>
      <p:sp>
        <p:nvSpPr>
          <p:cNvPr id="1048657"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Objectives</a:t>
            </a:r>
          </a:p>
        </p:txBody>
      </p:sp>
      <p:sp>
        <p:nvSpPr>
          <p:cNvPr id="1048658" name="Rectangle 6"/>
          <p:cNvSpPr/>
          <p:nvPr/>
        </p:nvSpPr>
        <p:spPr>
          <a:xfrm>
            <a:off x="609600" y="1524000"/>
            <a:ext cx="10972800" cy="6117590"/>
          </a:xfrm>
          <a:prstGeom prst="rect">
            <a:avLst/>
          </a:prstGeom>
        </p:spPr>
        <p:txBody>
          <a:bodyPr wrap="square">
            <a:spAutoFit/>
          </a:bodyPr>
          <a:lstStyle/>
          <a:p>
            <a:pPr marL="342900" lvl="0" indent="-342900" algn="just">
              <a:lnSpc>
                <a:spcPct val="107000"/>
              </a:lnSpc>
              <a:spcAft>
                <a:spcPts val="800"/>
              </a:spcAft>
              <a:buFont typeface="+mj-lt"/>
              <a:buAutoNum type="arabicPeriod"/>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implement a system that respects the privacy of users while still being able to analyze the content for safety concerns.</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lnSpc>
                <a:spcPct val="107000"/>
              </a:lnSpc>
              <a:spcAft>
                <a:spcPts val="800"/>
              </a:spcAft>
              <a:buFont typeface="+mj-lt"/>
              <a:buAutoNum type="arabicPeriod"/>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identify phony profiles that have been shown to hurt more people than other online crimes. Therefore, it’s critical to spot a phony profile since the user is informed.</a:t>
            </a:r>
          </a:p>
          <a:p>
            <a:pPr marL="342900" indent="-342900" algn="just">
              <a:lnSpc>
                <a:spcPct val="107000"/>
              </a:lnSpc>
              <a:spcAft>
                <a:spcPts val="800"/>
              </a:spcAft>
              <a:buFont typeface="+mj-lt"/>
              <a:buAutoNum type="arabicPeriod"/>
              <a:tabLst>
                <a:tab pos="457200" algn="l"/>
              </a:tabLst>
            </a:pPr>
            <a:r>
              <a:rPr lang="en-US" sz="2400" dirty="0">
                <a:solidFill>
                  <a:srgbClr val="4A4A4A"/>
                </a:solidFill>
                <a:latin typeface="Times New Roman" panose="02020603050405020304" pitchFamily="18" charset="0"/>
                <a:cs typeface="Times New Roman" panose="02020603050405020304" pitchFamily="18" charset="0"/>
              </a:rPr>
              <a:t>T</a:t>
            </a:r>
            <a:r>
              <a:rPr lang="en-US" sz="2400" b="0" i="0" dirty="0">
                <a:solidFill>
                  <a:srgbClr val="4A4A4A"/>
                </a:solidFill>
                <a:effectLst/>
                <a:latin typeface="Times New Roman" panose="02020603050405020304" pitchFamily="18" charset="0"/>
                <a:cs typeface="Times New Roman" panose="02020603050405020304" pitchFamily="18" charset="0"/>
              </a:rPr>
              <a:t>o protect users as phony users send spam messages or phishing links to users.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tabLst>
                <a:tab pos="457200" algn="l"/>
              </a:tabLst>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To protect real users from people with bad intentions, it’s important to find these fake identities</a:t>
            </a:r>
            <a:r>
              <a:rPr lang="en-US" sz="2400" dirty="0">
                <a:latin typeface="Times New Roman" panose="02020603050405020304" pitchFamily="18" charset="0"/>
                <a:ea typeface="Calibri" panose="020F0502020204030204" pitchFamily="34"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disseminate spam, information, and other false information.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mj-lt"/>
              <a:buAutoNum type="arabicPeriod"/>
              <a:tabLst>
                <a:tab pos="45720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tabLst>
                <a:tab pos="457200"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2000" dirty="0">
              <a:effectLst/>
              <a:latin typeface="Times New Roman" pitchFamily="18" charset="0"/>
              <a:ea typeface="Calibri" panose="020F0502020204030204" pitchFamily="34" charset="0"/>
              <a:cs typeface="Times New Roman" pitchFamily="18" charset="0"/>
            </a:endParaRPr>
          </a:p>
          <a:p>
            <a:pPr marL="342900" lvl="0" indent="-342900" algn="just">
              <a:lnSpc>
                <a:spcPct val="150000"/>
              </a:lnSpc>
              <a:spcAft>
                <a:spcPts val="800"/>
              </a:spcAft>
              <a:tabLst>
                <a:tab pos="457200" algn="l"/>
              </a:tabLst>
            </a:pPr>
            <a:r>
              <a:rPr lang="en-US" sz="2000" dirty="0">
                <a:effectLst/>
                <a:latin typeface="Times New Roman" pitchFamily="18" charset="0"/>
                <a:ea typeface="Calibri" panose="020F0502020204030204" pitchFamily="34" charset="0"/>
                <a:cs typeface="Times New Roman" pitchFamily="18" charset="0"/>
              </a:rPr>
              <a:t>      </a:t>
            </a:r>
            <a:endParaRPr lang="en-IN" sz="2000" dirty="0">
              <a:effectLst/>
              <a:latin typeface="Times New Roman" pitchFamily="18" charset="0"/>
              <a:ea typeface="Calibri" panose="020F0502020204030204"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9" name="Title 1"/>
          <p:cNvSpPr>
            <a:spLocks noGrp="1"/>
          </p:cNvSpPr>
          <p:nvPr>
            <p:ph type="title"/>
          </p:nvPr>
        </p:nvSpPr>
        <p:spPr/>
        <p:txBody>
          <a:bodyPr>
            <a:normAutofit/>
          </a:bodyPr>
          <a:lstStyle/>
          <a:p>
            <a:r>
              <a:rPr lang="en-IN" dirty="0"/>
              <a:t/>
            </a:r>
            <a:br>
              <a:rPr lang="en-IN" dirty="0"/>
            </a:br>
            <a:endParaRPr lang="en-IN" dirty="0"/>
          </a:p>
        </p:txBody>
      </p:sp>
      <p:sp>
        <p:nvSpPr>
          <p:cNvPr id="1048660"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61" name="Footer Placeholder 3"/>
          <p:cNvSpPr>
            <a:spLocks noGrp="1"/>
          </p:cNvSpPr>
          <p:nvPr>
            <p:ph type="ftr" sz="quarter" idx="11"/>
          </p:nvPr>
        </p:nvSpPr>
        <p:spPr/>
        <p:txBody>
          <a:bodyPr/>
          <a:lstStyle/>
          <a:p>
            <a:r>
              <a:rPr lang="en-US" dirty="0"/>
              <a:t>BE Project SKNCOE 2023-24</a:t>
            </a:r>
          </a:p>
        </p:txBody>
      </p:sp>
      <p:sp>
        <p:nvSpPr>
          <p:cNvPr id="1048662" name="Slide Number Placeholder 4"/>
          <p:cNvSpPr>
            <a:spLocks noGrp="1"/>
          </p:cNvSpPr>
          <p:nvPr>
            <p:ph type="sldNum" sz="quarter" idx="12"/>
          </p:nvPr>
        </p:nvSpPr>
        <p:spPr/>
        <p:txBody>
          <a:bodyPr/>
          <a:lstStyle/>
          <a:p>
            <a:fld id="{B6F15528-21DE-4FAA-801E-634DDDAF4B2B}" type="slidenum">
              <a:rPr lang="en-US" smtClean="0"/>
              <a:t>13</a:t>
            </a:fld>
            <a:endParaRPr lang="en-US" dirty="0"/>
          </a:p>
        </p:txBody>
      </p:sp>
      <p:sp>
        <p:nvSpPr>
          <p:cNvPr id="1048663"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Social Impact</a:t>
            </a:r>
          </a:p>
        </p:txBody>
      </p:sp>
      <p:sp>
        <p:nvSpPr>
          <p:cNvPr id="1048664" name="Rectangle 6"/>
          <p:cNvSpPr/>
          <p:nvPr/>
        </p:nvSpPr>
        <p:spPr>
          <a:xfrm>
            <a:off x="609600" y="1622363"/>
            <a:ext cx="10820400" cy="4377690"/>
          </a:xfrm>
          <a:prstGeom prst="rect">
            <a:avLst/>
          </a:prstGeom>
        </p:spPr>
        <p:txBody>
          <a:bodyPr wrap="square">
            <a:spAutoFit/>
          </a:bodyPr>
          <a:lstStyle/>
          <a:p>
            <a:pPr marL="342900" indent="-342900">
              <a:lnSpc>
                <a:spcPct val="150000"/>
              </a:lnSpc>
              <a:buFont typeface="Arial" pitchFamily="34" charset="0"/>
              <a:buChar char="•"/>
            </a:pPr>
            <a:r>
              <a:rPr lang="en-US" sz="2200" dirty="0">
                <a:latin typeface="Times New Roman" pitchFamily="18" charset="0"/>
                <a:cs typeface="Times New Roman" pitchFamily="18" charset="0"/>
              </a:rPr>
              <a:t>Fake profiles are often used to spread misinformation and disinformation. Identifying and removing such profiles can help mitigate the spread of false information and maintain the integrity of online conversations.</a:t>
            </a:r>
          </a:p>
          <a:p>
            <a:pPr marL="342900" indent="-342900">
              <a:lnSpc>
                <a:spcPct val="150000"/>
              </a:lnSpc>
              <a:buFont typeface="Arial" pitchFamily="34" charset="0"/>
              <a:buChar char="•"/>
            </a:pPr>
            <a:r>
              <a:rPr lang="en-US" sz="2200" dirty="0">
                <a:latin typeface="Times New Roman" pitchFamily="18" charset="0"/>
                <a:cs typeface="Times New Roman" pitchFamily="18" charset="0"/>
              </a:rPr>
              <a:t>Fake profiles can be used for cyberbullying, harassment, and other malicious activities. Detecting and taking action against these profiles can help create a safer online environment, especially for vulnerable users.</a:t>
            </a:r>
          </a:p>
          <a:p>
            <a:pPr marL="342900" indent="-342900">
              <a:lnSpc>
                <a:spcPct val="150000"/>
              </a:lnSpc>
              <a:buFont typeface="Arial" pitchFamily="34" charset="0"/>
              <a:buChar char="•"/>
            </a:pPr>
            <a:r>
              <a:rPr lang="en-US" sz="2200" dirty="0">
                <a:latin typeface="Times New Roman" pitchFamily="18" charset="0"/>
                <a:cs typeface="Times New Roman" pitchFamily="18" charset="0"/>
              </a:rPr>
              <a:t>Businesses and influencers rely on Instagram for marketing and promotion. Identifying fake profiles that impersonate brands or individuals can protect the credibility of legitimate entities.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itle 1"/>
          <p:cNvSpPr>
            <a:spLocks noGrp="1"/>
          </p:cNvSpPr>
          <p:nvPr>
            <p:ph type="title"/>
          </p:nvPr>
        </p:nvSpPr>
        <p:spPr/>
        <p:txBody>
          <a:bodyPr>
            <a:normAutofit fontScale="90000"/>
          </a:bodyPr>
          <a:lstStyle/>
          <a:p>
            <a:r>
              <a:rPr lang="en-IN" dirty="0"/>
              <a:t/>
            </a:r>
            <a:br>
              <a:rPr lang="en-IN" dirty="0"/>
            </a:br>
            <a:r>
              <a:rPr lang="en-IN" dirty="0"/>
              <a:t/>
            </a:r>
            <a:br>
              <a:rPr lang="en-IN" dirty="0"/>
            </a:br>
            <a:r>
              <a:rPr lang="en-IN" dirty="0"/>
              <a:t/>
            </a:r>
            <a:br>
              <a:rPr lang="en-IN" dirty="0"/>
            </a:br>
            <a:endParaRPr lang="en-IN" dirty="0"/>
          </a:p>
        </p:txBody>
      </p:sp>
      <p:sp>
        <p:nvSpPr>
          <p:cNvPr id="1048666"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67" name="Footer Placeholder 3"/>
          <p:cNvSpPr>
            <a:spLocks noGrp="1"/>
          </p:cNvSpPr>
          <p:nvPr>
            <p:ph type="ftr" sz="quarter" idx="11"/>
          </p:nvPr>
        </p:nvSpPr>
        <p:spPr/>
        <p:txBody>
          <a:bodyPr/>
          <a:lstStyle/>
          <a:p>
            <a:r>
              <a:rPr lang="en-US"/>
              <a:t>Project Title Goes here</a:t>
            </a:r>
            <a:endParaRPr lang="en-US" dirty="0"/>
          </a:p>
        </p:txBody>
      </p:sp>
      <p:sp>
        <p:nvSpPr>
          <p:cNvPr id="1048668" name="Slide Number Placeholder 4"/>
          <p:cNvSpPr>
            <a:spLocks noGrp="1"/>
          </p:cNvSpPr>
          <p:nvPr>
            <p:ph type="sldNum" sz="quarter" idx="12"/>
          </p:nvPr>
        </p:nvSpPr>
        <p:spPr/>
        <p:txBody>
          <a:bodyPr/>
          <a:lstStyle/>
          <a:p>
            <a:fld id="{B6F15528-21DE-4FAA-801E-634DDDAF4B2B}" type="slidenum">
              <a:rPr lang="en-US" smtClean="0"/>
              <a:t>14</a:t>
            </a:fld>
            <a:endParaRPr lang="en-US" dirty="0"/>
          </a:p>
        </p:txBody>
      </p:sp>
      <p:sp>
        <p:nvSpPr>
          <p:cNvPr id="1048669"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nSpc>
                <a:spcPct val="150000"/>
              </a:lnSpc>
            </a:pPr>
            <a:r>
              <a:rPr lang="en-US" sz="4400" b="1" dirty="0" smtClean="0">
                <a:latin typeface="Times New Roman" pitchFamily="18" charset="0"/>
                <a:cs typeface="Times New Roman" pitchFamily="18" charset="0"/>
              </a:rPr>
              <a:t>Applications</a:t>
            </a:r>
            <a:endParaRPr lang="en-US" sz="4400" b="1" dirty="0">
              <a:latin typeface="Times New Roman" pitchFamily="18" charset="0"/>
              <a:cs typeface="Times New Roman" pitchFamily="18" charset="0"/>
            </a:endParaRPr>
          </a:p>
        </p:txBody>
      </p:sp>
      <p:sp>
        <p:nvSpPr>
          <p:cNvPr id="1048670" name="Rectangle 7"/>
          <p:cNvSpPr/>
          <p:nvPr/>
        </p:nvSpPr>
        <p:spPr>
          <a:xfrm>
            <a:off x="914400" y="1348623"/>
            <a:ext cx="10744200" cy="5001369"/>
          </a:xfrm>
          <a:prstGeom prst="rect">
            <a:avLst/>
          </a:prstGeom>
        </p:spPr>
        <p:txBody>
          <a:bodyPr wrap="square">
            <a:spAutoFit/>
          </a:bodyPr>
          <a:lstStyle/>
          <a:p>
            <a:pPr>
              <a:lnSpc>
                <a:spcPct val="150000"/>
              </a:lnSpc>
            </a:pPr>
            <a:endParaRPr lang="en-US" sz="2200" dirty="0">
              <a:latin typeface="Times New Roman" pitchFamily="18" charset="0"/>
              <a:cs typeface="Times New Roman" pitchFamily="18" charset="0"/>
            </a:endParaRPr>
          </a:p>
          <a:p>
            <a:pPr algn="just">
              <a:lnSpc>
                <a:spcPct val="150000"/>
              </a:lnSpc>
            </a:pPr>
            <a:r>
              <a:rPr lang="en-US" sz="2200" dirty="0" smtClean="0">
                <a:latin typeface="Times New Roman" pitchFamily="18" charset="0"/>
                <a:cs typeface="Times New Roman" pitchFamily="18" charset="0"/>
              </a:rPr>
              <a:t>	 Identify </a:t>
            </a:r>
            <a:r>
              <a:rPr lang="en-US" sz="2200" dirty="0">
                <a:latin typeface="Times New Roman" pitchFamily="18" charset="0"/>
                <a:cs typeface="Times New Roman" pitchFamily="18" charset="0"/>
              </a:rPr>
              <a:t>fake profiles that engage in spamming, harassment, or the dissemination of false information. Automatically flag or restrict the actions of these profiles to mitigate their impact on the community.</a:t>
            </a:r>
          </a:p>
          <a:p>
            <a:pPr marL="285750" indent="-285750">
              <a:lnSpc>
                <a:spcPct val="150000"/>
              </a:lnSpc>
              <a:buFont typeface="Arial" pitchFamily="34" charset="0"/>
              <a:buChar char="•"/>
            </a:pPr>
            <a:r>
              <a:rPr lang="en-US" sz="2200" dirty="0">
                <a:latin typeface="Times New Roman" pitchFamily="18" charset="0"/>
                <a:cs typeface="Times New Roman" pitchFamily="18" charset="0"/>
              </a:rPr>
              <a:t>Detect fake profiles engaged in fraudulent activities such as scams, phishing, or impersonation. Promptly take action to prevent these profiles from victimizing other users.</a:t>
            </a:r>
          </a:p>
          <a:p>
            <a:pPr marL="285750" indent="-285750">
              <a:lnSpc>
                <a:spcPct val="150000"/>
              </a:lnSpc>
              <a:buFont typeface="Arial" pitchFamily="34" charset="0"/>
              <a:buChar char="•"/>
            </a:pPr>
            <a:r>
              <a:rPr lang="en-US" sz="2200" dirty="0">
                <a:latin typeface="Times New Roman" pitchFamily="18" charset="0"/>
                <a:cs typeface="Times New Roman" pitchFamily="18" charset="0"/>
              </a:rPr>
              <a:t>Ensure that advertisements reach real and engaged audiences by excluding fake profiles from ad targeting. This can improve the return on investment for advertisers.</a:t>
            </a:r>
          </a:p>
          <a:p>
            <a:pPr marL="285750" indent="-285750">
              <a:lnSpc>
                <a:spcPct val="150000"/>
              </a:lnSpc>
              <a:buFont typeface="Arial" pitchFamily="34" charset="0"/>
              <a:buChar char="•"/>
            </a:pPr>
            <a:r>
              <a:rPr lang="en-US" sz="2200" dirty="0">
                <a:latin typeface="Times New Roman" pitchFamily="18" charset="0"/>
                <a:cs typeface="Times New Roman" pitchFamily="18" charset="0"/>
              </a:rPr>
              <a:t>Refine user recommendation algorithms by considering the presence of fake profiles. </a:t>
            </a:r>
          </a:p>
          <a:p>
            <a:endParaRPr lang="en-US" sz="22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Flowchart</a:t>
            </a:r>
          </a:p>
        </p:txBody>
      </p:sp>
      <p:sp>
        <p:nvSpPr>
          <p:cNvPr id="1048691" name="Date Placeholder 2"/>
          <p:cNvSpPr>
            <a:spLocks noGrp="1"/>
          </p:cNvSpPr>
          <p:nvPr>
            <p:ph type="dt" sz="half" idx="10"/>
          </p:nvPr>
        </p:nvSpPr>
        <p:spPr/>
        <p:txBody>
          <a:bodyPr/>
          <a:lstStyle/>
          <a:p>
            <a:fld id="{FAAC3671-71D4-4B1F-B7D2-293727E10E1A}" type="datetime1">
              <a:rPr lang="en-IN" smtClean="0"/>
              <a:t>31-05-2024</a:t>
            </a:fld>
            <a:endParaRPr lang="en-US"/>
          </a:p>
        </p:txBody>
      </p:sp>
      <p:sp>
        <p:nvSpPr>
          <p:cNvPr id="1048692" name="Footer Placeholder 3"/>
          <p:cNvSpPr>
            <a:spLocks noGrp="1"/>
          </p:cNvSpPr>
          <p:nvPr>
            <p:ph type="ftr" sz="quarter" idx="11"/>
          </p:nvPr>
        </p:nvSpPr>
        <p:spPr/>
        <p:txBody>
          <a:bodyPr/>
          <a:lstStyle/>
          <a:p>
            <a:r>
              <a:rPr lang="en-US" dirty="0"/>
              <a:t>BE Project SKNCOE 2023-24</a:t>
            </a:r>
          </a:p>
        </p:txBody>
      </p:sp>
      <p:sp>
        <p:nvSpPr>
          <p:cNvPr id="1048693" name="Slide Number Placeholder 4"/>
          <p:cNvSpPr>
            <a:spLocks noGrp="1"/>
          </p:cNvSpPr>
          <p:nvPr>
            <p:ph type="sldNum" sz="quarter" idx="12"/>
          </p:nvPr>
        </p:nvSpPr>
        <p:spPr/>
        <p:txBody>
          <a:bodyPr/>
          <a:lstStyle/>
          <a:p>
            <a:fld id="{6ABFD712-9A51-4586-91F9-28577CD1986E}" type="slidenum">
              <a:rPr lang="en-US" smtClean="0"/>
              <a:t>15</a:t>
            </a:fld>
            <a:endParaRPr lang="en-US" dirty="0"/>
          </a:p>
        </p:txBody>
      </p:sp>
      <p:pic>
        <p:nvPicPr>
          <p:cNvPr id="2097155" name="Picture 6"/>
          <p:cNvPicPr>
            <a:picLocks noChangeAspect="1"/>
          </p:cNvPicPr>
          <p:nvPr/>
        </p:nvPicPr>
        <p:blipFill>
          <a:blip r:embed="rId2"/>
          <a:stretch>
            <a:fillRect/>
          </a:stretch>
        </p:blipFill>
        <p:spPr>
          <a:xfrm>
            <a:off x="3809999" y="1971472"/>
            <a:ext cx="4572001" cy="437515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System Architecture</a:t>
            </a:r>
          </a:p>
        </p:txBody>
      </p:sp>
      <p:sp>
        <p:nvSpPr>
          <p:cNvPr id="1048687" name="Date Placeholder 2"/>
          <p:cNvSpPr>
            <a:spLocks noGrp="1"/>
          </p:cNvSpPr>
          <p:nvPr>
            <p:ph type="dt" sz="half" idx="10"/>
          </p:nvPr>
        </p:nvSpPr>
        <p:spPr/>
        <p:txBody>
          <a:bodyPr/>
          <a:lstStyle/>
          <a:p>
            <a:fld id="{FAAC3671-71D4-4B1F-B7D2-293727E10E1A}" type="datetime1">
              <a:rPr lang="en-IN" smtClean="0"/>
              <a:t>31-05-2024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16</a:t>
            </a:fld>
            <a:endParaRPr lang="en-US"/>
          </a:p>
        </p:txBody>
      </p:sp>
      <p:pic>
        <p:nvPicPr>
          <p:cNvPr id="2097154" name="Picture 2"/>
          <p:cNvPicPr>
            <a:picLocks noChangeAspect="1" noChangeArrowheads="1"/>
          </p:cNvPicPr>
          <p:nvPr/>
        </p:nvPicPr>
        <p:blipFill>
          <a:blip r:embed="rId2"/>
          <a:srcRect/>
          <a:stretch>
            <a:fillRect/>
          </a:stretch>
        </p:blipFill>
        <p:spPr bwMode="auto">
          <a:xfrm>
            <a:off x="1752600" y="1905000"/>
            <a:ext cx="8708342" cy="4267200"/>
          </a:xfrm>
          <a:prstGeom prst="rect">
            <a:avLst/>
          </a:prstGeom>
          <a:noFill/>
          <a:ln>
            <a:noFill/>
          </a:ln>
          <a:effectLst/>
        </p:spPr>
      </p:pic>
    </p:spTree>
    <p:extLst>
      <p:ext uri="{BB962C8B-B14F-4D97-AF65-F5344CB8AC3E}">
        <p14:creationId xmlns:p14="http://schemas.microsoft.com/office/powerpoint/2010/main" val="3571707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System Diagrams</a:t>
            </a:r>
          </a:p>
        </p:txBody>
      </p:sp>
      <p:sp>
        <p:nvSpPr>
          <p:cNvPr id="1048687" name="Date Placeholder 2"/>
          <p:cNvSpPr>
            <a:spLocks noGrp="1"/>
          </p:cNvSpPr>
          <p:nvPr>
            <p:ph type="dt" sz="half" idx="10"/>
          </p:nvPr>
        </p:nvSpPr>
        <p:spPr/>
        <p:txBody>
          <a:bodyPr/>
          <a:lstStyle/>
          <a:p>
            <a:fld id="{FAAC3671-71D4-4B1F-B7D2-293727E10E1A}" type="datetime1">
              <a:rPr lang="en-IN" smtClean="0"/>
              <a:t>31-05-2024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17</a:t>
            </a:fld>
            <a:endParaRPr lang="en-US"/>
          </a:p>
        </p:txBody>
      </p:sp>
      <p:sp>
        <p:nvSpPr>
          <p:cNvPr id="2" name="Rectangle 1"/>
          <p:cNvSpPr/>
          <p:nvPr/>
        </p:nvSpPr>
        <p:spPr>
          <a:xfrm>
            <a:off x="838200" y="2057401"/>
            <a:ext cx="8305800" cy="400110"/>
          </a:xfrm>
          <a:prstGeom prst="rect">
            <a:avLst/>
          </a:prstGeom>
        </p:spPr>
        <p:txBody>
          <a:bodyPr wrap="square">
            <a:spAutoFit/>
          </a:bodyPr>
          <a:lstStyle/>
          <a:p>
            <a:r>
              <a:rPr lang="en-US" sz="2000" b="1" dirty="0">
                <a:latin typeface="Times New Roman" pitchFamily="18" charset="0"/>
                <a:cs typeface="Times New Roman" pitchFamily="18" charset="0"/>
              </a:rPr>
              <a:t>Use-Case: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774825"/>
            <a:ext cx="6677025"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170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System Diagrams</a:t>
            </a:r>
          </a:p>
        </p:txBody>
      </p:sp>
      <p:sp>
        <p:nvSpPr>
          <p:cNvPr id="1048687" name="Date Placeholder 2"/>
          <p:cNvSpPr>
            <a:spLocks noGrp="1"/>
          </p:cNvSpPr>
          <p:nvPr>
            <p:ph type="dt" sz="half" idx="10"/>
          </p:nvPr>
        </p:nvSpPr>
        <p:spPr/>
        <p:txBody>
          <a:bodyPr/>
          <a:lstStyle/>
          <a:p>
            <a:fld id="{FAAC3671-71D4-4B1F-B7D2-293727E10E1A}" type="datetime1">
              <a:rPr lang="en-IN" smtClean="0"/>
              <a:t>31-05-2024</a:t>
            </a:fld>
            <a:endParaRPr lang="en-US"/>
          </a:p>
        </p:txBody>
      </p:sp>
      <p:sp>
        <p:nvSpPr>
          <p:cNvPr id="1048688" name="Footer Placeholder 3"/>
          <p:cNvSpPr>
            <a:spLocks noGrp="1"/>
          </p:cNvSpPr>
          <p:nvPr>
            <p:ph type="ftr" sz="quarter" idx="11"/>
          </p:nvPr>
        </p:nvSpPr>
        <p:spPr/>
        <p:txBody>
          <a:bodyPr/>
          <a:lstStyle/>
          <a:p>
            <a:r>
              <a:rPr lang="en-US"/>
              <a:t>BE Project SKNCOE 2022-23</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18</a:t>
            </a:fld>
            <a:endParaRPr lang="en-US"/>
          </a:p>
        </p:txBody>
      </p:sp>
      <p:sp>
        <p:nvSpPr>
          <p:cNvPr id="2" name="Rectangle 1"/>
          <p:cNvSpPr/>
          <p:nvPr/>
        </p:nvSpPr>
        <p:spPr>
          <a:xfrm>
            <a:off x="838200" y="1981201"/>
            <a:ext cx="8305800" cy="400110"/>
          </a:xfrm>
          <a:prstGeom prst="rect">
            <a:avLst/>
          </a:prstGeom>
        </p:spPr>
        <p:txBody>
          <a:bodyPr wrap="square">
            <a:spAutoFit/>
          </a:bodyPr>
          <a:lstStyle/>
          <a:p>
            <a:r>
              <a:rPr lang="en-US" sz="2000" b="1" dirty="0">
                <a:latin typeface="Times New Roman" pitchFamily="18" charset="0"/>
                <a:cs typeface="Times New Roman" pitchFamily="18" charset="0"/>
              </a:rPr>
              <a:t>Sequence: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1752601"/>
            <a:ext cx="48768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655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UML Diagrams</a:t>
            </a:r>
          </a:p>
        </p:txBody>
      </p:sp>
      <p:sp>
        <p:nvSpPr>
          <p:cNvPr id="1048687" name="Date Placeholder 2"/>
          <p:cNvSpPr>
            <a:spLocks noGrp="1"/>
          </p:cNvSpPr>
          <p:nvPr>
            <p:ph type="dt" sz="half" idx="10"/>
          </p:nvPr>
        </p:nvSpPr>
        <p:spPr/>
        <p:txBody>
          <a:bodyPr/>
          <a:lstStyle/>
          <a:p>
            <a:fld id="{FAAC3671-71D4-4B1F-B7D2-293727E10E1A}" type="datetime1">
              <a:rPr lang="en-IN" smtClean="0"/>
              <a:t>31-05-2024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19</a:t>
            </a:fld>
            <a:endParaRPr lang="en-US"/>
          </a:p>
        </p:txBody>
      </p:sp>
      <p:sp>
        <p:nvSpPr>
          <p:cNvPr id="4" name="Rectangle 3"/>
          <p:cNvSpPr/>
          <p:nvPr/>
        </p:nvSpPr>
        <p:spPr>
          <a:xfrm>
            <a:off x="2895600" y="3244334"/>
            <a:ext cx="7086600" cy="369332"/>
          </a:xfrm>
          <a:prstGeom prst="rect">
            <a:avLst/>
          </a:prstGeom>
        </p:spPr>
        <p:txBody>
          <a:bodyPr wrap="square">
            <a:spAutoFit/>
          </a:bodyPr>
          <a:lstStyle/>
          <a:p>
            <a:r>
              <a:rPr lang="en-US" smtClean="0">
                <a:hlinkClick r:id="rId2" action="ppaction://hlinkfile"/>
              </a:rPr>
              <a:t>Diagram Fake Insta.docx</a:t>
            </a:r>
            <a:endParaRPr lang="en-US" dirty="0"/>
          </a:p>
        </p:txBody>
      </p:sp>
    </p:spTree>
    <p:extLst>
      <p:ext uri="{BB962C8B-B14F-4D97-AF65-F5344CB8AC3E}">
        <p14:creationId xmlns:p14="http://schemas.microsoft.com/office/powerpoint/2010/main" val="2849790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a:xfrm>
            <a:off x="838200" y="365125"/>
            <a:ext cx="10515600" cy="1325563"/>
          </a:xfrm>
        </p:spPr>
        <p:txBody>
          <a:bodyPr/>
          <a:lstStyle/>
          <a:p>
            <a:r>
              <a:rPr lang="en-US" dirty="0" smtClean="0"/>
              <a:t>				Outline</a:t>
            </a:r>
            <a:endParaRPr lang="en-US" dirty="0"/>
          </a:p>
        </p:txBody>
      </p:sp>
      <p:sp>
        <p:nvSpPr>
          <p:cNvPr id="1048602" name="Content Placeholder 2"/>
          <p:cNvSpPr>
            <a:spLocks noGrp="1"/>
          </p:cNvSpPr>
          <p:nvPr>
            <p:ph idx="1"/>
          </p:nvPr>
        </p:nvSpPr>
        <p:spPr>
          <a:xfrm>
            <a:off x="872836" y="1876714"/>
            <a:ext cx="10515600" cy="4479636"/>
          </a:xfrm>
        </p:spPr>
        <p:txBody>
          <a:bodyPr numCol="2">
            <a:normAutofit fontScale="76667" lnSpcReduction="20000"/>
          </a:bodyPr>
          <a:lstStyle/>
          <a:p>
            <a:pPr marL="0" indent="0">
              <a:buNone/>
            </a:pPr>
            <a:r>
              <a:rPr lang="en-US" dirty="0" smtClean="0"/>
              <a:t> </a:t>
            </a:r>
          </a:p>
          <a:p>
            <a:pPr marL="914400" lvl="1" indent="-457200">
              <a:buFont typeface="+mj-lt"/>
              <a:buAutoNum type="arabicPeriod"/>
            </a:pPr>
            <a:r>
              <a:rPr lang="en-US" b="1" dirty="0" smtClean="0">
                <a:latin typeface="Times New Roman" pitchFamily="18" charset="0"/>
                <a:cs typeface="Times New Roman" pitchFamily="18" charset="0"/>
              </a:rPr>
              <a:t>Introduction </a:t>
            </a:r>
          </a:p>
          <a:p>
            <a:pPr marL="914400" lvl="1" indent="-457200">
              <a:buFont typeface="+mj-lt"/>
              <a:buAutoNum type="arabicPeriod"/>
            </a:pPr>
            <a:r>
              <a:rPr lang="en-US" b="1" dirty="0" smtClean="0">
                <a:latin typeface="Times New Roman" pitchFamily="18" charset="0"/>
                <a:cs typeface="Times New Roman" pitchFamily="18" charset="0"/>
              </a:rPr>
              <a:t>Motivation</a:t>
            </a:r>
          </a:p>
          <a:p>
            <a:pPr marL="914400" lvl="1" indent="-457200">
              <a:buFont typeface="+mj-lt"/>
              <a:buAutoNum type="arabicPeriod"/>
            </a:pPr>
            <a:r>
              <a:rPr lang="en-US" b="1" dirty="0" smtClean="0">
                <a:latin typeface="Times New Roman" pitchFamily="18" charset="0"/>
                <a:cs typeface="Times New Roman" pitchFamily="18" charset="0"/>
              </a:rPr>
              <a:t>Problem statement </a:t>
            </a:r>
          </a:p>
          <a:p>
            <a:pPr marL="914400" lvl="1" indent="-457200">
              <a:buFont typeface="+mj-lt"/>
              <a:buAutoNum type="arabicPeriod"/>
            </a:pPr>
            <a:r>
              <a:rPr lang="en-US" b="1" dirty="0" smtClean="0">
                <a:latin typeface="Times New Roman" pitchFamily="18" charset="0"/>
                <a:cs typeface="Times New Roman" pitchFamily="18" charset="0"/>
              </a:rPr>
              <a:t>Literature Survey</a:t>
            </a:r>
          </a:p>
          <a:p>
            <a:pPr marL="914400" lvl="1" indent="-457200">
              <a:buFont typeface="+mj-lt"/>
              <a:buAutoNum type="arabicPeriod"/>
            </a:pPr>
            <a:r>
              <a:rPr lang="en-US" b="1" dirty="0" smtClean="0">
                <a:latin typeface="Times New Roman" pitchFamily="18" charset="0"/>
                <a:cs typeface="Times New Roman" pitchFamily="18" charset="0"/>
              </a:rPr>
              <a:t>Gap Analysis</a:t>
            </a:r>
          </a:p>
          <a:p>
            <a:pPr marL="914400" lvl="1" indent="-457200">
              <a:buFont typeface="+mj-lt"/>
              <a:buAutoNum type="arabicPeriod"/>
            </a:pPr>
            <a:r>
              <a:rPr lang="en-US" b="1" dirty="0" smtClean="0">
                <a:latin typeface="Times New Roman" pitchFamily="18" charset="0"/>
                <a:cs typeface="Times New Roman" pitchFamily="18" charset="0"/>
              </a:rPr>
              <a:t>Objectives </a:t>
            </a:r>
          </a:p>
          <a:p>
            <a:pPr marL="914400" lvl="1" indent="-457200">
              <a:buFont typeface="+mj-lt"/>
              <a:buAutoNum type="arabicPeriod"/>
            </a:pPr>
            <a:r>
              <a:rPr lang="en-US" b="1" dirty="0" smtClean="0">
                <a:latin typeface="Times New Roman" pitchFamily="18" charset="0"/>
                <a:cs typeface="Times New Roman" pitchFamily="18" charset="0"/>
              </a:rPr>
              <a:t>Social Impact </a:t>
            </a:r>
          </a:p>
          <a:p>
            <a:pPr marL="914400" lvl="1" indent="-457200">
              <a:buFont typeface="+mj-lt"/>
              <a:buAutoNum type="arabicPeriod"/>
            </a:pPr>
            <a:r>
              <a:rPr lang="en-US" b="1" dirty="0" smtClean="0">
                <a:latin typeface="Times New Roman" pitchFamily="18" charset="0"/>
                <a:cs typeface="Times New Roman" pitchFamily="18" charset="0"/>
              </a:rPr>
              <a:t>Applications</a:t>
            </a:r>
          </a:p>
          <a:p>
            <a:pPr marL="914400" lvl="1" indent="-457200">
              <a:buFont typeface="+mj-lt"/>
              <a:buAutoNum type="arabicPeriod"/>
            </a:pPr>
            <a:r>
              <a:rPr lang="en-US" b="1" dirty="0" smtClean="0">
                <a:latin typeface="Times New Roman" pitchFamily="18" charset="0"/>
                <a:cs typeface="Times New Roman" pitchFamily="18" charset="0"/>
              </a:rPr>
              <a:t>Flowchart</a:t>
            </a:r>
          </a:p>
          <a:p>
            <a:pPr marL="914400" lvl="1" indent="-457200">
              <a:buFont typeface="+mj-lt"/>
              <a:buAutoNum type="arabicPeriod"/>
            </a:pPr>
            <a:r>
              <a:rPr lang="en-US" b="1" dirty="0" smtClean="0">
                <a:latin typeface="Times New Roman" pitchFamily="18" charset="0"/>
                <a:cs typeface="Times New Roman" pitchFamily="18" charset="0"/>
              </a:rPr>
              <a:t>System Architecture</a:t>
            </a:r>
          </a:p>
          <a:p>
            <a:pPr marL="914400" lvl="1" indent="-457200">
              <a:buFont typeface="+mj-lt"/>
              <a:buAutoNum type="arabicPeriod"/>
            </a:pPr>
            <a:r>
              <a:rPr lang="en-US" b="1" dirty="0" smtClean="0">
                <a:latin typeface="Times New Roman" pitchFamily="18" charset="0"/>
                <a:cs typeface="Times New Roman" pitchFamily="18" charset="0"/>
              </a:rPr>
              <a:t>System diagrams</a:t>
            </a:r>
          </a:p>
          <a:p>
            <a:pPr marL="914400" lvl="1" indent="-457200">
              <a:buFont typeface="+mj-lt"/>
              <a:buAutoNum type="arabicPeriod"/>
            </a:pPr>
            <a:r>
              <a:rPr lang="en-US" b="1" dirty="0" smtClean="0">
                <a:latin typeface="Times New Roman" pitchFamily="18" charset="0"/>
                <a:cs typeface="Times New Roman" pitchFamily="18" charset="0"/>
              </a:rPr>
              <a:t>Proposed Algorithm</a:t>
            </a:r>
          </a:p>
          <a:p>
            <a:pPr marL="914400" lvl="1" indent="-457200">
              <a:buFont typeface="+mj-lt"/>
              <a:buAutoNum type="arabicPeriod"/>
            </a:pPr>
            <a:endParaRPr lang="en-US" b="1" dirty="0">
              <a:latin typeface="Times New Roman" pitchFamily="18" charset="0"/>
              <a:cs typeface="Times New Roman" pitchFamily="18" charset="0"/>
            </a:endParaRPr>
          </a:p>
          <a:p>
            <a:pPr marL="914400" lvl="1" indent="-457200">
              <a:buFont typeface="+mj-lt"/>
              <a:buAutoNum type="arabicPeriod"/>
            </a:pPr>
            <a:endParaRPr lang="en-US" b="1" dirty="0" smtClean="0">
              <a:latin typeface="Times New Roman" pitchFamily="18" charset="0"/>
              <a:cs typeface="Times New Roman" pitchFamily="18" charset="0"/>
            </a:endParaRPr>
          </a:p>
          <a:p>
            <a:pPr marL="914400" lvl="1" indent="-457200">
              <a:buFont typeface="+mj-lt"/>
              <a:buAutoNum type="arabicPeriod"/>
            </a:pPr>
            <a:endParaRPr lang="en-US" b="1" dirty="0">
              <a:latin typeface="Times New Roman" pitchFamily="18" charset="0"/>
              <a:cs typeface="Times New Roman" pitchFamily="18" charset="0"/>
            </a:endParaRPr>
          </a:p>
          <a:p>
            <a:pPr marL="914400" lvl="1" indent="-457200">
              <a:buFont typeface="+mj-lt"/>
              <a:buAutoNum type="arabicPeriod"/>
            </a:pPr>
            <a:endParaRPr lang="en-US" b="1" dirty="0" smtClean="0">
              <a:latin typeface="Times New Roman" pitchFamily="18" charset="0"/>
              <a:cs typeface="Times New Roman" pitchFamily="18" charset="0"/>
            </a:endParaRPr>
          </a:p>
          <a:p>
            <a:pPr marL="914400" lvl="1" indent="-457200">
              <a:buFont typeface="+mj-lt"/>
              <a:buAutoNum type="arabicPeriod"/>
            </a:pPr>
            <a:endParaRPr lang="en-US" b="1" dirty="0" smtClean="0">
              <a:latin typeface="Times New Roman" pitchFamily="18" charset="0"/>
              <a:cs typeface="Times New Roman" pitchFamily="18" charset="0"/>
            </a:endParaRPr>
          </a:p>
          <a:p>
            <a:pPr marL="914400" lvl="1" indent="-457200">
              <a:buFont typeface="+mj-lt"/>
              <a:buAutoNum type="arabicPeriod"/>
            </a:pPr>
            <a:r>
              <a:rPr lang="en-US" b="1" dirty="0" smtClean="0">
                <a:latin typeface="Times New Roman" pitchFamily="18" charset="0"/>
                <a:cs typeface="Times New Roman" pitchFamily="18" charset="0"/>
              </a:rPr>
              <a:t>Mathematical Model</a:t>
            </a:r>
          </a:p>
          <a:p>
            <a:pPr marL="914400" lvl="1" indent="-457200">
              <a:buFont typeface="+mj-lt"/>
              <a:buAutoNum type="arabicPeriod"/>
            </a:pPr>
            <a:r>
              <a:rPr lang="en-US" b="1" dirty="0" smtClean="0">
                <a:latin typeface="Times New Roman" pitchFamily="18" charset="0"/>
                <a:cs typeface="Times New Roman" pitchFamily="18" charset="0"/>
              </a:rPr>
              <a:t>SDLC Model</a:t>
            </a:r>
          </a:p>
          <a:p>
            <a:pPr marL="914400" lvl="1" indent="-457200">
              <a:buFont typeface="+mj-lt"/>
              <a:buAutoNum type="arabicPeriod"/>
            </a:pPr>
            <a:r>
              <a:rPr lang="en-US" b="1" dirty="0" smtClean="0">
                <a:latin typeface="Times New Roman" pitchFamily="18" charset="0"/>
                <a:cs typeface="Times New Roman" pitchFamily="18" charset="0"/>
              </a:rPr>
              <a:t>Component Dig.</a:t>
            </a:r>
          </a:p>
          <a:p>
            <a:pPr marL="914400" lvl="1" indent="-457200">
              <a:buFont typeface="+mj-lt"/>
              <a:buAutoNum type="arabicPeriod"/>
            </a:pPr>
            <a:r>
              <a:rPr lang="en-US" b="1" dirty="0" smtClean="0">
                <a:latin typeface="Times New Roman" pitchFamily="18" charset="0"/>
                <a:cs typeface="Times New Roman" pitchFamily="18" charset="0"/>
              </a:rPr>
              <a:t>Deployment Dig.</a:t>
            </a:r>
          </a:p>
          <a:p>
            <a:pPr marL="914400" lvl="1" indent="-457200">
              <a:buFont typeface="+mj-lt"/>
              <a:buAutoNum type="arabicPeriod"/>
            </a:pPr>
            <a:r>
              <a:rPr lang="en-US" b="1" dirty="0" smtClean="0">
                <a:latin typeface="Times New Roman" pitchFamily="18" charset="0"/>
                <a:cs typeface="Times New Roman" pitchFamily="18" charset="0"/>
              </a:rPr>
              <a:t>Feasibility and Scope</a:t>
            </a:r>
          </a:p>
          <a:p>
            <a:pPr marL="914400" lvl="1" indent="-457200">
              <a:buFont typeface="+mj-lt"/>
              <a:buAutoNum type="arabicPeriod"/>
            </a:pPr>
            <a:r>
              <a:rPr lang="en-US" b="1" dirty="0" smtClean="0">
                <a:latin typeface="Times New Roman" pitchFamily="18" charset="0"/>
                <a:cs typeface="Times New Roman" pitchFamily="18" charset="0"/>
              </a:rPr>
              <a:t>Software &amp; Hardware Requirements</a:t>
            </a:r>
          </a:p>
          <a:p>
            <a:pPr marL="914400" lvl="1" indent="-457200">
              <a:buFont typeface="+mj-lt"/>
              <a:buAutoNum type="arabicPeriod"/>
            </a:pPr>
            <a:r>
              <a:rPr lang="en-US" b="1" dirty="0" smtClean="0">
                <a:latin typeface="Times New Roman" pitchFamily="18" charset="0"/>
                <a:cs typeface="Times New Roman" pitchFamily="18" charset="0"/>
              </a:rPr>
              <a:t>Technical Risks</a:t>
            </a:r>
          </a:p>
          <a:p>
            <a:pPr marL="914400" lvl="1" indent="-457200">
              <a:buFont typeface="+mj-lt"/>
              <a:buAutoNum type="arabicPeriod"/>
            </a:pPr>
            <a:r>
              <a:rPr lang="en-US" b="1" dirty="0">
                <a:latin typeface="Times New Roman" pitchFamily="18" charset="0"/>
                <a:cs typeface="Times New Roman" pitchFamily="18" charset="0"/>
              </a:rPr>
              <a:t>Project </a:t>
            </a:r>
            <a:r>
              <a:rPr lang="en-US" b="1" dirty="0" smtClean="0">
                <a:latin typeface="Times New Roman" pitchFamily="18" charset="0"/>
                <a:cs typeface="Times New Roman" pitchFamily="18" charset="0"/>
              </a:rPr>
              <a:t>Timeline</a:t>
            </a:r>
          </a:p>
          <a:p>
            <a:pPr marL="914400" lvl="1" indent="-457200">
              <a:buFont typeface="+mj-lt"/>
              <a:buAutoNum type="arabicPeriod"/>
            </a:pPr>
            <a:r>
              <a:rPr lang="en-US" b="1" dirty="0" smtClean="0">
                <a:latin typeface="Times New Roman" pitchFamily="18" charset="0"/>
                <a:cs typeface="Times New Roman" pitchFamily="18" charset="0"/>
              </a:rPr>
              <a:t>Any back up plan</a:t>
            </a:r>
          </a:p>
          <a:p>
            <a:pPr marL="914400" lvl="1" indent="-457200">
              <a:buFont typeface="+mj-lt"/>
              <a:buAutoNum type="arabicPeriod"/>
            </a:pPr>
            <a:r>
              <a:rPr lang="en-US" b="1" dirty="0" smtClean="0">
                <a:latin typeface="Times New Roman" pitchFamily="18" charset="0"/>
                <a:cs typeface="Times New Roman" pitchFamily="18" charset="0"/>
              </a:rPr>
              <a:t>Advantages &amp; Limitations</a:t>
            </a:r>
          </a:p>
          <a:p>
            <a:pPr marL="914400" lvl="1" indent="-457200">
              <a:buFont typeface="+mj-lt"/>
              <a:buAutoNum type="arabicPeriod"/>
            </a:pPr>
            <a:r>
              <a:rPr lang="en-US" b="1" dirty="0" smtClean="0">
                <a:latin typeface="Times New Roman" pitchFamily="18" charset="0"/>
                <a:cs typeface="Times New Roman" pitchFamily="18" charset="0"/>
              </a:rPr>
              <a:t>Conclusion &amp; Future Work </a:t>
            </a:r>
          </a:p>
          <a:p>
            <a:pPr marL="914400" lvl="1" indent="-457200">
              <a:buFont typeface="+mj-lt"/>
              <a:buAutoNum type="arabicPeriod"/>
            </a:pPr>
            <a:r>
              <a:rPr lang="en-US" b="1" dirty="0" smtClean="0">
                <a:latin typeface="Times New Roman" pitchFamily="18" charset="0"/>
                <a:cs typeface="Times New Roman" pitchFamily="18" charset="0"/>
              </a:rPr>
              <a:t>References </a:t>
            </a:r>
          </a:p>
          <a:p>
            <a:pPr marL="914400" lvl="1" indent="-457200">
              <a:buFont typeface="+mj-lt"/>
              <a:buAutoNum type="arabicPeriod"/>
            </a:pPr>
            <a:endParaRPr lang="en-US" dirty="0"/>
          </a:p>
          <a:p>
            <a:pPr lvl="1"/>
            <a:endParaRPr lang="en-US" dirty="0"/>
          </a:p>
          <a:p>
            <a:endParaRPr lang="en-US" dirty="0"/>
          </a:p>
        </p:txBody>
      </p:sp>
      <p:sp>
        <p:nvSpPr>
          <p:cNvPr id="1048603" name="Date Placeholder 3"/>
          <p:cNvSpPr>
            <a:spLocks noGrp="1"/>
          </p:cNvSpPr>
          <p:nvPr>
            <p:ph type="dt" sz="half" idx="10"/>
          </p:nvPr>
        </p:nvSpPr>
        <p:spPr>
          <a:xfrm>
            <a:off x="838200" y="6356350"/>
            <a:ext cx="2743200" cy="365125"/>
          </a:xfrm>
        </p:spPr>
        <p:txBody>
          <a:bodyPr/>
          <a:lstStyle/>
          <a:p>
            <a:r>
              <a:rPr lang="en-IN" dirty="0"/>
              <a:t>22/08/2023</a:t>
            </a:r>
            <a:endParaRPr lang="en-US" dirty="0"/>
          </a:p>
        </p:txBody>
      </p:sp>
      <p:sp>
        <p:nvSpPr>
          <p:cNvPr id="1048604" name="Footer Placeholder 5"/>
          <p:cNvSpPr>
            <a:spLocks noGrp="1"/>
          </p:cNvSpPr>
          <p:nvPr>
            <p:ph type="ftr" sz="quarter" idx="11"/>
          </p:nvPr>
        </p:nvSpPr>
        <p:spPr>
          <a:xfrm>
            <a:off x="4038600" y="6356350"/>
            <a:ext cx="4114800" cy="365125"/>
          </a:xfrm>
        </p:spPr>
        <p:txBody>
          <a:bodyPr/>
          <a:lstStyle/>
          <a:p>
            <a:r>
              <a:rPr lang="en-US" dirty="0"/>
              <a:t>BE Project SKNCOE 2023-24</a:t>
            </a:r>
          </a:p>
        </p:txBody>
      </p:sp>
      <p:sp>
        <p:nvSpPr>
          <p:cNvPr id="1048605" name="Slide Number Placeholder 4"/>
          <p:cNvSpPr>
            <a:spLocks noGrp="1"/>
          </p:cNvSpPr>
          <p:nvPr>
            <p:ph type="sldNum" sz="quarter" idx="12"/>
          </p:nvPr>
        </p:nvSpPr>
        <p:spPr>
          <a:xfrm>
            <a:off x="8610600" y="6356350"/>
            <a:ext cx="2743200" cy="365125"/>
          </a:xfrm>
        </p:spPr>
        <p:txBody>
          <a:bodyPr/>
          <a:lstStyle/>
          <a:p>
            <a:fld id="{6ABFD712-9A51-4586-91F9-28577CD1986E}" type="slidenum">
              <a:rPr lang="en-US" smtClean="0"/>
              <a:t>2</a:t>
            </a:fld>
            <a:endParaRPr lang="en-US"/>
          </a:p>
        </p:txBody>
      </p:sp>
      <p:sp>
        <p:nvSpPr>
          <p:cNvPr id="7" name="Title 1"/>
          <p:cNvSpPr txBox="1"/>
          <p:nvPr/>
        </p:nvSpPr>
        <p:spPr>
          <a:xfrm>
            <a:off x="762000" y="328323"/>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Outline</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a:t>Project Title Goes here</a:t>
            </a:r>
            <a:endParaRPr lang="en-US" dirty="0"/>
          </a:p>
        </p:txBody>
      </p:sp>
      <p:sp>
        <p:nvSpPr>
          <p:cNvPr id="1048713" name="Slide Number Placeholder 4"/>
          <p:cNvSpPr>
            <a:spLocks noGrp="1"/>
          </p:cNvSpPr>
          <p:nvPr>
            <p:ph type="sldNum" sz="quarter" idx="12"/>
          </p:nvPr>
        </p:nvSpPr>
        <p:spPr/>
        <p:txBody>
          <a:bodyPr/>
          <a:lstStyle/>
          <a:p>
            <a:fld id="{B6F15528-21DE-4FAA-801E-634DDDAF4B2B}" type="slidenum">
              <a:rPr lang="en-US" smtClean="0"/>
              <a:t>20</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Proposed Algorithm</a:t>
            </a:r>
          </a:p>
        </p:txBody>
      </p:sp>
      <p:sp>
        <p:nvSpPr>
          <p:cNvPr id="2" name="Rectangle 1"/>
          <p:cNvSpPr/>
          <p:nvPr/>
        </p:nvSpPr>
        <p:spPr>
          <a:xfrm>
            <a:off x="723900" y="1293775"/>
            <a:ext cx="10744200" cy="5447645"/>
          </a:xfrm>
          <a:prstGeom prst="rect">
            <a:avLst/>
          </a:prstGeom>
        </p:spPr>
        <p:txBody>
          <a:bodyPr wrap="square">
            <a:spAutoFit/>
          </a:bodyPr>
          <a:lstStyle/>
          <a:p>
            <a:pPr>
              <a:lnSpc>
                <a:spcPct val="150000"/>
              </a:lnSpc>
            </a:pPr>
            <a:r>
              <a:rPr lang="en-US" sz="2000" b="1" dirty="0">
                <a:latin typeface="Times New Roman" pitchFamily="18" charset="0"/>
                <a:cs typeface="Times New Roman" pitchFamily="18" charset="0"/>
              </a:rPr>
              <a:t>Support Vector Machines :</a:t>
            </a:r>
          </a:p>
          <a:p>
            <a:pPr>
              <a:lnSpc>
                <a:spcPct val="150000"/>
              </a:lnSpc>
            </a:pPr>
            <a:r>
              <a:rPr lang="en-US" sz="2000" dirty="0">
                <a:latin typeface="Times New Roman" pitchFamily="18" charset="0"/>
                <a:cs typeface="Times New Roman" pitchFamily="18" charset="0"/>
              </a:rPr>
              <a:t>Support Vector Machines (SVMs) are a popular type of supervised machine learning algorithm used for classification and regression tasks. SVMs can perform both linear and non-linear classification. </a:t>
            </a:r>
          </a:p>
          <a:p>
            <a:pPr>
              <a:lnSpc>
                <a:spcPct val="150000"/>
              </a:lnSpc>
            </a:pPr>
            <a:r>
              <a:rPr lang="en-US" sz="2000" b="1" dirty="0">
                <a:latin typeface="Times New Roman" pitchFamily="18" charset="0"/>
                <a:cs typeface="Times New Roman" pitchFamily="18" charset="0"/>
              </a:rPr>
              <a:t>Support Vector Machine Working Steps:</a:t>
            </a:r>
            <a:endParaRPr lang="en-US" sz="20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Step 1: Load the important libraries.</a:t>
            </a:r>
          </a:p>
          <a:p>
            <a:pPr>
              <a:lnSpc>
                <a:spcPct val="150000"/>
              </a:lnSpc>
            </a:pPr>
            <a:r>
              <a:rPr lang="en-US" sz="2000" dirty="0">
                <a:latin typeface="Times New Roman" pitchFamily="18" charset="0"/>
                <a:cs typeface="Times New Roman" pitchFamily="18" charset="0"/>
              </a:rPr>
              <a:t>Step 2: Import dataset and extract the X variables and Y separately. 	</a:t>
            </a:r>
          </a:p>
          <a:p>
            <a:pPr>
              <a:lnSpc>
                <a:spcPct val="150000"/>
              </a:lnSpc>
            </a:pPr>
            <a:r>
              <a:rPr lang="en-US" sz="2000" dirty="0">
                <a:latin typeface="Times New Roman" pitchFamily="18" charset="0"/>
                <a:cs typeface="Times New Roman" pitchFamily="18" charset="0"/>
              </a:rPr>
              <a:t>Step 3: Divide the dataset into train and test.</a:t>
            </a:r>
          </a:p>
          <a:p>
            <a:pPr>
              <a:lnSpc>
                <a:spcPct val="150000"/>
              </a:lnSpc>
            </a:pPr>
            <a:r>
              <a:rPr lang="en-US" sz="2000" dirty="0">
                <a:latin typeface="Times New Roman" pitchFamily="18" charset="0"/>
                <a:cs typeface="Times New Roman" pitchFamily="18" charset="0"/>
              </a:rPr>
              <a:t>Step 4: Initializing the SVM classifier model.</a:t>
            </a:r>
          </a:p>
          <a:p>
            <a:pPr>
              <a:lnSpc>
                <a:spcPct val="150000"/>
              </a:lnSpc>
            </a:pPr>
            <a:r>
              <a:rPr lang="en-US" sz="2000" dirty="0">
                <a:latin typeface="Times New Roman" pitchFamily="18" charset="0"/>
                <a:cs typeface="Times New Roman" pitchFamily="18" charset="0"/>
              </a:rPr>
              <a:t>Step 5: Fitting the SVM classifier model. </a:t>
            </a:r>
          </a:p>
          <a:p>
            <a:pPr>
              <a:lnSpc>
                <a:spcPct val="150000"/>
              </a:lnSpc>
            </a:pPr>
            <a:r>
              <a:rPr lang="en-US" sz="2000" dirty="0">
                <a:latin typeface="Times New Roman" pitchFamily="18" charset="0"/>
                <a:cs typeface="Times New Roman" pitchFamily="18" charset="0"/>
              </a:rPr>
              <a:t>Step 6: Coming up with predictions.</a:t>
            </a:r>
          </a:p>
          <a:p>
            <a:pPr>
              <a:lnSpc>
                <a:spcPct val="150000"/>
              </a:lnSpc>
            </a:pPr>
            <a:r>
              <a:rPr lang="en-US" sz="2000" dirty="0">
                <a:latin typeface="Times New Roman" pitchFamily="18" charset="0"/>
                <a:cs typeface="Times New Roman" pitchFamily="18" charset="0"/>
              </a:rPr>
              <a:t>Step 7:Evaluating model’s performance.</a:t>
            </a:r>
          </a:p>
          <a:p>
            <a:endParaRPr lang="en-US" dirty="0"/>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a:xfrm>
            <a:off x="4076700" y="6438034"/>
            <a:ext cx="4114800" cy="365125"/>
          </a:xfrm>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21</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b="1" dirty="0">
                <a:latin typeface="Times New Roman" panose="02020603050405020304" pitchFamily="18" charset="0"/>
                <a:cs typeface="Times New Roman" panose="02020603050405020304" pitchFamily="18" charset="0"/>
              </a:rPr>
              <a:t> Proposed Algorithm</a:t>
            </a:r>
          </a:p>
        </p:txBody>
      </p:sp>
      <p:sp>
        <p:nvSpPr>
          <p:cNvPr id="2" name="Rectangle 1"/>
          <p:cNvSpPr/>
          <p:nvPr/>
        </p:nvSpPr>
        <p:spPr>
          <a:xfrm>
            <a:off x="762000" y="1524000"/>
            <a:ext cx="10744200" cy="4524315"/>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Random Forest:</a:t>
            </a:r>
          </a:p>
          <a:p>
            <a:pPr algn="just">
              <a:lnSpc>
                <a:spcPct val="150000"/>
              </a:lnSpc>
            </a:pPr>
            <a:r>
              <a:rPr lang="en-US" sz="2000" dirty="0">
                <a:latin typeface="Times New Roman" pitchFamily="18" charset="0"/>
                <a:cs typeface="Times New Roman" pitchFamily="18" charset="0"/>
              </a:rPr>
              <a:t>Random Forest is an ensemble learning method that is widely used for both classification and regression tasks in machine learning. Random Forest is an ensemble learning technique that combines the predictions of multiple decision trees to improve the overall predictive accuracy and robustness.</a:t>
            </a:r>
          </a:p>
          <a:p>
            <a:pPr algn="just">
              <a:lnSpc>
                <a:spcPct val="150000"/>
              </a:lnSpc>
            </a:pPr>
            <a:r>
              <a:rPr lang="en-US" sz="2000" b="1" dirty="0">
                <a:latin typeface="Times New Roman" pitchFamily="18" charset="0"/>
                <a:cs typeface="Times New Roman" pitchFamily="18" charset="0"/>
              </a:rPr>
              <a:t>Random Forest Working Steps:</a:t>
            </a:r>
          </a:p>
          <a:p>
            <a:pPr marL="457200" indent="-457200" algn="just">
              <a:lnSpc>
                <a:spcPct val="150000"/>
              </a:lnSpc>
              <a:buFont typeface="+mj-lt"/>
              <a:buAutoNum type="arabicPeriod"/>
            </a:pPr>
            <a:r>
              <a:rPr lang="en-US" sz="2000" dirty="0">
                <a:latin typeface="Times New Roman" pitchFamily="18" charset="0"/>
                <a:cs typeface="Times New Roman" pitchFamily="18" charset="0"/>
              </a:rPr>
              <a:t>Importing and processing the data.</a:t>
            </a:r>
          </a:p>
          <a:p>
            <a:pPr marL="457200" indent="-457200" algn="just">
              <a:lnSpc>
                <a:spcPct val="150000"/>
              </a:lnSpc>
              <a:buFont typeface="+mj-lt"/>
              <a:buAutoNum type="arabicPeriod"/>
            </a:pPr>
            <a:r>
              <a:rPr lang="en-US" sz="2000" dirty="0">
                <a:latin typeface="Times New Roman" pitchFamily="18" charset="0"/>
                <a:cs typeface="Times New Roman" pitchFamily="18" charset="0"/>
              </a:rPr>
              <a:t>Training the random forest classifier.</a:t>
            </a:r>
          </a:p>
          <a:p>
            <a:pPr marL="457200" indent="-457200" algn="just">
              <a:lnSpc>
                <a:spcPct val="150000"/>
              </a:lnSpc>
              <a:buFont typeface="+mj-lt"/>
              <a:buAutoNum type="arabicPeriod"/>
            </a:pPr>
            <a:r>
              <a:rPr lang="en-US" sz="2000" dirty="0">
                <a:latin typeface="Times New Roman" pitchFamily="18" charset="0"/>
                <a:cs typeface="Times New Roman" pitchFamily="18" charset="0"/>
              </a:rPr>
              <a:t>Testing the prediction accuracy.</a:t>
            </a:r>
          </a:p>
          <a:p>
            <a:pPr marL="457200" indent="-457200" algn="just">
              <a:lnSpc>
                <a:spcPct val="150000"/>
              </a:lnSpc>
              <a:buFont typeface="+mj-lt"/>
              <a:buAutoNum type="arabicPeriod"/>
            </a:pPr>
            <a:r>
              <a:rPr lang="en-US" sz="2000" dirty="0">
                <a:latin typeface="Times New Roman" pitchFamily="18" charset="0"/>
                <a:cs typeface="Times New Roman" pitchFamily="18" charset="0"/>
              </a:rPr>
              <a:t>Visualizing the results of the classifier.</a:t>
            </a:r>
          </a:p>
          <a:p>
            <a:endParaRPr lang="en-US" dirty="0"/>
          </a:p>
        </p:txBody>
      </p:sp>
    </p:spTree>
    <p:extLst>
      <p:ext uri="{BB962C8B-B14F-4D97-AF65-F5344CB8AC3E}">
        <p14:creationId xmlns:p14="http://schemas.microsoft.com/office/powerpoint/2010/main" val="1833743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Title 1"/>
          <p:cNvSpPr>
            <a:spLocks noGrp="1"/>
          </p:cNvSpPr>
          <p:nvPr>
            <p:ph type="title"/>
          </p:nvPr>
        </p:nvSpPr>
        <p:spPr>
          <a:solidFill>
            <a:schemeClr val="accent1"/>
          </a:solidFill>
        </p:spPr>
        <p:txBody>
          <a:bodyPr>
            <a:normAutofit/>
          </a:bodyPr>
          <a:lstStyle/>
          <a:p>
            <a:pPr algn="ctr"/>
            <a:r>
              <a:rPr lang="en-US" sz="4800" b="1" dirty="0">
                <a:solidFill>
                  <a:schemeClr val="bg1"/>
                </a:solidFill>
                <a:latin typeface="Times New Roman" pitchFamily="18" charset="0"/>
                <a:cs typeface="Times New Roman" pitchFamily="18" charset="0"/>
              </a:rPr>
              <a:t>Mathematical Model</a:t>
            </a:r>
          </a:p>
        </p:txBody>
      </p:sp>
      <p:sp>
        <p:nvSpPr>
          <p:cNvPr id="1048687" name="Date Placeholder 2"/>
          <p:cNvSpPr>
            <a:spLocks noGrp="1"/>
          </p:cNvSpPr>
          <p:nvPr>
            <p:ph type="dt" sz="half" idx="10"/>
          </p:nvPr>
        </p:nvSpPr>
        <p:spPr/>
        <p:txBody>
          <a:bodyPr/>
          <a:lstStyle/>
          <a:p>
            <a:fld id="{FAAC3671-71D4-4B1F-B7D2-293727E10E1A}" type="datetime1">
              <a:rPr lang="en-IN" smtClean="0"/>
              <a:t>31-05-2024</a:t>
            </a:fld>
            <a:endParaRPr lang="en-US"/>
          </a:p>
        </p:txBody>
      </p:sp>
      <p:sp>
        <p:nvSpPr>
          <p:cNvPr id="1048688" name="Footer Placeholder 3"/>
          <p:cNvSpPr>
            <a:spLocks noGrp="1"/>
          </p:cNvSpPr>
          <p:nvPr>
            <p:ph type="ftr" sz="quarter" idx="11"/>
          </p:nvPr>
        </p:nvSpPr>
        <p:spPr/>
        <p:txBody>
          <a:bodyPr/>
          <a:lstStyle/>
          <a:p>
            <a:r>
              <a:rPr lang="en-US" dirty="0"/>
              <a:t>BE Project SKNCOE 2023-24</a:t>
            </a:r>
          </a:p>
        </p:txBody>
      </p:sp>
      <p:sp>
        <p:nvSpPr>
          <p:cNvPr id="1048689" name="Slide Number Placeholder 4"/>
          <p:cNvSpPr>
            <a:spLocks noGrp="1"/>
          </p:cNvSpPr>
          <p:nvPr>
            <p:ph type="sldNum" sz="quarter" idx="12"/>
          </p:nvPr>
        </p:nvSpPr>
        <p:spPr/>
        <p:txBody>
          <a:bodyPr/>
          <a:lstStyle/>
          <a:p>
            <a:fld id="{6ABFD712-9A51-4586-91F9-28577CD1986E}" type="slidenum">
              <a:rPr lang="en-US" smtClean="0"/>
              <a:t>22</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1773548"/>
            <a:ext cx="5791200" cy="4493014"/>
          </a:xfrm>
          <a:prstGeom prst="rect">
            <a:avLst/>
          </a:prstGeom>
        </p:spPr>
      </p:pic>
    </p:spTree>
    <p:extLst>
      <p:ext uri="{BB962C8B-B14F-4D97-AF65-F5344CB8AC3E}">
        <p14:creationId xmlns:p14="http://schemas.microsoft.com/office/powerpoint/2010/main" val="2105679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a:xfrm>
            <a:off x="4076700" y="6438034"/>
            <a:ext cx="4114800" cy="365125"/>
          </a:xfrm>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23</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b="1" dirty="0">
                <a:latin typeface="Times New Roman" panose="02020603050405020304" pitchFamily="18" charset="0"/>
                <a:cs typeface="Times New Roman" panose="02020603050405020304" pitchFamily="18" charset="0"/>
              </a:rPr>
              <a:t> Mathematical Model</a:t>
            </a:r>
          </a:p>
        </p:txBody>
      </p:sp>
      <p:sp>
        <p:nvSpPr>
          <p:cNvPr id="2" name="Rectangle 1"/>
          <p:cNvSpPr/>
          <p:nvPr/>
        </p:nvSpPr>
        <p:spPr>
          <a:xfrm>
            <a:off x="723900" y="1646238"/>
            <a:ext cx="10744200" cy="4370427"/>
          </a:xfrm>
          <a:prstGeom prst="rect">
            <a:avLst/>
          </a:prstGeom>
        </p:spPr>
        <p:txBody>
          <a:bodyPr wrap="square">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Let S be the Whole system S= I,P,O</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 I-input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P-procedure</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O-output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Input( I)</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I=Text Dataset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Where, </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Dataset- Text dataset Classification Using SVM/RF Algorithm</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Procedure (P),</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P=I, Using I System Detect Fake Instagram Profile.</a:t>
            </a:r>
          </a:p>
          <a:p>
            <a:pPr algn="just">
              <a:lnSpc>
                <a:spcPct val="150000"/>
              </a:lnSpc>
            </a:pPr>
            <a:endParaRPr lang="en-US" sz="2000" b="1"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608393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a:bodyPr>
          <a:lstStyle/>
          <a:p>
            <a:r>
              <a:rPr lang="en-IN" dirty="0"/>
              <a:t/>
            </a:r>
            <a:br>
              <a:rPr lang="en-IN" dirty="0"/>
            </a:br>
            <a:endParaRPr lang="en-IN" dirty="0"/>
          </a:p>
        </p:txBody>
      </p:sp>
      <p:sp>
        <p:nvSpPr>
          <p:cNvPr id="1048654"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55" name="Footer Placeholder 3"/>
          <p:cNvSpPr>
            <a:spLocks noGrp="1"/>
          </p:cNvSpPr>
          <p:nvPr>
            <p:ph type="ftr" sz="quarter" idx="11"/>
          </p:nvPr>
        </p:nvSpPr>
        <p:spPr/>
        <p:txBody>
          <a:bodyPr/>
          <a:lstStyle/>
          <a:p>
            <a:r>
              <a:rPr lang="en-US"/>
              <a:t>Project Title Goes here</a:t>
            </a:r>
            <a:endParaRPr lang="en-US" dirty="0"/>
          </a:p>
        </p:txBody>
      </p:sp>
      <p:sp>
        <p:nvSpPr>
          <p:cNvPr id="1048656" name="Slide Number Placeholder 4"/>
          <p:cNvSpPr>
            <a:spLocks noGrp="1"/>
          </p:cNvSpPr>
          <p:nvPr>
            <p:ph type="sldNum" sz="quarter" idx="12"/>
          </p:nvPr>
        </p:nvSpPr>
        <p:spPr/>
        <p:txBody>
          <a:bodyPr/>
          <a:lstStyle/>
          <a:p>
            <a:fld id="{B6F15528-21DE-4FAA-801E-634DDDAF4B2B}" type="slidenum">
              <a:rPr lang="en-US" smtClean="0"/>
              <a:t>24</a:t>
            </a:fld>
            <a:endParaRPr lang="en-US" dirty="0"/>
          </a:p>
        </p:txBody>
      </p:sp>
      <p:sp>
        <p:nvSpPr>
          <p:cNvPr id="1048657"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SDLC Model</a:t>
            </a:r>
          </a:p>
        </p:txBody>
      </p:sp>
      <p:sp>
        <p:nvSpPr>
          <p:cNvPr id="1048658" name="Rectangle 6"/>
          <p:cNvSpPr/>
          <p:nvPr/>
        </p:nvSpPr>
        <p:spPr>
          <a:xfrm>
            <a:off x="609600" y="1524000"/>
            <a:ext cx="10972800" cy="6158545"/>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Planning Phase</a:t>
            </a:r>
            <a:r>
              <a:rPr lang="en-US" sz="2000" dirty="0"/>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Define the project scope, objectives, and requirements.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Determine the types of fake profiles to be identified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Gather relevant data sources for training the machine learning model.</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Design Phase</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 the architecture of the machine learning model, including data preprocessing, feature extraction, model training, and evaluation components.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Define a data pipeline to handle data ingestion, cleaning, and transformation.</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Implementation Phase</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 the machine learning model based on the defined architecture and algorithms.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data preprocessing steps to handle missing values, outliers, and feature scaling.</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07000"/>
              </a:lnSpc>
              <a:spcAft>
                <a:spcPts val="800"/>
              </a:spcAft>
              <a:tabLst>
                <a:tab pos="457200" algn="l"/>
              </a:tabLs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07000"/>
              </a:lnSpc>
              <a:spcAft>
                <a:spcPts val="800"/>
              </a:spcAft>
              <a:tabLst>
                <a:tab pos="457200"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2000" dirty="0">
              <a:effectLst/>
              <a:latin typeface="Times New Roman" pitchFamily="18" charset="0"/>
              <a:ea typeface="Calibri" panose="020F0502020204030204" pitchFamily="34" charset="0"/>
              <a:cs typeface="Times New Roman" pitchFamily="18" charset="0"/>
            </a:endParaRPr>
          </a:p>
          <a:p>
            <a:pPr marL="342900" lvl="0" indent="-342900" algn="just">
              <a:lnSpc>
                <a:spcPct val="150000"/>
              </a:lnSpc>
              <a:spcAft>
                <a:spcPts val="800"/>
              </a:spcAft>
              <a:tabLst>
                <a:tab pos="457200" algn="l"/>
              </a:tabLst>
            </a:pPr>
            <a:r>
              <a:rPr lang="en-US" sz="2000" dirty="0">
                <a:effectLst/>
                <a:latin typeface="Times New Roman" pitchFamily="18" charset="0"/>
                <a:ea typeface="Calibri" panose="020F0502020204030204" pitchFamily="34" charset="0"/>
                <a:cs typeface="Times New Roman" pitchFamily="18" charset="0"/>
              </a:rPr>
              <a:t>      </a:t>
            </a:r>
            <a:endParaRPr lang="en-IN" sz="2000" dirty="0">
              <a:effectLst/>
              <a:latin typeface="Times New Roman" pitchFamily="18" charset="0"/>
              <a:ea typeface="Calibri" panose="020F0502020204030204" pitchFamily="34" charset="0"/>
              <a:cs typeface="Times New Roman" pitchFamily="18" charset="0"/>
            </a:endParaRPr>
          </a:p>
        </p:txBody>
      </p:sp>
    </p:spTree>
    <p:extLst>
      <p:ext uri="{BB962C8B-B14F-4D97-AF65-F5344CB8AC3E}">
        <p14:creationId xmlns:p14="http://schemas.microsoft.com/office/powerpoint/2010/main" val="41247417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a:bodyPr>
          <a:lstStyle/>
          <a:p>
            <a:r>
              <a:rPr lang="en-IN" dirty="0"/>
              <a:t/>
            </a:r>
            <a:br>
              <a:rPr lang="en-IN" dirty="0"/>
            </a:br>
            <a:endParaRPr lang="en-IN" dirty="0"/>
          </a:p>
        </p:txBody>
      </p:sp>
      <p:sp>
        <p:nvSpPr>
          <p:cNvPr id="1048654"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56" name="Slide Number Placeholder 4"/>
          <p:cNvSpPr>
            <a:spLocks noGrp="1"/>
          </p:cNvSpPr>
          <p:nvPr>
            <p:ph type="sldNum" sz="quarter" idx="12"/>
          </p:nvPr>
        </p:nvSpPr>
        <p:spPr/>
        <p:txBody>
          <a:bodyPr/>
          <a:lstStyle/>
          <a:p>
            <a:fld id="{B6F15528-21DE-4FAA-801E-634DDDAF4B2B}" type="slidenum">
              <a:rPr lang="en-US" smtClean="0"/>
              <a:t>25</a:t>
            </a:fld>
            <a:endParaRPr lang="en-US" dirty="0"/>
          </a:p>
        </p:txBody>
      </p:sp>
      <p:sp>
        <p:nvSpPr>
          <p:cNvPr id="1048657"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SDLC Model</a:t>
            </a:r>
          </a:p>
        </p:txBody>
      </p:sp>
      <p:sp>
        <p:nvSpPr>
          <p:cNvPr id="1048658" name="Rectangle 6"/>
          <p:cNvSpPr/>
          <p:nvPr/>
        </p:nvSpPr>
        <p:spPr>
          <a:xfrm>
            <a:off x="609600" y="1524000"/>
            <a:ext cx="10972800" cy="2615973"/>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Testing Phase</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trained model using separate test data to assess its accuracy, precision, recall, and other relevant metrics.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 cross-validation to ensure the model's generalization ability.</a:t>
            </a:r>
          </a:p>
          <a:p>
            <a:pPr marL="342900" lvl="0" indent="-342900" algn="just">
              <a:lnSpc>
                <a:spcPct val="107000"/>
              </a:lnSpc>
              <a:spcAft>
                <a:spcPts val="800"/>
              </a:spcAft>
              <a:buFont typeface="Arial" panose="020B0604020202020204" pitchFamily="34" charset="0"/>
              <a:buChar char="•"/>
              <a:tabLst>
                <a:tab pos="457200" algn="l"/>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tabLst>
                <a:tab pos="457200" algn="l"/>
              </a:tabLs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2000" dirty="0">
              <a:effectLst/>
              <a:latin typeface="Times New Roman" pitchFamily="18" charset="0"/>
              <a:ea typeface="Calibri" panose="020F0502020204030204" pitchFamily="34" charset="0"/>
              <a:cs typeface="Times New Roman" pitchFamily="18" charset="0"/>
            </a:endParaRPr>
          </a:p>
          <a:p>
            <a:pPr marL="342900" lvl="0" indent="-342900" algn="just">
              <a:lnSpc>
                <a:spcPct val="150000"/>
              </a:lnSpc>
              <a:spcAft>
                <a:spcPts val="800"/>
              </a:spcAft>
              <a:tabLst>
                <a:tab pos="457200" algn="l"/>
              </a:tabLst>
            </a:pPr>
            <a:r>
              <a:rPr lang="en-US" sz="2000" dirty="0">
                <a:effectLst/>
                <a:latin typeface="Times New Roman" pitchFamily="18" charset="0"/>
                <a:ea typeface="Calibri" panose="020F0502020204030204" pitchFamily="34" charset="0"/>
                <a:cs typeface="Times New Roman" pitchFamily="18" charset="0"/>
              </a:rPr>
              <a:t>      </a:t>
            </a:r>
            <a:endParaRPr lang="en-IN" sz="2000" dirty="0">
              <a:effectLst/>
              <a:latin typeface="Times New Roman" pitchFamily="18" charset="0"/>
              <a:ea typeface="Calibri" panose="020F0502020204030204" pitchFamily="34" charset="0"/>
              <a:cs typeface="Times New Roman" pitchFamily="18" charset="0"/>
            </a:endParaRPr>
          </a:p>
        </p:txBody>
      </p:sp>
      <p:pic>
        <p:nvPicPr>
          <p:cNvPr id="8" name="Content Placeholder 3">
            <a:extLst>
              <a:ext uri="{FF2B5EF4-FFF2-40B4-BE49-F238E27FC236}">
                <a16:creationId xmlns:a16="http://schemas.microsoft.com/office/drawing/2014/main" id="{37C1F074-CD74-46E2-A3B1-C942CED43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4140" y="3048001"/>
            <a:ext cx="4683720" cy="3433778"/>
          </a:xfrm>
          <a:prstGeom prst="rect">
            <a:avLst/>
          </a:prstGeom>
        </p:spPr>
      </p:pic>
    </p:spTree>
    <p:extLst>
      <p:ext uri="{BB962C8B-B14F-4D97-AF65-F5344CB8AC3E}">
        <p14:creationId xmlns:p14="http://schemas.microsoft.com/office/powerpoint/2010/main" val="21660020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a:bodyPr>
          <a:lstStyle/>
          <a:p>
            <a:r>
              <a:rPr lang="en-IN" dirty="0"/>
              <a:t/>
            </a:r>
            <a:br>
              <a:rPr lang="en-IN" dirty="0"/>
            </a:br>
            <a:endParaRPr lang="en-IN" dirty="0"/>
          </a:p>
        </p:txBody>
      </p:sp>
      <p:sp>
        <p:nvSpPr>
          <p:cNvPr id="1048654"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55" name="Footer Placeholder 3"/>
          <p:cNvSpPr>
            <a:spLocks noGrp="1"/>
          </p:cNvSpPr>
          <p:nvPr>
            <p:ph type="ftr" sz="quarter" idx="11"/>
          </p:nvPr>
        </p:nvSpPr>
        <p:spPr/>
        <p:txBody>
          <a:bodyPr/>
          <a:lstStyle/>
          <a:p>
            <a:r>
              <a:rPr lang="en-US"/>
              <a:t>Project Title Goes here</a:t>
            </a:r>
            <a:endParaRPr lang="en-US" dirty="0"/>
          </a:p>
        </p:txBody>
      </p:sp>
      <p:sp>
        <p:nvSpPr>
          <p:cNvPr id="1048656" name="Slide Number Placeholder 4"/>
          <p:cNvSpPr>
            <a:spLocks noGrp="1"/>
          </p:cNvSpPr>
          <p:nvPr>
            <p:ph type="sldNum" sz="quarter" idx="12"/>
          </p:nvPr>
        </p:nvSpPr>
        <p:spPr/>
        <p:txBody>
          <a:bodyPr/>
          <a:lstStyle/>
          <a:p>
            <a:fld id="{B6F15528-21DE-4FAA-801E-634DDDAF4B2B}" type="slidenum">
              <a:rPr lang="en-US" smtClean="0"/>
              <a:t>26</a:t>
            </a:fld>
            <a:endParaRPr lang="en-US" dirty="0"/>
          </a:p>
        </p:txBody>
      </p:sp>
      <p:sp>
        <p:nvSpPr>
          <p:cNvPr id="1048657"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Component Diagram</a:t>
            </a:r>
          </a:p>
        </p:txBody>
      </p:sp>
      <p:pic>
        <p:nvPicPr>
          <p:cNvPr id="3" name="Picture 2">
            <a:extLst>
              <a:ext uri="{FF2B5EF4-FFF2-40B4-BE49-F238E27FC236}">
                <a16:creationId xmlns:a16="http://schemas.microsoft.com/office/drawing/2014/main" id="{0A348B6F-17E9-486A-AD6A-B98376989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6487" y="1825624"/>
            <a:ext cx="7439025" cy="4422775"/>
          </a:xfrm>
          <a:prstGeom prst="rect">
            <a:avLst/>
          </a:prstGeom>
        </p:spPr>
      </p:pic>
    </p:spTree>
    <p:extLst>
      <p:ext uri="{BB962C8B-B14F-4D97-AF65-F5344CB8AC3E}">
        <p14:creationId xmlns:p14="http://schemas.microsoft.com/office/powerpoint/2010/main" val="39159599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Title 1"/>
          <p:cNvSpPr>
            <a:spLocks noGrp="1"/>
          </p:cNvSpPr>
          <p:nvPr>
            <p:ph type="title"/>
          </p:nvPr>
        </p:nvSpPr>
        <p:spPr/>
        <p:txBody>
          <a:bodyPr>
            <a:normAutofit/>
          </a:bodyPr>
          <a:lstStyle/>
          <a:p>
            <a:r>
              <a:rPr lang="en-IN" dirty="0"/>
              <a:t/>
            </a:r>
            <a:br>
              <a:rPr lang="en-IN" dirty="0"/>
            </a:br>
            <a:endParaRPr lang="en-IN" dirty="0"/>
          </a:p>
        </p:txBody>
      </p:sp>
      <p:sp>
        <p:nvSpPr>
          <p:cNvPr id="1048654"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55" name="Footer Placeholder 3"/>
          <p:cNvSpPr>
            <a:spLocks noGrp="1"/>
          </p:cNvSpPr>
          <p:nvPr>
            <p:ph type="ftr" sz="quarter" idx="11"/>
          </p:nvPr>
        </p:nvSpPr>
        <p:spPr/>
        <p:txBody>
          <a:bodyPr/>
          <a:lstStyle/>
          <a:p>
            <a:r>
              <a:rPr lang="en-US"/>
              <a:t>Project Title Goes here</a:t>
            </a:r>
            <a:endParaRPr lang="en-US" dirty="0"/>
          </a:p>
        </p:txBody>
      </p:sp>
      <p:sp>
        <p:nvSpPr>
          <p:cNvPr id="1048656" name="Slide Number Placeholder 4"/>
          <p:cNvSpPr>
            <a:spLocks noGrp="1"/>
          </p:cNvSpPr>
          <p:nvPr>
            <p:ph type="sldNum" sz="quarter" idx="12"/>
          </p:nvPr>
        </p:nvSpPr>
        <p:spPr/>
        <p:txBody>
          <a:bodyPr/>
          <a:lstStyle/>
          <a:p>
            <a:fld id="{B6F15528-21DE-4FAA-801E-634DDDAF4B2B}" type="slidenum">
              <a:rPr lang="en-US" smtClean="0"/>
              <a:t>27</a:t>
            </a:fld>
            <a:endParaRPr lang="en-US" dirty="0"/>
          </a:p>
        </p:txBody>
      </p:sp>
      <p:sp>
        <p:nvSpPr>
          <p:cNvPr id="1048657"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 Deployment </a:t>
            </a:r>
            <a:r>
              <a:rPr lang="en-US" sz="4400" b="1" dirty="0" smtClean="0">
                <a:latin typeface="Times New Roman" panose="02020603050405020304" pitchFamily="18" charset="0"/>
                <a:cs typeface="Times New Roman" panose="02020603050405020304" pitchFamily="18" charset="0"/>
              </a:rPr>
              <a:t>Diagram</a:t>
            </a:r>
            <a:endParaRPr lang="en-US" sz="4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4638FE4-CC74-5E77-2C82-36710C78AA7C}"/>
              </a:ext>
            </a:extLst>
          </p:cNvPr>
          <p:cNvPicPr>
            <a:picLocks noChangeAspect="1"/>
          </p:cNvPicPr>
          <p:nvPr/>
        </p:nvPicPr>
        <p:blipFill>
          <a:blip r:embed="rId2"/>
          <a:stretch>
            <a:fillRect/>
          </a:stretch>
        </p:blipFill>
        <p:spPr>
          <a:xfrm>
            <a:off x="2895322" y="1628227"/>
            <a:ext cx="6401355" cy="4450466"/>
          </a:xfrm>
          <a:prstGeom prst="rect">
            <a:avLst/>
          </a:prstGeom>
        </p:spPr>
      </p:pic>
    </p:spTree>
    <p:extLst>
      <p:ext uri="{BB962C8B-B14F-4D97-AF65-F5344CB8AC3E}">
        <p14:creationId xmlns:p14="http://schemas.microsoft.com/office/powerpoint/2010/main" val="23092186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p:txBody>
          <a:bodyPr>
            <a:normAutofit/>
          </a:bodyPr>
          <a:lstStyle/>
          <a:p>
            <a:r>
              <a:rPr lang="en-IN" dirty="0"/>
              <a:t/>
            </a:r>
            <a:br>
              <a:rPr lang="en-IN" dirty="0"/>
            </a:br>
            <a:endParaRPr lang="en-IN" dirty="0"/>
          </a:p>
        </p:txBody>
      </p:sp>
      <p:sp>
        <p:nvSpPr>
          <p:cNvPr id="1048672" name="Content Placeholder 2"/>
          <p:cNvSpPr>
            <a:spLocks noGrp="1"/>
          </p:cNvSpPr>
          <p:nvPr>
            <p:ph idx="1"/>
          </p:nvPr>
        </p:nvSpPr>
        <p:spPr/>
        <p:txBody>
          <a:bodyPr>
            <a:normAutofit/>
          </a:bodyPr>
          <a:lstStyle/>
          <a:p>
            <a:pPr marL="457200" lvl="1" indent="0">
              <a:buNone/>
            </a:pPr>
            <a:endParaRPr lang="en-US" dirty="0"/>
          </a:p>
          <a:p>
            <a:pPr>
              <a:lnSpc>
                <a:spcPct val="150000"/>
              </a:lnSpc>
              <a:buNone/>
            </a:pPr>
            <a:endParaRPr lang="en-IN" sz="2000" dirty="0">
              <a:latin typeface="Times New Roman" pitchFamily="18" charset="0"/>
              <a:cs typeface="Times New Roman" pitchFamily="18" charset="0"/>
            </a:endParaRPr>
          </a:p>
        </p:txBody>
      </p:sp>
      <p:sp>
        <p:nvSpPr>
          <p:cNvPr id="1048673" name="Footer Placeholder 3"/>
          <p:cNvSpPr>
            <a:spLocks noGrp="1"/>
          </p:cNvSpPr>
          <p:nvPr>
            <p:ph type="ftr" sz="quarter" idx="11"/>
          </p:nvPr>
        </p:nvSpPr>
        <p:spPr/>
        <p:txBody>
          <a:bodyPr/>
          <a:lstStyle/>
          <a:p>
            <a:r>
              <a:rPr lang="en-US" dirty="0"/>
              <a:t>BE Project SKNCOE 2023-24</a:t>
            </a:r>
          </a:p>
        </p:txBody>
      </p:sp>
      <p:sp>
        <p:nvSpPr>
          <p:cNvPr id="1048674" name="Slide Number Placeholder 4"/>
          <p:cNvSpPr>
            <a:spLocks noGrp="1"/>
          </p:cNvSpPr>
          <p:nvPr>
            <p:ph type="sldNum" sz="quarter" idx="12"/>
          </p:nvPr>
        </p:nvSpPr>
        <p:spPr/>
        <p:txBody>
          <a:bodyPr/>
          <a:lstStyle/>
          <a:p>
            <a:fld id="{B6F15528-21DE-4FAA-801E-634DDDAF4B2B}" type="slidenum">
              <a:rPr lang="en-US" smtClean="0"/>
              <a:t>28</a:t>
            </a:fld>
            <a:endParaRPr lang="en-US" dirty="0"/>
          </a:p>
        </p:txBody>
      </p:sp>
      <p:sp>
        <p:nvSpPr>
          <p:cNvPr id="1048675"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Feasibility &amp; Scope</a:t>
            </a:r>
          </a:p>
        </p:txBody>
      </p:sp>
      <p:sp>
        <p:nvSpPr>
          <p:cNvPr id="1048676" name="Rectangle 6"/>
          <p:cNvSpPr/>
          <p:nvPr/>
        </p:nvSpPr>
        <p:spPr>
          <a:xfrm>
            <a:off x="609600" y="1443841"/>
            <a:ext cx="10972800" cy="4853940"/>
          </a:xfrm>
          <a:prstGeom prst="rect">
            <a:avLst/>
          </a:prstGeom>
        </p:spPr>
        <p:txBody>
          <a:bodyPr wrap="square">
            <a:spAutoFit/>
          </a:bodyPr>
          <a:lstStyle/>
          <a:p>
            <a:pPr marL="285750" indent="-285750">
              <a:lnSpc>
                <a:spcPct val="150000"/>
              </a:lnSpc>
              <a:buFont typeface="Arial" pitchFamily="34" charset="0"/>
              <a:buChar char="•"/>
            </a:pPr>
            <a:r>
              <a:rPr lang="en-US" sz="2200" dirty="0">
                <a:latin typeface="Times New Roman" pitchFamily="18" charset="0"/>
                <a:cs typeface="Times New Roman" pitchFamily="18" charset="0"/>
              </a:rPr>
              <a:t>Fake profiles often exhibit certain characteristics that can be used for identification. These characteristics include limited or generic profile pictures, a small number of followers, a high number of followings, erratic posting patterns, and low engagement on posts.</a:t>
            </a:r>
          </a:p>
          <a:p>
            <a:pPr marL="285750" indent="-285750">
              <a:lnSpc>
                <a:spcPct val="150000"/>
              </a:lnSpc>
              <a:buFont typeface="Arial" pitchFamily="34" charset="0"/>
              <a:buChar char="•"/>
            </a:pPr>
            <a:r>
              <a:rPr lang="en-US" sz="2200" dirty="0">
                <a:latin typeface="Times New Roman" pitchFamily="18" charset="0"/>
                <a:cs typeface="Times New Roman" pitchFamily="18" charset="0"/>
              </a:rPr>
              <a:t>Analyzing the content posted by a user can also provide insights. Fake profiles may frequently repost or share content from other accounts, use generic captions, or engage in behaviors like excessive use of  hashtags.</a:t>
            </a:r>
          </a:p>
          <a:p>
            <a:pPr marL="285750" indent="-285750">
              <a:lnSpc>
                <a:spcPct val="150000"/>
              </a:lnSpc>
              <a:buFont typeface="Arial" pitchFamily="34" charset="0"/>
              <a:buChar char="•"/>
            </a:pPr>
            <a:r>
              <a:rPr lang="en-US" sz="2200" dirty="0">
                <a:latin typeface="Times New Roman" pitchFamily="18" charset="0"/>
                <a:cs typeface="Times New Roman" pitchFamily="18" charset="0"/>
              </a:rPr>
              <a:t>Examining the user's behavior on the platform can be informative. Fake profiles may engage in activities such as mass following and unfollowing, liking and commenting on numerous posts in a short time, or sending unsolicited messages.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itle 1"/>
          <p:cNvSpPr>
            <a:spLocks noGrp="1"/>
          </p:cNvSpPr>
          <p:nvPr>
            <p:ph type="title"/>
          </p:nvPr>
        </p:nvSpPr>
        <p:spPr/>
        <p:txBody>
          <a:bodyPr>
            <a:normAutofit/>
          </a:bodyPr>
          <a:lstStyle/>
          <a:p>
            <a:r>
              <a:rPr lang="en-IN" dirty="0"/>
              <a:t/>
            </a:r>
            <a:br>
              <a:rPr lang="en-IN" dirty="0"/>
            </a:br>
            <a:endParaRPr lang="en-IN" dirty="0"/>
          </a:p>
        </p:txBody>
      </p:sp>
      <p:sp>
        <p:nvSpPr>
          <p:cNvPr id="1048695" name="Content Placeholder 2"/>
          <p:cNvSpPr>
            <a:spLocks noGrp="1"/>
          </p:cNvSpPr>
          <p:nvPr>
            <p:ph idx="1"/>
          </p:nvPr>
        </p:nvSpPr>
        <p:spPr>
          <a:xfrm>
            <a:off x="838200" y="1447800"/>
            <a:ext cx="10515600" cy="5181600"/>
          </a:xfrm>
        </p:spPr>
        <p:txBody>
          <a:bodyPr>
            <a:normAutofit/>
          </a:bodyPr>
          <a:lstStyle/>
          <a:p>
            <a:r>
              <a:rPr lang="en-GB" sz="2900" b="1" dirty="0">
                <a:latin typeface="Times New Roman" pitchFamily="18" charset="0"/>
                <a:cs typeface="Times New Roman" pitchFamily="18" charset="0"/>
              </a:rPr>
              <a:t>Software Requirements </a:t>
            </a:r>
          </a:p>
          <a:p>
            <a:pPr lvl="0"/>
            <a:r>
              <a:rPr lang="en-US" sz="2400" dirty="0">
                <a:latin typeface="Times New Roman" pitchFamily="18" charset="0"/>
                <a:cs typeface="Times New Roman" pitchFamily="18" charset="0"/>
              </a:rPr>
              <a:t>Coding Language         : Python</a:t>
            </a:r>
          </a:p>
          <a:p>
            <a:pPr lvl="0"/>
            <a:r>
              <a:rPr lang="en-US" sz="2400" dirty="0">
                <a:latin typeface="Times New Roman" pitchFamily="18" charset="0"/>
                <a:cs typeface="Times New Roman" pitchFamily="18" charset="0"/>
              </a:rPr>
              <a:t>Operating System         : Windows 10</a:t>
            </a:r>
          </a:p>
          <a:p>
            <a:endParaRPr lang="en-GB" sz="2900" b="1" dirty="0">
              <a:latin typeface="Times New Roman" pitchFamily="18" charset="0"/>
              <a:cs typeface="Times New Roman" pitchFamily="18" charset="0"/>
            </a:endParaRPr>
          </a:p>
          <a:p>
            <a:pPr marL="0" indent="0">
              <a:buNone/>
            </a:pPr>
            <a:r>
              <a:rPr lang="en-US" sz="2900" b="1" dirty="0">
                <a:latin typeface="Times New Roman" pitchFamily="18" charset="0"/>
                <a:cs typeface="Times New Roman" pitchFamily="18" charset="0"/>
              </a:rPr>
              <a:t>Hardware Requirements </a:t>
            </a:r>
            <a:endParaRPr lang="en-US" sz="2900" dirty="0">
              <a:latin typeface="Times New Roman" pitchFamily="18" charset="0"/>
              <a:cs typeface="Times New Roman" pitchFamily="18" charset="0"/>
            </a:endParaRPr>
          </a:p>
          <a:p>
            <a:pPr marL="326555" indent="-326555"/>
            <a:r>
              <a:rPr lang="en-US" sz="2400" dirty="0">
                <a:latin typeface="Times New Roman" pitchFamily="18" charset="0"/>
                <a:cs typeface="Times New Roman" pitchFamily="18" charset="0"/>
              </a:rPr>
              <a:t>Processor               </a:t>
            </a:r>
            <a:r>
              <a:rPr lang="en-US" sz="2400" dirty="0" smtClean="0">
                <a:latin typeface="Times New Roman" pitchFamily="18" charset="0"/>
                <a:cs typeface="Times New Roman" pitchFamily="18" charset="0"/>
              </a:rPr>
              <a:t>   : </a:t>
            </a:r>
            <a:r>
              <a:rPr lang="en-US" sz="2400" dirty="0">
                <a:latin typeface="Times New Roman" pitchFamily="18" charset="0"/>
                <a:cs typeface="Times New Roman" pitchFamily="18" charset="0"/>
              </a:rPr>
              <a:t>Pentium-IV</a:t>
            </a:r>
          </a:p>
          <a:p>
            <a:pPr marL="326555" indent="-326555"/>
            <a:r>
              <a:rPr lang="en-US" sz="2400" dirty="0">
                <a:latin typeface="Times New Roman" pitchFamily="18" charset="0"/>
                <a:cs typeface="Times New Roman" pitchFamily="18" charset="0"/>
              </a:rPr>
              <a:t>RAM                        </a:t>
            </a:r>
            <a:r>
              <a:rPr lang="en-US" sz="2400" dirty="0" smtClean="0">
                <a:latin typeface="Times New Roman" pitchFamily="18" charset="0"/>
                <a:cs typeface="Times New Roman" pitchFamily="18" charset="0"/>
              </a:rPr>
              <a:t>: 512 </a:t>
            </a:r>
            <a:r>
              <a:rPr lang="en-US" sz="2400" dirty="0">
                <a:latin typeface="Times New Roman" pitchFamily="18" charset="0"/>
                <a:cs typeface="Times New Roman" pitchFamily="18" charset="0"/>
              </a:rPr>
              <a:t>MB(min)</a:t>
            </a:r>
          </a:p>
          <a:p>
            <a:pPr marL="326555" indent="-326555"/>
            <a:r>
              <a:rPr lang="en-US" sz="2400" dirty="0">
                <a:latin typeface="Times New Roman" pitchFamily="18" charset="0"/>
                <a:cs typeface="Times New Roman" pitchFamily="18" charset="0"/>
              </a:rPr>
              <a:t>Hard Disk                :  40 GB</a:t>
            </a:r>
          </a:p>
          <a:p>
            <a:pPr marL="326555" indent="-326555"/>
            <a:r>
              <a:rPr lang="en-US" sz="2400" dirty="0">
                <a:latin typeface="Times New Roman" pitchFamily="18" charset="0"/>
                <a:cs typeface="Times New Roman" pitchFamily="18" charset="0"/>
              </a:rPr>
              <a:t>Key Board                : Standard Windows Keyboard</a:t>
            </a:r>
            <a:endParaRPr lang="en-GB" sz="2000" dirty="0">
              <a:latin typeface="Times New Roman" pitchFamily="18" charset="0"/>
              <a:cs typeface="Times New Roman" pitchFamily="18" charset="0"/>
            </a:endParaRPr>
          </a:p>
          <a:p>
            <a:pPr marL="457200" lvl="1" indent="0">
              <a:buNone/>
            </a:pPr>
            <a:endParaRPr lang="en-US" dirty="0"/>
          </a:p>
        </p:txBody>
      </p:sp>
      <p:sp>
        <p:nvSpPr>
          <p:cNvPr id="1048696" name="Footer Placeholder 3"/>
          <p:cNvSpPr>
            <a:spLocks noGrp="1"/>
          </p:cNvSpPr>
          <p:nvPr>
            <p:ph type="ftr" sz="quarter" idx="11"/>
          </p:nvPr>
        </p:nvSpPr>
        <p:spPr/>
        <p:txBody>
          <a:bodyPr/>
          <a:lstStyle/>
          <a:p>
            <a:r>
              <a:rPr lang="en-US" dirty="0"/>
              <a:t>BE Project SKNCOE 2023-24</a:t>
            </a:r>
          </a:p>
        </p:txBody>
      </p:sp>
      <p:sp>
        <p:nvSpPr>
          <p:cNvPr id="1048697" name="Slide Number Placeholder 4"/>
          <p:cNvSpPr>
            <a:spLocks noGrp="1"/>
          </p:cNvSpPr>
          <p:nvPr>
            <p:ph type="sldNum" sz="quarter" idx="12"/>
          </p:nvPr>
        </p:nvSpPr>
        <p:spPr/>
        <p:txBody>
          <a:bodyPr/>
          <a:lstStyle/>
          <a:p>
            <a:fld id="{B6F15528-21DE-4FAA-801E-634DDDAF4B2B}" type="slidenum">
              <a:rPr lang="en-US" smtClean="0"/>
              <a:t>29</a:t>
            </a:fld>
            <a:endParaRPr lang="en-US" dirty="0"/>
          </a:p>
        </p:txBody>
      </p:sp>
      <p:sp>
        <p:nvSpPr>
          <p:cNvPr id="1048698"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System Requirement</a:t>
            </a:r>
            <a:endParaRPr lang="en-US" sz="44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p:txBody>
          <a:bodyPr>
            <a:normAutofit/>
          </a:bodyPr>
          <a:lstStyle/>
          <a:p>
            <a:r>
              <a:rPr lang="en-IN" dirty="0"/>
              <a:t/>
            </a:r>
            <a:br>
              <a:rPr lang="en-IN" dirty="0"/>
            </a:br>
            <a:endParaRPr lang="en-IN" dirty="0"/>
          </a:p>
        </p:txBody>
      </p:sp>
      <p:sp>
        <p:nvSpPr>
          <p:cNvPr id="1048607"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08" name="Footer Placeholder 3"/>
          <p:cNvSpPr>
            <a:spLocks noGrp="1"/>
          </p:cNvSpPr>
          <p:nvPr>
            <p:ph type="ftr" sz="quarter" idx="11"/>
          </p:nvPr>
        </p:nvSpPr>
        <p:spPr/>
        <p:txBody>
          <a:bodyPr/>
          <a:lstStyle/>
          <a:p>
            <a:r>
              <a:rPr lang="en-US" dirty="0"/>
              <a:t>BE Project SKNCOE 2023-24</a:t>
            </a:r>
          </a:p>
        </p:txBody>
      </p:sp>
      <p:sp>
        <p:nvSpPr>
          <p:cNvPr id="1048609" name="Slide Number Placeholder 4"/>
          <p:cNvSpPr>
            <a:spLocks noGrp="1"/>
          </p:cNvSpPr>
          <p:nvPr>
            <p:ph type="sldNum" sz="quarter" idx="12"/>
          </p:nvPr>
        </p:nvSpPr>
        <p:spPr/>
        <p:txBody>
          <a:bodyPr/>
          <a:lstStyle/>
          <a:p>
            <a:fld id="{B6F15528-21DE-4FAA-801E-634DDDAF4B2B}" type="slidenum">
              <a:rPr lang="en-US" smtClean="0"/>
              <a:t>3</a:t>
            </a:fld>
            <a:endParaRPr lang="en-US" dirty="0"/>
          </a:p>
        </p:txBody>
      </p:sp>
      <p:sp>
        <p:nvSpPr>
          <p:cNvPr id="1048610" name="Title 1"/>
          <p:cNvSpPr txBox="1"/>
          <p:nvPr/>
        </p:nvSpPr>
        <p:spPr>
          <a:xfrm>
            <a:off x="685800" y="264824"/>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Introduction</a:t>
            </a:r>
          </a:p>
        </p:txBody>
      </p:sp>
      <p:sp>
        <p:nvSpPr>
          <p:cNvPr id="1048611" name="Rectangle 7"/>
          <p:cNvSpPr/>
          <p:nvPr/>
        </p:nvSpPr>
        <p:spPr>
          <a:xfrm>
            <a:off x="846667" y="1509983"/>
            <a:ext cx="10329333" cy="4154984"/>
          </a:xfrm>
          <a:prstGeom prst="rect">
            <a:avLst/>
          </a:prstGeom>
        </p:spPr>
        <p:txBody>
          <a:bodyPr wrap="square">
            <a:spAutoFit/>
          </a:bodyPr>
          <a:lstStyle/>
          <a:p>
            <a:pPr algn="just">
              <a:lnSpc>
                <a:spcPct val="150000"/>
              </a:lnSpc>
            </a:pPr>
            <a:r>
              <a:rPr lang="en-US" sz="2200" dirty="0" smtClean="0">
                <a:latin typeface="Times New Roman" pitchFamily="18" charset="0"/>
                <a:cs typeface="Times New Roman" pitchFamily="18" charset="0"/>
              </a:rPr>
              <a:t>		With </a:t>
            </a:r>
            <a:r>
              <a:rPr lang="en-US" sz="2200" dirty="0">
                <a:latin typeface="Times New Roman" pitchFamily="18" charset="0"/>
                <a:cs typeface="Times New Roman" pitchFamily="18" charset="0"/>
              </a:rPr>
              <a:t>the increase in Internet usage, Instagram is now considered a very important platform for advertising marketing and social interaction. In recent years though Internet is a boon, online social networks are susceptible to threats by cyber criminals and spammers. Moreover, the popularity of social media users is determined by followers and hence users resort to different wrong means to promote increased profile followers. Researchers </a:t>
            </a:r>
            <a:r>
              <a:rPr lang="en-US" sz="2200" dirty="0" smtClean="0">
                <a:latin typeface="Times New Roman" pitchFamily="18" charset="0"/>
                <a:cs typeface="Times New Roman" pitchFamily="18" charset="0"/>
              </a:rPr>
              <a:t>have </a:t>
            </a:r>
            <a:r>
              <a:rPr lang="en-US" sz="2200" dirty="0">
                <a:latin typeface="Times New Roman" pitchFamily="18" charset="0"/>
                <a:cs typeface="Times New Roman" pitchFamily="18" charset="0"/>
              </a:rPr>
              <a:t>offered a lot of feasible solutions for social media applications. In this </a:t>
            </a:r>
            <a:r>
              <a:rPr lang="en-US" sz="2200" dirty="0" smtClean="0">
                <a:latin typeface="Times New Roman" pitchFamily="18" charset="0"/>
                <a:cs typeface="Times New Roman" pitchFamily="18" charset="0"/>
              </a:rPr>
              <a:t>project, </a:t>
            </a:r>
            <a:r>
              <a:rPr lang="en-US" sz="2200" dirty="0">
                <a:latin typeface="Times New Roman" pitchFamily="18" charset="0"/>
                <a:cs typeface="Times New Roman" pitchFamily="18" charset="0"/>
              </a:rPr>
              <a:t>the automatic detection of fake profiles has been proposed to identify fake Instagram profiles so that the social life of Instagram users is secure.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98B029-1442-422A-AD24-0BCD4196A89A}" type="datetime1">
              <a:rPr lang="en-IN" smtClean="0"/>
              <a:t>31-05-2024</a:t>
            </a:fld>
            <a:endParaRPr lang="en-US"/>
          </a:p>
        </p:txBody>
      </p:sp>
      <p:sp>
        <p:nvSpPr>
          <p:cNvPr id="5" name="Footer Placeholder 4"/>
          <p:cNvSpPr>
            <a:spLocks noGrp="1"/>
          </p:cNvSpPr>
          <p:nvPr>
            <p:ph type="ftr" sz="quarter" idx="11"/>
          </p:nvPr>
        </p:nvSpPr>
        <p:spPr/>
        <p:txBody>
          <a:bodyPr/>
          <a:lstStyle/>
          <a:p>
            <a:r>
              <a:rPr lang="en-US" dirty="0"/>
              <a:t>BE Project SKNCOE 2023-24</a:t>
            </a:r>
          </a:p>
        </p:txBody>
      </p:sp>
      <p:sp>
        <p:nvSpPr>
          <p:cNvPr id="6" name="Slide Number Placeholder 5"/>
          <p:cNvSpPr>
            <a:spLocks noGrp="1"/>
          </p:cNvSpPr>
          <p:nvPr>
            <p:ph type="sldNum" sz="quarter" idx="12"/>
          </p:nvPr>
        </p:nvSpPr>
        <p:spPr/>
        <p:txBody>
          <a:bodyPr/>
          <a:lstStyle/>
          <a:p>
            <a:fld id="{6ABFD712-9A51-4586-91F9-28577CD1986E}" type="slidenum">
              <a:rPr lang="en-US" smtClean="0"/>
              <a:t>30</a:t>
            </a:fld>
            <a:endParaRPr lang="en-US"/>
          </a:p>
        </p:txBody>
      </p:sp>
      <p:sp>
        <p:nvSpPr>
          <p:cNvPr id="7" name="Title 1"/>
          <p:cNvSpPr txBox="1">
            <a:spLocks noGrp="1"/>
          </p:cNvSpPr>
          <p:nvPr>
            <p:ph type="title"/>
          </p:nvPr>
        </p:nvSpPr>
        <p:spPr>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Screenshots of Project </a:t>
            </a:r>
            <a:endParaRPr lang="en-US" sz="4400" b="1" dirty="0">
              <a:latin typeface="Times New Roman" panose="02020603050405020304" pitchFamily="18" charset="0"/>
              <a:cs typeface="Times New Roman" panose="02020603050405020304" pitchFamily="18" charset="0"/>
            </a:endParaRPr>
          </a:p>
        </p:txBody>
      </p:sp>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355" t="-9090" r="355" b="6088"/>
          <a:stretch/>
        </p:blipFill>
        <p:spPr>
          <a:xfrm>
            <a:off x="1752600" y="1371600"/>
            <a:ext cx="8534400" cy="4800600"/>
          </a:xfrm>
          <a:prstGeom prst="rect">
            <a:avLst/>
          </a:prstGeom>
        </p:spPr>
      </p:pic>
    </p:spTree>
    <p:extLst>
      <p:ext uri="{BB962C8B-B14F-4D97-AF65-F5344CB8AC3E}">
        <p14:creationId xmlns:p14="http://schemas.microsoft.com/office/powerpoint/2010/main" val="1014147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DBE5D-40E6-4E1D-B0FB-55BB0B84A543}" type="datetime1">
              <a:rPr lang="en-IN" smtClean="0"/>
              <a:t>31-05-2024</a:t>
            </a:fld>
            <a:endParaRPr lang="en-US"/>
          </a:p>
        </p:txBody>
      </p:sp>
      <p:sp>
        <p:nvSpPr>
          <p:cNvPr id="3" name="Footer Placeholder 2"/>
          <p:cNvSpPr>
            <a:spLocks noGrp="1"/>
          </p:cNvSpPr>
          <p:nvPr>
            <p:ph type="ftr" sz="quarter" idx="11"/>
          </p:nvPr>
        </p:nvSpPr>
        <p:spPr/>
        <p:txBody>
          <a:bodyPr/>
          <a:lstStyle/>
          <a:p>
            <a:r>
              <a:rPr lang="en-US" dirty="0"/>
              <a:t>BE Project SKNCOE 2023-24</a:t>
            </a:r>
          </a:p>
        </p:txBody>
      </p:sp>
      <p:sp>
        <p:nvSpPr>
          <p:cNvPr id="4" name="Slide Number Placeholder 3"/>
          <p:cNvSpPr>
            <a:spLocks noGrp="1"/>
          </p:cNvSpPr>
          <p:nvPr>
            <p:ph type="sldNum" sz="quarter" idx="12"/>
          </p:nvPr>
        </p:nvSpPr>
        <p:spPr/>
        <p:txBody>
          <a:bodyPr/>
          <a:lstStyle/>
          <a:p>
            <a:fld id="{6ABFD712-9A51-4586-91F9-28577CD1986E}" type="slidenum">
              <a:rPr lang="en-US" smtClean="0"/>
              <a:t>31</a:t>
            </a:fld>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b="5677"/>
          <a:stretch/>
        </p:blipFill>
        <p:spPr>
          <a:xfrm>
            <a:off x="686570" y="152400"/>
            <a:ext cx="10818860" cy="6085609"/>
          </a:xfrm>
          <a:prstGeom prst="rect">
            <a:avLst/>
          </a:prstGeom>
        </p:spPr>
      </p:pic>
    </p:spTree>
    <p:extLst>
      <p:ext uri="{BB962C8B-B14F-4D97-AF65-F5344CB8AC3E}">
        <p14:creationId xmlns:p14="http://schemas.microsoft.com/office/powerpoint/2010/main" val="34125740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DBE5D-40E6-4E1D-B0FB-55BB0B84A543}" type="datetime1">
              <a:rPr lang="en-IN" smtClean="0"/>
              <a:t>31-05-2024</a:t>
            </a:fld>
            <a:endParaRPr lang="en-US"/>
          </a:p>
        </p:txBody>
      </p:sp>
      <p:sp>
        <p:nvSpPr>
          <p:cNvPr id="3" name="Footer Placeholder 2"/>
          <p:cNvSpPr>
            <a:spLocks noGrp="1"/>
          </p:cNvSpPr>
          <p:nvPr>
            <p:ph type="ftr" sz="quarter" idx="11"/>
          </p:nvPr>
        </p:nvSpPr>
        <p:spPr/>
        <p:txBody>
          <a:bodyPr/>
          <a:lstStyle/>
          <a:p>
            <a:r>
              <a:rPr lang="en-US" dirty="0"/>
              <a:t>BE Project SKNCOE 2023-24</a:t>
            </a:r>
          </a:p>
        </p:txBody>
      </p:sp>
      <p:sp>
        <p:nvSpPr>
          <p:cNvPr id="4" name="Slide Number Placeholder 3"/>
          <p:cNvSpPr>
            <a:spLocks noGrp="1"/>
          </p:cNvSpPr>
          <p:nvPr>
            <p:ph type="sldNum" sz="quarter" idx="12"/>
          </p:nvPr>
        </p:nvSpPr>
        <p:spPr/>
        <p:txBody>
          <a:bodyPr/>
          <a:lstStyle/>
          <a:p>
            <a:fld id="{6ABFD712-9A51-4586-91F9-28577CD1986E}" type="slidenum">
              <a:rPr lang="en-US" smtClean="0"/>
              <a:t>32</a:t>
            </a:fld>
            <a:endParaRPr lang="en-US"/>
          </a:p>
        </p:txBody>
      </p:sp>
      <p:pic>
        <p:nvPicPr>
          <p:cNvPr id="6" name="Content Placeholder 14"/>
          <p:cNvPicPr>
            <a:picLocks noChangeAspect="1"/>
          </p:cNvPicPr>
          <p:nvPr/>
        </p:nvPicPr>
        <p:blipFill rotWithShape="1">
          <a:blip r:embed="rId2" cstate="print">
            <a:extLst>
              <a:ext uri="{28A0092B-C50C-407E-A947-70E740481C1C}">
                <a14:useLocalDpi xmlns:a14="http://schemas.microsoft.com/office/drawing/2010/main" val="0"/>
              </a:ext>
            </a:extLst>
          </a:blip>
          <a:srcRect b="6553"/>
          <a:stretch/>
        </p:blipFill>
        <p:spPr>
          <a:xfrm>
            <a:off x="381000" y="228600"/>
            <a:ext cx="11155266" cy="6019800"/>
          </a:xfrm>
          <a:prstGeom prst="rect">
            <a:avLst/>
          </a:prstGeom>
        </p:spPr>
      </p:pic>
    </p:spTree>
    <p:extLst>
      <p:ext uri="{BB962C8B-B14F-4D97-AF65-F5344CB8AC3E}">
        <p14:creationId xmlns:p14="http://schemas.microsoft.com/office/powerpoint/2010/main" val="4662856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DBE5D-40E6-4E1D-B0FB-55BB0B84A543}" type="datetime1">
              <a:rPr lang="en-IN" smtClean="0"/>
              <a:t>31-05-2024</a:t>
            </a:fld>
            <a:endParaRPr lang="en-US"/>
          </a:p>
        </p:txBody>
      </p:sp>
      <p:sp>
        <p:nvSpPr>
          <p:cNvPr id="3" name="Footer Placeholder 2"/>
          <p:cNvSpPr>
            <a:spLocks noGrp="1"/>
          </p:cNvSpPr>
          <p:nvPr>
            <p:ph type="ftr" sz="quarter" idx="11"/>
          </p:nvPr>
        </p:nvSpPr>
        <p:spPr/>
        <p:txBody>
          <a:bodyPr/>
          <a:lstStyle/>
          <a:p>
            <a:r>
              <a:rPr lang="en-US" dirty="0"/>
              <a:t>BE Project SKNCOE 2023-24</a:t>
            </a:r>
          </a:p>
        </p:txBody>
      </p:sp>
      <p:sp>
        <p:nvSpPr>
          <p:cNvPr id="4" name="Slide Number Placeholder 3"/>
          <p:cNvSpPr>
            <a:spLocks noGrp="1"/>
          </p:cNvSpPr>
          <p:nvPr>
            <p:ph type="sldNum" sz="quarter" idx="12"/>
          </p:nvPr>
        </p:nvSpPr>
        <p:spPr/>
        <p:txBody>
          <a:bodyPr/>
          <a:lstStyle/>
          <a:p>
            <a:fld id="{6ABFD712-9A51-4586-91F9-28577CD1986E}" type="slidenum">
              <a:rPr lang="en-US" smtClean="0"/>
              <a:t>33</a:t>
            </a:fld>
            <a:endParaRPr lang="en-US"/>
          </a:p>
        </p:txBody>
      </p:sp>
      <p:pic>
        <p:nvPicPr>
          <p:cNvPr id="7" name="Picture 6">
            <a:extLst>
              <a:ext uri="{FF2B5EF4-FFF2-40B4-BE49-F238E27FC236}">
                <a16:creationId xmlns:a16="http://schemas.microsoft.com/office/drawing/2014/main" id="{DD1850F4-8C2C-49F4-8F6D-6CE9925C1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609600"/>
            <a:ext cx="7543800" cy="5638800"/>
          </a:xfrm>
          <a:prstGeom prst="rect">
            <a:avLst/>
          </a:prstGeom>
        </p:spPr>
      </p:pic>
    </p:spTree>
    <p:extLst>
      <p:ext uri="{BB962C8B-B14F-4D97-AF65-F5344CB8AC3E}">
        <p14:creationId xmlns:p14="http://schemas.microsoft.com/office/powerpoint/2010/main" val="32260594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DBE5D-40E6-4E1D-B0FB-55BB0B84A543}" type="datetime1">
              <a:rPr lang="en-IN" smtClean="0"/>
              <a:t>31-05-2024</a:t>
            </a:fld>
            <a:endParaRPr lang="en-US"/>
          </a:p>
        </p:txBody>
      </p:sp>
      <p:sp>
        <p:nvSpPr>
          <p:cNvPr id="3" name="Footer Placeholder 2"/>
          <p:cNvSpPr>
            <a:spLocks noGrp="1"/>
          </p:cNvSpPr>
          <p:nvPr>
            <p:ph type="ftr" sz="quarter" idx="11"/>
          </p:nvPr>
        </p:nvSpPr>
        <p:spPr/>
        <p:txBody>
          <a:bodyPr/>
          <a:lstStyle/>
          <a:p>
            <a:r>
              <a:rPr lang="en-US" dirty="0"/>
              <a:t>BE Project SKNCOE 2023-24</a:t>
            </a:r>
          </a:p>
        </p:txBody>
      </p:sp>
      <p:sp>
        <p:nvSpPr>
          <p:cNvPr id="4" name="Slide Number Placeholder 3"/>
          <p:cNvSpPr>
            <a:spLocks noGrp="1"/>
          </p:cNvSpPr>
          <p:nvPr>
            <p:ph type="sldNum" sz="quarter" idx="12"/>
          </p:nvPr>
        </p:nvSpPr>
        <p:spPr/>
        <p:txBody>
          <a:bodyPr/>
          <a:lstStyle/>
          <a:p>
            <a:fld id="{6ABFD712-9A51-4586-91F9-28577CD1986E}" type="slidenum">
              <a:rPr lang="en-US" smtClean="0"/>
              <a:t>34</a:t>
            </a:fld>
            <a:endParaRPr lang="en-US"/>
          </a:p>
        </p:txBody>
      </p:sp>
      <p:pic>
        <p:nvPicPr>
          <p:cNvPr id="6" name="Picture 5">
            <a:extLst>
              <a:ext uri="{FF2B5EF4-FFF2-40B4-BE49-F238E27FC236}">
                <a16:creationId xmlns:a16="http://schemas.microsoft.com/office/drawing/2014/main" id="{1B1D9A6D-0CCD-41E8-8753-FF7E9A6E4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609600"/>
            <a:ext cx="8000999" cy="5486400"/>
          </a:xfrm>
          <a:prstGeom prst="rect">
            <a:avLst/>
          </a:prstGeom>
        </p:spPr>
      </p:pic>
    </p:spTree>
    <p:extLst>
      <p:ext uri="{BB962C8B-B14F-4D97-AF65-F5344CB8AC3E}">
        <p14:creationId xmlns:p14="http://schemas.microsoft.com/office/powerpoint/2010/main" val="14480275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
          <p:cNvSpPr>
            <a:spLocks noGrp="1"/>
          </p:cNvSpPr>
          <p:nvPr>
            <p:ph type="title"/>
          </p:nvPr>
        </p:nvSpPr>
        <p:spPr/>
        <p:txBody>
          <a:bodyPr>
            <a:normAutofit/>
          </a:bodyPr>
          <a:lstStyle/>
          <a:p>
            <a:r>
              <a:rPr lang="en-IN" dirty="0"/>
              <a:t/>
            </a:r>
            <a:br>
              <a:rPr lang="en-IN" dirty="0"/>
            </a:br>
            <a:endParaRPr lang="en-IN" dirty="0"/>
          </a:p>
        </p:txBody>
      </p:sp>
      <p:sp>
        <p:nvSpPr>
          <p:cNvPr id="1048705"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06" name="Footer Placeholder 3"/>
          <p:cNvSpPr>
            <a:spLocks noGrp="1"/>
          </p:cNvSpPr>
          <p:nvPr>
            <p:ph type="ftr" sz="quarter" idx="11"/>
          </p:nvPr>
        </p:nvSpPr>
        <p:spPr/>
        <p:txBody>
          <a:bodyPr/>
          <a:lstStyle/>
          <a:p>
            <a:r>
              <a:rPr lang="en-US" dirty="0"/>
              <a:t>BE Project SKNCOE 2023-24</a:t>
            </a:r>
          </a:p>
        </p:txBody>
      </p:sp>
      <p:sp>
        <p:nvSpPr>
          <p:cNvPr id="1048707" name="Slide Number Placeholder 4"/>
          <p:cNvSpPr>
            <a:spLocks noGrp="1"/>
          </p:cNvSpPr>
          <p:nvPr>
            <p:ph type="sldNum" sz="quarter" idx="12"/>
          </p:nvPr>
        </p:nvSpPr>
        <p:spPr/>
        <p:txBody>
          <a:bodyPr/>
          <a:lstStyle/>
          <a:p>
            <a:fld id="{B6F15528-21DE-4FAA-801E-634DDDAF4B2B}" type="slidenum">
              <a:rPr lang="en-US" smtClean="0"/>
              <a:t>35</a:t>
            </a:fld>
            <a:endParaRPr lang="en-US" dirty="0"/>
          </a:p>
        </p:txBody>
      </p:sp>
      <p:sp>
        <p:nvSpPr>
          <p:cNvPr id="1048708"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Technical Risk</a:t>
            </a:r>
          </a:p>
        </p:txBody>
      </p:sp>
      <p:sp>
        <p:nvSpPr>
          <p:cNvPr id="1048709" name="Rectangle 6"/>
          <p:cNvSpPr/>
          <p:nvPr/>
        </p:nvSpPr>
        <p:spPr>
          <a:xfrm>
            <a:off x="609600" y="1443841"/>
            <a:ext cx="10820400" cy="3323987"/>
          </a:xfrm>
          <a:prstGeom prst="rect">
            <a:avLst/>
          </a:prstGeom>
        </p:spPr>
        <p:txBody>
          <a:bodyPr wrap="square">
            <a:spAutoFit/>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Collecting and analyzing data related to Instagram profiles must be done in compliance with privacy laws and ethical guidelines.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Machine learning models used to detect fake profiles can exhibit bias, leading to misclassification or discrimination against certain groups. Ensuring fairness and reducing bias is crucial to avoid harming innocent users.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Striking the right balance is essential to avoid inconveniencing genuine users and to maintain the effectiveness of the system.</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Title 1"/>
          <p:cNvSpPr>
            <a:spLocks noGrp="1"/>
          </p:cNvSpPr>
          <p:nvPr>
            <p:ph type="title"/>
          </p:nvPr>
        </p:nvSpPr>
        <p:spPr/>
        <p:txBody>
          <a:bodyPr>
            <a:normAutofit/>
          </a:bodyPr>
          <a:lstStyle/>
          <a:p>
            <a:r>
              <a:rPr lang="en-IN" dirty="0"/>
              <a:t/>
            </a:r>
            <a:br>
              <a:rPr lang="en-IN" dirty="0"/>
            </a:br>
            <a:endParaRPr lang="en-IN" dirty="0"/>
          </a:p>
        </p:txBody>
      </p:sp>
      <p:sp>
        <p:nvSpPr>
          <p:cNvPr id="1048700"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01" name="Footer Placeholder 3"/>
          <p:cNvSpPr>
            <a:spLocks noGrp="1"/>
          </p:cNvSpPr>
          <p:nvPr>
            <p:ph type="ftr" sz="quarter" idx="11"/>
          </p:nvPr>
        </p:nvSpPr>
        <p:spPr/>
        <p:txBody>
          <a:bodyPr/>
          <a:lstStyle/>
          <a:p>
            <a:r>
              <a:rPr lang="en-US"/>
              <a:t>Project Title Goes here</a:t>
            </a:r>
            <a:endParaRPr lang="en-US" dirty="0"/>
          </a:p>
        </p:txBody>
      </p:sp>
      <p:sp>
        <p:nvSpPr>
          <p:cNvPr id="1048702" name="Slide Number Placeholder 4"/>
          <p:cNvSpPr>
            <a:spLocks noGrp="1"/>
          </p:cNvSpPr>
          <p:nvPr>
            <p:ph type="sldNum" sz="quarter" idx="12"/>
          </p:nvPr>
        </p:nvSpPr>
        <p:spPr/>
        <p:txBody>
          <a:bodyPr/>
          <a:lstStyle/>
          <a:p>
            <a:fld id="{B6F15528-21DE-4FAA-801E-634DDDAF4B2B}" type="slidenum">
              <a:rPr lang="en-US" smtClean="0"/>
              <a:t>36</a:t>
            </a:fld>
            <a:endParaRPr lang="en-US" dirty="0"/>
          </a:p>
        </p:txBody>
      </p:sp>
      <p:sp>
        <p:nvSpPr>
          <p:cNvPr id="1048703" name="Title 1"/>
          <p:cNvSpPr txBox="1"/>
          <p:nvPr/>
        </p:nvSpPr>
        <p:spPr>
          <a:xfrm>
            <a:off x="609600" y="123066"/>
            <a:ext cx="10972800" cy="1028462"/>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Project Timeline</a:t>
            </a:r>
          </a:p>
        </p:txBody>
      </p:sp>
      <p:graphicFrame>
        <p:nvGraphicFramePr>
          <p:cNvPr id="4194310" name="Table 9"/>
          <p:cNvGraphicFramePr>
            <a:graphicFrameLocks noGrp="1"/>
          </p:cNvGraphicFramePr>
          <p:nvPr>
            <p:extLst>
              <p:ext uri="{D42A27DB-BD31-4B8C-83A1-F6EECF244321}">
                <p14:modId xmlns:p14="http://schemas.microsoft.com/office/powerpoint/2010/main" val="1692755433"/>
              </p:ext>
            </p:extLst>
          </p:nvPr>
        </p:nvGraphicFramePr>
        <p:xfrm>
          <a:off x="304800" y="1262841"/>
          <a:ext cx="11506200" cy="5548921"/>
        </p:xfrm>
        <a:graphic>
          <a:graphicData uri="http://schemas.openxmlformats.org/drawingml/2006/table">
            <a:tbl>
              <a:tblPr firstRow="1" bandRow="1">
                <a:tableStyleId>{5C22544A-7EE6-4342-B048-85BDC9FD1C3A}</a:tableStyleId>
              </a:tblPr>
              <a:tblGrid>
                <a:gridCol w="1627136">
                  <a:extLst>
                    <a:ext uri="{9D8B030D-6E8A-4147-A177-3AD203B41FA5}">
                      <a16:colId xmlns:a16="http://schemas.microsoft.com/office/drawing/2014/main" val="20000"/>
                    </a:ext>
                  </a:extLst>
                </a:gridCol>
                <a:gridCol w="3893253">
                  <a:extLst>
                    <a:ext uri="{9D8B030D-6E8A-4147-A177-3AD203B41FA5}">
                      <a16:colId xmlns:a16="http://schemas.microsoft.com/office/drawing/2014/main" val="20001"/>
                    </a:ext>
                  </a:extLst>
                </a:gridCol>
                <a:gridCol w="3086129">
                  <a:extLst>
                    <a:ext uri="{9D8B030D-6E8A-4147-A177-3AD203B41FA5}">
                      <a16:colId xmlns:a16="http://schemas.microsoft.com/office/drawing/2014/main" val="20002"/>
                    </a:ext>
                  </a:extLst>
                </a:gridCol>
                <a:gridCol w="2899682">
                  <a:extLst>
                    <a:ext uri="{9D8B030D-6E8A-4147-A177-3AD203B41FA5}">
                      <a16:colId xmlns:a16="http://schemas.microsoft.com/office/drawing/2014/main" val="20003"/>
                    </a:ext>
                  </a:extLst>
                </a:gridCol>
              </a:tblGrid>
              <a:tr h="504481">
                <a:tc>
                  <a:txBody>
                    <a:bodyPr/>
                    <a:lstStyle/>
                    <a:p>
                      <a:r>
                        <a:rPr lang="en-US" sz="1300" dirty="0">
                          <a:latin typeface="Times New Roman" pitchFamily="18" charset="0"/>
                          <a:cs typeface="Times New Roman" pitchFamily="18" charset="0"/>
                        </a:rPr>
                        <a:t>Sr .No</a:t>
                      </a:r>
                    </a:p>
                  </a:txBody>
                  <a:tcPr/>
                </a:tc>
                <a:tc>
                  <a:txBody>
                    <a:bodyPr/>
                    <a:lstStyle/>
                    <a:p>
                      <a:r>
                        <a:rPr lang="en-US" sz="1300" dirty="0">
                          <a:latin typeface="Times New Roman" pitchFamily="18" charset="0"/>
                          <a:cs typeface="Times New Roman" pitchFamily="18" charset="0"/>
                        </a:rPr>
                        <a:t>Task</a:t>
                      </a:r>
                    </a:p>
                  </a:txBody>
                  <a:tcPr/>
                </a:tc>
                <a:tc>
                  <a:txBody>
                    <a:bodyPr/>
                    <a:lstStyle/>
                    <a:p>
                      <a:r>
                        <a:rPr lang="en-US" sz="1300" dirty="0">
                          <a:latin typeface="Times New Roman" pitchFamily="18" charset="0"/>
                          <a:cs typeface="Times New Roman" pitchFamily="18" charset="0"/>
                        </a:rPr>
                        <a:t>Description</a:t>
                      </a:r>
                    </a:p>
                  </a:txBody>
                  <a:tcPr/>
                </a:tc>
                <a:tc>
                  <a:txBody>
                    <a:bodyPr/>
                    <a:lstStyle/>
                    <a:p>
                      <a:r>
                        <a:rPr lang="en-US" sz="1300" dirty="0">
                          <a:latin typeface="Times New Roman" pitchFamily="18" charset="0"/>
                          <a:cs typeface="Times New Roman" pitchFamily="18" charset="0"/>
                        </a:rPr>
                        <a:t>Duration</a:t>
                      </a:r>
                    </a:p>
                    <a:p>
                      <a:r>
                        <a:rPr lang="en-US" sz="1300" dirty="0">
                          <a:latin typeface="Times New Roman" pitchFamily="18" charset="0"/>
                          <a:cs typeface="Times New Roman" pitchFamily="18" charset="0"/>
                        </a:rPr>
                        <a:t>(Months)</a:t>
                      </a:r>
                    </a:p>
                  </a:txBody>
                  <a:tcPr/>
                </a:tc>
                <a:extLst>
                  <a:ext uri="{0D108BD9-81ED-4DB2-BD59-A6C34878D82A}">
                    <a16:rowId xmlns:a16="http://schemas.microsoft.com/office/drawing/2014/main" val="10000"/>
                  </a:ext>
                </a:extLst>
              </a:tr>
              <a:tr h="279092">
                <a:tc>
                  <a:txBody>
                    <a:bodyPr/>
                    <a:lstStyle/>
                    <a:p>
                      <a:r>
                        <a:rPr lang="en-US" sz="1300" dirty="0">
                          <a:latin typeface="Times New Roman" pitchFamily="18" charset="0"/>
                          <a:cs typeface="Times New Roman" pitchFamily="18" charset="0"/>
                        </a:rPr>
                        <a:t>1</a:t>
                      </a:r>
                    </a:p>
                  </a:txBody>
                  <a:tcPr/>
                </a:tc>
                <a:tc>
                  <a:txBody>
                    <a:bodyPr/>
                    <a:lstStyle/>
                    <a:p>
                      <a:r>
                        <a:rPr lang="en-US" sz="1300" dirty="0">
                          <a:latin typeface="Times New Roman" pitchFamily="18" charset="0"/>
                          <a:cs typeface="Times New Roman" pitchFamily="18" charset="0"/>
                        </a:rPr>
                        <a:t>Domain selection</a:t>
                      </a:r>
                    </a:p>
                  </a:txBody>
                  <a:tcPr/>
                </a:tc>
                <a:tc>
                  <a:txBody>
                    <a:bodyPr/>
                    <a:lstStyle/>
                    <a:p>
                      <a:r>
                        <a:rPr lang="en-US" sz="1300" dirty="0">
                          <a:latin typeface="Times New Roman" pitchFamily="18" charset="0"/>
                          <a:cs typeface="Times New Roman" pitchFamily="18" charset="0"/>
                        </a:rPr>
                        <a:t>Deciding the domain as ML</a:t>
                      </a:r>
                    </a:p>
                  </a:txBody>
                  <a:tcPr/>
                </a:tc>
                <a:tc>
                  <a:txBody>
                    <a:bodyPr/>
                    <a:lstStyle/>
                    <a:p>
                      <a:r>
                        <a:rPr lang="en-US" sz="1300" dirty="0">
                          <a:latin typeface="Times New Roman" panose="02020603050405020304" pitchFamily="18" charset="0"/>
                          <a:cs typeface="Times New Roman" panose="02020603050405020304" pitchFamily="18" charset="0"/>
                        </a:rPr>
                        <a:t>July</a:t>
                      </a:r>
                    </a:p>
                  </a:txBody>
                  <a:tcPr/>
                </a:tc>
                <a:extLst>
                  <a:ext uri="{0D108BD9-81ED-4DB2-BD59-A6C34878D82A}">
                    <a16:rowId xmlns:a16="http://schemas.microsoft.com/office/drawing/2014/main" val="10001"/>
                  </a:ext>
                </a:extLst>
              </a:tr>
              <a:tr h="470050">
                <a:tc>
                  <a:txBody>
                    <a:bodyPr/>
                    <a:lstStyle/>
                    <a:p>
                      <a:r>
                        <a:rPr lang="en-US" sz="1300" dirty="0">
                          <a:latin typeface="Times New Roman" pitchFamily="18" charset="0"/>
                          <a:cs typeface="Times New Roman" pitchFamily="18" charset="0"/>
                        </a:rPr>
                        <a:t>2</a:t>
                      </a:r>
                    </a:p>
                  </a:txBody>
                  <a:tcPr/>
                </a:tc>
                <a:tc>
                  <a:txBody>
                    <a:bodyPr/>
                    <a:lstStyle/>
                    <a:p>
                      <a:r>
                        <a:rPr lang="en-US" sz="1300" dirty="0">
                          <a:latin typeface="Times New Roman" pitchFamily="18" charset="0"/>
                          <a:cs typeface="Times New Roman" pitchFamily="18" charset="0"/>
                        </a:rPr>
                        <a:t>Searching key items</a:t>
                      </a:r>
                    </a:p>
                  </a:txBody>
                  <a:tcPr/>
                </a:tc>
                <a:tc>
                  <a:txBody>
                    <a:bodyPr/>
                    <a:lstStyle/>
                    <a:p>
                      <a:r>
                        <a:rPr lang="en-US" sz="1300" dirty="0">
                          <a:latin typeface="Times New Roman" pitchFamily="18" charset="0"/>
                          <a:cs typeface="Times New Roman" pitchFamily="18" charset="0"/>
                        </a:rPr>
                        <a:t>Searching the key items related domain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300" dirty="0">
                          <a:latin typeface="Times New Roman" panose="02020603050405020304" pitchFamily="18" charset="0"/>
                          <a:cs typeface="Times New Roman" panose="02020603050405020304" pitchFamily="18" charset="0"/>
                        </a:rPr>
                        <a:t>August</a:t>
                      </a:r>
                    </a:p>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70050">
                <a:tc>
                  <a:txBody>
                    <a:bodyPr/>
                    <a:lstStyle/>
                    <a:p>
                      <a:r>
                        <a:rPr lang="en-US" sz="1300" dirty="0">
                          <a:latin typeface="Times New Roman" pitchFamily="18" charset="0"/>
                          <a:cs typeface="Times New Roman" pitchFamily="18" charset="0"/>
                        </a:rPr>
                        <a:t>3</a:t>
                      </a:r>
                    </a:p>
                  </a:txBody>
                  <a:tcPr/>
                </a:tc>
                <a:tc>
                  <a:txBody>
                    <a:bodyPr/>
                    <a:lstStyle/>
                    <a:p>
                      <a:r>
                        <a:rPr lang="en-US" sz="1300" dirty="0">
                          <a:latin typeface="Times New Roman" pitchFamily="18" charset="0"/>
                          <a:cs typeface="Times New Roman" pitchFamily="18" charset="0"/>
                        </a:rPr>
                        <a:t>Deciding the topic for project</a:t>
                      </a:r>
                    </a:p>
                  </a:txBody>
                  <a:tcPr/>
                </a:tc>
                <a:tc>
                  <a:txBody>
                    <a:bodyPr/>
                    <a:lstStyle/>
                    <a:p>
                      <a:r>
                        <a:rPr lang="en-US" sz="1300" b="0" dirty="0">
                          <a:latin typeface="Times New Roman" pitchFamily="18" charset="0"/>
                          <a:cs typeface="Times New Roman" pitchFamily="18" charset="0"/>
                        </a:rPr>
                        <a:t>Fake Instagram Profile Identification and Classification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300" dirty="0">
                          <a:latin typeface="Times New Roman" panose="02020603050405020304" pitchFamily="18" charset="0"/>
                          <a:cs typeface="Times New Roman" panose="02020603050405020304" pitchFamily="18" charset="0"/>
                        </a:rPr>
                        <a:t>August</a:t>
                      </a:r>
                    </a:p>
                  </a:txBody>
                  <a:tcPr/>
                </a:tc>
                <a:extLst>
                  <a:ext uri="{0D108BD9-81ED-4DB2-BD59-A6C34878D82A}">
                    <a16:rowId xmlns:a16="http://schemas.microsoft.com/office/drawing/2014/main" val="10003"/>
                  </a:ext>
                </a:extLst>
              </a:tr>
              <a:tr h="470050">
                <a:tc>
                  <a:txBody>
                    <a:bodyPr/>
                    <a:lstStyle/>
                    <a:p>
                      <a:r>
                        <a:rPr lang="en-US" sz="1300" dirty="0">
                          <a:latin typeface="Times New Roman" pitchFamily="18" charset="0"/>
                          <a:cs typeface="Times New Roman" pitchFamily="18" charset="0"/>
                        </a:rPr>
                        <a:t>4</a:t>
                      </a:r>
                    </a:p>
                  </a:txBody>
                  <a:tcPr/>
                </a:tc>
                <a:tc>
                  <a:txBody>
                    <a:bodyPr/>
                    <a:lstStyle/>
                    <a:p>
                      <a:r>
                        <a:rPr lang="en-US" sz="1300" dirty="0">
                          <a:latin typeface="Times New Roman" pitchFamily="18" charset="0"/>
                          <a:cs typeface="Times New Roman" pitchFamily="18" charset="0"/>
                        </a:rPr>
                        <a:t>Literature survey</a:t>
                      </a:r>
                    </a:p>
                  </a:txBody>
                  <a:tcPr/>
                </a:tc>
                <a:tc>
                  <a:txBody>
                    <a:bodyPr/>
                    <a:lstStyle/>
                    <a:p>
                      <a:r>
                        <a:rPr lang="en-US" sz="1300" dirty="0">
                          <a:latin typeface="Times New Roman" pitchFamily="18" charset="0"/>
                          <a:cs typeface="Times New Roman" pitchFamily="18" charset="0"/>
                        </a:rPr>
                        <a:t>Studied papers related to traffic management</a:t>
                      </a:r>
                    </a:p>
                  </a:txBody>
                  <a:tcPr/>
                </a:tc>
                <a:tc>
                  <a:txBody>
                    <a:bodyPr/>
                    <a:lstStyle/>
                    <a:p>
                      <a:r>
                        <a:rPr lang="en-US" sz="1300" dirty="0">
                          <a:latin typeface="Times New Roman" panose="02020603050405020304" pitchFamily="18" charset="0"/>
                          <a:cs typeface="Times New Roman" panose="02020603050405020304" pitchFamily="18" charset="0"/>
                        </a:rPr>
                        <a:t>September</a:t>
                      </a:r>
                    </a:p>
                  </a:txBody>
                  <a:tcPr/>
                </a:tc>
                <a:extLst>
                  <a:ext uri="{0D108BD9-81ED-4DB2-BD59-A6C34878D82A}">
                    <a16:rowId xmlns:a16="http://schemas.microsoft.com/office/drawing/2014/main" val="10004"/>
                  </a:ext>
                </a:extLst>
              </a:tr>
              <a:tr h="470050">
                <a:tc>
                  <a:txBody>
                    <a:bodyPr/>
                    <a:lstStyle/>
                    <a:p>
                      <a:r>
                        <a:rPr lang="en-US" sz="1300" dirty="0">
                          <a:latin typeface="Times New Roman" pitchFamily="18" charset="0"/>
                          <a:cs typeface="Times New Roman" pitchFamily="18" charset="0"/>
                        </a:rPr>
                        <a:t>5</a:t>
                      </a:r>
                    </a:p>
                  </a:txBody>
                  <a:tcPr/>
                </a:tc>
                <a:tc>
                  <a:txBody>
                    <a:bodyPr/>
                    <a:lstStyle/>
                    <a:p>
                      <a:r>
                        <a:rPr lang="en-US" sz="1300" dirty="0">
                          <a:latin typeface="Times New Roman" pitchFamily="18" charset="0"/>
                          <a:cs typeface="Times New Roman" pitchFamily="18" charset="0"/>
                        </a:rPr>
                        <a:t>Problem statement</a:t>
                      </a:r>
                    </a:p>
                  </a:txBody>
                  <a:tcPr/>
                </a:tc>
                <a:tc>
                  <a:txBody>
                    <a:bodyPr/>
                    <a:lstStyle/>
                    <a:p>
                      <a:r>
                        <a:rPr lang="en-US" sz="1300" dirty="0">
                          <a:latin typeface="Times New Roman" pitchFamily="18" charset="0"/>
                          <a:cs typeface="Times New Roman" pitchFamily="18" charset="0"/>
                        </a:rPr>
                        <a:t>Making the problem statement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dirty="0">
                          <a:latin typeface="Times New Roman" panose="02020603050405020304" pitchFamily="18" charset="0"/>
                          <a:cs typeface="Times New Roman" panose="02020603050405020304" pitchFamily="18" charset="0"/>
                        </a:rPr>
                        <a:t>September</a:t>
                      </a:r>
                    </a:p>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279092">
                <a:tc>
                  <a:txBody>
                    <a:bodyPr/>
                    <a:lstStyle/>
                    <a:p>
                      <a:r>
                        <a:rPr lang="en-US" sz="1300" dirty="0">
                          <a:latin typeface="Times New Roman" pitchFamily="18" charset="0"/>
                          <a:cs typeface="Times New Roman" pitchFamily="18" charset="0"/>
                        </a:rPr>
                        <a:t>6</a:t>
                      </a:r>
                    </a:p>
                  </a:txBody>
                  <a:tcPr/>
                </a:tc>
                <a:tc>
                  <a:txBody>
                    <a:bodyPr/>
                    <a:lstStyle/>
                    <a:p>
                      <a:r>
                        <a:rPr lang="en-US" sz="1300" dirty="0">
                          <a:latin typeface="Times New Roman" pitchFamily="18" charset="0"/>
                          <a:cs typeface="Times New Roman" pitchFamily="18" charset="0"/>
                        </a:rPr>
                        <a:t>Synopsis formation and  PPT</a:t>
                      </a:r>
                    </a:p>
                  </a:txBody>
                  <a:tcPr/>
                </a:tc>
                <a:tc>
                  <a:txBody>
                    <a:bodyPr/>
                    <a:lstStyle/>
                    <a:p>
                      <a:r>
                        <a:rPr lang="en-US" sz="1300" dirty="0">
                          <a:latin typeface="Times New Roman" pitchFamily="18" charset="0"/>
                          <a:cs typeface="Times New Roman" pitchFamily="18" charset="0"/>
                        </a:rPr>
                        <a:t>Forming synopsis and  PPT</a:t>
                      </a:r>
                    </a:p>
                  </a:txBody>
                  <a:tcPr/>
                </a:tc>
                <a:tc>
                  <a:txBody>
                    <a:bodyPr/>
                    <a:lstStyle/>
                    <a:p>
                      <a:r>
                        <a:rPr lang="en-US" sz="1300" dirty="0">
                          <a:latin typeface="Times New Roman" panose="02020603050405020304" pitchFamily="18" charset="0"/>
                          <a:cs typeface="Times New Roman" panose="02020603050405020304" pitchFamily="18" charset="0"/>
                        </a:rPr>
                        <a:t>September</a:t>
                      </a:r>
                    </a:p>
                  </a:txBody>
                  <a:tcPr/>
                </a:tc>
                <a:extLst>
                  <a:ext uri="{0D108BD9-81ED-4DB2-BD59-A6C34878D82A}">
                    <a16:rowId xmlns:a16="http://schemas.microsoft.com/office/drawing/2014/main" val="10006"/>
                  </a:ext>
                </a:extLst>
              </a:tr>
              <a:tr h="470050">
                <a:tc>
                  <a:txBody>
                    <a:bodyPr/>
                    <a:lstStyle/>
                    <a:p>
                      <a:r>
                        <a:rPr lang="en-US" sz="1300" dirty="0">
                          <a:latin typeface="Times New Roman" pitchFamily="18" charset="0"/>
                          <a:cs typeface="Times New Roman" pitchFamily="18" charset="0"/>
                        </a:rPr>
                        <a:t>7</a:t>
                      </a:r>
                    </a:p>
                  </a:txBody>
                  <a:tcPr/>
                </a:tc>
                <a:tc>
                  <a:txBody>
                    <a:bodyPr/>
                    <a:lstStyle/>
                    <a:p>
                      <a:r>
                        <a:rPr lang="en-US" sz="1300" dirty="0">
                          <a:latin typeface="Times New Roman" pitchFamily="18" charset="0"/>
                          <a:cs typeface="Times New Roman" pitchFamily="18" charset="0"/>
                        </a:rPr>
                        <a:t>Studied existing system</a:t>
                      </a:r>
                    </a:p>
                  </a:txBody>
                  <a:tcPr/>
                </a:tc>
                <a:tc>
                  <a:txBody>
                    <a:bodyPr/>
                    <a:lstStyle/>
                    <a:p>
                      <a:r>
                        <a:rPr lang="en-US" sz="1300" dirty="0">
                          <a:latin typeface="Times New Roman" pitchFamily="18" charset="0"/>
                          <a:cs typeface="Times New Roman" pitchFamily="18" charset="0"/>
                        </a:rPr>
                        <a:t>Methodologies and working of the existing system</a:t>
                      </a: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279092">
                <a:tc>
                  <a:txBody>
                    <a:bodyPr/>
                    <a:lstStyle/>
                    <a:p>
                      <a:r>
                        <a:rPr lang="en-US" sz="1300" dirty="0">
                          <a:latin typeface="Times New Roman" pitchFamily="18" charset="0"/>
                          <a:cs typeface="Times New Roman" pitchFamily="18" charset="0"/>
                        </a:rPr>
                        <a:t>8</a:t>
                      </a:r>
                    </a:p>
                  </a:txBody>
                  <a:tcPr/>
                </a:tc>
                <a:tc>
                  <a:txBody>
                    <a:bodyPr/>
                    <a:lstStyle/>
                    <a:p>
                      <a:r>
                        <a:rPr lang="en-US" sz="1300" dirty="0">
                          <a:latin typeface="Times New Roman" pitchFamily="18" charset="0"/>
                          <a:cs typeface="Times New Roman" pitchFamily="18" charset="0"/>
                        </a:rPr>
                        <a:t>Mathematical modelling</a:t>
                      </a:r>
                    </a:p>
                  </a:txBody>
                  <a:tcPr/>
                </a:tc>
                <a:tc>
                  <a:txBody>
                    <a:bodyPr/>
                    <a:lstStyle/>
                    <a:p>
                      <a:r>
                        <a:rPr lang="en-US" sz="1300" dirty="0">
                          <a:latin typeface="Times New Roman" pitchFamily="18" charset="0"/>
                          <a:cs typeface="Times New Roman" pitchFamily="18" charset="0"/>
                        </a:rPr>
                        <a:t>Forming of mathematical model</a:t>
                      </a: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279092">
                <a:tc>
                  <a:txBody>
                    <a:bodyPr/>
                    <a:lstStyle/>
                    <a:p>
                      <a:r>
                        <a:rPr lang="en-US" sz="1300" dirty="0">
                          <a:latin typeface="Times New Roman" pitchFamily="18" charset="0"/>
                          <a:cs typeface="Times New Roman" pitchFamily="18" charset="0"/>
                        </a:rPr>
                        <a:t>9</a:t>
                      </a:r>
                    </a:p>
                  </a:txBody>
                  <a:tcPr/>
                </a:tc>
                <a:tc>
                  <a:txBody>
                    <a:bodyPr/>
                    <a:lstStyle/>
                    <a:p>
                      <a:r>
                        <a:rPr lang="en-US" sz="1300" dirty="0">
                          <a:latin typeface="Times New Roman" pitchFamily="18" charset="0"/>
                          <a:cs typeface="Times New Roman" pitchFamily="18" charset="0"/>
                        </a:rPr>
                        <a:t>Proposed system</a:t>
                      </a:r>
                    </a:p>
                  </a:txBody>
                  <a:tcPr/>
                </a:tc>
                <a:tc>
                  <a:txBody>
                    <a:bodyPr/>
                    <a:lstStyle/>
                    <a:p>
                      <a:r>
                        <a:rPr lang="en-US" sz="1300" dirty="0">
                          <a:latin typeface="Times New Roman" pitchFamily="18" charset="0"/>
                          <a:cs typeface="Times New Roman" pitchFamily="18" charset="0"/>
                        </a:rPr>
                        <a:t>Forming the propose of system</a:t>
                      </a: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279092">
                <a:tc>
                  <a:txBody>
                    <a:bodyPr/>
                    <a:lstStyle/>
                    <a:p>
                      <a:r>
                        <a:rPr lang="en-US" sz="1300" dirty="0">
                          <a:latin typeface="Times New Roman" pitchFamily="18" charset="0"/>
                          <a:cs typeface="Times New Roman" pitchFamily="18" charset="0"/>
                        </a:rPr>
                        <a:t>10</a:t>
                      </a:r>
                    </a:p>
                  </a:txBody>
                  <a:tcPr/>
                </a:tc>
                <a:tc>
                  <a:txBody>
                    <a:bodyPr/>
                    <a:lstStyle/>
                    <a:p>
                      <a:r>
                        <a:rPr lang="en-US" sz="1300" dirty="0">
                          <a:latin typeface="Times New Roman" pitchFamily="18" charset="0"/>
                          <a:cs typeface="Times New Roman" pitchFamily="18" charset="0"/>
                        </a:rPr>
                        <a:t>Existing system</a:t>
                      </a:r>
                    </a:p>
                  </a:txBody>
                  <a:tcPr/>
                </a:tc>
                <a:tc>
                  <a:txBody>
                    <a:bodyPr/>
                    <a:lstStyle/>
                    <a:p>
                      <a:r>
                        <a:rPr lang="en-US" sz="1300" dirty="0">
                          <a:latin typeface="Times New Roman" pitchFamily="18" charset="0"/>
                          <a:cs typeface="Times New Roman" pitchFamily="18" charset="0"/>
                        </a:rPr>
                        <a:t>Forming of existing model</a:t>
                      </a: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0"/>
                  </a:ext>
                </a:extLst>
              </a:tr>
              <a:tr h="279092">
                <a:tc>
                  <a:txBody>
                    <a:bodyPr/>
                    <a:lstStyle/>
                    <a:p>
                      <a:r>
                        <a:rPr lang="en-US" sz="1300" dirty="0">
                          <a:latin typeface="Times New Roman" pitchFamily="18" charset="0"/>
                          <a:cs typeface="Times New Roman" pitchFamily="18" charset="0"/>
                        </a:rPr>
                        <a:t>11</a:t>
                      </a:r>
                    </a:p>
                  </a:txBody>
                  <a:tcPr/>
                </a:tc>
                <a:tc>
                  <a:txBody>
                    <a:bodyPr/>
                    <a:lstStyle/>
                    <a:p>
                      <a:r>
                        <a:rPr lang="en-US" sz="1300" dirty="0">
                          <a:latin typeface="Times New Roman" pitchFamily="18" charset="0"/>
                          <a:cs typeface="Times New Roman" pitchFamily="18" charset="0"/>
                        </a:rPr>
                        <a:t>Testing</a:t>
                      </a:r>
                    </a:p>
                  </a:txBody>
                  <a:tcPr/>
                </a:tc>
                <a:tc>
                  <a:txBody>
                    <a:bodyPr/>
                    <a:lstStyle/>
                    <a:p>
                      <a:endParaRPr lang="en-US" sz="1300" dirty="0">
                        <a:latin typeface="Times New Roman" pitchFamily="18" charset="0"/>
                        <a:cs typeface="Times New Roman" pitchFamily="18" charset="0"/>
                      </a:endParaRP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1"/>
                  </a:ext>
                </a:extLst>
              </a:tr>
              <a:tr h="279092">
                <a:tc>
                  <a:txBody>
                    <a:bodyPr/>
                    <a:lstStyle/>
                    <a:p>
                      <a:r>
                        <a:rPr lang="en-US" sz="1300" dirty="0">
                          <a:latin typeface="Times New Roman" pitchFamily="18" charset="0"/>
                          <a:cs typeface="Times New Roman" pitchFamily="18" charset="0"/>
                        </a:rPr>
                        <a:t>12</a:t>
                      </a:r>
                    </a:p>
                  </a:txBody>
                  <a:tcPr/>
                </a:tc>
                <a:tc>
                  <a:txBody>
                    <a:bodyPr/>
                    <a:lstStyle/>
                    <a:p>
                      <a:r>
                        <a:rPr lang="en-US" sz="1300" dirty="0">
                          <a:latin typeface="Times New Roman" pitchFamily="18" charset="0"/>
                          <a:cs typeface="Times New Roman" pitchFamily="18" charset="0"/>
                        </a:rPr>
                        <a:t>Data analysis </a:t>
                      </a:r>
                    </a:p>
                  </a:txBody>
                  <a:tcPr/>
                </a:tc>
                <a:tc>
                  <a:txBody>
                    <a:bodyPr/>
                    <a:lstStyle/>
                    <a:p>
                      <a:endParaRPr lang="en-US" sz="1300" dirty="0">
                        <a:latin typeface="Times New Roman" pitchFamily="18" charset="0"/>
                        <a:cs typeface="Times New Roman" pitchFamily="18" charset="0"/>
                      </a:endParaRP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2"/>
                  </a:ext>
                </a:extLst>
              </a:tr>
              <a:tr h="279092">
                <a:tc>
                  <a:txBody>
                    <a:bodyPr/>
                    <a:lstStyle/>
                    <a:p>
                      <a:r>
                        <a:rPr lang="en-US" sz="1300" dirty="0">
                          <a:latin typeface="Times New Roman" pitchFamily="18" charset="0"/>
                          <a:cs typeface="Times New Roman" pitchFamily="18" charset="0"/>
                        </a:rPr>
                        <a:t>13</a:t>
                      </a:r>
                    </a:p>
                  </a:txBody>
                  <a:tcPr/>
                </a:tc>
                <a:tc>
                  <a:txBody>
                    <a:bodyPr/>
                    <a:lstStyle/>
                    <a:p>
                      <a:r>
                        <a:rPr lang="en-US" sz="1300" dirty="0">
                          <a:latin typeface="Times New Roman" pitchFamily="18" charset="0"/>
                          <a:cs typeface="Times New Roman" pitchFamily="18" charset="0"/>
                        </a:rPr>
                        <a:t>Conclusion and future work</a:t>
                      </a:r>
                    </a:p>
                  </a:txBody>
                  <a:tcPr/>
                </a:tc>
                <a:tc>
                  <a:txBody>
                    <a:bodyPr/>
                    <a:lstStyle/>
                    <a:p>
                      <a:endParaRPr lang="en-US" sz="1300" dirty="0">
                        <a:latin typeface="Times New Roman" pitchFamily="18" charset="0"/>
                        <a:cs typeface="Times New Roman" pitchFamily="18" charset="0"/>
                      </a:endParaRP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3"/>
                  </a:ext>
                </a:extLst>
              </a:tr>
              <a:tr h="279092">
                <a:tc>
                  <a:txBody>
                    <a:bodyPr/>
                    <a:lstStyle/>
                    <a:p>
                      <a:r>
                        <a:rPr lang="en-US" sz="1300" dirty="0">
                          <a:latin typeface="Times New Roman" pitchFamily="18" charset="0"/>
                          <a:cs typeface="Times New Roman" pitchFamily="18" charset="0"/>
                        </a:rPr>
                        <a:t>14</a:t>
                      </a:r>
                    </a:p>
                  </a:txBody>
                  <a:tcPr/>
                </a:tc>
                <a:tc>
                  <a:txBody>
                    <a:bodyPr/>
                    <a:lstStyle/>
                    <a:p>
                      <a:r>
                        <a:rPr lang="en-US" sz="1300" dirty="0">
                          <a:latin typeface="Times New Roman" pitchFamily="18" charset="0"/>
                          <a:cs typeface="Times New Roman" pitchFamily="18" charset="0"/>
                        </a:rPr>
                        <a:t>Report generation</a:t>
                      </a:r>
                    </a:p>
                  </a:txBody>
                  <a:tcPr/>
                </a:tc>
                <a:tc>
                  <a:txBody>
                    <a:bodyPr/>
                    <a:lstStyle/>
                    <a:p>
                      <a:endParaRPr lang="en-US" sz="1300" dirty="0">
                        <a:latin typeface="Times New Roman" pitchFamily="18" charset="0"/>
                        <a:cs typeface="Times New Roman" pitchFamily="18" charset="0"/>
                      </a:endParaRPr>
                    </a:p>
                  </a:txBody>
                  <a:tcPr/>
                </a:tc>
                <a:tc>
                  <a:txBody>
                    <a:bodyPr/>
                    <a:lstStyle/>
                    <a:p>
                      <a:endParaRPr lang="en-US"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4"/>
                  </a:ext>
                </a:extLst>
              </a:tr>
            </a:tbl>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37</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Any back up plan</a:t>
            </a:r>
          </a:p>
        </p:txBody>
      </p:sp>
      <p:sp>
        <p:nvSpPr>
          <p:cNvPr id="2" name="Rectangle 1"/>
          <p:cNvSpPr/>
          <p:nvPr/>
        </p:nvSpPr>
        <p:spPr>
          <a:xfrm>
            <a:off x="762000" y="1524000"/>
            <a:ext cx="10668000" cy="4708981"/>
          </a:xfrm>
          <a:prstGeom prst="rect">
            <a:avLst/>
          </a:prstGeom>
        </p:spPr>
        <p:txBody>
          <a:bodyPr wrap="square">
            <a:spAutoFit/>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If collecting a sufficient amount of labeled data is challenging, consider data augmentation techniques to create synthetic data that can help improve model performance.</a:t>
            </a:r>
          </a:p>
          <a:p>
            <a:pPr marL="342900" indent="-342900">
              <a:lnSpc>
                <a:spcPct val="150000"/>
              </a:lnSpc>
              <a:buFont typeface="Arial" pitchFamily="34" charset="0"/>
              <a:buChar char="•"/>
            </a:pPr>
            <a:r>
              <a:rPr lang="en-US" sz="2000" dirty="0">
                <a:latin typeface="Times New Roman" pitchFamily="18" charset="0"/>
                <a:cs typeface="Times New Roman" pitchFamily="18" charset="0"/>
              </a:rPr>
              <a:t>Implement a mechanism for users to report suspicious profiles. Combine user reports with automated detection for more accurate results.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Create ensemble models by combining multiple machine learning algorithms to increase accuracy and robustness.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Work closely with legal teams and consider implementing stricter policies for account creation and verification.</a:t>
            </a:r>
          </a:p>
          <a:p>
            <a:pPr marL="342900" indent="-342900">
              <a:lnSpc>
                <a:spcPct val="150000"/>
              </a:lnSpc>
              <a:buFont typeface="Arial" pitchFamily="34" charset="0"/>
              <a:buChar char="•"/>
            </a:pPr>
            <a:r>
              <a:rPr lang="en-US" sz="2000" dirty="0">
                <a:latin typeface="Times New Roman" pitchFamily="18" charset="0"/>
                <a:cs typeface="Times New Roman" pitchFamily="18" charset="0"/>
              </a:rPr>
              <a:t>Ensure that your model respects user privacy and ethical guidelines, especially when handling user data and profile information.</a:t>
            </a:r>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38</a:t>
            </a:fld>
            <a:endParaRPr lang="en-US" dirty="0"/>
          </a:p>
        </p:txBody>
      </p:sp>
      <p:sp>
        <p:nvSpPr>
          <p:cNvPr id="1048714" name="Title 1"/>
          <p:cNvSpPr txBox="1"/>
          <p:nvPr/>
        </p:nvSpPr>
        <p:spPr>
          <a:xfrm>
            <a:off x="609600" y="185738"/>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smtClean="0">
                <a:latin typeface="Times New Roman" panose="02020603050405020304" pitchFamily="18" charset="0"/>
                <a:cs typeface="Times New Roman" panose="02020603050405020304" pitchFamily="18" charset="0"/>
              </a:rPr>
              <a:t>Advantages</a:t>
            </a:r>
            <a:endParaRPr lang="en-US" sz="4400" b="1" dirty="0">
              <a:latin typeface="Times New Roman" panose="02020603050405020304" pitchFamily="18" charset="0"/>
              <a:cs typeface="Times New Roman" panose="02020603050405020304" pitchFamily="18" charset="0"/>
            </a:endParaRPr>
          </a:p>
        </p:txBody>
      </p:sp>
      <p:sp>
        <p:nvSpPr>
          <p:cNvPr id="2" name="Rectangle 1"/>
          <p:cNvSpPr/>
          <p:nvPr/>
        </p:nvSpPr>
        <p:spPr>
          <a:xfrm>
            <a:off x="762000" y="1676401"/>
            <a:ext cx="10744200" cy="3785652"/>
          </a:xfrm>
          <a:prstGeom prst="rect">
            <a:avLst/>
          </a:prstGeom>
        </p:spPr>
        <p:txBody>
          <a:bodyPr wrap="square">
            <a:spAutoFit/>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Users can have a more positive and trustworthy experience on Instagram when fake profiles are identified and removed. </a:t>
            </a:r>
          </a:p>
          <a:p>
            <a:pPr marL="342900" indent="-342900">
              <a:lnSpc>
                <a:spcPct val="150000"/>
              </a:lnSpc>
              <a:buFont typeface="Arial" pitchFamily="34" charset="0"/>
              <a:buChar char="•"/>
            </a:pPr>
            <a:r>
              <a:rPr lang="en-US" sz="2000" dirty="0">
                <a:latin typeface="Times New Roman" pitchFamily="18" charset="0"/>
                <a:cs typeface="Times New Roman" pitchFamily="18" charset="0"/>
              </a:rPr>
              <a:t>Fake profiles can be used for various malicious purposes, including harassment, spamming, and spreading misinformation. </a:t>
            </a:r>
          </a:p>
          <a:p>
            <a:pPr marL="342900" indent="-342900">
              <a:lnSpc>
                <a:spcPct val="150000"/>
              </a:lnSpc>
              <a:buFont typeface="Arial" pitchFamily="34" charset="0"/>
              <a:buChar char="•"/>
            </a:pPr>
            <a:r>
              <a:rPr lang="en-US" sz="2000" dirty="0">
                <a:latin typeface="Times New Roman" pitchFamily="18" charset="0"/>
                <a:cs typeface="Times New Roman" pitchFamily="18" charset="0"/>
              </a:rPr>
              <a:t>Identifying and removing such profiles, Instagram can contribute to reducing the spread of misinformation on the platform.</a:t>
            </a:r>
          </a:p>
          <a:p>
            <a:pPr marL="342900" indent="-342900">
              <a:lnSpc>
                <a:spcPct val="150000"/>
              </a:lnSpc>
              <a:buFont typeface="Arial" pitchFamily="34" charset="0"/>
              <a:buChar char="•"/>
            </a:pPr>
            <a:r>
              <a:rPr lang="en-US" sz="2000" dirty="0">
                <a:latin typeface="Times New Roman" pitchFamily="18" charset="0"/>
                <a:cs typeface="Times New Roman" pitchFamily="18" charset="0"/>
              </a:rPr>
              <a:t>Fake profiles can be used to impersonate legitimate users or organizations for phishing scams.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Social media algorithms often prioritize content and profiles based on user engagement. </a:t>
            </a:r>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39</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Limitations</a:t>
            </a:r>
          </a:p>
        </p:txBody>
      </p:sp>
      <p:sp>
        <p:nvSpPr>
          <p:cNvPr id="2" name="Rectangle 1"/>
          <p:cNvSpPr/>
          <p:nvPr/>
        </p:nvSpPr>
        <p:spPr>
          <a:xfrm>
            <a:off x="762000" y="1371600"/>
            <a:ext cx="10668000" cy="5170646"/>
          </a:xfrm>
          <a:prstGeom prst="rect">
            <a:avLst/>
          </a:prstGeom>
        </p:spPr>
        <p:txBody>
          <a:bodyPr wrap="square">
            <a:spAutoFit/>
          </a:bodyPr>
          <a:lstStyle/>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Malicious actors are continually evolving their tactics to create more sophisticated fake profiles that can evade detection algorithms. </a:t>
            </a: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Analyzing user profiles and behavior for the purpose of fake profile detection raises concerns about user privacy. </a:t>
            </a: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Real profiles significantly outnumber fake profiles on Instagram.</a:t>
            </a: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New types of fake profiles and malicious behavior emerge regularly, making it difficult for detection algorithms to keep up with evolving threats.</a:t>
            </a: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Some legitimate users may employ automation tools for benign purposes, such as social media management. </a:t>
            </a:r>
          </a:p>
          <a:p>
            <a:pPr marL="285750" indent="-285750" algn="just">
              <a:lnSpc>
                <a:spcPct val="150000"/>
              </a:lnSpc>
              <a:buFont typeface="Arial" pitchFamily="34" charset="0"/>
              <a:buChar char="•"/>
            </a:pPr>
            <a:r>
              <a:rPr lang="en-US" sz="2000" dirty="0">
                <a:latin typeface="Times New Roman" pitchFamily="18" charset="0"/>
                <a:cs typeface="Times New Roman" pitchFamily="18" charset="0"/>
              </a:rPr>
              <a:t>Smaller social media platforms or startups may lack the resources to develop and maintain robust fake profile detection systems.</a:t>
            </a:r>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p>
            <a:r>
              <a:rPr lang="en-IN" dirty="0"/>
              <a:t/>
            </a:r>
            <a:br>
              <a:rPr lang="en-IN" dirty="0"/>
            </a:br>
            <a:endParaRPr lang="en-IN" dirty="0"/>
          </a:p>
        </p:txBody>
      </p:sp>
      <p:sp>
        <p:nvSpPr>
          <p:cNvPr id="1048613"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14" name="Footer Placeholder 3"/>
          <p:cNvSpPr>
            <a:spLocks noGrp="1"/>
          </p:cNvSpPr>
          <p:nvPr>
            <p:ph type="ftr" sz="quarter" idx="11"/>
          </p:nvPr>
        </p:nvSpPr>
        <p:spPr/>
        <p:txBody>
          <a:bodyPr/>
          <a:lstStyle/>
          <a:p>
            <a:r>
              <a:rPr lang="en-US" dirty="0"/>
              <a:t>BE Project SKNCOE 2023-24</a:t>
            </a:r>
          </a:p>
        </p:txBody>
      </p:sp>
      <p:sp>
        <p:nvSpPr>
          <p:cNvPr id="1048615" name="Slide Number Placeholder 4"/>
          <p:cNvSpPr>
            <a:spLocks noGrp="1"/>
          </p:cNvSpPr>
          <p:nvPr>
            <p:ph type="sldNum" sz="quarter" idx="12"/>
          </p:nvPr>
        </p:nvSpPr>
        <p:spPr/>
        <p:txBody>
          <a:bodyPr/>
          <a:lstStyle/>
          <a:p>
            <a:fld id="{B6F15528-21DE-4FAA-801E-634DDDAF4B2B}" type="slidenum">
              <a:rPr lang="en-US" smtClean="0"/>
              <a:t>4</a:t>
            </a:fld>
            <a:endParaRPr lang="en-US" dirty="0"/>
          </a:p>
        </p:txBody>
      </p:sp>
      <p:sp>
        <p:nvSpPr>
          <p:cNvPr id="1048616"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Motivation</a:t>
            </a:r>
          </a:p>
        </p:txBody>
      </p:sp>
      <p:sp>
        <p:nvSpPr>
          <p:cNvPr id="1048617" name="Rectangle 7"/>
          <p:cNvSpPr/>
          <p:nvPr/>
        </p:nvSpPr>
        <p:spPr>
          <a:xfrm>
            <a:off x="931333" y="1445453"/>
            <a:ext cx="10329333" cy="3970318"/>
          </a:xfrm>
          <a:prstGeom prst="rect">
            <a:avLst/>
          </a:prstGeom>
        </p:spPr>
        <p:txBody>
          <a:bodyPr wrap="square">
            <a:spAutoFit/>
          </a:bodyPr>
          <a:lstStyle/>
          <a:p>
            <a:pPr>
              <a:lnSpc>
                <a:spcPct val="150000"/>
              </a:lnSpc>
            </a:pPr>
            <a:endParaRPr lang="en-US" sz="2400" dirty="0">
              <a:latin typeface="Times New Roman" pitchFamily="18" charset="0"/>
              <a:cs typeface="Times New Roman" pitchFamily="18" charset="0"/>
            </a:endParaRPr>
          </a:p>
          <a:p>
            <a:pPr algn="just">
              <a:lnSpc>
                <a:spcPct val="150000"/>
              </a:lnSpc>
            </a:pPr>
            <a:r>
              <a:rPr lang="en-US" sz="2400" dirty="0" smtClean="0">
                <a:latin typeface="Times New Roman" pitchFamily="18" charset="0"/>
                <a:cs typeface="Times New Roman" pitchFamily="18" charset="0"/>
              </a:rPr>
              <a:t>		Instagram </a:t>
            </a:r>
            <a:r>
              <a:rPr lang="en-US" sz="2400" dirty="0">
                <a:latin typeface="Times New Roman" pitchFamily="18" charset="0"/>
                <a:cs typeface="Times New Roman" pitchFamily="18" charset="0"/>
              </a:rPr>
              <a:t>is one of the most popular social media platforms, and with its growing user base, the presence of fake profiles has become a significant concern. Fake profiles can be used for various malicious purposes, including spreading misinformation, phishing, or cyberbullying. This project aims to develop a machine learning model that can accurately identify and classify fake Instagram profiles.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40</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Future Work</a:t>
            </a:r>
          </a:p>
        </p:txBody>
      </p:sp>
      <p:sp>
        <p:nvSpPr>
          <p:cNvPr id="2" name="Rectangle 1"/>
          <p:cNvSpPr/>
          <p:nvPr/>
        </p:nvSpPr>
        <p:spPr>
          <a:xfrm>
            <a:off x="838200" y="1515687"/>
            <a:ext cx="10668000" cy="4661276"/>
          </a:xfrm>
          <a:prstGeom prst="rect">
            <a:avLst/>
          </a:prstGeom>
        </p:spPr>
        <p:txBody>
          <a:bodyPr wrap="square">
            <a:spAutoFit/>
          </a:bodyPr>
          <a:lstStyle/>
          <a:p>
            <a:pPr marL="342900" indent="-342900">
              <a:lnSpc>
                <a:spcPct val="150000"/>
              </a:lnSpc>
              <a:buFont typeface="Arial" pitchFamily="34" charset="0"/>
              <a:buChar char="•"/>
            </a:pPr>
            <a:r>
              <a:rPr lang="en-US" sz="2000" dirty="0">
                <a:latin typeface="Times New Roman" pitchFamily="18" charset="0"/>
                <a:cs typeface="Times New Roman" pitchFamily="18" charset="0"/>
              </a:rPr>
              <a:t>Explore more advanced machine learning techniques, such as deep learning models, to improve the accuracy of fake profile detection. </a:t>
            </a:r>
          </a:p>
          <a:p>
            <a:pPr marL="342900" indent="-342900">
              <a:lnSpc>
                <a:spcPct val="150000"/>
              </a:lnSpc>
              <a:buFont typeface="Arial" pitchFamily="34" charset="0"/>
              <a:buChar char="•"/>
            </a:pPr>
            <a:r>
              <a:rPr lang="en-US" sz="2000" dirty="0">
                <a:latin typeface="Times New Roman" pitchFamily="18" charset="0"/>
                <a:cs typeface="Times New Roman" pitchFamily="18" charset="0"/>
              </a:rPr>
              <a:t>Focus on behavioral analysis, including user interaction patterns, posting frequency, and content quality, to identify anomalies indicative of fake profiles.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Implement real-time monitoring systems that can quickly adapt to emerging threats and adjust detection strategies accordingly.</a:t>
            </a:r>
          </a:p>
          <a:p>
            <a:pPr marL="342900" indent="-342900">
              <a:lnSpc>
                <a:spcPct val="150000"/>
              </a:lnSpc>
              <a:buFont typeface="Arial" pitchFamily="34" charset="0"/>
              <a:buChar char="•"/>
            </a:pPr>
            <a:r>
              <a:rPr lang="en-US" sz="2000" dirty="0">
                <a:latin typeface="Times New Roman" pitchFamily="18" charset="0"/>
                <a:cs typeface="Times New Roman" pitchFamily="18" charset="0"/>
              </a:rPr>
              <a:t>Continuously evaluate detection models against adversarial attacks to ensure robustness against sophisticated fake profiles.</a:t>
            </a:r>
          </a:p>
          <a:p>
            <a:pPr marL="342900" indent="-342900">
              <a:lnSpc>
                <a:spcPct val="150000"/>
              </a:lnSpc>
              <a:buFont typeface="Arial" pitchFamily="34" charset="0"/>
              <a:buChar char="•"/>
            </a:pPr>
            <a:r>
              <a:rPr lang="en-US" sz="2000" dirty="0">
                <a:latin typeface="Times New Roman" pitchFamily="18" charset="0"/>
                <a:cs typeface="Times New Roman" pitchFamily="18" charset="0"/>
              </a:rPr>
              <a:t>Create and maintain benchmark datasets that reflect the evolving landscape of fake profiles for researchers to evaluate and compare their detection methods.</a:t>
            </a:r>
          </a:p>
        </p:txBody>
      </p:sp>
    </p:spTree>
    <p:extLst>
      <p:ext uri="{BB962C8B-B14F-4D97-AF65-F5344CB8AC3E}">
        <p14:creationId xmlns:p14="http://schemas.microsoft.com/office/powerpoint/2010/main" val="38164627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Title 1"/>
          <p:cNvSpPr>
            <a:spLocks noGrp="1"/>
          </p:cNvSpPr>
          <p:nvPr>
            <p:ph type="title"/>
          </p:nvPr>
        </p:nvSpPr>
        <p:spPr/>
        <p:txBody>
          <a:bodyPr>
            <a:normAutofit/>
          </a:bodyPr>
          <a:lstStyle/>
          <a:p>
            <a:r>
              <a:rPr lang="en-IN" dirty="0"/>
              <a:t/>
            </a:r>
            <a:br>
              <a:rPr lang="en-IN" dirty="0"/>
            </a:br>
            <a:endParaRPr lang="en-IN" dirty="0"/>
          </a:p>
        </p:txBody>
      </p:sp>
      <p:sp>
        <p:nvSpPr>
          <p:cNvPr id="1048711"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2" name="Footer Placeholder 3"/>
          <p:cNvSpPr>
            <a:spLocks noGrp="1"/>
          </p:cNvSpPr>
          <p:nvPr>
            <p:ph type="ftr" sz="quarter" idx="11"/>
          </p:nvPr>
        </p:nvSpPr>
        <p:spPr/>
        <p:txBody>
          <a:bodyPr/>
          <a:lstStyle/>
          <a:p>
            <a:r>
              <a:rPr lang="en-US" dirty="0"/>
              <a:t>BE Project SKNCOE 2023-24</a:t>
            </a:r>
          </a:p>
        </p:txBody>
      </p:sp>
      <p:sp>
        <p:nvSpPr>
          <p:cNvPr id="1048713" name="Slide Number Placeholder 4"/>
          <p:cNvSpPr>
            <a:spLocks noGrp="1"/>
          </p:cNvSpPr>
          <p:nvPr>
            <p:ph type="sldNum" sz="quarter" idx="12"/>
          </p:nvPr>
        </p:nvSpPr>
        <p:spPr/>
        <p:txBody>
          <a:bodyPr/>
          <a:lstStyle/>
          <a:p>
            <a:fld id="{B6F15528-21DE-4FAA-801E-634DDDAF4B2B}" type="slidenum">
              <a:rPr lang="en-US" smtClean="0"/>
              <a:t>41</a:t>
            </a:fld>
            <a:endParaRPr lang="en-US" dirty="0"/>
          </a:p>
        </p:txBody>
      </p:sp>
      <p:sp>
        <p:nvSpPr>
          <p:cNvPr id="1048714"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Conclusion</a:t>
            </a:r>
          </a:p>
        </p:txBody>
      </p:sp>
      <p:sp>
        <p:nvSpPr>
          <p:cNvPr id="1048715" name="Rectangle 6"/>
          <p:cNvSpPr/>
          <p:nvPr/>
        </p:nvSpPr>
        <p:spPr>
          <a:xfrm>
            <a:off x="609600" y="1720840"/>
            <a:ext cx="10972800" cy="2400657"/>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The identification and classification of fake Instagram profiles are crucial endeavors with significant implications for user trust, safety, and the overall integrity of the platform. This multifaceted problem requires a holistic approach, involving data, machine learning models, ethical considerations, and user engagement. Detecting and classifying fake Instagram profiles is a complex challenge that involves various techniques, including natural language processing, image analysis, and social network analysis.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Title 1"/>
          <p:cNvSpPr>
            <a:spLocks noGrp="1"/>
          </p:cNvSpPr>
          <p:nvPr>
            <p:ph type="title"/>
          </p:nvPr>
        </p:nvSpPr>
        <p:spPr/>
        <p:txBody>
          <a:bodyPr>
            <a:normAutofit/>
          </a:bodyPr>
          <a:lstStyle/>
          <a:p>
            <a:r>
              <a:rPr lang="en-IN" dirty="0"/>
              <a:t/>
            </a:r>
            <a:br>
              <a:rPr lang="en-IN" dirty="0"/>
            </a:br>
            <a:endParaRPr lang="en-IN" dirty="0"/>
          </a:p>
        </p:txBody>
      </p:sp>
      <p:sp>
        <p:nvSpPr>
          <p:cNvPr id="1048717"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18" name="Footer Placeholder 3"/>
          <p:cNvSpPr>
            <a:spLocks noGrp="1"/>
          </p:cNvSpPr>
          <p:nvPr>
            <p:ph type="ftr" sz="quarter" idx="11"/>
          </p:nvPr>
        </p:nvSpPr>
        <p:spPr/>
        <p:txBody>
          <a:bodyPr/>
          <a:lstStyle/>
          <a:p>
            <a:r>
              <a:rPr lang="en-US" dirty="0"/>
              <a:t>BE Project SKNCOE 2023-24</a:t>
            </a:r>
          </a:p>
        </p:txBody>
      </p:sp>
      <p:sp>
        <p:nvSpPr>
          <p:cNvPr id="1048719" name="Slide Number Placeholder 4"/>
          <p:cNvSpPr>
            <a:spLocks noGrp="1"/>
          </p:cNvSpPr>
          <p:nvPr>
            <p:ph type="sldNum" sz="quarter" idx="12"/>
          </p:nvPr>
        </p:nvSpPr>
        <p:spPr/>
        <p:txBody>
          <a:bodyPr/>
          <a:lstStyle/>
          <a:p>
            <a:fld id="{B6F15528-21DE-4FAA-801E-634DDDAF4B2B}" type="slidenum">
              <a:rPr lang="en-US" smtClean="0"/>
              <a:t>42</a:t>
            </a:fld>
            <a:endParaRPr lang="en-US" dirty="0"/>
          </a:p>
        </p:txBody>
      </p:sp>
      <p:sp>
        <p:nvSpPr>
          <p:cNvPr id="1048720"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References</a:t>
            </a:r>
          </a:p>
        </p:txBody>
      </p:sp>
      <p:sp>
        <p:nvSpPr>
          <p:cNvPr id="1048721" name="Rectangle 6"/>
          <p:cNvSpPr/>
          <p:nvPr/>
        </p:nvSpPr>
        <p:spPr>
          <a:xfrm>
            <a:off x="609600" y="1371600"/>
            <a:ext cx="10972800" cy="4616648"/>
          </a:xfrm>
          <a:prstGeom prst="rect">
            <a:avLst/>
          </a:prstGeom>
        </p:spPr>
        <p:txBody>
          <a:bodyPr wrap="square">
            <a:spAutoFit/>
          </a:bodyPr>
          <a:lstStyle/>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[1] </a:t>
            </a:r>
            <a:r>
              <a:rPr lang="en-US" sz="2100" dirty="0">
                <a:latin typeface="Times New Roman" panose="02020603050405020304" pitchFamily="18" charset="0"/>
                <a:cs typeface="Times New Roman" panose="02020603050405020304" pitchFamily="18" charset="0"/>
              </a:rPr>
              <a:t>Zainab Agha, Neeraj </a:t>
            </a:r>
            <a:r>
              <a:rPr lang="en-US" sz="2100" dirty="0" err="1">
                <a:latin typeface="Times New Roman" panose="02020603050405020304" pitchFamily="18" charset="0"/>
                <a:cs typeface="Times New Roman" pitchFamily="18" charset="0"/>
              </a:rPr>
              <a:t>Chatlani</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Afsaneh</a:t>
            </a:r>
            <a:r>
              <a:rPr lang="en-US" sz="2100" dirty="0">
                <a:latin typeface="Times New Roman" pitchFamily="18" charset="0"/>
                <a:cs typeface="Times New Roman" pitchFamily="18" charset="0"/>
              </a:rPr>
              <a:t> Razi, and Pamela Wisniewski. 2020. Towards conducting responsible research with teens and parents regarding online risks. In Extended Abstracts of the 2020 CHI Conference on Human Factors in Computing Systems. 1–8. </a:t>
            </a:r>
          </a:p>
          <a:p>
            <a:r>
              <a:rPr lang="en-US" sz="2100" b="1" dirty="0">
                <a:latin typeface="Times New Roman" pitchFamily="18" charset="0"/>
                <a:cs typeface="Times New Roman" pitchFamily="18" charset="0"/>
              </a:rPr>
              <a:t>[2] </a:t>
            </a:r>
            <a:r>
              <a:rPr lang="en-US" sz="2100" dirty="0" err="1">
                <a:latin typeface="Times New Roman" panose="02020603050405020304" pitchFamily="18" charset="0"/>
                <a:cs typeface="Times New Roman" pitchFamily="18" charset="0"/>
              </a:rPr>
              <a:t>Shiza</a:t>
            </a:r>
            <a:r>
              <a:rPr lang="en-US" sz="2100" dirty="0">
                <a:latin typeface="Times New Roman" panose="02020603050405020304" pitchFamily="18" charset="0"/>
                <a:cs typeface="Times New Roman" pitchFamily="18" charset="0"/>
              </a:rPr>
              <a:t> Ali, </a:t>
            </a:r>
            <a:r>
              <a:rPr lang="en-US" sz="2100" dirty="0" err="1">
                <a:latin typeface="Times New Roman" panose="02020603050405020304" pitchFamily="18" charset="0"/>
                <a:cs typeface="Times New Roman" pitchFamily="18" charset="0"/>
              </a:rPr>
              <a:t>Afsaneh</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Razi</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Seunghyun</a:t>
            </a:r>
            <a:r>
              <a:rPr lang="en-US" sz="2100" dirty="0">
                <a:latin typeface="Times New Roman" panose="02020603050405020304" pitchFamily="18" charset="0"/>
                <a:cs typeface="Times New Roman" pitchFamily="18" charset="0"/>
              </a:rPr>
              <a:t> Kim, </a:t>
            </a:r>
            <a:r>
              <a:rPr lang="en-US" sz="2100" dirty="0" err="1">
                <a:latin typeface="Times New Roman" panose="02020603050405020304" pitchFamily="18" charset="0"/>
                <a:cs typeface="Times New Roman" pitchFamily="18" charset="0"/>
              </a:rPr>
              <a:t>Ashwaq</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Alsoubai</a:t>
            </a:r>
            <a:r>
              <a:rPr lang="en-US" sz="2100" dirty="0">
                <a:latin typeface="Times New Roman" panose="02020603050405020304" pitchFamily="18" charset="0"/>
                <a:cs typeface="Times New Roman" pitchFamily="18" charset="0"/>
              </a:rPr>
              <a:t>, Joshua Gracie, </a:t>
            </a:r>
            <a:r>
              <a:rPr lang="en-US" sz="2100" dirty="0" err="1">
                <a:latin typeface="Times New Roman" panose="02020603050405020304" pitchFamily="18" charset="0"/>
                <a:cs typeface="Times New Roman" pitchFamily="18" charset="0"/>
              </a:rPr>
              <a:t>Munmun</a:t>
            </a:r>
            <a:r>
              <a:rPr lang="en-US" sz="2100" dirty="0">
                <a:latin typeface="Times New Roman" panose="02020603050405020304" pitchFamily="18" charset="0"/>
                <a:cs typeface="Times New Roman" pitchFamily="18" charset="0"/>
              </a:rPr>
              <a:t> De </a:t>
            </a:r>
            <a:r>
              <a:rPr lang="en-US" sz="2100" dirty="0" err="1">
                <a:latin typeface="Times New Roman" panose="02020603050405020304" pitchFamily="18" charset="0"/>
                <a:cs typeface="Times New Roman" pitchFamily="18" charset="0"/>
              </a:rPr>
              <a:t>Choudhury</a:t>
            </a:r>
            <a:r>
              <a:rPr lang="en-US" sz="2100" dirty="0">
                <a:latin typeface="Times New Roman" panose="02020603050405020304" pitchFamily="18" charset="0"/>
                <a:cs typeface="Times New Roman" pitchFamily="18" charset="0"/>
              </a:rPr>
              <a:t>, Pamela J Wisniewski, and </a:t>
            </a:r>
            <a:r>
              <a:rPr lang="en-US" sz="2100" dirty="0" err="1">
                <a:latin typeface="Times New Roman" panose="02020603050405020304" pitchFamily="18" charset="0"/>
                <a:cs typeface="Times New Roman" pitchFamily="18" charset="0"/>
              </a:rPr>
              <a:t>Gianluca</a:t>
            </a:r>
            <a:r>
              <a:rPr lang="en-US" sz="2100" dirty="0">
                <a:latin typeface="Times New Roman" panose="02020603050405020304" pitchFamily="18" charset="0"/>
                <a:cs typeface="Times New Roman" pitchFamily="18" charset="0"/>
              </a:rPr>
              <a:t> </a:t>
            </a:r>
            <a:r>
              <a:rPr lang="en-US" sz="2100" dirty="0" err="1">
                <a:latin typeface="Times New Roman" panose="02020603050405020304" pitchFamily="18" charset="0"/>
                <a:cs typeface="Times New Roman" pitchFamily="18" charset="0"/>
              </a:rPr>
              <a:t>Stringhini</a:t>
            </a:r>
            <a:r>
              <a:rPr lang="en-US" sz="2100" dirty="0">
                <a:latin typeface="Times New Roman" pitchFamily="18" charset="0"/>
                <a:cs typeface="Times New Roman" pitchFamily="18" charset="0"/>
              </a:rPr>
              <a:t>. 2022. Understanding the Digital Lives of Youth: Analyzing Media Shared within Safe Versus Unsafe Private Conversations on Instagram. (2022), 1–14.</a:t>
            </a:r>
          </a:p>
          <a:p>
            <a:r>
              <a:rPr lang="en-US" sz="2100" b="1" dirty="0">
                <a:latin typeface="Times New Roman" pitchFamily="18" charset="0"/>
                <a:cs typeface="Times New Roman" pitchFamily="18" charset="0"/>
              </a:rPr>
              <a:t>[3] </a:t>
            </a:r>
            <a:r>
              <a:rPr lang="en-US" sz="2100" dirty="0">
                <a:latin typeface="Times New Roman" pitchFamily="18" charset="0"/>
                <a:cs typeface="Times New Roman" pitchFamily="18" charset="0"/>
              </a:rPr>
              <a:t>Detect fake profiles on social media network https://telanganatoday.com/detect-fake-profiles-on-social-medianetworks </a:t>
            </a:r>
          </a:p>
          <a:p>
            <a:r>
              <a:rPr lang="en-US" sz="2100" b="1" dirty="0">
                <a:latin typeface="Times New Roman" pitchFamily="18" charset="0"/>
                <a:cs typeface="Times New Roman" pitchFamily="18" charset="0"/>
              </a:rPr>
              <a:t>[4] </a:t>
            </a:r>
            <a:r>
              <a:rPr lang="en-US" sz="2100" dirty="0">
                <a:latin typeface="Times New Roman" pitchFamily="18" charset="0"/>
                <a:cs typeface="Times New Roman" pitchFamily="18" charset="0"/>
              </a:rPr>
              <a:t>S. M. Din, R. </a:t>
            </a:r>
            <a:r>
              <a:rPr lang="en-US" sz="2100" dirty="0" err="1">
                <a:latin typeface="Times New Roman" panose="02020603050405020304" pitchFamily="18" charset="0"/>
                <a:cs typeface="Times New Roman" pitchFamily="18" charset="0"/>
              </a:rPr>
              <a:t>Ramli</a:t>
            </a:r>
            <a:r>
              <a:rPr lang="en-US" sz="2100" dirty="0">
                <a:latin typeface="Times New Roman" panose="02020603050405020304" pitchFamily="18" charset="0"/>
                <a:cs typeface="Times New Roman" pitchFamily="18" charset="0"/>
              </a:rPr>
              <a:t> and A. A. </a:t>
            </a:r>
            <a:r>
              <a:rPr lang="en-US" sz="2100" dirty="0" err="1">
                <a:latin typeface="Times New Roman" panose="02020603050405020304" pitchFamily="18" charset="0"/>
                <a:cs typeface="Times New Roman" pitchFamily="18" charset="0"/>
              </a:rPr>
              <a:t>Bakar</a:t>
            </a:r>
            <a:r>
              <a:rPr lang="en-US" sz="2100" dirty="0">
                <a:latin typeface="Times New Roman" panose="02020603050405020304" pitchFamily="18" charset="0"/>
                <a:cs typeface="Times New Roman" pitchFamily="18" charset="0"/>
              </a:rPr>
              <a:t>, "A Review on Trust Factors Affecting purchase Intention on Instagram", </a:t>
            </a:r>
            <a:r>
              <a:rPr lang="en-US" sz="2100" i="1" dirty="0">
                <a:latin typeface="Times New Roman" panose="02020603050405020304" pitchFamily="18" charset="0"/>
                <a:cs typeface="Times New Roman" pitchFamily="18" charset="0"/>
              </a:rPr>
              <a:t>2018 IEEE Conference on Application Information and Network Security (AINS)</a:t>
            </a:r>
            <a:r>
              <a:rPr lang="en-US" sz="2100" dirty="0">
                <a:latin typeface="Times New Roman" pitchFamily="18" charset="0"/>
                <a:cs typeface="Times New Roman" pitchFamily="18" charset="0"/>
              </a:rPr>
              <a:t>, 2018</a:t>
            </a:r>
          </a:p>
          <a:p>
            <a:endParaRPr lang="en-US" sz="2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
          <p:cNvSpPr>
            <a:spLocks noGrp="1"/>
          </p:cNvSpPr>
          <p:nvPr>
            <p:ph type="title"/>
          </p:nvPr>
        </p:nvSpPr>
        <p:spPr/>
        <p:txBody>
          <a:bodyPr>
            <a:normAutofit/>
          </a:bodyPr>
          <a:lstStyle/>
          <a:p>
            <a:r>
              <a:rPr lang="en-IN" dirty="0"/>
              <a:t/>
            </a:r>
            <a:br>
              <a:rPr lang="en-IN" dirty="0"/>
            </a:br>
            <a:endParaRPr lang="en-IN" dirty="0"/>
          </a:p>
        </p:txBody>
      </p:sp>
      <p:sp>
        <p:nvSpPr>
          <p:cNvPr id="1048723"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724" name="Footer Placeholder 3"/>
          <p:cNvSpPr>
            <a:spLocks noGrp="1"/>
          </p:cNvSpPr>
          <p:nvPr>
            <p:ph type="ftr" sz="quarter" idx="11"/>
          </p:nvPr>
        </p:nvSpPr>
        <p:spPr/>
        <p:txBody>
          <a:bodyPr/>
          <a:lstStyle/>
          <a:p>
            <a:r>
              <a:rPr lang="en-US" dirty="0"/>
              <a:t>BE Project SKNCOE 2023-24</a:t>
            </a:r>
          </a:p>
        </p:txBody>
      </p:sp>
      <p:sp>
        <p:nvSpPr>
          <p:cNvPr id="1048725" name="Slide Number Placeholder 4"/>
          <p:cNvSpPr>
            <a:spLocks noGrp="1"/>
          </p:cNvSpPr>
          <p:nvPr>
            <p:ph type="sldNum" sz="quarter" idx="12"/>
          </p:nvPr>
        </p:nvSpPr>
        <p:spPr/>
        <p:txBody>
          <a:bodyPr/>
          <a:lstStyle/>
          <a:p>
            <a:fld id="{B6F15528-21DE-4FAA-801E-634DDDAF4B2B}" type="slidenum">
              <a:rPr lang="en-US" smtClean="0"/>
              <a:t>43</a:t>
            </a:fld>
            <a:endParaRPr lang="en-US" dirty="0"/>
          </a:p>
        </p:txBody>
      </p:sp>
      <p:sp>
        <p:nvSpPr>
          <p:cNvPr id="1048726"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References</a:t>
            </a:r>
          </a:p>
        </p:txBody>
      </p:sp>
      <p:sp>
        <p:nvSpPr>
          <p:cNvPr id="1048727" name="Rectangle 7"/>
          <p:cNvSpPr/>
          <p:nvPr/>
        </p:nvSpPr>
        <p:spPr>
          <a:xfrm>
            <a:off x="609600" y="1302127"/>
            <a:ext cx="10972800" cy="4616648"/>
          </a:xfrm>
          <a:prstGeom prst="rect">
            <a:avLst/>
          </a:prstGeom>
        </p:spPr>
        <p:txBody>
          <a:bodyPr wrap="square">
            <a:spAutoFit/>
          </a:bodyPr>
          <a:lstStyle/>
          <a:p>
            <a:endParaRPr lang="en-US" sz="2100" b="1" dirty="0">
              <a:latin typeface="Times New Roman" panose="02020603050405020304" pitchFamily="18" charset="0"/>
              <a:cs typeface="Times New Roman" panose="02020603050405020304" pitchFamily="18" charset="0"/>
            </a:endParaRPr>
          </a:p>
          <a:p>
            <a:endParaRPr lang="en-US" sz="2100" b="1"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[5].</a:t>
            </a:r>
            <a:r>
              <a:rPr lang="en-US" sz="2100" dirty="0">
                <a:latin typeface="Times New Roman" panose="02020603050405020304" pitchFamily="18" charset="0"/>
                <a:cs typeface="Times New Roman" pitchFamily="18" charset="0"/>
              </a:rPr>
              <a:t> S.C. </a:t>
            </a:r>
            <a:r>
              <a:rPr lang="en-US" sz="2100" dirty="0" err="1">
                <a:latin typeface="Times New Roman" panose="02020603050405020304" pitchFamily="18" charset="0"/>
                <a:cs typeface="Times New Roman" pitchFamily="18" charset="0"/>
              </a:rPr>
              <a:t>Boerman</a:t>
            </a:r>
            <a:r>
              <a:rPr lang="en-US" sz="2100" dirty="0">
                <a:latin typeface="Times New Roman" panose="02020603050405020304" pitchFamily="18" charset="0"/>
                <a:cs typeface="Times New Roman" pitchFamily="18" charset="0"/>
              </a:rPr>
              <a:t>, "The effects of the standardized Instagram disclosure for micro- and </a:t>
            </a:r>
            <a:r>
              <a:rPr lang="en-US" sz="2100" dirty="0" err="1">
                <a:latin typeface="Times New Roman" panose="02020603050405020304" pitchFamily="18" charset="0"/>
                <a:cs typeface="Times New Roman" pitchFamily="18" charset="0"/>
              </a:rPr>
              <a:t>meso</a:t>
            </a:r>
            <a:r>
              <a:rPr lang="en-US" sz="2100" dirty="0">
                <a:latin typeface="Times New Roman" panose="02020603050405020304" pitchFamily="18" charset="0"/>
                <a:cs typeface="Times New Roman" pitchFamily="18" charset="0"/>
              </a:rPr>
              <a:t>-influencers", </a:t>
            </a:r>
            <a:r>
              <a:rPr lang="en-US" sz="2100" i="1" dirty="0">
                <a:latin typeface="Times New Roman" panose="02020603050405020304" pitchFamily="18" charset="0"/>
                <a:cs typeface="Times New Roman" pitchFamily="18" charset="0"/>
              </a:rPr>
              <a:t>Computers in Human Behavior</a:t>
            </a:r>
            <a:r>
              <a:rPr lang="en-US" sz="2100" dirty="0">
                <a:latin typeface="Times New Roman" panose="02020603050405020304" pitchFamily="18" charset="0"/>
                <a:cs typeface="Times New Roman" pitchFamily="18" charset="0"/>
              </a:rPr>
              <a:t>, vol. 103, pp. 199-207, 2020.</a:t>
            </a:r>
          </a:p>
          <a:p>
            <a:r>
              <a:rPr lang="en-US" sz="2100" b="1" dirty="0">
                <a:latin typeface="Times New Roman" panose="02020603050405020304" pitchFamily="18" charset="0"/>
                <a:cs typeface="Times New Roman" pitchFamily="18" charset="0"/>
              </a:rPr>
              <a:t>[6].</a:t>
            </a:r>
            <a:r>
              <a:rPr lang="en-US" sz="2100" dirty="0">
                <a:latin typeface="Times New Roman" panose="02020603050405020304" pitchFamily="18" charset="0"/>
                <a:cs typeface="Times New Roman" pitchFamily="18" charset="0"/>
              </a:rPr>
              <a:t> S. </a:t>
            </a:r>
            <a:r>
              <a:rPr lang="en-US" sz="2100" dirty="0" err="1">
                <a:latin typeface="Times New Roman" panose="02020603050405020304" pitchFamily="18" charset="0"/>
                <a:cs typeface="Times New Roman" pitchFamily="18" charset="0"/>
              </a:rPr>
              <a:t>Sheikhi</a:t>
            </a:r>
            <a:r>
              <a:rPr lang="en-US" sz="2100" dirty="0">
                <a:latin typeface="Times New Roman" pitchFamily="18" charset="0"/>
                <a:cs typeface="Times New Roman" pitchFamily="18" charset="0"/>
              </a:rPr>
              <a:t>, An Efficient Method for Detection of Fake Accounts on the Instagram Platform, 2020.</a:t>
            </a:r>
          </a:p>
          <a:p>
            <a:r>
              <a:rPr lang="en-US" sz="2100" dirty="0">
                <a:latin typeface="Times New Roman" pitchFamily="18" charset="0"/>
                <a:cs typeface="Times New Roman" pitchFamily="18" charset="0"/>
              </a:rPr>
              <a:t> [</a:t>
            </a:r>
            <a:r>
              <a:rPr lang="en-US" sz="2100" b="1" dirty="0">
                <a:latin typeface="Times New Roman" panose="02020603050405020304" pitchFamily="18" charset="0"/>
                <a:cs typeface="Times New Roman" pitchFamily="18" charset="0"/>
              </a:rPr>
              <a:t>7].</a:t>
            </a:r>
            <a:r>
              <a:rPr lang="en-US" sz="2100" dirty="0">
                <a:latin typeface="Times New Roman" panose="02020603050405020304" pitchFamily="18" charset="0"/>
                <a:cs typeface="Times New Roman" pitchFamily="18" charset="0"/>
              </a:rPr>
              <a:t> J. Kang and L. Wei, "Let me be at my funniest: Instagram users' motivations for using </a:t>
            </a:r>
            <a:r>
              <a:rPr lang="en-US" sz="2100" dirty="0" err="1">
                <a:latin typeface="Times New Roman" panose="02020603050405020304" pitchFamily="18" charset="0"/>
                <a:cs typeface="Times New Roman" pitchFamily="18" charset="0"/>
              </a:rPr>
              <a:t>Finsta</a:t>
            </a:r>
            <a:r>
              <a:rPr lang="en-US" sz="2100" dirty="0">
                <a:latin typeface="Times New Roman" panose="02020603050405020304" pitchFamily="18" charset="0"/>
                <a:cs typeface="Times New Roman" pitchFamily="18" charset="0"/>
              </a:rPr>
              <a:t> (a.k.a. fake Instagram)", </a:t>
            </a:r>
            <a:r>
              <a:rPr lang="en-US" sz="2100" i="1" dirty="0">
                <a:latin typeface="Times New Roman" panose="02020603050405020304" pitchFamily="18" charset="0"/>
                <a:cs typeface="Times New Roman" pitchFamily="18" charset="0"/>
              </a:rPr>
              <a:t>The Social Science Journal</a:t>
            </a:r>
            <a:r>
              <a:rPr lang="en-US" sz="2100" dirty="0">
                <a:latin typeface="Times New Roman" panose="02020603050405020304" pitchFamily="18" charset="0"/>
                <a:cs typeface="Times New Roman" pitchFamily="18" charset="0"/>
              </a:rPr>
              <a:t>, 2019.</a:t>
            </a:r>
          </a:p>
          <a:p>
            <a:r>
              <a:rPr lang="en-US" sz="2100" b="1" dirty="0">
                <a:latin typeface="Times New Roman" panose="02020603050405020304" pitchFamily="18" charset="0"/>
                <a:cs typeface="Times New Roman" pitchFamily="18" charset="0"/>
              </a:rPr>
              <a:t>[8].</a:t>
            </a:r>
            <a:r>
              <a:rPr lang="en-US" sz="2100" dirty="0">
                <a:latin typeface="Times New Roman" panose="02020603050405020304" pitchFamily="18" charset="0"/>
                <a:cs typeface="Times New Roman" pitchFamily="18" charset="0"/>
              </a:rPr>
              <a:t> M. </a:t>
            </a:r>
            <a:r>
              <a:rPr lang="en-US" sz="2100" dirty="0" err="1">
                <a:latin typeface="Times New Roman" panose="02020603050405020304" pitchFamily="18" charset="0"/>
                <a:cs typeface="Times New Roman" pitchFamily="18" charset="0"/>
              </a:rPr>
              <a:t>Mondal</a:t>
            </a:r>
            <a:r>
              <a:rPr lang="en-US" sz="2100" dirty="0">
                <a:latin typeface="Times New Roman" panose="02020603050405020304" pitchFamily="18" charset="0"/>
                <a:cs typeface="Times New Roman" pitchFamily="18" charset="0"/>
              </a:rPr>
              <a:t>, L. A. Silva and F. </a:t>
            </a:r>
            <a:r>
              <a:rPr lang="en-US" sz="2100" dirty="0" err="1">
                <a:latin typeface="Times New Roman" panose="02020603050405020304" pitchFamily="18" charset="0"/>
                <a:cs typeface="Times New Roman" pitchFamily="18" charset="0"/>
              </a:rPr>
              <a:t>Benevenuto</a:t>
            </a:r>
            <a:r>
              <a:rPr lang="en-US" sz="2100" dirty="0">
                <a:latin typeface="Times New Roman" panose="02020603050405020304" pitchFamily="18" charset="0"/>
                <a:cs typeface="Times New Roman" pitchFamily="18" charset="0"/>
              </a:rPr>
              <a:t>, "A Measurement Study of Hate Speech in Social Media", </a:t>
            </a:r>
            <a:r>
              <a:rPr lang="en-US" sz="2100" i="1" dirty="0">
                <a:latin typeface="Times New Roman" panose="02020603050405020304" pitchFamily="18" charset="0"/>
                <a:cs typeface="Times New Roman" pitchFamily="18" charset="0"/>
              </a:rPr>
              <a:t>Proceedings of the 28th ACM Conference on Hypertext and Social Media - HT '17</a:t>
            </a:r>
            <a:r>
              <a:rPr lang="en-US" sz="2100" dirty="0">
                <a:latin typeface="Times New Roman" panose="02020603050405020304" pitchFamily="18" charset="0"/>
                <a:cs typeface="Times New Roman" pitchFamily="18" charset="0"/>
              </a:rPr>
              <a:t>, 2017.</a:t>
            </a:r>
          </a:p>
          <a:p>
            <a:r>
              <a:rPr lang="en-US" sz="2100" b="1" dirty="0">
                <a:latin typeface="Times New Roman" panose="02020603050405020304" pitchFamily="18" charset="0"/>
                <a:cs typeface="Times New Roman" pitchFamily="18" charset="0"/>
              </a:rPr>
              <a:t>[9].</a:t>
            </a:r>
            <a:r>
              <a:rPr lang="en-US" sz="2100" dirty="0">
                <a:latin typeface="Times New Roman" panose="02020603050405020304" pitchFamily="18" charset="0"/>
                <a:cs typeface="Times New Roman" pitchFamily="18" charset="0"/>
              </a:rPr>
              <a:t> B. Mathew, R. </a:t>
            </a:r>
            <a:r>
              <a:rPr lang="en-US" sz="2100" dirty="0" err="1">
                <a:latin typeface="Times New Roman" panose="02020603050405020304" pitchFamily="18" charset="0"/>
                <a:cs typeface="Times New Roman" pitchFamily="18" charset="0"/>
              </a:rPr>
              <a:t>Dutt</a:t>
            </a:r>
            <a:r>
              <a:rPr lang="en-US" sz="2100" dirty="0">
                <a:latin typeface="Times New Roman" panose="02020603050405020304" pitchFamily="18" charset="0"/>
                <a:cs typeface="Times New Roman" pitchFamily="18" charset="0"/>
              </a:rPr>
              <a:t>, P. </a:t>
            </a:r>
            <a:r>
              <a:rPr lang="en-US" sz="2100" dirty="0" err="1">
                <a:latin typeface="Times New Roman" panose="02020603050405020304" pitchFamily="18" charset="0"/>
                <a:cs typeface="Times New Roman" pitchFamily="18" charset="0"/>
              </a:rPr>
              <a:t>Goyal</a:t>
            </a:r>
            <a:r>
              <a:rPr lang="en-US" sz="2100" dirty="0">
                <a:latin typeface="Times New Roman" panose="02020603050405020304" pitchFamily="18" charset="0"/>
                <a:cs typeface="Times New Roman" pitchFamily="18" charset="0"/>
              </a:rPr>
              <a:t> and A. Mukherjee, "Spread of Hate Speech in Online Social Media", </a:t>
            </a:r>
            <a:r>
              <a:rPr lang="en-US" sz="2100" i="1" dirty="0">
                <a:latin typeface="Times New Roman" panose="02020603050405020304" pitchFamily="18" charset="0"/>
                <a:cs typeface="Times New Roman" pitchFamily="18" charset="0"/>
              </a:rPr>
              <a:t>Proceedings of the 10th ACM Conference on Web Science </a:t>
            </a:r>
            <a:endParaRPr lang="en-US" sz="2100" dirty="0">
              <a:latin typeface="Times New Roman" panose="02020603050405020304" pitchFamily="18" charset="0"/>
              <a:cs typeface="Times New Roman" pitchFamily="18" charset="0"/>
            </a:endParaRPr>
          </a:p>
          <a:p>
            <a:r>
              <a:rPr lang="en-US" sz="2100" b="1" dirty="0">
                <a:latin typeface="Times New Roman" panose="02020603050405020304" pitchFamily="18" charset="0"/>
                <a:cs typeface="Times New Roman" pitchFamily="18" charset="0"/>
              </a:rPr>
              <a:t>[10] </a:t>
            </a:r>
            <a:r>
              <a:rPr lang="en-US" sz="2100" dirty="0">
                <a:latin typeface="Times New Roman" panose="02020603050405020304" pitchFamily="18" charset="0"/>
                <a:cs typeface="Times New Roman" pitchFamily="18" charset="0"/>
              </a:rPr>
              <a:t> H. </a:t>
            </a:r>
            <a:r>
              <a:rPr lang="en-US" sz="2100" dirty="0" err="1">
                <a:latin typeface="Times New Roman" panose="02020603050405020304" pitchFamily="18" charset="0"/>
                <a:cs typeface="Times New Roman" pitchFamily="18" charset="0"/>
              </a:rPr>
              <a:t>Hilal</a:t>
            </a:r>
            <a:r>
              <a:rPr lang="en-US" sz="2100" dirty="0">
                <a:latin typeface="Times New Roman" panose="02020603050405020304" pitchFamily="18" charset="0"/>
                <a:cs typeface="Times New Roman" pitchFamily="18" charset="0"/>
              </a:rPr>
              <a:t> Bashir and S. A. </a:t>
            </a:r>
            <a:r>
              <a:rPr lang="en-US" sz="2100" dirty="0" err="1">
                <a:latin typeface="Times New Roman" panose="02020603050405020304" pitchFamily="18" charset="0"/>
                <a:cs typeface="Times New Roman" pitchFamily="18" charset="0"/>
              </a:rPr>
              <a:t>Bhat</a:t>
            </a:r>
            <a:r>
              <a:rPr lang="en-US" sz="2100" dirty="0">
                <a:latin typeface="Times New Roman" panose="02020603050405020304" pitchFamily="18" charset="0"/>
                <a:cs typeface="Times New Roman" pitchFamily="18" charset="0"/>
              </a:rPr>
              <a:t>, "Effects of Social Media on Mental Health: A Review", </a:t>
            </a:r>
            <a:r>
              <a:rPr lang="en-US" sz="2100" i="1" dirty="0">
                <a:latin typeface="Times New Roman" panose="02020603050405020304" pitchFamily="18" charset="0"/>
                <a:cs typeface="Times New Roman" pitchFamily="18" charset="0"/>
              </a:rPr>
              <a:t>The International Journal of Indian Psychology</a:t>
            </a:r>
            <a:r>
              <a:rPr lang="en-US" sz="2100" dirty="0">
                <a:latin typeface="Times New Roman" panose="02020603050405020304" pitchFamily="18" charset="0"/>
                <a:cs typeface="Times New Roman" pitchFamily="18" charset="0"/>
              </a:rPr>
              <a:t>, vol. 4, no. 3, 2017</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
          <p:cNvSpPr>
            <a:spLocks noGrp="1"/>
          </p:cNvSpPr>
          <p:nvPr>
            <p:ph type="title"/>
          </p:nvPr>
        </p:nvSpPr>
        <p:spPr/>
        <p:txBody>
          <a:bodyPr>
            <a:normAutofit/>
          </a:bodyPr>
          <a:lstStyle/>
          <a:p>
            <a:r>
              <a:rPr lang="en-IN" dirty="0"/>
              <a:t/>
            </a:r>
            <a:br>
              <a:rPr lang="en-IN" dirty="0"/>
            </a:br>
            <a:endParaRPr lang="en-IN" dirty="0"/>
          </a:p>
        </p:txBody>
      </p:sp>
      <p:sp>
        <p:nvSpPr>
          <p:cNvPr id="1048648" name="Content Placeholder 2"/>
          <p:cNvSpPr>
            <a:spLocks noGrp="1"/>
          </p:cNvSpPr>
          <p:nvPr>
            <p:ph idx="1"/>
          </p:nvPr>
        </p:nvSpPr>
        <p:spPr/>
        <p:txBody>
          <a:bodyPr>
            <a:normAutofit/>
          </a:bodyPr>
          <a:lstStyle/>
          <a:p>
            <a:pPr>
              <a:lnSpc>
                <a:spcPct val="150000"/>
              </a:lnSpc>
              <a:buNone/>
            </a:pPr>
            <a:r>
              <a:rPr lang="en-US" sz="2400" dirty="0">
                <a:latin typeface="Times New Roman" panose="02020603050405020304" pitchFamily="18" charset="0"/>
                <a:cs typeface="Times New Roman" pitchFamily="18" charset="0"/>
              </a:rPr>
              <a:t>   </a:t>
            </a:r>
            <a:r>
              <a:rPr lang="en-US" sz="2400" dirty="0" smtClean="0">
                <a:latin typeface="Times New Roman" panose="02020603050405020304" pitchFamily="18" charset="0"/>
                <a:cs typeface="Times New Roman" pitchFamily="18" charset="0"/>
              </a:rPr>
              <a:t>	To </a:t>
            </a:r>
            <a:r>
              <a:rPr lang="en-US" sz="2400" dirty="0">
                <a:latin typeface="Times New Roman" panose="02020603050405020304" pitchFamily="18" charset="0"/>
                <a:cs typeface="Times New Roman" pitchFamily="18" charset="0"/>
              </a:rPr>
              <a:t>develop a windows based model to identify and classify fake Instagram profile using machine learning algorithms such as Support Vector Machine and Random Forest algorithm.</a:t>
            </a:r>
            <a:endParaRPr lang="en-IN" sz="2400" dirty="0">
              <a:latin typeface="Times New Roman" panose="02020603050405020304" pitchFamily="18" charset="0"/>
              <a:cs typeface="Times New Roman" pitchFamily="18" charset="0"/>
            </a:endParaRPr>
          </a:p>
        </p:txBody>
      </p:sp>
      <p:sp>
        <p:nvSpPr>
          <p:cNvPr id="1048649" name="Footer Placeholder 3"/>
          <p:cNvSpPr>
            <a:spLocks noGrp="1"/>
          </p:cNvSpPr>
          <p:nvPr>
            <p:ph type="ftr" sz="quarter" idx="11"/>
          </p:nvPr>
        </p:nvSpPr>
        <p:spPr/>
        <p:txBody>
          <a:bodyPr/>
          <a:lstStyle/>
          <a:p>
            <a:r>
              <a:rPr lang="en-US" dirty="0"/>
              <a:t>BE Project SKNCOE 2023-24</a:t>
            </a:r>
          </a:p>
        </p:txBody>
      </p:sp>
      <p:sp>
        <p:nvSpPr>
          <p:cNvPr id="1048650" name="Slide Number Placeholder 4"/>
          <p:cNvSpPr>
            <a:spLocks noGrp="1"/>
          </p:cNvSpPr>
          <p:nvPr>
            <p:ph type="sldNum" sz="quarter" idx="12"/>
          </p:nvPr>
        </p:nvSpPr>
        <p:spPr/>
        <p:txBody>
          <a:bodyPr/>
          <a:lstStyle/>
          <a:p>
            <a:fld id="{B6F15528-21DE-4FAA-801E-634DDDAF4B2B}" type="slidenum">
              <a:rPr lang="en-US" smtClean="0"/>
              <a:t>5</a:t>
            </a:fld>
            <a:endParaRPr lang="en-US" dirty="0"/>
          </a:p>
        </p:txBody>
      </p:sp>
      <p:sp>
        <p:nvSpPr>
          <p:cNvPr id="1048651"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Problem Statement</a:t>
            </a:r>
          </a:p>
        </p:txBody>
      </p:sp>
      <p:sp>
        <p:nvSpPr>
          <p:cNvPr id="1048652" name="Rectangle 7"/>
          <p:cNvSpPr/>
          <p:nvPr/>
        </p:nvSpPr>
        <p:spPr>
          <a:xfrm>
            <a:off x="846667" y="1509983"/>
            <a:ext cx="10329333" cy="548639"/>
          </a:xfrm>
          <a:prstGeom prst="rect">
            <a:avLst/>
          </a:prstGeom>
        </p:spPr>
        <p:txBody>
          <a:bodyPr wrap="square">
            <a:spAutoFit/>
          </a:bodyPr>
          <a:lstStyle/>
          <a:p>
            <a:pPr>
              <a:lnSpc>
                <a:spcPct val="150000"/>
              </a:lnSpc>
            </a:pPr>
            <a:r>
              <a:rPr lang="en-US" sz="2000" dirty="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p:txBody>
          <a:bodyPr>
            <a:normAutofit/>
          </a:bodyPr>
          <a:lstStyle/>
          <a:p>
            <a:r>
              <a:rPr lang="en-IN" dirty="0"/>
              <a:t/>
            </a:r>
            <a:br>
              <a:rPr lang="en-IN" dirty="0"/>
            </a:br>
            <a:endParaRPr lang="en-IN" dirty="0"/>
          </a:p>
        </p:txBody>
      </p:sp>
      <p:sp>
        <p:nvSpPr>
          <p:cNvPr id="1048619"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20" name="Footer Placeholder 3"/>
          <p:cNvSpPr>
            <a:spLocks noGrp="1"/>
          </p:cNvSpPr>
          <p:nvPr>
            <p:ph type="ftr" sz="quarter" idx="11"/>
          </p:nvPr>
        </p:nvSpPr>
        <p:spPr/>
        <p:txBody>
          <a:bodyPr/>
          <a:lstStyle/>
          <a:p>
            <a:r>
              <a:rPr lang="en-US" dirty="0"/>
              <a:t>BE Project SKNCOE 2023-24</a:t>
            </a:r>
          </a:p>
        </p:txBody>
      </p:sp>
      <p:sp>
        <p:nvSpPr>
          <p:cNvPr id="1048621" name="Slide Number Placeholder 4"/>
          <p:cNvSpPr>
            <a:spLocks noGrp="1"/>
          </p:cNvSpPr>
          <p:nvPr>
            <p:ph type="sldNum" sz="quarter" idx="12"/>
          </p:nvPr>
        </p:nvSpPr>
        <p:spPr/>
        <p:txBody>
          <a:bodyPr/>
          <a:lstStyle/>
          <a:p>
            <a:fld id="{B6F15528-21DE-4FAA-801E-634DDDAF4B2B}" type="slidenum">
              <a:rPr lang="en-US" smtClean="0"/>
              <a:t>6</a:t>
            </a:fld>
            <a:endParaRPr lang="en-US" dirty="0"/>
          </a:p>
        </p:txBody>
      </p:sp>
      <p:sp>
        <p:nvSpPr>
          <p:cNvPr id="1048622"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4" name="Table 6"/>
          <p:cNvGraphicFramePr>
            <a:graphicFrameLocks noGrp="1"/>
          </p:cNvGraphicFramePr>
          <p:nvPr/>
        </p:nvGraphicFramePr>
        <p:xfrm>
          <a:off x="228601" y="1371600"/>
          <a:ext cx="11734798" cy="4836777"/>
        </p:xfrm>
        <a:graphic>
          <a:graphicData uri="http://schemas.openxmlformats.org/drawingml/2006/table">
            <a:tbl>
              <a:tblPr firstRow="1" bandRow="1">
                <a:tableStyleId>{5C22544A-7EE6-4342-B048-85BDC9FD1C3A}</a:tableStyleId>
              </a:tblPr>
              <a:tblGrid>
                <a:gridCol w="533399">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2286000">
                  <a:extLst>
                    <a:ext uri="{9D8B030D-6E8A-4147-A177-3AD203B41FA5}">
                      <a16:colId xmlns:a16="http://schemas.microsoft.com/office/drawing/2014/main" val="20004"/>
                    </a:ext>
                  </a:extLst>
                </a:gridCol>
                <a:gridCol w="2057400">
                  <a:extLst>
                    <a:ext uri="{9D8B030D-6E8A-4147-A177-3AD203B41FA5}">
                      <a16:colId xmlns:a16="http://schemas.microsoft.com/office/drawing/2014/main" val="20005"/>
                    </a:ext>
                  </a:extLst>
                </a:gridCol>
                <a:gridCol w="2362199">
                  <a:extLst>
                    <a:ext uri="{9D8B030D-6E8A-4147-A177-3AD203B41FA5}">
                      <a16:colId xmlns:a16="http://schemas.microsoft.com/office/drawing/2014/main" val="20006"/>
                    </a:ext>
                  </a:extLst>
                </a:gridCol>
              </a:tblGrid>
              <a:tr h="41269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478280">
                <a:tc>
                  <a:txBody>
                    <a:bodyPr/>
                    <a:lstStyle/>
                    <a:p>
                      <a:r>
                        <a:rPr lang="en-US" sz="1600" dirty="0">
                          <a:latin typeface="Times New Roman" pitchFamily="18" charset="0"/>
                          <a:cs typeface="Times New Roman" pitchFamily="18" charset="0"/>
                        </a:rPr>
                        <a:t>1</a:t>
                      </a:r>
                    </a:p>
                  </a:txBody>
                  <a:tcPr/>
                </a:tc>
                <a:tc>
                  <a:txBody>
                    <a:bodyPr/>
                    <a:lstStyle/>
                    <a:p>
                      <a:r>
                        <a:rPr lang="en-US" sz="1600" dirty="0">
                          <a:latin typeface="Times New Roman" pitchFamily="18" charset="0"/>
                          <a:cs typeface="Times New Roman" pitchFamily="18" charset="0"/>
                        </a:rPr>
                        <a:t>Understanding the Digital Lives of Youth: Analyzing Media Shared within Safe Versus Unsafe Private Conversations on Instagram</a:t>
                      </a:r>
                    </a:p>
                  </a:txBody>
                  <a:tcPr/>
                </a:tc>
                <a:tc>
                  <a:txBody>
                    <a:bodyPr/>
                    <a:lstStyle/>
                    <a:p>
                      <a:r>
                        <a:rPr lang="en-US" sz="1600" dirty="0">
                          <a:latin typeface="Times New Roman" pitchFamily="18" charset="0"/>
                          <a:cs typeface="Times New Roman" pitchFamily="18" charset="0"/>
                        </a:rPr>
                        <a:t>2023</a:t>
                      </a:r>
                    </a:p>
                  </a:txBody>
                  <a:tcPr/>
                </a:tc>
                <a:tc>
                  <a:txBody>
                    <a:bodyPr/>
                    <a:lstStyle/>
                    <a:p>
                      <a:r>
                        <a:rPr lang="en-US" sz="1600" dirty="0" err="1">
                          <a:latin typeface="Times New Roman" pitchFamily="18" charset="0"/>
                          <a:cs typeface="Times New Roman" pitchFamily="18" charset="0"/>
                        </a:rPr>
                        <a:t>Shiza</a:t>
                      </a:r>
                      <a:r>
                        <a:rPr lang="en-US" sz="1600" dirty="0">
                          <a:latin typeface="Times New Roman" pitchFamily="18" charset="0"/>
                          <a:cs typeface="Times New Roman" pitchFamily="18" charset="0"/>
                        </a:rPr>
                        <a:t> Ali, </a:t>
                      </a:r>
                      <a:r>
                        <a:rPr lang="en-US" sz="1600" dirty="0" err="1">
                          <a:latin typeface="Times New Roman" pitchFamily="18" charset="0"/>
                          <a:cs typeface="Times New Roman" pitchFamily="18" charset="0"/>
                        </a:rPr>
                        <a:t>Afsaneh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Razi</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Researchers and policymakers can use this information to develop targeted interventions</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Findings from this type of analysis may not be representative of all youth on Instagram.</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We performed a mixed-method analysis of the media files shared privately in these conversations to gain human-centered insights into the risky interactions experienced by youth.</a:t>
                      </a:r>
                    </a:p>
                  </a:txBody>
                  <a:tcPr/>
                </a:tc>
                <a:extLst>
                  <a:ext uri="{0D108BD9-81ED-4DB2-BD59-A6C34878D82A}">
                    <a16:rowId xmlns:a16="http://schemas.microsoft.com/office/drawing/2014/main" val="10001"/>
                  </a:ext>
                </a:extLst>
              </a:tr>
              <a:tr h="2215497">
                <a:tc>
                  <a:txBody>
                    <a:bodyPr/>
                    <a:lstStyle/>
                    <a:p>
                      <a:r>
                        <a:rPr lang="en-US" sz="1600" dirty="0">
                          <a:latin typeface="Times New Roman" pitchFamily="18" charset="0"/>
                          <a:cs typeface="Times New Roman" pitchFamily="18" charset="0"/>
                        </a:rPr>
                        <a:t>2</a:t>
                      </a:r>
                    </a:p>
                  </a:txBody>
                  <a:tcPr/>
                </a:tc>
                <a:tc>
                  <a:txBody>
                    <a:bodyPr/>
                    <a:lstStyle/>
                    <a:p>
                      <a:r>
                        <a:rPr lang="en-US" sz="1600" dirty="0">
                          <a:latin typeface="Times New Roman" pitchFamily="18" charset="0"/>
                          <a:cs typeface="Times New Roman" pitchFamily="18" charset="0"/>
                        </a:rPr>
                        <a:t>Instagram Data Donation: A Case Study on Collecting Ecologically Valid Social Media Data for the Purpose of Adolescent Online Risk Detection</a:t>
                      </a:r>
                    </a:p>
                  </a:txBody>
                  <a:tcPr/>
                </a:tc>
                <a:tc>
                  <a:txBody>
                    <a:bodyPr/>
                    <a:lstStyle/>
                    <a:p>
                      <a:r>
                        <a:rPr lang="en-US" sz="1600" dirty="0">
                          <a:latin typeface="Times New Roman" pitchFamily="18" charset="0"/>
                          <a:cs typeface="Times New Roman" pitchFamily="18" charset="0"/>
                        </a:rPr>
                        <a:t>2022</a:t>
                      </a:r>
                    </a:p>
                  </a:txBody>
                  <a:tcPr/>
                </a:tc>
                <a:tc>
                  <a:txBody>
                    <a:bodyPr/>
                    <a:lstStyle/>
                    <a:p>
                      <a:r>
                        <a:rPr lang="en-US" sz="1600" dirty="0" err="1">
                          <a:latin typeface="Times New Roman" pitchFamily="18" charset="0"/>
                          <a:cs typeface="Times New Roman" pitchFamily="18" charset="0"/>
                        </a:rPr>
                        <a:t>Afsaneh</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Razi</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Ashwaq</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AlSoubai</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Over time, this data can be used to track changes in online behaviors, helping to identify trends.</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The evolving landscape of social media platform policies and regulations, which may limit data access and usage.</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The study aims to create a comprehensive understanding of the online behaviors, interactions, and content consumption patterns of adolescents on the platform. </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normAutofit/>
          </a:bodyPr>
          <a:lstStyle/>
          <a:p>
            <a:r>
              <a:rPr lang="en-IN" dirty="0"/>
              <a:t/>
            </a:r>
            <a:br>
              <a:rPr lang="en-IN" dirty="0"/>
            </a:br>
            <a:endParaRPr lang="en-IN" dirty="0"/>
          </a:p>
        </p:txBody>
      </p:sp>
      <p:sp>
        <p:nvSpPr>
          <p:cNvPr id="1048628"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29" name="Footer Placeholder 3"/>
          <p:cNvSpPr>
            <a:spLocks noGrp="1"/>
          </p:cNvSpPr>
          <p:nvPr>
            <p:ph type="ftr" sz="quarter" idx="11"/>
          </p:nvPr>
        </p:nvSpPr>
        <p:spPr/>
        <p:txBody>
          <a:bodyPr/>
          <a:lstStyle/>
          <a:p>
            <a:r>
              <a:rPr lang="en-US"/>
              <a:t>Project Title Goes here</a:t>
            </a:r>
            <a:endParaRPr lang="en-US" dirty="0"/>
          </a:p>
        </p:txBody>
      </p:sp>
      <p:sp>
        <p:nvSpPr>
          <p:cNvPr id="1048630" name="Slide Number Placeholder 4"/>
          <p:cNvSpPr>
            <a:spLocks noGrp="1"/>
          </p:cNvSpPr>
          <p:nvPr>
            <p:ph type="sldNum" sz="quarter" idx="12"/>
          </p:nvPr>
        </p:nvSpPr>
        <p:spPr/>
        <p:txBody>
          <a:bodyPr/>
          <a:lstStyle/>
          <a:p>
            <a:fld id="{B6F15528-21DE-4FAA-801E-634DDDAF4B2B}" type="slidenum">
              <a:rPr lang="en-US" smtClean="0"/>
              <a:t>7</a:t>
            </a:fld>
            <a:endParaRPr lang="en-US" dirty="0"/>
          </a:p>
        </p:txBody>
      </p:sp>
      <p:sp>
        <p:nvSpPr>
          <p:cNvPr id="1048631" name="Title 1"/>
          <p:cNvSpPr txBox="1"/>
          <p:nvPr/>
        </p:nvSpPr>
        <p:spPr>
          <a:xfrm>
            <a:off x="609599" y="93591"/>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5" name="Table 6"/>
          <p:cNvGraphicFramePr>
            <a:graphicFrameLocks noGrp="1"/>
          </p:cNvGraphicFramePr>
          <p:nvPr>
            <p:extLst>
              <p:ext uri="{D42A27DB-BD31-4B8C-83A1-F6EECF244321}">
                <p14:modId xmlns:p14="http://schemas.microsoft.com/office/powerpoint/2010/main" val="575445780"/>
              </p:ext>
            </p:extLst>
          </p:nvPr>
        </p:nvGraphicFramePr>
        <p:xfrm>
          <a:off x="304800" y="1325880"/>
          <a:ext cx="11734800" cy="5151120"/>
        </p:xfrm>
        <a:graphic>
          <a:graphicData uri="http://schemas.openxmlformats.org/drawingml/2006/table">
            <a:tbl>
              <a:tblPr firstRow="1" bandRow="1">
                <a:tableStyleId>{5C22544A-7EE6-4342-B048-85BDC9FD1C3A}</a:tableStyleId>
              </a:tblPr>
              <a:tblGrid>
                <a:gridCol w="369763">
                  <a:extLst>
                    <a:ext uri="{9D8B030D-6E8A-4147-A177-3AD203B41FA5}">
                      <a16:colId xmlns:a16="http://schemas.microsoft.com/office/drawing/2014/main" val="20000"/>
                    </a:ext>
                  </a:extLst>
                </a:gridCol>
                <a:gridCol w="1962153">
                  <a:extLst>
                    <a:ext uri="{9D8B030D-6E8A-4147-A177-3AD203B41FA5}">
                      <a16:colId xmlns:a16="http://schemas.microsoft.com/office/drawing/2014/main" val="20001"/>
                    </a:ext>
                  </a:extLst>
                </a:gridCol>
                <a:gridCol w="977900">
                  <a:extLst>
                    <a:ext uri="{9D8B030D-6E8A-4147-A177-3AD203B41FA5}">
                      <a16:colId xmlns:a16="http://schemas.microsoft.com/office/drawing/2014/main" val="20002"/>
                    </a:ext>
                  </a:extLst>
                </a:gridCol>
                <a:gridCol w="1730131">
                  <a:extLst>
                    <a:ext uri="{9D8B030D-6E8A-4147-A177-3AD203B41FA5}">
                      <a16:colId xmlns:a16="http://schemas.microsoft.com/office/drawing/2014/main" val="20003"/>
                    </a:ext>
                  </a:extLst>
                </a:gridCol>
                <a:gridCol w="2181469">
                  <a:extLst>
                    <a:ext uri="{9D8B030D-6E8A-4147-A177-3AD203B41FA5}">
                      <a16:colId xmlns:a16="http://schemas.microsoft.com/office/drawing/2014/main" val="20004"/>
                    </a:ext>
                  </a:extLst>
                </a:gridCol>
                <a:gridCol w="2019738">
                  <a:extLst>
                    <a:ext uri="{9D8B030D-6E8A-4147-A177-3AD203B41FA5}">
                      <a16:colId xmlns:a16="http://schemas.microsoft.com/office/drawing/2014/main" val="20005"/>
                    </a:ext>
                  </a:extLst>
                </a:gridCol>
                <a:gridCol w="2493646">
                  <a:extLst>
                    <a:ext uri="{9D8B030D-6E8A-4147-A177-3AD203B41FA5}">
                      <a16:colId xmlns:a16="http://schemas.microsoft.com/office/drawing/2014/main" val="20006"/>
                    </a:ext>
                  </a:extLst>
                </a:gridCol>
              </a:tblGrid>
              <a:tr h="87263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872631">
                <a:tc>
                  <a:txBody>
                    <a:bodyPr/>
                    <a:lstStyle/>
                    <a:p>
                      <a:r>
                        <a:rPr lang="en-US" sz="1600" dirty="0">
                          <a:latin typeface="Times New Roman" pitchFamily="18" charset="0"/>
                          <a:cs typeface="Times New Roman" pitchFamily="18" charset="0"/>
                        </a:rPr>
                        <a:t>3</a:t>
                      </a:r>
                    </a:p>
                  </a:txBody>
                  <a:tcPr/>
                </a:tc>
                <a:tc>
                  <a:txBody>
                    <a:bodyPr/>
                    <a:lstStyle/>
                    <a:p>
                      <a:r>
                        <a:rPr lang="en-US" sz="1600" dirty="0">
                          <a:latin typeface="Times New Roman" pitchFamily="18" charset="0"/>
                          <a:cs typeface="Times New Roman" pitchFamily="18" charset="0"/>
                        </a:rPr>
                        <a:t>Sliding into My DMs: Detecting Uncomfortable or Unsafe Sexual Risk Experiences within Instagram Direct Messages Grounded in the Perspective of Youth </a:t>
                      </a:r>
                    </a:p>
                  </a:txBody>
                  <a:tcPr/>
                </a:tc>
                <a:tc>
                  <a:txBody>
                    <a:bodyPr/>
                    <a:lstStyle/>
                    <a:p>
                      <a:r>
                        <a:rPr lang="en-US" sz="1600" dirty="0">
                          <a:latin typeface="Times New Roman" pitchFamily="18" charset="0"/>
                          <a:cs typeface="Times New Roman" pitchFamily="18" charset="0"/>
                        </a:rPr>
                        <a:t>2023</a:t>
                      </a:r>
                    </a:p>
                  </a:txBody>
                  <a:tcPr/>
                </a:tc>
                <a:tc>
                  <a:txBody>
                    <a:bodyPr/>
                    <a:lstStyle/>
                    <a:p>
                      <a:r>
                        <a:rPr lang="en-US" sz="1600" dirty="0">
                          <a:latin typeface="Times New Roman" pitchFamily="18" charset="0"/>
                          <a:cs typeface="Times New Roman" pitchFamily="18" charset="0"/>
                        </a:rPr>
                        <a:t>AFSANEH RAZI,  ASHWAQ ALSOUBAI</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Platforms like Instagram, understanding how youth engage in conversations .</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Research involving the analysis of private messages on a social media platform may raise ethical concerns related to privacy, consent.</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Risk detection and adolescent online safety literature through our human-centered approach of collecting and ground truth coding private social media conversations of youth for the purpose of risk classification.</a:t>
                      </a:r>
                    </a:p>
                  </a:txBody>
                  <a:tcPr/>
                </a:tc>
                <a:extLst>
                  <a:ext uri="{0D108BD9-81ED-4DB2-BD59-A6C34878D82A}">
                    <a16:rowId xmlns:a16="http://schemas.microsoft.com/office/drawing/2014/main" val="10001"/>
                  </a:ext>
                </a:extLst>
              </a:tr>
              <a:tr h="872631">
                <a:tc>
                  <a:txBody>
                    <a:bodyPr/>
                    <a:lstStyle/>
                    <a:p>
                      <a:r>
                        <a:rPr lang="en-US" sz="1600" dirty="0">
                          <a:latin typeface="Times New Roman" pitchFamily="18" charset="0"/>
                          <a:cs typeface="Times New Roman" pitchFamily="18" charset="0"/>
                        </a:rPr>
                        <a:t>4</a:t>
                      </a:r>
                    </a:p>
                  </a:txBody>
                  <a:tcPr/>
                </a:tc>
                <a:tc>
                  <a:txBody>
                    <a:bodyPr/>
                    <a:lstStyle/>
                    <a:p>
                      <a:r>
                        <a:rPr lang="en-US" sz="1600" dirty="0">
                          <a:latin typeface="Times New Roman" pitchFamily="18" charset="0"/>
                          <a:cs typeface="Times New Roman" pitchFamily="18" charset="0"/>
                        </a:rPr>
                        <a:t>Happiness and Sadness in Adolescents’ Instagram Direct Messaging: A Neural Topic </a:t>
                      </a:r>
                      <a:r>
                        <a:rPr lang="en-US" sz="1600" dirty="0" err="1">
                          <a:latin typeface="Times New Roman" pitchFamily="18" charset="0"/>
                          <a:cs typeface="Times New Roman" pitchFamily="18" charset="0"/>
                        </a:rPr>
                        <a:t>Modelling</a:t>
                      </a:r>
                      <a:r>
                        <a:rPr lang="en-US" sz="1600" dirty="0">
                          <a:latin typeface="Times New Roman" pitchFamily="18" charset="0"/>
                          <a:cs typeface="Times New Roman" pitchFamily="18" charset="0"/>
                        </a:rPr>
                        <a:t> Approach</a:t>
                      </a:r>
                    </a:p>
                  </a:txBody>
                  <a:tcPr/>
                </a:tc>
                <a:tc>
                  <a:txBody>
                    <a:bodyPr/>
                    <a:lstStyle/>
                    <a:p>
                      <a:r>
                        <a:rPr lang="en-US" sz="1600" dirty="0">
                          <a:latin typeface="Times New Roman" pitchFamily="18" charset="0"/>
                          <a:cs typeface="Times New Roman" pitchFamily="18" charset="0"/>
                        </a:rPr>
                        <a:t>2022</a:t>
                      </a:r>
                    </a:p>
                  </a:txBody>
                  <a:tcPr/>
                </a:tc>
                <a:tc>
                  <a:txBody>
                    <a:bodyPr/>
                    <a:lstStyle/>
                    <a:p>
                      <a:r>
                        <a:rPr lang="en-US" sz="1600" dirty="0">
                          <a:latin typeface="Times New Roman" pitchFamily="18" charset="0"/>
                          <a:cs typeface="Times New Roman" pitchFamily="18" charset="0"/>
                        </a:rPr>
                        <a:t>Tim </a:t>
                      </a:r>
                      <a:r>
                        <a:rPr lang="en-US" sz="1600" dirty="0" err="1">
                          <a:latin typeface="Times New Roman" pitchFamily="18" charset="0"/>
                          <a:cs typeface="Times New Roman" pitchFamily="18" charset="0"/>
                        </a:rPr>
                        <a:t>Verbeij</a:t>
                      </a:r>
                      <a:r>
                        <a:rPr lang="en-US" sz="1600" dirty="0">
                          <a:latin typeface="Times New Roman" pitchFamily="18" charset="0"/>
                          <a:cs typeface="Times New Roman" pitchFamily="18" charset="0"/>
                        </a:rPr>
                        <a:t>* , </a:t>
                      </a:r>
                      <a:r>
                        <a:rPr lang="en-US" sz="1600" dirty="0" err="1">
                          <a:latin typeface="Times New Roman" pitchFamily="18" charset="0"/>
                          <a:cs typeface="Times New Roman" pitchFamily="18" charset="0"/>
                        </a:rPr>
                        <a:t>Ine</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Beyens</a:t>
                      </a:r>
                      <a:r>
                        <a:rPr lang="en-US" sz="1600" dirty="0">
                          <a:latin typeface="Times New Roman" pitchFamily="18" charset="0"/>
                          <a:cs typeface="Times New Roman" pitchFamily="18" charset="0"/>
                        </a:rPr>
                        <a:t>, Damian Trilling</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Neural topic modeling can process large volumes of text data quickly and efficiently.</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Analyzing private messages on social media platforms raises ethical concerns regarding privacy and consent.</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There are temporal trends in the expression of happiness and sadness in adolescents’ DMs and there are individual differences in these trends.</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normAutofit/>
          </a:bodyPr>
          <a:lstStyle/>
          <a:p>
            <a:r>
              <a:rPr lang="en-IN" dirty="0"/>
              <a:t/>
            </a:r>
            <a:br>
              <a:rPr lang="en-IN" dirty="0"/>
            </a:br>
            <a:endParaRPr lang="en-IN" dirty="0"/>
          </a:p>
        </p:txBody>
      </p:sp>
      <p:sp>
        <p:nvSpPr>
          <p:cNvPr id="1048633"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34" name="Footer Placeholder 3"/>
          <p:cNvSpPr>
            <a:spLocks noGrp="1"/>
          </p:cNvSpPr>
          <p:nvPr>
            <p:ph type="ftr" sz="quarter" idx="11"/>
          </p:nvPr>
        </p:nvSpPr>
        <p:spPr/>
        <p:txBody>
          <a:bodyPr/>
          <a:lstStyle/>
          <a:p>
            <a:r>
              <a:rPr lang="en-US"/>
              <a:t>Project Title Goes here</a:t>
            </a:r>
            <a:endParaRPr lang="en-US" dirty="0"/>
          </a:p>
        </p:txBody>
      </p:sp>
      <p:sp>
        <p:nvSpPr>
          <p:cNvPr id="1048635" name="Slide Number Placeholder 4"/>
          <p:cNvSpPr>
            <a:spLocks noGrp="1"/>
          </p:cNvSpPr>
          <p:nvPr>
            <p:ph type="sldNum" sz="quarter" idx="12"/>
          </p:nvPr>
        </p:nvSpPr>
        <p:spPr/>
        <p:txBody>
          <a:bodyPr/>
          <a:lstStyle/>
          <a:p>
            <a:fld id="{B6F15528-21DE-4FAA-801E-634DDDAF4B2B}" type="slidenum">
              <a:rPr lang="en-US" smtClean="0"/>
              <a:t>8</a:t>
            </a:fld>
            <a:endParaRPr lang="en-US" dirty="0"/>
          </a:p>
        </p:txBody>
      </p:sp>
      <p:sp>
        <p:nvSpPr>
          <p:cNvPr id="1048636"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6" name="Table 6"/>
          <p:cNvGraphicFramePr>
            <a:graphicFrameLocks noGrp="1"/>
          </p:cNvGraphicFramePr>
          <p:nvPr/>
        </p:nvGraphicFramePr>
        <p:xfrm>
          <a:off x="152399" y="1371600"/>
          <a:ext cx="11887200" cy="5200791"/>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gridCol w="2514599">
                  <a:extLst>
                    <a:ext uri="{9D8B030D-6E8A-4147-A177-3AD203B41FA5}">
                      <a16:colId xmlns:a16="http://schemas.microsoft.com/office/drawing/2014/main" val="20006"/>
                    </a:ext>
                  </a:extLst>
                </a:gridCol>
              </a:tblGrid>
              <a:tr h="87263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813560">
                <a:tc>
                  <a:txBody>
                    <a:bodyPr/>
                    <a:lstStyle/>
                    <a:p>
                      <a:r>
                        <a:rPr lang="en-US" sz="1600" dirty="0">
                          <a:latin typeface="Times New Roman" pitchFamily="18" charset="0"/>
                          <a:cs typeface="Times New Roman" pitchFamily="18" charset="0"/>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Object and Text Recognition in Images Shared in Private Instagram Conversations to Detect Risky Content</a:t>
                      </a:r>
                    </a:p>
                    <a:p>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2021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Tess Conroy, </a:t>
                      </a:r>
                      <a:r>
                        <a:rPr lang="it-IT" sz="1600" dirty="0">
                          <a:latin typeface="Times New Roman" pitchFamily="18" charset="0"/>
                          <a:cs typeface="Times New Roman" pitchFamily="18" charset="0"/>
                        </a:rPr>
                        <a:t>Shiza Ali, Dr. Gianluca Stringhini</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Identifying and flagging potentially harmful or inappropriate content in private conversations,</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Developing and maintaining a robust object and text recognition system requires significant resources, including computational power .</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To emphasize the importance of ethical considerations, privacy, and consent when implementing such a system. </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872631">
                <a:tc>
                  <a:txBody>
                    <a:bodyPr/>
                    <a:lstStyle/>
                    <a:p>
                      <a:r>
                        <a:rPr lang="en-US" sz="1600" dirty="0">
                          <a:latin typeface="Times New Roman" pitchFamily="18" charset="0"/>
                          <a:cs typeface="Times New Roman" pitchFamily="18" charset="0"/>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Unveiling the Emotional and Psychological States of Instagram Users: A Deep Learning Approach to Mental Health Analysis</a:t>
                      </a:r>
                    </a:p>
                    <a:p>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2022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Muhammad K. </a:t>
                      </a:r>
                      <a:r>
                        <a:rPr lang="en-US" sz="1600" dirty="0" err="1">
                          <a:latin typeface="Times New Roman" pitchFamily="18" charset="0"/>
                          <a:cs typeface="Times New Roman" pitchFamily="18" charset="0"/>
                        </a:rPr>
                        <a:t>Alabdly</a:t>
                      </a:r>
                      <a:endParaRPr lang="en-US" sz="1600" dirty="0">
                        <a:latin typeface="Times New Roman" pitchFamily="18" charset="0"/>
                        <a:cs typeface="Times New Roman" pitchFamily="18" charset="0"/>
                      </a:endParaRPr>
                    </a:p>
                    <a:p>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Provide an objective assessment of emotional and psychological states by analyzing user-generated content.</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People may post content that doesn't reflect their actual feelings or may intentionally mislead for various reasons.</a:t>
                      </a:r>
                      <a:endParaRPr lang="en-US" sz="16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pPr>
                      <a:r>
                        <a:rPr lang="en-US" sz="1600" dirty="0">
                          <a:latin typeface="Times New Roman" pitchFamily="18" charset="0"/>
                          <a:cs typeface="Times New Roman" pitchFamily="18" charset="0"/>
                        </a:rPr>
                        <a:t>Utilizing social network data to diagnose depression has gained extensive acceptance, there is still a number of unidentified characteristics</a:t>
                      </a:r>
                    </a:p>
                    <a:p>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Title 1"/>
          <p:cNvSpPr>
            <a:spLocks noGrp="1"/>
          </p:cNvSpPr>
          <p:nvPr>
            <p:ph type="title"/>
          </p:nvPr>
        </p:nvSpPr>
        <p:spPr/>
        <p:txBody>
          <a:bodyPr>
            <a:normAutofit/>
          </a:bodyPr>
          <a:lstStyle/>
          <a:p>
            <a:r>
              <a:rPr lang="en-IN" dirty="0"/>
              <a:t/>
            </a:r>
            <a:br>
              <a:rPr lang="en-IN" dirty="0"/>
            </a:br>
            <a:endParaRPr lang="en-IN" dirty="0"/>
          </a:p>
        </p:txBody>
      </p:sp>
      <p:sp>
        <p:nvSpPr>
          <p:cNvPr id="1048638" name="Content Placeholder 2"/>
          <p:cNvSpPr>
            <a:spLocks noGrp="1"/>
          </p:cNvSpPr>
          <p:nvPr>
            <p:ph idx="1"/>
          </p:nvPr>
        </p:nvSpPr>
        <p:spPr/>
        <p:txBody>
          <a:bodyPr>
            <a:normAutofit/>
          </a:bodyPr>
          <a:lstStyle/>
          <a:p>
            <a:pPr>
              <a:lnSpc>
                <a:spcPct val="150000"/>
              </a:lnSpc>
              <a:buNone/>
            </a:pPr>
            <a:r>
              <a:rPr lang="en-US" sz="2000"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p:txBody>
      </p:sp>
      <p:sp>
        <p:nvSpPr>
          <p:cNvPr id="1048639" name="Footer Placeholder 3"/>
          <p:cNvSpPr>
            <a:spLocks noGrp="1"/>
          </p:cNvSpPr>
          <p:nvPr>
            <p:ph type="ftr" sz="quarter" idx="11"/>
          </p:nvPr>
        </p:nvSpPr>
        <p:spPr/>
        <p:txBody>
          <a:bodyPr/>
          <a:lstStyle/>
          <a:p>
            <a:r>
              <a:rPr lang="en-US" dirty="0"/>
              <a:t>BE Project SKNCOE 2023-24</a:t>
            </a:r>
          </a:p>
        </p:txBody>
      </p:sp>
      <p:sp>
        <p:nvSpPr>
          <p:cNvPr id="1048640" name="Slide Number Placeholder 4"/>
          <p:cNvSpPr>
            <a:spLocks noGrp="1"/>
          </p:cNvSpPr>
          <p:nvPr>
            <p:ph type="sldNum" sz="quarter" idx="12"/>
          </p:nvPr>
        </p:nvSpPr>
        <p:spPr/>
        <p:txBody>
          <a:bodyPr/>
          <a:lstStyle/>
          <a:p>
            <a:fld id="{B6F15528-21DE-4FAA-801E-634DDDAF4B2B}" type="slidenum">
              <a:rPr lang="en-US" smtClean="0"/>
              <a:t>9</a:t>
            </a:fld>
            <a:endParaRPr lang="en-US" dirty="0"/>
          </a:p>
        </p:txBody>
      </p:sp>
      <p:sp>
        <p:nvSpPr>
          <p:cNvPr id="1048641" name="Title 1"/>
          <p:cNvSpPr txBox="1"/>
          <p:nvPr/>
        </p:nvSpPr>
        <p:spPr>
          <a:xfrm>
            <a:off x="609600" y="123066"/>
            <a:ext cx="10972800" cy="1143000"/>
          </a:xfrm>
          <a:prstGeom prst="rect">
            <a:avLst/>
          </a:prstGeom>
        </p:spPr>
        <p:style>
          <a:lnRef idx="3">
            <a:schemeClr val="lt1"/>
          </a:lnRef>
          <a:fillRef idx="1">
            <a:schemeClr val="accent1"/>
          </a:fillRef>
          <a:effectRef idx="1">
            <a:schemeClr val="accent1"/>
          </a:effectRef>
          <a:fontRef idx="minor">
            <a:schemeClr val="lt1"/>
          </a:fontRef>
        </p:style>
        <p:txBody>
          <a:bodyPr vert="horz" lIns="104493" tIns="52247" rIns="104493" bIns="52247" rtlCol="0" anchor="ctr">
            <a:normAutofit/>
          </a:bodyPr>
          <a:lstStyle>
            <a:lvl1pPr algn="ctr" defTabSz="1044924" rtl="0" eaLnBrk="1" latinLnBrk="0" hangingPunct="1">
              <a:spcBef>
                <a:spcPct val="0"/>
              </a:spcBef>
              <a:buNone/>
              <a:defRPr sz="50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sz="4400" dirty="0">
                <a:latin typeface="Times New Roman" panose="02020603050405020304" pitchFamily="18" charset="0"/>
                <a:cs typeface="Times New Roman" panose="02020603050405020304" pitchFamily="18" charset="0"/>
              </a:rPr>
              <a:t>  </a:t>
            </a:r>
            <a:r>
              <a:rPr lang="en-US" sz="4400" b="1" dirty="0">
                <a:latin typeface="Times New Roman" panose="02020603050405020304" pitchFamily="18" charset="0"/>
                <a:cs typeface="Times New Roman" panose="02020603050405020304" pitchFamily="18" charset="0"/>
              </a:rPr>
              <a:t>Literature Survey</a:t>
            </a:r>
          </a:p>
        </p:txBody>
      </p:sp>
      <p:graphicFrame>
        <p:nvGraphicFramePr>
          <p:cNvPr id="4194307" name="Table 6"/>
          <p:cNvGraphicFramePr>
            <a:graphicFrameLocks noGrp="1"/>
          </p:cNvGraphicFramePr>
          <p:nvPr/>
        </p:nvGraphicFramePr>
        <p:xfrm>
          <a:off x="152399" y="1371600"/>
          <a:ext cx="11887200" cy="3996831"/>
        </p:xfrm>
        <a:graphic>
          <a:graphicData uri="http://schemas.openxmlformats.org/drawingml/2006/table">
            <a:tbl>
              <a:tblPr firstRow="1" bandRow="1">
                <a:tableStyleId>{5C22544A-7EE6-4342-B048-85BDC9FD1C3A}</a:tableStyleId>
              </a:tblPr>
              <a:tblGrid>
                <a:gridCol w="533401">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981200">
                  <a:extLst>
                    <a:ext uri="{9D8B030D-6E8A-4147-A177-3AD203B41FA5}">
                      <a16:colId xmlns:a16="http://schemas.microsoft.com/office/drawing/2014/main" val="20004"/>
                    </a:ext>
                  </a:extLst>
                </a:gridCol>
                <a:gridCol w="2209800">
                  <a:extLst>
                    <a:ext uri="{9D8B030D-6E8A-4147-A177-3AD203B41FA5}">
                      <a16:colId xmlns:a16="http://schemas.microsoft.com/office/drawing/2014/main" val="20005"/>
                    </a:ext>
                  </a:extLst>
                </a:gridCol>
                <a:gridCol w="2514599">
                  <a:extLst>
                    <a:ext uri="{9D8B030D-6E8A-4147-A177-3AD203B41FA5}">
                      <a16:colId xmlns:a16="http://schemas.microsoft.com/office/drawing/2014/main" val="20006"/>
                    </a:ext>
                  </a:extLst>
                </a:gridCol>
              </a:tblGrid>
              <a:tr h="872631">
                <a:tc>
                  <a:txBody>
                    <a:bodyPr/>
                    <a:lstStyle/>
                    <a:p>
                      <a:r>
                        <a:rPr lang="en-US" sz="1600" b="1" dirty="0">
                          <a:latin typeface="Times New Roman" pitchFamily="18" charset="0"/>
                          <a:cs typeface="Times New Roman" pitchFamily="18" charset="0"/>
                        </a:rPr>
                        <a:t>Sr. No.</a:t>
                      </a:r>
                    </a:p>
                  </a:txBody>
                  <a:tcPr/>
                </a:tc>
                <a:tc>
                  <a:txBody>
                    <a:bodyPr/>
                    <a:lstStyle/>
                    <a:p>
                      <a:r>
                        <a:rPr lang="en-US" sz="1600" b="1" dirty="0">
                          <a:latin typeface="Times New Roman" pitchFamily="18" charset="0"/>
                          <a:cs typeface="Times New Roman" pitchFamily="18" charset="0"/>
                        </a:rPr>
                        <a:t>Topic Name</a:t>
                      </a:r>
                    </a:p>
                  </a:txBody>
                  <a:tcPr/>
                </a:tc>
                <a:tc>
                  <a:txBody>
                    <a:bodyPr/>
                    <a:lstStyle/>
                    <a:p>
                      <a:r>
                        <a:rPr lang="en-US" sz="1600" b="1" dirty="0">
                          <a:latin typeface="Times New Roman" pitchFamily="18" charset="0"/>
                          <a:cs typeface="Times New Roman" pitchFamily="18" charset="0"/>
                        </a:rPr>
                        <a:t>Year</a:t>
                      </a:r>
                    </a:p>
                  </a:txBody>
                  <a:tcPr/>
                </a:tc>
                <a:tc>
                  <a:txBody>
                    <a:bodyPr/>
                    <a:lstStyle/>
                    <a:p>
                      <a:r>
                        <a:rPr lang="en-US" sz="1600" b="1" dirty="0">
                          <a:latin typeface="Times New Roman" pitchFamily="18" charset="0"/>
                          <a:cs typeface="Times New Roman" pitchFamily="18" charset="0"/>
                        </a:rPr>
                        <a:t>Author</a:t>
                      </a:r>
                      <a:r>
                        <a:rPr lang="en-US" sz="1600" b="1" baseline="0" dirty="0">
                          <a:latin typeface="Times New Roman" pitchFamily="18" charset="0"/>
                          <a:cs typeface="Times New Roman" pitchFamily="18" charset="0"/>
                        </a:rPr>
                        <a:t> </a:t>
                      </a:r>
                      <a:r>
                        <a:rPr lang="en-US" sz="1600" b="1" dirty="0">
                          <a:latin typeface="Times New Roman" pitchFamily="18" charset="0"/>
                          <a:cs typeface="Times New Roman" pitchFamily="18" charset="0"/>
                        </a:rPr>
                        <a:t>Name</a:t>
                      </a:r>
                    </a:p>
                  </a:txBody>
                  <a:tcPr/>
                </a:tc>
                <a:tc>
                  <a:txBody>
                    <a:bodyPr/>
                    <a:lstStyle/>
                    <a:p>
                      <a:r>
                        <a:rPr lang="en-US" sz="1600" b="1" dirty="0">
                          <a:latin typeface="Times New Roman" pitchFamily="18" charset="0"/>
                          <a:cs typeface="Times New Roman" pitchFamily="18" charset="0"/>
                        </a:rPr>
                        <a:t>Advantages</a:t>
                      </a:r>
                    </a:p>
                  </a:txBody>
                  <a:tcPr/>
                </a:tc>
                <a:tc>
                  <a:txBody>
                    <a:bodyPr/>
                    <a:lstStyle/>
                    <a:p>
                      <a:r>
                        <a:rPr lang="en-US" sz="1600" b="1" dirty="0">
                          <a:latin typeface="Times New Roman" pitchFamily="18" charset="0"/>
                          <a:cs typeface="Times New Roman" pitchFamily="18" charset="0"/>
                        </a:rPr>
                        <a:t>Disadvantages</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1813560">
                <a:tc>
                  <a:txBody>
                    <a:bodyPr/>
                    <a:lstStyle/>
                    <a:p>
                      <a:r>
                        <a:rPr lang="en-US" sz="1600" dirty="0">
                          <a:latin typeface="Times New Roman" pitchFamily="18" charset="0"/>
                          <a:cs typeface="Times New Roman" pitchFamily="18" charset="0"/>
                        </a:rPr>
                        <a:t>7</a:t>
                      </a:r>
                    </a:p>
                  </a:txBody>
                  <a:tcPr/>
                </a:tc>
                <a:tc>
                  <a:txBody>
                    <a:bodyPr/>
                    <a:lstStyle/>
                    <a:p>
                      <a:pPr algn="l"/>
                      <a:r>
                        <a:rPr lang="en-US" sz="1600" dirty="0">
                          <a:latin typeface="Times New Roman" pitchFamily="18" charset="0"/>
                          <a:cs typeface="Times New Roman" pitchFamily="18" charset="0"/>
                        </a:rPr>
                        <a:t>PREDICTION OF FAKE INSTAGRAM PROFILES USING MACHINE LEARNING</a:t>
                      </a:r>
                    </a:p>
                  </a:txBody>
                  <a:tcPr/>
                </a:tc>
                <a:tc>
                  <a:txBody>
                    <a:bodyPr/>
                    <a:lstStyle/>
                    <a:p>
                      <a:r>
                        <a:rPr lang="en-US" sz="1600" dirty="0">
                          <a:latin typeface="Times New Roman" pitchFamily="18" charset="0"/>
                          <a:cs typeface="Times New Roman" pitchFamily="18" charset="0"/>
                        </a:rPr>
                        <a:t>2023</a:t>
                      </a:r>
                    </a:p>
                  </a:txBody>
                  <a:tcPr/>
                </a:tc>
                <a:tc>
                  <a:txBody>
                    <a:bodyPr/>
                    <a:lstStyle/>
                    <a:p>
                      <a:r>
                        <a:rPr lang="en-US" sz="1600" dirty="0">
                          <a:latin typeface="Times New Roman" pitchFamily="18" charset="0"/>
                          <a:cs typeface="Times New Roman" pitchFamily="18" charset="0"/>
                        </a:rPr>
                        <a:t>I.Anupriya1 ,V. Sowmiya2 , Dr. G. Devika,3</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Reducing the number of fake profiles can lead to a more positive user experience on Instagram</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Detecting fake profiles raises concerns about user privacy.</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It is necessary to differentiate between genuine and fake accounts on social media based on the classification. </a:t>
                      </a:r>
                    </a:p>
                  </a:txBody>
                  <a:tcPr/>
                </a:tc>
                <a:extLst>
                  <a:ext uri="{0D108BD9-81ED-4DB2-BD59-A6C34878D82A}">
                    <a16:rowId xmlns:a16="http://schemas.microsoft.com/office/drawing/2014/main" val="10001"/>
                  </a:ext>
                </a:extLst>
              </a:tr>
              <a:tr h="872631">
                <a:tc>
                  <a:txBody>
                    <a:bodyPr/>
                    <a:lstStyle/>
                    <a:p>
                      <a:r>
                        <a:rPr lang="en-US" sz="1600" dirty="0">
                          <a:latin typeface="Times New Roman" pitchFamily="18" charset="0"/>
                          <a:cs typeface="Times New Roman" pitchFamily="18" charset="0"/>
                        </a:rPr>
                        <a:t>8</a:t>
                      </a:r>
                    </a:p>
                  </a:txBody>
                  <a:tcPr/>
                </a:tc>
                <a:tc>
                  <a:txBody>
                    <a:bodyPr/>
                    <a:lstStyle/>
                    <a:p>
                      <a:r>
                        <a:rPr lang="en-US" sz="1600" dirty="0">
                          <a:latin typeface="Times New Roman" pitchFamily="18" charset="0"/>
                          <a:cs typeface="Times New Roman" pitchFamily="18" charset="0"/>
                        </a:rPr>
                        <a:t>DETECTION OF FAKE ACCOUNTS IN INSTAGRAM USING MACHINE LEARNING</a:t>
                      </a:r>
                    </a:p>
                  </a:txBody>
                  <a:tcPr/>
                </a:tc>
                <a:tc>
                  <a:txBody>
                    <a:bodyPr/>
                    <a:lstStyle/>
                    <a:p>
                      <a:r>
                        <a:rPr lang="en-US" sz="1600" dirty="0">
                          <a:latin typeface="Times New Roman" pitchFamily="18" charset="0"/>
                          <a:cs typeface="Times New Roman" pitchFamily="18" charset="0"/>
                        </a:rPr>
                        <a:t>2021</a:t>
                      </a:r>
                    </a:p>
                  </a:txBody>
                  <a:tcPr/>
                </a:tc>
                <a:tc>
                  <a:txBody>
                    <a:bodyPr/>
                    <a:lstStyle/>
                    <a:p>
                      <a:r>
                        <a:rPr lang="en-US" sz="1600" dirty="0" err="1">
                          <a:latin typeface="Times New Roman" pitchFamily="18" charset="0"/>
                          <a:cs typeface="Times New Roman" pitchFamily="18" charset="0"/>
                        </a:rPr>
                        <a:t>Ananya</a:t>
                      </a:r>
                      <a:r>
                        <a:rPr lang="en-US" sz="1600" dirty="0">
                          <a:latin typeface="Times New Roman" pitchFamily="18" charset="0"/>
                          <a:cs typeface="Times New Roman" pitchFamily="18" charset="0"/>
                        </a:rPr>
                        <a:t> Dey1 , </a:t>
                      </a:r>
                      <a:r>
                        <a:rPr lang="en-US" sz="1600" dirty="0" err="1">
                          <a:latin typeface="Times New Roman" pitchFamily="18" charset="0"/>
                          <a:cs typeface="Times New Roman" pitchFamily="18" charset="0"/>
                        </a:rPr>
                        <a:t>Hamsashree</a:t>
                      </a:r>
                      <a:r>
                        <a:rPr lang="en-US" sz="1600" dirty="0">
                          <a:latin typeface="Times New Roman" pitchFamily="18" charset="0"/>
                          <a:cs typeface="Times New Roman" pitchFamily="18" charset="0"/>
                        </a:rPr>
                        <a:t> Reddy</a:t>
                      </a: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They encounter new types of fake accounts, they can learn to recognize .</a:t>
                      </a:r>
                      <a:endParaRPr lang="en-US" sz="1600" dirty="0">
                        <a:latin typeface="Times New Roman" pitchFamily="18" charset="0"/>
                        <a:cs typeface="Times New Roman" pitchFamily="18" charset="0"/>
                      </a:endParaRPr>
                    </a:p>
                  </a:txBody>
                  <a:tcPr/>
                </a:tc>
                <a:tc>
                  <a:txBody>
                    <a:bodyPr/>
                    <a:lstStyle/>
                    <a:p>
                      <a:r>
                        <a:rPr lang="en-US" sz="1600" b="0" i="0" kern="1200" dirty="0">
                          <a:solidFill>
                            <a:schemeClr val="dk1"/>
                          </a:solidFill>
                          <a:effectLst/>
                          <a:latin typeface="Times New Roman" pitchFamily="18" charset="0"/>
                          <a:ea typeface="+mn-ea"/>
                          <a:cs typeface="Times New Roman" pitchFamily="18" charset="0"/>
                        </a:rPr>
                        <a:t>Involve the analysis of user data, raising concerns about privacy and data security.</a:t>
                      </a:r>
                      <a:endParaRPr lang="en-US" sz="1600" dirty="0">
                        <a:latin typeface="Times New Roman" pitchFamily="18" charset="0"/>
                        <a:cs typeface="Times New Roman" pitchFamily="18" charset="0"/>
                      </a:endParaRPr>
                    </a:p>
                  </a:txBody>
                  <a:tcPr/>
                </a:tc>
                <a:tc>
                  <a:txBody>
                    <a:bodyPr/>
                    <a:lstStyle/>
                    <a:p>
                      <a:r>
                        <a:rPr lang="en-US" sz="1600" dirty="0">
                          <a:latin typeface="Times New Roman" pitchFamily="18" charset="0"/>
                          <a:cs typeface="Times New Roman" pitchFamily="18" charset="0"/>
                        </a:rPr>
                        <a:t>Most speculate that this is due to impact of social media such as Facebook, Instagram and Twitter on our daily lives. </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3586</Words>
  <Application>Microsoft Office PowerPoint</Application>
  <PresentationFormat>Widescreen</PresentationFormat>
  <Paragraphs>531</Paragraphs>
  <Slides>43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Mangal</vt:lpstr>
      <vt:lpstr>Times New Roman</vt:lpstr>
      <vt:lpstr>Office Theme</vt:lpstr>
      <vt:lpstr>BE Project Review Presentation On Fake Instagram Profile Identification and Classification Using Machine Learning</vt:lpstr>
      <vt:lpstr>    Outline</vt:lpstr>
      <vt:lpstr> </vt:lpstr>
      <vt:lpstr> </vt:lpstr>
      <vt:lpstr> </vt:lpstr>
      <vt:lpstr> </vt:lpstr>
      <vt:lpstr> </vt:lpstr>
      <vt:lpstr> </vt:lpstr>
      <vt:lpstr> </vt:lpstr>
      <vt:lpstr> </vt:lpstr>
      <vt:lpstr> </vt:lpstr>
      <vt:lpstr> </vt:lpstr>
      <vt:lpstr> </vt:lpstr>
      <vt:lpstr>   </vt:lpstr>
      <vt:lpstr>Flowchart</vt:lpstr>
      <vt:lpstr>System Architecture</vt:lpstr>
      <vt:lpstr>System Diagrams</vt:lpstr>
      <vt:lpstr>System Diagrams</vt:lpstr>
      <vt:lpstr>UML Diagrams</vt:lpstr>
      <vt:lpstr> </vt:lpstr>
      <vt:lpstr> </vt:lpstr>
      <vt:lpstr>Mathematical Model</vt:lpstr>
      <vt:lpstr> </vt:lpstr>
      <vt:lpstr> </vt:lpstr>
      <vt:lpstr> </vt:lpstr>
      <vt:lpstr> </vt:lpstr>
      <vt:lpstr> </vt:lpstr>
      <vt:lpstr> </vt:lpstr>
      <vt:lpstr> </vt:lpstr>
      <vt:lpstr>Screenshots of Project </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between users and IoT clusters:  Moving towards an Internet of People, Things and Services (IoPTS)</dc:title>
  <dc:creator>Owner</dc:creator>
  <cp:lastModifiedBy>Apurv Badave</cp:lastModifiedBy>
  <cp:revision>51</cp:revision>
  <dcterms:created xsi:type="dcterms:W3CDTF">2015-04-06T01:43:20Z</dcterms:created>
  <dcterms:modified xsi:type="dcterms:W3CDTF">2024-05-31T06:08:46Z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a062104759f84f1e94585a7e6af6aa3f</vt:lpwstr>
  </property>
</Properties>
</file>