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2" d="100"/>
          <a:sy n="82" d="100"/>
        </p:scale>
        <p:origin x="71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28905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239676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4766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3774397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978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598889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50721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195650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87042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D02BD-F24D-4862-A532-B94624CF62E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244873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ED02BD-F24D-4862-A532-B94624CF62E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204901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ED02BD-F24D-4862-A532-B94624CF62E2}"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82711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ED02BD-F24D-4862-A532-B94624CF62E2}"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196334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D02BD-F24D-4862-A532-B94624CF62E2}"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122991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ED02BD-F24D-4862-A532-B94624CF62E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199783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ED02BD-F24D-4862-A532-B94624CF62E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D42207-8856-49CC-8CD0-60DDDA0BC41D}" type="slidenum">
              <a:rPr lang="en-IN" smtClean="0"/>
              <a:t>‹#›</a:t>
            </a:fld>
            <a:endParaRPr lang="en-IN"/>
          </a:p>
        </p:txBody>
      </p:sp>
    </p:spTree>
    <p:extLst>
      <p:ext uri="{BB962C8B-B14F-4D97-AF65-F5344CB8AC3E}">
        <p14:creationId xmlns:p14="http://schemas.microsoft.com/office/powerpoint/2010/main" val="380645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ED02BD-F24D-4862-A532-B94624CF62E2}" type="datetimeFigureOut">
              <a:rPr lang="en-IN" smtClean="0"/>
              <a:t>18-01-2024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D42207-8856-49CC-8CD0-60DDDA0BC41D}" type="slidenum">
              <a:rPr lang="en-IN" smtClean="0"/>
              <a:t>‹#›</a:t>
            </a:fld>
            <a:endParaRPr lang="en-IN"/>
          </a:p>
        </p:txBody>
      </p:sp>
    </p:spTree>
    <p:extLst>
      <p:ext uri="{BB962C8B-B14F-4D97-AF65-F5344CB8AC3E}">
        <p14:creationId xmlns:p14="http://schemas.microsoft.com/office/powerpoint/2010/main" val="857213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21B3-33AE-BB45-4065-0A6A21FD9CA7}"/>
              </a:ext>
            </a:extLst>
          </p:cNvPr>
          <p:cNvSpPr>
            <a:spLocks noGrp="1"/>
          </p:cNvSpPr>
          <p:nvPr>
            <p:ph type="ctrTitle"/>
          </p:nvPr>
        </p:nvSpPr>
        <p:spPr/>
        <p:txBody>
          <a:bodyPr/>
          <a:lstStyle/>
          <a:p>
            <a:r>
              <a:rPr lang="en-IN" dirty="0"/>
              <a:t>SMART BLIND STICK</a:t>
            </a:r>
          </a:p>
        </p:txBody>
      </p:sp>
      <p:sp>
        <p:nvSpPr>
          <p:cNvPr id="3" name="Subtitle 2">
            <a:extLst>
              <a:ext uri="{FF2B5EF4-FFF2-40B4-BE49-F238E27FC236}">
                <a16:creationId xmlns:a16="http://schemas.microsoft.com/office/drawing/2014/main" id="{558B422F-BF1B-5E5C-0CA2-5095F1C005B3}"/>
              </a:ext>
            </a:extLst>
          </p:cNvPr>
          <p:cNvSpPr>
            <a:spLocks noGrp="1"/>
          </p:cNvSpPr>
          <p:nvPr>
            <p:ph type="subTitle" idx="1"/>
          </p:nvPr>
        </p:nvSpPr>
        <p:spPr/>
        <p:txBody>
          <a:bodyPr>
            <a:normAutofit lnSpcReduction="10000"/>
          </a:bodyPr>
          <a:lstStyle/>
          <a:p>
            <a:r>
              <a:rPr lang="en-IN" dirty="0"/>
              <a:t>By: Abhiyash Bait, Sunit Chavhan, Aniruddha Dabade, Siddhesh Haryan</a:t>
            </a:r>
          </a:p>
          <a:p>
            <a:r>
              <a:rPr lang="en-IN" dirty="0"/>
              <a:t>Group No: 37</a:t>
            </a:r>
          </a:p>
          <a:p>
            <a:r>
              <a:rPr lang="en-IN" dirty="0"/>
              <a:t>Project Guide: Prof Antra Pal </a:t>
            </a:r>
          </a:p>
        </p:txBody>
      </p:sp>
      <p:sp>
        <p:nvSpPr>
          <p:cNvPr id="5" name="TextBox 4">
            <a:extLst>
              <a:ext uri="{FF2B5EF4-FFF2-40B4-BE49-F238E27FC236}">
                <a16:creationId xmlns:a16="http://schemas.microsoft.com/office/drawing/2014/main" id="{7BC95FAC-3B88-B7D4-89F8-A043C6B20E35}"/>
              </a:ext>
            </a:extLst>
          </p:cNvPr>
          <p:cNvSpPr txBox="1"/>
          <p:nvPr/>
        </p:nvSpPr>
        <p:spPr>
          <a:xfrm>
            <a:off x="10363199" y="411910"/>
            <a:ext cx="2115671" cy="461665"/>
          </a:xfrm>
          <a:prstGeom prst="rect">
            <a:avLst/>
          </a:prstGeom>
          <a:noFill/>
        </p:spPr>
        <p:txBody>
          <a:bodyPr wrap="square" rtlCol="0">
            <a:spAutoFit/>
          </a:bodyPr>
          <a:lstStyle/>
          <a:p>
            <a:r>
              <a:rPr lang="en-IN" sz="2400" dirty="0"/>
              <a:t>CSM-601</a:t>
            </a:r>
          </a:p>
        </p:txBody>
      </p:sp>
      <p:sp>
        <p:nvSpPr>
          <p:cNvPr id="6" name="TextBox 5">
            <a:extLst>
              <a:ext uri="{FF2B5EF4-FFF2-40B4-BE49-F238E27FC236}">
                <a16:creationId xmlns:a16="http://schemas.microsoft.com/office/drawing/2014/main" id="{E5745F7A-8759-7EFC-4BDA-C6CA7B38C05A}"/>
              </a:ext>
            </a:extLst>
          </p:cNvPr>
          <p:cNvSpPr txBox="1"/>
          <p:nvPr/>
        </p:nvSpPr>
        <p:spPr>
          <a:xfrm>
            <a:off x="3980330" y="1757082"/>
            <a:ext cx="5038164" cy="646331"/>
          </a:xfrm>
          <a:prstGeom prst="rect">
            <a:avLst/>
          </a:prstGeom>
          <a:noFill/>
        </p:spPr>
        <p:txBody>
          <a:bodyPr wrap="square" rtlCol="0">
            <a:spAutoFit/>
          </a:bodyPr>
          <a:lstStyle/>
          <a:p>
            <a:r>
              <a:rPr lang="en-IN" sz="3600" dirty="0"/>
              <a:t>TE MINI PROJECT 2B</a:t>
            </a:r>
          </a:p>
        </p:txBody>
      </p:sp>
      <p:pic>
        <p:nvPicPr>
          <p:cNvPr id="4"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45E4C155-AAAF-DC8A-D84C-D26592DE0A59}"/>
              </a:ext>
            </a:extLst>
          </p:cNvPr>
          <p:cNvPicPr preferRelativeResize="0"/>
          <p:nvPr/>
        </p:nvPicPr>
        <p:blipFill rotWithShape="1">
          <a:blip r:embed="rId2">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4284916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BE90-B4E9-D8A3-47D1-CF6F3306A5D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E86AAF19-FF8E-5A7C-FAF9-B3C91C8847B1}"/>
              </a:ext>
            </a:extLst>
          </p:cNvPr>
          <p:cNvSpPr>
            <a:spLocks noGrp="1"/>
          </p:cNvSpPr>
          <p:nvPr>
            <p:ph idx="1"/>
          </p:nvPr>
        </p:nvSpPr>
        <p:spPr/>
        <p:txBody>
          <a:bodyPr/>
          <a:lstStyle/>
          <a:p>
            <a:pPr marL="0" indent="0" algn="just">
              <a:buNone/>
            </a:pPr>
            <a:r>
              <a:rPr lang="en-US" b="0" i="0" dirty="0">
                <a:solidFill>
                  <a:schemeClr val="tx1">
                    <a:lumMod val="95000"/>
                    <a:lumOff val="5000"/>
                  </a:schemeClr>
                </a:solidFill>
                <a:effectLst/>
                <a:latin typeface="+mj-lt"/>
              </a:rPr>
              <a:t>This project is not just about introducing a new device; it is about embracing a vision where technology becomes a beacon of empowerment and inclusion. The road ahead involves refining and expanding our concept, seeking input from the very individuals we aim to assist, and continuously refining our design based on real-world feedback.</a:t>
            </a:r>
            <a:endParaRPr lang="en-IN" dirty="0">
              <a:solidFill>
                <a:schemeClr val="tx1">
                  <a:lumMod val="95000"/>
                  <a:lumOff val="5000"/>
                </a:schemeClr>
              </a:solidFill>
              <a:latin typeface="+mj-lt"/>
            </a:endParaRPr>
          </a:p>
        </p:txBody>
      </p:sp>
      <p:pic>
        <p:nvPicPr>
          <p:cNvPr id="4"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BFB7319C-D921-197C-E627-AB7B3EA0D058}"/>
              </a:ext>
            </a:extLst>
          </p:cNvPr>
          <p:cNvPicPr preferRelativeResize="0"/>
          <p:nvPr/>
        </p:nvPicPr>
        <p:blipFill rotWithShape="1">
          <a:blip r:embed="rId2">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378364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2676-3BA7-EB64-E15F-DD1CEEF5DA85}"/>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4B151102-D34C-709B-6ED5-876A5D9937C8}"/>
              </a:ext>
            </a:extLst>
          </p:cNvPr>
          <p:cNvSpPr>
            <a:spLocks noGrp="1"/>
          </p:cNvSpPr>
          <p:nvPr>
            <p:ph idx="1"/>
          </p:nvPr>
        </p:nvSpPr>
        <p:spPr/>
        <p:txBody>
          <a:bodyPr>
            <a:normAutofit fontScale="92500" lnSpcReduction="20000"/>
          </a:bodyPr>
          <a:lstStyle/>
          <a:p>
            <a:pPr algn="just"/>
            <a:r>
              <a:rPr lang="en-US" sz="2400" b="0" i="0" dirty="0">
                <a:solidFill>
                  <a:schemeClr val="tx1">
                    <a:lumMod val="95000"/>
                    <a:lumOff val="5000"/>
                  </a:schemeClr>
                </a:solidFill>
                <a:effectLst/>
                <a:latin typeface="+mj-lt"/>
              </a:rPr>
              <a:t>The Smart Blind Man's Stick using ultrasonic sensors represents a groundbreaking innovation in assistive technology, seeking to enhance the autonomy and safety of visually impaired individuals. </a:t>
            </a:r>
          </a:p>
          <a:p>
            <a:pPr marL="0" indent="0" algn="just">
              <a:buNone/>
            </a:pPr>
            <a:endParaRPr lang="en-US" sz="2400" b="0" i="0" dirty="0">
              <a:solidFill>
                <a:schemeClr val="tx1">
                  <a:lumMod val="95000"/>
                  <a:lumOff val="5000"/>
                </a:schemeClr>
              </a:solidFill>
              <a:effectLst/>
              <a:latin typeface="+mj-lt"/>
            </a:endParaRPr>
          </a:p>
          <a:p>
            <a:pPr algn="just"/>
            <a:r>
              <a:rPr lang="en-US" sz="2400" b="0" i="0" dirty="0">
                <a:solidFill>
                  <a:schemeClr val="tx1">
                    <a:lumMod val="95000"/>
                    <a:lumOff val="5000"/>
                  </a:schemeClr>
                </a:solidFill>
                <a:effectLst/>
                <a:latin typeface="+mj-lt"/>
              </a:rPr>
              <a:t>By integrating ultrasonic sensors into the traditional white cane, this intelligent device employs cutting-edge technology to detect obstacles in real-time. </a:t>
            </a:r>
          </a:p>
          <a:p>
            <a:pPr marL="0" indent="0" algn="just">
              <a:buNone/>
            </a:pPr>
            <a:endParaRPr lang="en-US" sz="2400" b="0" i="0" dirty="0">
              <a:solidFill>
                <a:schemeClr val="tx1">
                  <a:lumMod val="95000"/>
                  <a:lumOff val="5000"/>
                </a:schemeClr>
              </a:solidFill>
              <a:effectLst/>
              <a:latin typeface="+mj-lt"/>
            </a:endParaRPr>
          </a:p>
          <a:p>
            <a:pPr algn="just"/>
            <a:r>
              <a:rPr lang="en-US" sz="2400" b="0" i="0" dirty="0">
                <a:solidFill>
                  <a:schemeClr val="tx1">
                    <a:lumMod val="95000"/>
                    <a:lumOff val="5000"/>
                  </a:schemeClr>
                </a:solidFill>
                <a:effectLst/>
                <a:latin typeface="+mj-lt"/>
              </a:rPr>
              <a:t>The ultrasonic sensors emit high-frequency waves, measuring the distance to nearby objects and providing instant feedback to the user.</a:t>
            </a:r>
            <a:endParaRPr lang="en-IN" sz="2400" dirty="0">
              <a:solidFill>
                <a:schemeClr val="tx1">
                  <a:lumMod val="95000"/>
                  <a:lumOff val="5000"/>
                </a:schemeClr>
              </a:solidFill>
              <a:latin typeface="+mj-lt"/>
            </a:endParaRPr>
          </a:p>
        </p:txBody>
      </p:sp>
      <p:pic>
        <p:nvPicPr>
          <p:cNvPr id="4"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D034FD60-1F7E-EAAE-3158-A226FFB382F1}"/>
              </a:ext>
            </a:extLst>
          </p:cNvPr>
          <p:cNvPicPr preferRelativeResize="0"/>
          <p:nvPr/>
        </p:nvPicPr>
        <p:blipFill rotWithShape="1">
          <a:blip r:embed="rId2">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326397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50CE-1393-E30B-A60D-585830BEC4FC}"/>
              </a:ext>
            </a:extLst>
          </p:cNvPr>
          <p:cNvSpPr>
            <a:spLocks noGrp="1"/>
          </p:cNvSpPr>
          <p:nvPr>
            <p:ph type="title"/>
          </p:nvPr>
        </p:nvSpPr>
        <p:spPr/>
        <p:txBody>
          <a:bodyPr/>
          <a:lstStyle/>
          <a:p>
            <a:pPr algn="ctr"/>
            <a:r>
              <a:rPr lang="en-IN" dirty="0"/>
              <a:t>LITERATURE REVIEW</a:t>
            </a:r>
          </a:p>
        </p:txBody>
      </p:sp>
      <p:graphicFrame>
        <p:nvGraphicFramePr>
          <p:cNvPr id="6" name="Content Placeholder 5">
            <a:extLst>
              <a:ext uri="{FF2B5EF4-FFF2-40B4-BE49-F238E27FC236}">
                <a16:creationId xmlns:a16="http://schemas.microsoft.com/office/drawing/2014/main" id="{5B7CA952-B13A-5709-BE4A-74AB55D9E906}"/>
              </a:ext>
            </a:extLst>
          </p:cNvPr>
          <p:cNvGraphicFramePr>
            <a:graphicFrameLocks noGrp="1"/>
          </p:cNvGraphicFramePr>
          <p:nvPr>
            <p:ph idx="1"/>
            <p:extLst>
              <p:ext uri="{D42A27DB-BD31-4B8C-83A1-F6EECF244321}">
                <p14:modId xmlns:p14="http://schemas.microsoft.com/office/powerpoint/2010/main" val="3688085676"/>
              </p:ext>
            </p:extLst>
          </p:nvPr>
        </p:nvGraphicFramePr>
        <p:xfrm>
          <a:off x="677863" y="2160588"/>
          <a:ext cx="8596310" cy="4236720"/>
        </p:xfrm>
        <a:graphic>
          <a:graphicData uri="http://schemas.openxmlformats.org/drawingml/2006/table">
            <a:tbl>
              <a:tblPr firstRow="1" bandRow="1">
                <a:tableStyleId>{2D5ABB26-0587-4C30-8999-92F81FD0307C}</a:tableStyleId>
              </a:tblPr>
              <a:tblGrid>
                <a:gridCol w="519407">
                  <a:extLst>
                    <a:ext uri="{9D8B030D-6E8A-4147-A177-3AD203B41FA5}">
                      <a16:colId xmlns:a16="http://schemas.microsoft.com/office/drawing/2014/main" val="2531524713"/>
                    </a:ext>
                  </a:extLst>
                </a:gridCol>
                <a:gridCol w="3778749">
                  <a:extLst>
                    <a:ext uri="{9D8B030D-6E8A-4147-A177-3AD203B41FA5}">
                      <a16:colId xmlns:a16="http://schemas.microsoft.com/office/drawing/2014/main" val="679368792"/>
                    </a:ext>
                  </a:extLst>
                </a:gridCol>
                <a:gridCol w="2149077">
                  <a:extLst>
                    <a:ext uri="{9D8B030D-6E8A-4147-A177-3AD203B41FA5}">
                      <a16:colId xmlns:a16="http://schemas.microsoft.com/office/drawing/2014/main" val="2410856145"/>
                    </a:ext>
                  </a:extLst>
                </a:gridCol>
                <a:gridCol w="2149077">
                  <a:extLst>
                    <a:ext uri="{9D8B030D-6E8A-4147-A177-3AD203B41FA5}">
                      <a16:colId xmlns:a16="http://schemas.microsoft.com/office/drawing/2014/main" val="1962056979"/>
                    </a:ext>
                  </a:extLst>
                </a:gridCol>
              </a:tblGrid>
              <a:tr h="146311">
                <a:tc>
                  <a:txBody>
                    <a:bodyPr/>
                    <a:lstStyle/>
                    <a:p>
                      <a:pPr algn="ctr"/>
                      <a:r>
                        <a:rPr lang="en-IN" sz="2000" dirty="0">
                          <a:latin typeface="+mj-lt"/>
                        </a:rPr>
                        <a:t>No.</a:t>
                      </a: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mj-lt"/>
                        </a:rPr>
                        <a:t>Title </a:t>
                      </a: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mj-lt"/>
                        </a:rPr>
                        <a:t>Author</a:t>
                      </a: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mj-lt"/>
                        </a:rPr>
                        <a:t>Research Focus</a:t>
                      </a: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088573"/>
                  </a:ext>
                </a:extLst>
              </a:tr>
              <a:tr h="370840">
                <a:tc>
                  <a:txBody>
                    <a:bodyPr/>
                    <a:lstStyle/>
                    <a:p>
                      <a:pPr algn="ctr"/>
                      <a:r>
                        <a:rPr lang="en-IN" sz="2000" dirty="0">
                          <a:latin typeface="+mj-lt"/>
                        </a:rPr>
                        <a:t>1</a:t>
                      </a: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a:solidFill>
                            <a:schemeClr val="tx1"/>
                          </a:solidFill>
                          <a:effectLst/>
                          <a:latin typeface="+mj-lt"/>
                          <a:ea typeface="+mn-ea"/>
                          <a:cs typeface="+mn-cs"/>
                        </a:rPr>
                        <a:t>Exploring the design of assistive technologies for distance social touch. In Proceedings of the 12th ACM international conference on Ubiquitous computing (</a:t>
                      </a:r>
                      <a:r>
                        <a:rPr lang="en-US" sz="2000" b="0" i="0" kern="1200" dirty="0" err="1">
                          <a:solidFill>
                            <a:schemeClr val="tx1"/>
                          </a:solidFill>
                          <a:effectLst/>
                          <a:latin typeface="+mj-lt"/>
                          <a:ea typeface="+mn-ea"/>
                          <a:cs typeface="+mn-cs"/>
                        </a:rPr>
                        <a:t>UbiComp</a:t>
                      </a:r>
                      <a:r>
                        <a:rPr lang="en-US" sz="2000" b="0" i="0" kern="1200" dirty="0">
                          <a:solidFill>
                            <a:schemeClr val="tx1"/>
                          </a:solidFill>
                          <a:effectLst/>
                          <a:latin typeface="+mj-lt"/>
                          <a:ea typeface="+mn-ea"/>
                          <a:cs typeface="+mn-cs"/>
                        </a:rPr>
                        <a:t>)</a:t>
                      </a:r>
                      <a:endParaRPr lang="en-IN" sz="2000" dirty="0">
                        <a:latin typeface="+mj-lt"/>
                      </a:endParaRP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i="0" kern="1200" dirty="0">
                          <a:solidFill>
                            <a:schemeClr val="tx1"/>
                          </a:solidFill>
                          <a:effectLst/>
                          <a:latin typeface="+mj-lt"/>
                          <a:ea typeface="+mn-ea"/>
                          <a:cs typeface="+mn-cs"/>
                        </a:rPr>
                        <a:t>Zhao, S., Shi, Y., &amp; </a:t>
                      </a:r>
                      <a:r>
                        <a:rPr lang="en-IN" sz="2000" b="0" i="0" kern="1200" dirty="0" err="1">
                          <a:solidFill>
                            <a:schemeClr val="tx1"/>
                          </a:solidFill>
                          <a:effectLst/>
                          <a:latin typeface="+mj-lt"/>
                          <a:ea typeface="+mn-ea"/>
                          <a:cs typeface="+mn-cs"/>
                        </a:rPr>
                        <a:t>Forlizzi</a:t>
                      </a:r>
                      <a:r>
                        <a:rPr lang="en-IN" sz="2000" b="0" i="0" kern="1200" dirty="0">
                          <a:solidFill>
                            <a:schemeClr val="tx1"/>
                          </a:solidFill>
                          <a:effectLst/>
                          <a:latin typeface="+mj-lt"/>
                          <a:ea typeface="+mn-ea"/>
                          <a:cs typeface="+mn-cs"/>
                        </a:rPr>
                        <a:t>, J. (2010)</a:t>
                      </a:r>
                      <a:endParaRPr lang="en-IN" sz="2000" dirty="0">
                        <a:latin typeface="+mj-lt"/>
                      </a:endParaRP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i="0" kern="1200" dirty="0">
                          <a:solidFill>
                            <a:schemeClr val="tx1"/>
                          </a:solidFill>
                          <a:effectLst/>
                          <a:latin typeface="+mj-lt"/>
                          <a:ea typeface="+mn-ea"/>
                          <a:cs typeface="+mn-cs"/>
                        </a:rPr>
                        <a:t>Human-Computer Interaction, Ubiquitous Computing, and Assistive Technologies.</a:t>
                      </a:r>
                      <a:endParaRPr lang="en-IN" sz="2000" dirty="0">
                        <a:latin typeface="+mj-lt"/>
                      </a:endParaRP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8176323"/>
                  </a:ext>
                </a:extLst>
              </a:tr>
              <a:tr h="370840">
                <a:tc>
                  <a:txBody>
                    <a:bodyPr/>
                    <a:lstStyle/>
                    <a:p>
                      <a:pPr algn="ctr"/>
                      <a:r>
                        <a:rPr lang="en-IN" sz="2000" dirty="0">
                          <a:latin typeface="+mj-lt"/>
                        </a:rPr>
                        <a:t>2</a:t>
                      </a: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a:solidFill>
                            <a:schemeClr val="tx1"/>
                          </a:solidFill>
                          <a:effectLst/>
                          <a:latin typeface="+mj-lt"/>
                          <a:ea typeface="+mn-ea"/>
                          <a:cs typeface="+mn-cs"/>
                        </a:rPr>
                        <a:t>A foundation for usability. Universal Access in the Information Society</a:t>
                      </a:r>
                      <a:endParaRPr lang="en-IN" sz="2000" dirty="0">
                        <a:latin typeface="+mj-lt"/>
                      </a:endParaRP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0" i="0" kern="1200" dirty="0">
                          <a:solidFill>
                            <a:schemeClr val="tx1"/>
                          </a:solidFill>
                          <a:effectLst/>
                          <a:latin typeface="+mj-lt"/>
                          <a:ea typeface="+mn-ea"/>
                          <a:cs typeface="+mn-cs"/>
                        </a:rPr>
                        <a:t>Hanson, V. L., &amp; Richards, J. T. (2015)</a:t>
                      </a:r>
                      <a:endParaRPr lang="en-IN" sz="2000" dirty="0">
                        <a:latin typeface="+mj-lt"/>
                      </a:endParaRP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a:solidFill>
                            <a:schemeClr val="tx1"/>
                          </a:solidFill>
                          <a:effectLst/>
                          <a:latin typeface="+mj-lt"/>
                          <a:ea typeface="+mn-ea"/>
                          <a:cs typeface="+mn-cs"/>
                        </a:rPr>
                        <a:t>Accessibility, Inclusive Design, Human-Computer Interaction.</a:t>
                      </a:r>
                      <a:endParaRPr lang="en-IN" sz="2000" dirty="0">
                        <a:latin typeface="+mj-lt"/>
                      </a:endParaRPr>
                    </a:p>
                  </a:txBody>
                  <a:tcPr marL="74751" marR="7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518234"/>
                  </a:ext>
                </a:extLst>
              </a:tr>
            </a:tbl>
          </a:graphicData>
        </a:graphic>
      </p:graphicFrame>
      <p:pic>
        <p:nvPicPr>
          <p:cNvPr id="3"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A39FB50B-8605-F3D5-D598-DE8134A4571E}"/>
              </a:ext>
            </a:extLst>
          </p:cNvPr>
          <p:cNvPicPr preferRelativeResize="0"/>
          <p:nvPr/>
        </p:nvPicPr>
        <p:blipFill rotWithShape="1">
          <a:blip r:embed="rId2">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247920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82A8-792A-6594-3BB9-68B1C7EBE476}"/>
              </a:ext>
            </a:extLst>
          </p:cNvPr>
          <p:cNvSpPr>
            <a:spLocks noGrp="1"/>
          </p:cNvSpPr>
          <p:nvPr>
            <p:ph type="title"/>
          </p:nvPr>
        </p:nvSpPr>
        <p:spPr/>
        <p:txBody>
          <a:bodyPr/>
          <a:lstStyle/>
          <a:p>
            <a:pPr algn="ctr"/>
            <a:r>
              <a:rPr lang="en-IN" dirty="0"/>
              <a:t>KEY FEATURES</a:t>
            </a:r>
          </a:p>
        </p:txBody>
      </p:sp>
      <p:sp>
        <p:nvSpPr>
          <p:cNvPr id="3" name="Content Placeholder 2">
            <a:extLst>
              <a:ext uri="{FF2B5EF4-FFF2-40B4-BE49-F238E27FC236}">
                <a16:creationId xmlns:a16="http://schemas.microsoft.com/office/drawing/2014/main" id="{CF94E8FB-4C43-99D4-99B8-EA145471F7A9}"/>
              </a:ext>
            </a:extLst>
          </p:cNvPr>
          <p:cNvSpPr>
            <a:spLocks noGrp="1"/>
          </p:cNvSpPr>
          <p:nvPr>
            <p:ph idx="1"/>
          </p:nvPr>
        </p:nvSpPr>
        <p:spPr>
          <a:xfrm>
            <a:off x="838200" y="1690688"/>
            <a:ext cx="10515600" cy="4351338"/>
          </a:xfrm>
        </p:spPr>
        <p:txBody>
          <a:bodyPr/>
          <a:lstStyle/>
          <a:p>
            <a:r>
              <a:rPr lang="en-US" b="1" i="0" dirty="0">
                <a:solidFill>
                  <a:schemeClr val="tx1">
                    <a:lumMod val="95000"/>
                    <a:lumOff val="5000"/>
                  </a:schemeClr>
                </a:solidFill>
                <a:effectLst/>
                <a:latin typeface="+mj-lt"/>
              </a:rPr>
              <a:t>Functionality:</a:t>
            </a:r>
            <a:r>
              <a:rPr lang="en-US" b="0" i="0" dirty="0">
                <a:solidFill>
                  <a:schemeClr val="tx1">
                    <a:lumMod val="95000"/>
                    <a:lumOff val="5000"/>
                  </a:schemeClr>
                </a:solidFill>
                <a:effectLst/>
                <a:latin typeface="+mj-lt"/>
              </a:rPr>
              <a:t> Utilizes ultrasonic waves to detect obstacles and provide real-time feedback to the user.</a:t>
            </a:r>
          </a:p>
          <a:p>
            <a:endParaRPr lang="en-US" b="0" i="0" dirty="0">
              <a:solidFill>
                <a:schemeClr val="tx1">
                  <a:lumMod val="95000"/>
                  <a:lumOff val="5000"/>
                </a:schemeClr>
              </a:solidFill>
              <a:effectLst/>
              <a:latin typeface="+mj-lt"/>
            </a:endParaRPr>
          </a:p>
          <a:p>
            <a:r>
              <a:rPr lang="en-US" b="1" i="0" dirty="0">
                <a:solidFill>
                  <a:schemeClr val="tx1">
                    <a:lumMod val="95000"/>
                    <a:lumOff val="5000"/>
                  </a:schemeClr>
                </a:solidFill>
                <a:effectLst/>
                <a:latin typeface="+mj-lt"/>
              </a:rPr>
              <a:t>Navigation Aid:</a:t>
            </a:r>
            <a:r>
              <a:rPr lang="en-US" b="0" i="0" dirty="0">
                <a:solidFill>
                  <a:schemeClr val="tx1">
                    <a:lumMod val="95000"/>
                    <a:lumOff val="5000"/>
                  </a:schemeClr>
                </a:solidFill>
                <a:effectLst/>
                <a:latin typeface="+mj-lt"/>
              </a:rPr>
              <a:t> Aims to improve navigation through various environments, including indoor and outdoor spaces.</a:t>
            </a:r>
          </a:p>
          <a:p>
            <a:endParaRPr lang="en-US" dirty="0">
              <a:solidFill>
                <a:schemeClr val="tx1">
                  <a:lumMod val="95000"/>
                  <a:lumOff val="5000"/>
                </a:schemeClr>
              </a:solidFill>
              <a:latin typeface="+mj-lt"/>
            </a:endParaRPr>
          </a:p>
          <a:p>
            <a:r>
              <a:rPr lang="en-US" b="1" i="0" dirty="0">
                <a:solidFill>
                  <a:schemeClr val="tx1">
                    <a:lumMod val="95000"/>
                    <a:lumOff val="5000"/>
                  </a:schemeClr>
                </a:solidFill>
                <a:effectLst/>
                <a:latin typeface="+mj-lt"/>
              </a:rPr>
              <a:t>Integration with Smart Devices:</a:t>
            </a:r>
            <a:r>
              <a:rPr lang="en-US" b="0" i="0" dirty="0">
                <a:solidFill>
                  <a:schemeClr val="tx1">
                    <a:lumMod val="95000"/>
                    <a:lumOff val="5000"/>
                  </a:schemeClr>
                </a:solidFill>
                <a:effectLst/>
                <a:latin typeface="+mj-lt"/>
              </a:rPr>
              <a:t> Potential connectivity with smartphones or other devices for additional features, such as GPS navigation or remote monitoring.</a:t>
            </a:r>
            <a:endParaRPr lang="en-IN" dirty="0">
              <a:solidFill>
                <a:schemeClr val="tx1">
                  <a:lumMod val="95000"/>
                  <a:lumOff val="5000"/>
                </a:schemeClr>
              </a:solidFill>
              <a:latin typeface="+mj-lt"/>
            </a:endParaRPr>
          </a:p>
        </p:txBody>
      </p:sp>
      <p:pic>
        <p:nvPicPr>
          <p:cNvPr id="4"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E5715258-01E7-5A44-2C3A-4E489B51F248}"/>
              </a:ext>
            </a:extLst>
          </p:cNvPr>
          <p:cNvPicPr preferRelativeResize="0"/>
          <p:nvPr/>
        </p:nvPicPr>
        <p:blipFill rotWithShape="1">
          <a:blip r:embed="rId2">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36649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F3BF-8BF3-B19D-4B47-5554927DB5C6}"/>
              </a:ext>
            </a:extLst>
          </p:cNvPr>
          <p:cNvSpPr>
            <a:spLocks noGrp="1"/>
          </p:cNvSpPr>
          <p:nvPr>
            <p:ph type="title"/>
          </p:nvPr>
        </p:nvSpPr>
        <p:spPr/>
        <p:txBody>
          <a:bodyPr/>
          <a:lstStyle/>
          <a:p>
            <a:pPr algn="ctr"/>
            <a:r>
              <a:rPr lang="en-IN" dirty="0"/>
              <a:t>PROPOSED SYSTEM</a:t>
            </a:r>
          </a:p>
        </p:txBody>
      </p:sp>
      <p:sp>
        <p:nvSpPr>
          <p:cNvPr id="3" name="Content Placeholder 2">
            <a:extLst>
              <a:ext uri="{FF2B5EF4-FFF2-40B4-BE49-F238E27FC236}">
                <a16:creationId xmlns:a16="http://schemas.microsoft.com/office/drawing/2014/main" id="{7C9B7682-85EF-8B2C-A1CB-007352DDA4B5}"/>
              </a:ext>
            </a:extLst>
          </p:cNvPr>
          <p:cNvSpPr>
            <a:spLocks noGrp="1"/>
          </p:cNvSpPr>
          <p:nvPr>
            <p:ph idx="1"/>
          </p:nvPr>
        </p:nvSpPr>
        <p:spPr>
          <a:xfrm>
            <a:off x="838200" y="1493931"/>
            <a:ext cx="10515600" cy="4351338"/>
          </a:xfrm>
        </p:spPr>
        <p:txBody>
          <a:bodyPr>
            <a:normAutofit/>
          </a:bodyPr>
          <a:lstStyle/>
          <a:p>
            <a:r>
              <a:rPr lang="en-IN" dirty="0">
                <a:latin typeface="+mj-lt"/>
              </a:rPr>
              <a:t>Our system has ultrasonic sensor to detect obstacles and send feedback to the user by auditory signals.</a:t>
            </a:r>
          </a:p>
          <a:p>
            <a:endParaRPr lang="en-IN" dirty="0">
              <a:latin typeface="+mj-lt"/>
            </a:endParaRPr>
          </a:p>
          <a:p>
            <a:r>
              <a:rPr lang="en-IN" dirty="0">
                <a:latin typeface="+mj-lt"/>
              </a:rPr>
              <a:t>Navigation system helps in directing the user in the right directions.</a:t>
            </a:r>
          </a:p>
          <a:p>
            <a:endParaRPr lang="en-IN" dirty="0">
              <a:latin typeface="+mj-lt"/>
            </a:endParaRPr>
          </a:p>
          <a:p>
            <a:r>
              <a:rPr lang="en-IN" dirty="0">
                <a:latin typeface="+mj-lt"/>
              </a:rPr>
              <a:t>With the help of GPS module we can track real time location of the user.</a:t>
            </a:r>
          </a:p>
          <a:p>
            <a:endParaRPr lang="en-IN" dirty="0">
              <a:latin typeface="+mj-lt"/>
            </a:endParaRPr>
          </a:p>
          <a:p>
            <a:r>
              <a:rPr lang="en-IN" dirty="0">
                <a:latin typeface="+mj-lt"/>
              </a:rPr>
              <a:t>Emergency button is provided to share real time location with others.</a:t>
            </a:r>
          </a:p>
        </p:txBody>
      </p:sp>
      <p:pic>
        <p:nvPicPr>
          <p:cNvPr id="4"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D118DC39-B178-5A76-BB1D-A70494A39D9A}"/>
              </a:ext>
            </a:extLst>
          </p:cNvPr>
          <p:cNvPicPr preferRelativeResize="0"/>
          <p:nvPr/>
        </p:nvPicPr>
        <p:blipFill rotWithShape="1">
          <a:blip r:embed="rId2">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61790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5549-7FE9-D849-D046-0953BAEC4999}"/>
              </a:ext>
            </a:extLst>
          </p:cNvPr>
          <p:cNvSpPr>
            <a:spLocks noGrp="1"/>
          </p:cNvSpPr>
          <p:nvPr>
            <p:ph type="title"/>
          </p:nvPr>
        </p:nvSpPr>
        <p:spPr/>
        <p:txBody>
          <a:bodyPr/>
          <a:lstStyle/>
          <a:p>
            <a:pPr algn="ctr"/>
            <a:r>
              <a:rPr lang="en-IN" dirty="0"/>
              <a:t>Hardware components</a:t>
            </a:r>
          </a:p>
        </p:txBody>
      </p:sp>
      <p:sp>
        <p:nvSpPr>
          <p:cNvPr id="3" name="Content Placeholder 2">
            <a:extLst>
              <a:ext uri="{FF2B5EF4-FFF2-40B4-BE49-F238E27FC236}">
                <a16:creationId xmlns:a16="http://schemas.microsoft.com/office/drawing/2014/main" id="{CABF109C-F460-9438-62A1-AD40DAC26155}"/>
              </a:ext>
            </a:extLst>
          </p:cNvPr>
          <p:cNvSpPr>
            <a:spLocks noGrp="1"/>
          </p:cNvSpPr>
          <p:nvPr>
            <p:ph idx="1"/>
          </p:nvPr>
        </p:nvSpPr>
        <p:spPr>
          <a:xfrm>
            <a:off x="838200" y="1619437"/>
            <a:ext cx="10515600" cy="4667250"/>
          </a:xfrm>
        </p:spPr>
        <p:txBody>
          <a:bodyPr>
            <a:normAutofit lnSpcReduction="10000"/>
          </a:bodyPr>
          <a:lstStyle/>
          <a:p>
            <a:pPr algn="just">
              <a:buFont typeface="+mj-lt"/>
              <a:buAutoNum type="arabicPeriod"/>
            </a:pPr>
            <a:r>
              <a:rPr lang="en-IN" b="0" i="0" dirty="0">
                <a:solidFill>
                  <a:srgbClr val="121212"/>
                </a:solidFill>
                <a:effectLst/>
                <a:latin typeface="+mj-lt"/>
              </a:rPr>
              <a:t>Arduino Nano</a:t>
            </a:r>
          </a:p>
          <a:p>
            <a:pPr algn="just">
              <a:buFont typeface="+mj-lt"/>
              <a:buAutoNum type="arabicPeriod"/>
            </a:pPr>
            <a:r>
              <a:rPr lang="en-IN" b="0" i="0" dirty="0">
                <a:solidFill>
                  <a:srgbClr val="121212"/>
                </a:solidFill>
                <a:effectLst/>
                <a:latin typeface="+mj-lt"/>
              </a:rPr>
              <a:t>Ultrasonic Sensor HC-SR04</a:t>
            </a:r>
          </a:p>
          <a:p>
            <a:pPr algn="just">
              <a:buFont typeface="+mj-lt"/>
              <a:buAutoNum type="arabicPeriod"/>
            </a:pPr>
            <a:r>
              <a:rPr lang="en-IN" b="0" i="0" dirty="0">
                <a:solidFill>
                  <a:srgbClr val="121212"/>
                </a:solidFill>
                <a:effectLst/>
                <a:latin typeface="+mj-lt"/>
              </a:rPr>
              <a:t>LDR</a:t>
            </a:r>
          </a:p>
          <a:p>
            <a:pPr algn="just">
              <a:buFont typeface="+mj-lt"/>
              <a:buAutoNum type="arabicPeriod"/>
            </a:pPr>
            <a:r>
              <a:rPr lang="en-IN" b="0" i="0" dirty="0">
                <a:solidFill>
                  <a:srgbClr val="121212"/>
                </a:solidFill>
                <a:effectLst/>
                <a:latin typeface="+mj-lt"/>
              </a:rPr>
              <a:t>Buzzer and LED</a:t>
            </a:r>
          </a:p>
          <a:p>
            <a:pPr algn="just">
              <a:buFont typeface="+mj-lt"/>
              <a:buAutoNum type="arabicPeriod"/>
            </a:pPr>
            <a:r>
              <a:rPr lang="en-IN" b="0" i="0" dirty="0">
                <a:solidFill>
                  <a:srgbClr val="121212"/>
                </a:solidFill>
                <a:effectLst/>
                <a:latin typeface="+mj-lt"/>
              </a:rPr>
              <a:t>7805 IC</a:t>
            </a:r>
          </a:p>
          <a:p>
            <a:pPr algn="just">
              <a:buFont typeface="+mj-lt"/>
              <a:buAutoNum type="arabicPeriod"/>
            </a:pPr>
            <a:r>
              <a:rPr lang="en-IN" b="0" i="0" dirty="0">
                <a:solidFill>
                  <a:srgbClr val="121212"/>
                </a:solidFill>
                <a:effectLst/>
                <a:latin typeface="+mj-lt"/>
              </a:rPr>
              <a:t>Resistors</a:t>
            </a:r>
          </a:p>
          <a:p>
            <a:pPr algn="just">
              <a:buFont typeface="+mj-lt"/>
              <a:buAutoNum type="arabicPeriod"/>
            </a:pPr>
            <a:r>
              <a:rPr lang="en-IN" b="0" i="0" dirty="0">
                <a:solidFill>
                  <a:srgbClr val="121212"/>
                </a:solidFill>
                <a:effectLst/>
                <a:latin typeface="+mj-lt"/>
              </a:rPr>
              <a:t>Capacitors</a:t>
            </a:r>
          </a:p>
          <a:p>
            <a:pPr algn="just">
              <a:buFont typeface="+mj-lt"/>
              <a:buAutoNum type="arabicPeriod"/>
            </a:pPr>
            <a:r>
              <a:rPr lang="en-IN" b="0" i="0" dirty="0">
                <a:solidFill>
                  <a:srgbClr val="121212"/>
                </a:solidFill>
                <a:effectLst/>
                <a:latin typeface="+mj-lt"/>
              </a:rPr>
              <a:t>Push button</a:t>
            </a:r>
          </a:p>
          <a:p>
            <a:pPr algn="just">
              <a:buFont typeface="+mj-lt"/>
              <a:buAutoNum type="arabicPeriod"/>
            </a:pPr>
            <a:r>
              <a:rPr lang="en-IN" b="0" i="0" dirty="0">
                <a:solidFill>
                  <a:srgbClr val="121212"/>
                </a:solidFill>
                <a:effectLst/>
                <a:latin typeface="+mj-lt"/>
              </a:rPr>
              <a:t>Perf board</a:t>
            </a:r>
          </a:p>
          <a:p>
            <a:pPr algn="just">
              <a:buFont typeface="+mj-lt"/>
              <a:buAutoNum type="arabicPeriod"/>
            </a:pPr>
            <a:r>
              <a:rPr lang="en-IN" b="0" i="0" dirty="0">
                <a:solidFill>
                  <a:srgbClr val="121212"/>
                </a:solidFill>
                <a:effectLst/>
                <a:latin typeface="+mj-lt"/>
              </a:rPr>
              <a:t>Soldering Kit</a:t>
            </a:r>
          </a:p>
          <a:p>
            <a:pPr algn="just">
              <a:buFont typeface="+mj-lt"/>
              <a:buAutoNum type="arabicPeriod"/>
            </a:pPr>
            <a:r>
              <a:rPr lang="en-IN" b="0" i="0" dirty="0">
                <a:solidFill>
                  <a:srgbClr val="121212"/>
                </a:solidFill>
                <a:effectLst/>
                <a:latin typeface="+mj-lt"/>
              </a:rPr>
              <a:t>9V batteries</a:t>
            </a:r>
          </a:p>
          <a:p>
            <a:pPr algn="just">
              <a:buFont typeface="+mj-lt"/>
              <a:buAutoNum type="arabicPeriod"/>
            </a:pPr>
            <a:r>
              <a:rPr lang="en-IN" b="0" i="0" dirty="0">
                <a:solidFill>
                  <a:srgbClr val="121212"/>
                </a:solidFill>
                <a:effectLst/>
                <a:latin typeface="+mj-lt"/>
              </a:rPr>
              <a:t>SD card holder and earphones</a:t>
            </a:r>
          </a:p>
          <a:p>
            <a:pPr algn="just">
              <a:buFont typeface="+mj-lt"/>
              <a:buAutoNum type="arabicPeriod"/>
            </a:pPr>
            <a:endParaRPr lang="en-IN" b="0" i="0" dirty="0">
              <a:solidFill>
                <a:srgbClr val="121212"/>
              </a:solidFill>
              <a:effectLst/>
              <a:latin typeface="+mj-lt"/>
            </a:endParaRPr>
          </a:p>
          <a:p>
            <a:endParaRPr lang="en-IN" dirty="0">
              <a:latin typeface="+mj-lt"/>
            </a:endParaRPr>
          </a:p>
        </p:txBody>
      </p:sp>
      <p:pic>
        <p:nvPicPr>
          <p:cNvPr id="4"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EE2D6B72-0B50-7A69-90A4-C10057598CB5}"/>
              </a:ext>
            </a:extLst>
          </p:cNvPr>
          <p:cNvPicPr preferRelativeResize="0"/>
          <p:nvPr/>
        </p:nvPicPr>
        <p:blipFill rotWithShape="1">
          <a:blip r:embed="rId2">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79875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A1A1-BC51-7B37-0ABA-DB5EA59E819C}"/>
              </a:ext>
            </a:extLst>
          </p:cNvPr>
          <p:cNvSpPr>
            <a:spLocks noGrp="1"/>
          </p:cNvSpPr>
          <p:nvPr>
            <p:ph type="title"/>
          </p:nvPr>
        </p:nvSpPr>
        <p:spPr/>
        <p:txBody>
          <a:bodyPr/>
          <a:lstStyle/>
          <a:p>
            <a:pPr algn="ctr"/>
            <a:r>
              <a:rPr lang="en-IN" dirty="0"/>
              <a:t>SOFTWARE REQUIREMENTS</a:t>
            </a:r>
          </a:p>
        </p:txBody>
      </p:sp>
      <p:sp>
        <p:nvSpPr>
          <p:cNvPr id="3" name="Content Placeholder 2">
            <a:extLst>
              <a:ext uri="{FF2B5EF4-FFF2-40B4-BE49-F238E27FC236}">
                <a16:creationId xmlns:a16="http://schemas.microsoft.com/office/drawing/2014/main" id="{9B086E7C-5D2B-45BB-E4A1-CF4E945187A3}"/>
              </a:ext>
            </a:extLst>
          </p:cNvPr>
          <p:cNvSpPr>
            <a:spLocks noGrp="1"/>
          </p:cNvSpPr>
          <p:nvPr>
            <p:ph idx="1"/>
          </p:nvPr>
        </p:nvSpPr>
        <p:spPr/>
        <p:txBody>
          <a:bodyPr>
            <a:normAutofit fontScale="85000" lnSpcReduction="10000"/>
          </a:bodyPr>
          <a:lstStyle/>
          <a:p>
            <a:pPr algn="l"/>
            <a:r>
              <a:rPr lang="en-IN" sz="2100" b="1" i="0" dirty="0">
                <a:solidFill>
                  <a:schemeClr val="tx1">
                    <a:lumMod val="95000"/>
                    <a:lumOff val="5000"/>
                  </a:schemeClr>
                </a:solidFill>
                <a:effectLst/>
                <a:latin typeface="+mj-lt"/>
              </a:rPr>
              <a:t>Embedded Software for Microcontroller:</a:t>
            </a:r>
            <a:endParaRPr lang="en-IN" sz="2100" b="0" i="0" dirty="0">
              <a:solidFill>
                <a:schemeClr val="tx1">
                  <a:lumMod val="95000"/>
                  <a:lumOff val="5000"/>
                </a:schemeClr>
              </a:solidFill>
              <a:effectLst/>
              <a:latin typeface="+mj-lt"/>
            </a:endParaRPr>
          </a:p>
          <a:p>
            <a:pPr marL="0" indent="0" algn="l">
              <a:buNone/>
            </a:pPr>
            <a:r>
              <a:rPr lang="en-IN" sz="2000" b="0" i="0" dirty="0">
                <a:solidFill>
                  <a:schemeClr val="tx1">
                    <a:lumMod val="95000"/>
                    <a:lumOff val="5000"/>
                  </a:schemeClr>
                </a:solidFill>
                <a:effectLst/>
                <a:latin typeface="+mj-lt"/>
              </a:rPr>
              <a:t>Development environment for programming the microcontroller (e.g., Arduino IDE, </a:t>
            </a:r>
            <a:r>
              <a:rPr lang="en-IN" sz="2000" b="0" i="0" dirty="0" err="1">
                <a:solidFill>
                  <a:schemeClr val="tx1">
                    <a:lumMod val="95000"/>
                    <a:lumOff val="5000"/>
                  </a:schemeClr>
                </a:solidFill>
                <a:effectLst/>
                <a:latin typeface="+mj-lt"/>
              </a:rPr>
              <a:t>PlatformIO</a:t>
            </a:r>
            <a:r>
              <a:rPr lang="en-IN" sz="2000" b="0" i="0" dirty="0">
                <a:solidFill>
                  <a:schemeClr val="tx1">
                    <a:lumMod val="95000"/>
                    <a:lumOff val="5000"/>
                  </a:schemeClr>
                </a:solidFill>
                <a:effectLst/>
                <a:latin typeface="+mj-lt"/>
              </a:rPr>
              <a:t>).</a:t>
            </a:r>
          </a:p>
          <a:p>
            <a:pPr marL="0" indent="0" algn="l">
              <a:buNone/>
            </a:pPr>
            <a:r>
              <a:rPr lang="en-IN" sz="2000" b="0" i="0" dirty="0">
                <a:solidFill>
                  <a:schemeClr val="tx1">
                    <a:lumMod val="95000"/>
                    <a:lumOff val="5000"/>
                  </a:schemeClr>
                </a:solidFill>
                <a:effectLst/>
                <a:latin typeface="+mj-lt"/>
              </a:rPr>
              <a:t>Firmware development tools specific to the microcontroller used in the stick.</a:t>
            </a:r>
          </a:p>
          <a:p>
            <a:pPr algn="l"/>
            <a:r>
              <a:rPr lang="en-US" sz="2100" b="1" i="0" dirty="0">
                <a:solidFill>
                  <a:schemeClr val="tx1">
                    <a:lumMod val="95000"/>
                    <a:lumOff val="5000"/>
                  </a:schemeClr>
                </a:solidFill>
                <a:effectLst/>
                <a:latin typeface="+mj-lt"/>
              </a:rPr>
              <a:t>Programming Languages:</a:t>
            </a:r>
            <a:endParaRPr lang="en-US" sz="2100" b="0" i="0" dirty="0">
              <a:solidFill>
                <a:schemeClr val="tx1">
                  <a:lumMod val="95000"/>
                  <a:lumOff val="5000"/>
                </a:schemeClr>
              </a:solidFill>
              <a:effectLst/>
              <a:latin typeface="+mj-lt"/>
            </a:endParaRPr>
          </a:p>
          <a:p>
            <a:pPr marL="0" indent="0" algn="l">
              <a:buNone/>
            </a:pPr>
            <a:r>
              <a:rPr lang="en-US" sz="2000" b="0" i="0" dirty="0">
                <a:solidFill>
                  <a:schemeClr val="tx1">
                    <a:lumMod val="95000"/>
                    <a:lumOff val="5000"/>
                  </a:schemeClr>
                </a:solidFill>
                <a:effectLst/>
                <a:latin typeface="+mj-lt"/>
              </a:rPr>
              <a:t>C/C++ for microcontroller programming.</a:t>
            </a:r>
          </a:p>
          <a:p>
            <a:pPr marL="0" indent="0" algn="l">
              <a:buNone/>
            </a:pPr>
            <a:r>
              <a:rPr lang="en-US" sz="2000" b="0" i="0" dirty="0">
                <a:solidFill>
                  <a:schemeClr val="tx1">
                    <a:lumMod val="95000"/>
                    <a:lumOff val="5000"/>
                  </a:schemeClr>
                </a:solidFill>
                <a:effectLst/>
                <a:latin typeface="+mj-lt"/>
              </a:rPr>
              <a:t>If the device involves app development for connectivity, knowledge of programming languages such as Java (for Android) or Swift (for iOS) may be necessary.</a:t>
            </a:r>
          </a:p>
          <a:p>
            <a:pPr algn="l"/>
            <a:r>
              <a:rPr lang="en-IN" sz="2100" b="1" i="0" dirty="0">
                <a:solidFill>
                  <a:schemeClr val="tx1">
                    <a:lumMod val="95000"/>
                    <a:lumOff val="5000"/>
                  </a:schemeClr>
                </a:solidFill>
                <a:effectLst/>
                <a:latin typeface="+mj-lt"/>
              </a:rPr>
              <a:t>Testing Tools:</a:t>
            </a:r>
            <a:endParaRPr lang="en-IN" sz="2100" b="0" i="0" dirty="0">
              <a:solidFill>
                <a:schemeClr val="tx1">
                  <a:lumMod val="95000"/>
                  <a:lumOff val="5000"/>
                </a:schemeClr>
              </a:solidFill>
              <a:effectLst/>
              <a:latin typeface="+mj-lt"/>
            </a:endParaRPr>
          </a:p>
          <a:p>
            <a:pPr marL="0" indent="0" algn="l">
              <a:buNone/>
            </a:pPr>
            <a:r>
              <a:rPr lang="en-IN" sz="2000" b="0" i="0" dirty="0">
                <a:solidFill>
                  <a:schemeClr val="tx1">
                    <a:lumMod val="95000"/>
                    <a:lumOff val="5000"/>
                  </a:schemeClr>
                </a:solidFill>
                <a:effectLst/>
                <a:latin typeface="+mj-lt"/>
              </a:rPr>
              <a:t>Debugging tools for microcontroller programming (e.g., GDB for debugging).</a:t>
            </a:r>
          </a:p>
          <a:p>
            <a:pPr marL="0" indent="0" algn="l">
              <a:buNone/>
            </a:pPr>
            <a:r>
              <a:rPr lang="en-IN" sz="2000" b="0" i="0" dirty="0">
                <a:solidFill>
                  <a:schemeClr val="tx1">
                    <a:lumMod val="95000"/>
                    <a:lumOff val="5000"/>
                  </a:schemeClr>
                </a:solidFill>
                <a:effectLst/>
                <a:latin typeface="+mj-lt"/>
              </a:rPr>
              <a:t>Testing frameworks for software validation.</a:t>
            </a:r>
          </a:p>
          <a:p>
            <a:pPr algn="l">
              <a:buFont typeface="Arial" panose="020B0604020202020204" pitchFamily="34" charset="0"/>
              <a:buChar char="•"/>
            </a:pPr>
            <a:endParaRPr lang="en-US" sz="2000" b="0" i="0" dirty="0">
              <a:solidFill>
                <a:srgbClr val="D1D5DB"/>
              </a:solidFill>
              <a:effectLst/>
              <a:latin typeface="Söhne"/>
            </a:endParaRPr>
          </a:p>
          <a:p>
            <a:endParaRPr lang="en-IN" dirty="0"/>
          </a:p>
        </p:txBody>
      </p:sp>
      <p:pic>
        <p:nvPicPr>
          <p:cNvPr id="4"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E40A3DDE-6790-A63C-FEC3-57B41F61B770}"/>
              </a:ext>
            </a:extLst>
          </p:cNvPr>
          <p:cNvPicPr preferRelativeResize="0"/>
          <p:nvPr/>
        </p:nvPicPr>
        <p:blipFill rotWithShape="1">
          <a:blip r:embed="rId2">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112904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1123"/>
          </a:xfrm>
        </p:spPr>
        <p:txBody>
          <a:bodyPr/>
          <a:lstStyle/>
          <a:p>
            <a:pPr algn="ctr"/>
            <a:r>
              <a:rPr lang="en-US" dirty="0"/>
              <a:t>SYSTEM DESIGN</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1017" y="1817214"/>
            <a:ext cx="4805261" cy="278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012" y="1449689"/>
            <a:ext cx="542607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03157" y="4909751"/>
            <a:ext cx="2587375" cy="369332"/>
          </a:xfrm>
          <a:prstGeom prst="rect">
            <a:avLst/>
          </a:prstGeom>
          <a:noFill/>
        </p:spPr>
        <p:txBody>
          <a:bodyPr wrap="none" rtlCol="0">
            <a:spAutoFit/>
          </a:bodyPr>
          <a:lstStyle/>
          <a:p>
            <a:r>
              <a:rPr lang="en-US" dirty="0"/>
              <a:t>Fig.1 Voltage Regulator</a:t>
            </a:r>
            <a:endParaRPr lang="en-IN" dirty="0"/>
          </a:p>
        </p:txBody>
      </p:sp>
      <p:sp>
        <p:nvSpPr>
          <p:cNvPr id="6" name="TextBox 5"/>
          <p:cNvSpPr txBox="1"/>
          <p:nvPr/>
        </p:nvSpPr>
        <p:spPr>
          <a:xfrm>
            <a:off x="7394216" y="5094417"/>
            <a:ext cx="3413114" cy="369332"/>
          </a:xfrm>
          <a:prstGeom prst="rect">
            <a:avLst/>
          </a:prstGeom>
          <a:noFill/>
        </p:spPr>
        <p:txBody>
          <a:bodyPr wrap="none" rtlCol="0">
            <a:spAutoFit/>
          </a:bodyPr>
          <a:lstStyle/>
          <a:p>
            <a:r>
              <a:rPr lang="en-US" dirty="0"/>
              <a:t>Fig.2 Sensor related operations</a:t>
            </a:r>
            <a:endParaRPr lang="en-IN" dirty="0"/>
          </a:p>
        </p:txBody>
      </p:sp>
      <p:cxnSp>
        <p:nvCxnSpPr>
          <p:cNvPr id="8" name="Straight Connector 7"/>
          <p:cNvCxnSpPr/>
          <p:nvPr/>
        </p:nvCxnSpPr>
        <p:spPr>
          <a:xfrm>
            <a:off x="6253454" y="1327385"/>
            <a:ext cx="64540" cy="5049795"/>
          </a:xfrm>
          <a:prstGeom prst="line">
            <a:avLst/>
          </a:prstGeom>
        </p:spPr>
        <p:style>
          <a:lnRef idx="1">
            <a:schemeClr val="dk1"/>
          </a:lnRef>
          <a:fillRef idx="0">
            <a:schemeClr val="dk1"/>
          </a:fillRef>
          <a:effectRef idx="0">
            <a:schemeClr val="dk1"/>
          </a:effectRef>
          <a:fontRef idx="minor">
            <a:schemeClr val="tx1"/>
          </a:fontRef>
        </p:style>
      </p:cxnSp>
      <p:pic>
        <p:nvPicPr>
          <p:cNvPr id="3"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9F94DA27-1717-A2AC-DFCC-B5076BBE9455}"/>
              </a:ext>
            </a:extLst>
          </p:cNvPr>
          <p:cNvPicPr preferRelativeResize="0"/>
          <p:nvPr/>
        </p:nvPicPr>
        <p:blipFill rotWithShape="1">
          <a:blip r:embed="rId4">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425329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23003" y="2158313"/>
            <a:ext cx="296563" cy="31386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Oval 5"/>
          <p:cNvSpPr/>
          <p:nvPr/>
        </p:nvSpPr>
        <p:spPr>
          <a:xfrm>
            <a:off x="5876149" y="1771135"/>
            <a:ext cx="390269" cy="387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4151870" y="5296930"/>
            <a:ext cx="43907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51870" y="2660822"/>
            <a:ext cx="45390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220465" y="2660823"/>
            <a:ext cx="53546" cy="263610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74002" y="4258962"/>
            <a:ext cx="2677297" cy="954107"/>
          </a:xfrm>
          <a:prstGeom prst="rect">
            <a:avLst/>
          </a:prstGeom>
          <a:noFill/>
        </p:spPr>
        <p:txBody>
          <a:bodyPr wrap="square" rtlCol="0">
            <a:spAutoFit/>
          </a:bodyPr>
          <a:lstStyle/>
          <a:p>
            <a:r>
              <a:rPr lang="en-US" sz="1400" dirty="0"/>
              <a:t>Height from ground=12cm</a:t>
            </a:r>
          </a:p>
          <a:p>
            <a:r>
              <a:rPr lang="en-US" sz="1400" dirty="0"/>
              <a:t>(All sensors inclined at 45 degrees angle with respect to ground)</a:t>
            </a:r>
          </a:p>
          <a:p>
            <a:r>
              <a:rPr lang="en-US" sz="1400" dirty="0"/>
              <a:t> </a:t>
            </a:r>
            <a:endParaRPr lang="en-IN" sz="1400"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42450" y="850857"/>
            <a:ext cx="1113867" cy="111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6248396" y="1037961"/>
            <a:ext cx="785023" cy="646331"/>
          </a:xfrm>
          <a:prstGeom prst="rect">
            <a:avLst/>
          </a:prstGeom>
          <a:noFill/>
        </p:spPr>
        <p:txBody>
          <a:bodyPr wrap="none" rtlCol="0">
            <a:spAutoFit/>
          </a:bodyPr>
          <a:lstStyle/>
          <a:p>
            <a:r>
              <a:rPr lang="en-US" dirty="0"/>
              <a:t>SOS</a:t>
            </a:r>
          </a:p>
          <a:p>
            <a:r>
              <a:rPr lang="en-US" dirty="0"/>
              <a:t>switch</a:t>
            </a:r>
            <a:endParaRPr lang="en-IN" dirty="0"/>
          </a:p>
        </p:txBody>
      </p:sp>
      <p:sp>
        <p:nvSpPr>
          <p:cNvPr id="29" name="Left Arrow 28"/>
          <p:cNvSpPr/>
          <p:nvPr/>
        </p:nvSpPr>
        <p:spPr>
          <a:xfrm>
            <a:off x="4969662" y="2240692"/>
            <a:ext cx="859306" cy="484632"/>
          </a:xfrm>
          <a:prstGeom prst="lef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0" name="Down Arrow 29"/>
          <p:cNvSpPr/>
          <p:nvPr/>
        </p:nvSpPr>
        <p:spPr>
          <a:xfrm>
            <a:off x="5828968" y="2725324"/>
            <a:ext cx="484632" cy="643952"/>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31" name="Right Arrow 30"/>
          <p:cNvSpPr/>
          <p:nvPr/>
        </p:nvSpPr>
        <p:spPr>
          <a:xfrm>
            <a:off x="6268830" y="2240692"/>
            <a:ext cx="848662"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Arc 31"/>
          <p:cNvSpPr/>
          <p:nvPr/>
        </p:nvSpPr>
        <p:spPr>
          <a:xfrm rot="13670243">
            <a:off x="4757319" y="1946519"/>
            <a:ext cx="1177503" cy="1209957"/>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35" name="Arc 34"/>
          <p:cNvSpPr/>
          <p:nvPr/>
        </p:nvSpPr>
        <p:spPr>
          <a:xfrm rot="13670243">
            <a:off x="4539009" y="1942397"/>
            <a:ext cx="1177503" cy="1209957"/>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36" name="Arc 35"/>
          <p:cNvSpPr/>
          <p:nvPr/>
        </p:nvSpPr>
        <p:spPr>
          <a:xfrm rot="13670243">
            <a:off x="4324821" y="1917683"/>
            <a:ext cx="1177503" cy="1209957"/>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37" name="Arc 36"/>
          <p:cNvSpPr/>
          <p:nvPr/>
        </p:nvSpPr>
        <p:spPr>
          <a:xfrm rot="8210353">
            <a:off x="5385104" y="2243906"/>
            <a:ext cx="1369124" cy="1422980"/>
          </a:xfrm>
          <a:prstGeom prst="arc">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39" name="Arc 38"/>
          <p:cNvSpPr/>
          <p:nvPr/>
        </p:nvSpPr>
        <p:spPr>
          <a:xfrm rot="8210353">
            <a:off x="5372744" y="2486924"/>
            <a:ext cx="1369124" cy="1422980"/>
          </a:xfrm>
          <a:prstGeom prst="arc">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40" name="Arc 39"/>
          <p:cNvSpPr/>
          <p:nvPr/>
        </p:nvSpPr>
        <p:spPr>
          <a:xfrm rot="8210353">
            <a:off x="5397458" y="2701112"/>
            <a:ext cx="1369124" cy="1422980"/>
          </a:xfrm>
          <a:prstGeom prst="arc">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33" name="Arc 32"/>
          <p:cNvSpPr/>
          <p:nvPr/>
        </p:nvSpPr>
        <p:spPr>
          <a:xfrm rot="2281744">
            <a:off x="6453620" y="1961420"/>
            <a:ext cx="914400" cy="1171910"/>
          </a:xfrm>
          <a:prstGeom prst="arc">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3" name="Arc 42"/>
          <p:cNvSpPr/>
          <p:nvPr/>
        </p:nvSpPr>
        <p:spPr>
          <a:xfrm rot="2281744">
            <a:off x="6655448" y="1965536"/>
            <a:ext cx="914400" cy="1171910"/>
          </a:xfrm>
          <a:prstGeom prst="arc">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4" name="Arc 43"/>
          <p:cNvSpPr/>
          <p:nvPr/>
        </p:nvSpPr>
        <p:spPr>
          <a:xfrm rot="2281744">
            <a:off x="6861398" y="1973774"/>
            <a:ext cx="914400" cy="1171910"/>
          </a:xfrm>
          <a:prstGeom prst="arc">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4" name="Oval 33"/>
          <p:cNvSpPr/>
          <p:nvPr/>
        </p:nvSpPr>
        <p:spPr>
          <a:xfrm>
            <a:off x="5957410" y="2305896"/>
            <a:ext cx="66196" cy="1194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6" name="Oval 45"/>
          <p:cNvSpPr/>
          <p:nvPr/>
        </p:nvSpPr>
        <p:spPr>
          <a:xfrm>
            <a:off x="6109810" y="2301774"/>
            <a:ext cx="66196" cy="1194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7" name="Oval 46"/>
          <p:cNvSpPr/>
          <p:nvPr/>
        </p:nvSpPr>
        <p:spPr>
          <a:xfrm>
            <a:off x="6035668" y="2474772"/>
            <a:ext cx="66196" cy="11944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8929" y="1012801"/>
            <a:ext cx="1607418" cy="160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1238565">
            <a:off x="4207620" y="3297676"/>
            <a:ext cx="1464610" cy="1464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8039718" y="1457743"/>
            <a:ext cx="1026820" cy="584775"/>
          </a:xfrm>
          <a:prstGeom prst="rect">
            <a:avLst/>
          </a:prstGeom>
          <a:noFill/>
        </p:spPr>
        <p:txBody>
          <a:bodyPr wrap="none" rtlCol="0">
            <a:spAutoFit/>
          </a:bodyPr>
          <a:lstStyle/>
          <a:p>
            <a:r>
              <a:rPr lang="en-US" sz="1600" dirty="0"/>
              <a:t>Ultrasonic</a:t>
            </a:r>
          </a:p>
          <a:p>
            <a:r>
              <a:rPr lang="en-US" sz="1600" dirty="0"/>
              <a:t>Sensor 1</a:t>
            </a:r>
            <a:endParaRPr lang="en-IN" sz="1600" dirty="0"/>
          </a:p>
        </p:txBody>
      </p:sp>
      <p:sp>
        <p:nvSpPr>
          <p:cNvPr id="53" name="TextBox 52"/>
          <p:cNvSpPr txBox="1"/>
          <p:nvPr/>
        </p:nvSpPr>
        <p:spPr>
          <a:xfrm>
            <a:off x="4377924" y="3784975"/>
            <a:ext cx="924805" cy="523220"/>
          </a:xfrm>
          <a:prstGeom prst="rect">
            <a:avLst/>
          </a:prstGeom>
          <a:noFill/>
        </p:spPr>
        <p:txBody>
          <a:bodyPr wrap="none" rtlCol="0">
            <a:spAutoFit/>
          </a:bodyPr>
          <a:lstStyle/>
          <a:p>
            <a:r>
              <a:rPr lang="en-US" sz="1400" dirty="0"/>
              <a:t>Ultrasonic</a:t>
            </a:r>
          </a:p>
          <a:p>
            <a:r>
              <a:rPr lang="en-US" sz="1400" dirty="0"/>
              <a:t>Sensor 3</a:t>
            </a:r>
            <a:endParaRPr lang="en-IN" sz="1400" dirty="0"/>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443646">
            <a:off x="4346796" y="636828"/>
            <a:ext cx="1498371" cy="149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4612704" y="1095265"/>
            <a:ext cx="924805" cy="523220"/>
          </a:xfrm>
          <a:prstGeom prst="rect">
            <a:avLst/>
          </a:prstGeom>
          <a:noFill/>
        </p:spPr>
        <p:txBody>
          <a:bodyPr wrap="none" rtlCol="0">
            <a:spAutoFit/>
          </a:bodyPr>
          <a:lstStyle/>
          <a:p>
            <a:r>
              <a:rPr lang="en-US" sz="1400" dirty="0"/>
              <a:t>Ultrasonic</a:t>
            </a:r>
          </a:p>
          <a:p>
            <a:r>
              <a:rPr lang="en-US" sz="1400" dirty="0"/>
              <a:t>Sensor 2</a:t>
            </a:r>
            <a:endParaRPr lang="en-IN" sz="1400" dirty="0"/>
          </a:p>
        </p:txBody>
      </p:sp>
      <p:pic>
        <p:nvPicPr>
          <p:cNvPr id="20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62" y="1816510"/>
            <a:ext cx="2999296"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Google Shape;86;p13" descr="https://lh5.googleusercontent.com/VQc8r-7Kn49X1uI5sQ0WBUL-dH4Jq9Qj1DfoUxO2DWEVyNEcAuxZfoPSYndVDZ_yEFXAJHXMlckmNs2g5_7trsdxZ7Hf9-2YYvBY_mceyZ-3EoKT4coOu6i9Z1JXQzJNIEXxipk">
            <a:extLst>
              <a:ext uri="{FF2B5EF4-FFF2-40B4-BE49-F238E27FC236}">
                <a16:creationId xmlns:a16="http://schemas.microsoft.com/office/drawing/2014/main" id="{561BB41B-CD3F-44CF-3C9C-374C158D4D36}"/>
              </a:ext>
            </a:extLst>
          </p:cNvPr>
          <p:cNvPicPr preferRelativeResize="0"/>
          <p:nvPr/>
        </p:nvPicPr>
        <p:blipFill rotWithShape="1">
          <a:blip r:embed="rId5">
            <a:alphaModFix/>
          </a:blip>
          <a:srcRect/>
          <a:stretch/>
        </p:blipFill>
        <p:spPr>
          <a:xfrm>
            <a:off x="1" y="0"/>
            <a:ext cx="1063690" cy="1091682"/>
          </a:xfrm>
          <a:prstGeom prst="rect">
            <a:avLst/>
          </a:prstGeom>
          <a:noFill/>
          <a:ln>
            <a:noFill/>
          </a:ln>
        </p:spPr>
      </p:pic>
    </p:spTree>
    <p:extLst>
      <p:ext uri="{BB962C8B-B14F-4D97-AF65-F5344CB8AC3E}">
        <p14:creationId xmlns:p14="http://schemas.microsoft.com/office/powerpoint/2010/main" val="1327496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TotalTime>
  <Words>547</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Söhne</vt:lpstr>
      <vt:lpstr>Trebuchet MS</vt:lpstr>
      <vt:lpstr>Wingdings 3</vt:lpstr>
      <vt:lpstr>Facet</vt:lpstr>
      <vt:lpstr>SMART BLIND STICK</vt:lpstr>
      <vt:lpstr>INTRODUCTION</vt:lpstr>
      <vt:lpstr>LITERATURE REVIEW</vt:lpstr>
      <vt:lpstr>KEY FEATURES</vt:lpstr>
      <vt:lpstr>PROPOSED SYSTEM</vt:lpstr>
      <vt:lpstr>Hardware components</vt:lpstr>
      <vt:lpstr>SOFTWARE REQUIREMENTS</vt:lpstr>
      <vt:lpstr>SYSTEM DESIGN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BLIND STICK</dc:title>
  <dc:creator>Abhiyash Bait</dc:creator>
  <cp:lastModifiedBy>Smita Dabade</cp:lastModifiedBy>
  <cp:revision>12</cp:revision>
  <dcterms:created xsi:type="dcterms:W3CDTF">2024-01-17T13:36:17Z</dcterms:created>
  <dcterms:modified xsi:type="dcterms:W3CDTF">2024-01-18T09:32:50Z</dcterms:modified>
</cp:coreProperties>
</file>