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eague Spartan" charset="1" panose="00000800000000000000"/>
      <p:regular r:id="rId22"/>
    </p:embeddedFont>
    <p:embeddedFont>
      <p:font typeface="Playpen Sans" charset="1" panose="00000000000000000000"/>
      <p:regular r:id="rId23"/>
    </p:embeddedFont>
    <p:embeddedFont>
      <p:font typeface="Lora"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fonts/font26.fntdata" Type="http://schemas.openxmlformats.org/officeDocument/2006/relationships/font"/><Relationship Id="rId27" Target="notesSlides/notesSlide4.xml" Type="http://schemas.openxmlformats.org/officeDocument/2006/relationships/notesSlide"/><Relationship Id="rId28" Target="notesSlides/notesSlide5.xml" Type="http://schemas.openxmlformats.org/officeDocument/2006/relationships/notesSlide"/><Relationship Id="rId29" Target="notesSlides/notesSlide6.xml" Type="http://schemas.openxmlformats.org/officeDocument/2006/relationships/notesSlide"/><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32" Target="notesSlides/notesSlide9.xml" Type="http://schemas.openxmlformats.org/officeDocument/2006/relationships/notesSlide"/><Relationship Id="rId33" Target="notesSlides/notesSlide10.xml" Type="http://schemas.openxmlformats.org/officeDocument/2006/relationships/notesSlide"/><Relationship Id="rId34" Target="notesSlides/notesSlide11.xml" Type="http://schemas.openxmlformats.org/officeDocument/2006/relationships/notesSlide"/><Relationship Id="rId35" Target="notesSlides/notesSlide1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9.jpeg" Type="http://schemas.openxmlformats.org/officeDocument/2006/relationships/image"/><Relationship Id="rId4" Target="../media/image10.jpeg" Type="http://schemas.openxmlformats.org/officeDocument/2006/relationships/image"/><Relationship Id="rId5" Target="../media/image1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243962"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7" id="7"/>
          <p:cNvSpPr txBox="true"/>
          <p:nvPr/>
        </p:nvSpPr>
        <p:spPr>
          <a:xfrm rot="0">
            <a:off x="7392138" y="1709109"/>
            <a:ext cx="9335691" cy="2584450"/>
          </a:xfrm>
          <a:prstGeom prst="rect">
            <a:avLst/>
          </a:prstGeom>
        </p:spPr>
        <p:txBody>
          <a:bodyPr anchor="t" rtlCol="false" tIns="0" lIns="0" bIns="0" rIns="0">
            <a:spAutoFit/>
          </a:bodyPr>
          <a:lstStyle/>
          <a:p>
            <a:pPr algn="l">
              <a:lnSpc>
                <a:spcPts val="6875"/>
              </a:lnSpc>
            </a:pPr>
            <a:r>
              <a:rPr lang="en-US" sz="5500">
                <a:solidFill>
                  <a:srgbClr val="38512F"/>
                </a:solidFill>
                <a:latin typeface="League Spartan"/>
                <a:ea typeface="League Spartan"/>
                <a:cs typeface="League Spartan"/>
                <a:sym typeface="League Spartan"/>
              </a:rPr>
              <a:t>FACE EMOTION DETECTION USING DEEP LEARNING</a:t>
            </a:r>
          </a:p>
        </p:txBody>
      </p:sp>
      <p:grpSp>
        <p:nvGrpSpPr>
          <p:cNvPr name="Group 8" id="8"/>
          <p:cNvGrpSpPr/>
          <p:nvPr/>
        </p:nvGrpSpPr>
        <p:grpSpPr>
          <a:xfrm rot="0">
            <a:off x="7900392" y="7808862"/>
            <a:ext cx="488156" cy="488156"/>
            <a:chOff x="0" y="0"/>
            <a:chExt cx="650875" cy="650875"/>
          </a:xfrm>
        </p:grpSpPr>
        <p:sp>
          <p:nvSpPr>
            <p:cNvPr name="Freeform 9" id="9"/>
            <p:cNvSpPr/>
            <p:nvPr/>
          </p:nvSpPr>
          <p:spPr>
            <a:xfrm flipH="false" flipV="false" rot="0">
              <a:off x="0" y="0"/>
              <a:ext cx="650875" cy="650875"/>
            </a:xfrm>
            <a:custGeom>
              <a:avLst/>
              <a:gdLst/>
              <a:ahLst/>
              <a:cxnLst/>
              <a:rect r="r" b="b" t="t" l="l"/>
              <a:pathLst>
                <a:path h="650875" w="650875">
                  <a:moveTo>
                    <a:pt x="0" y="325374"/>
                  </a:moveTo>
                  <a:cubicBezTo>
                    <a:pt x="0" y="145669"/>
                    <a:pt x="145669" y="0"/>
                    <a:pt x="325374" y="0"/>
                  </a:cubicBezTo>
                  <a:cubicBezTo>
                    <a:pt x="327279" y="0"/>
                    <a:pt x="329184" y="889"/>
                    <a:pt x="330327" y="2413"/>
                  </a:cubicBezTo>
                  <a:lnTo>
                    <a:pt x="325374" y="6350"/>
                  </a:lnTo>
                  <a:lnTo>
                    <a:pt x="325374" y="0"/>
                  </a:lnTo>
                  <a:lnTo>
                    <a:pt x="325374" y="6350"/>
                  </a:lnTo>
                  <a:lnTo>
                    <a:pt x="325374" y="0"/>
                  </a:lnTo>
                  <a:cubicBezTo>
                    <a:pt x="505206" y="0"/>
                    <a:pt x="650875" y="145669"/>
                    <a:pt x="650875" y="325374"/>
                  </a:cubicBezTo>
                  <a:cubicBezTo>
                    <a:pt x="650875" y="327787"/>
                    <a:pt x="649478" y="329946"/>
                    <a:pt x="647319" y="331089"/>
                  </a:cubicBezTo>
                  <a:lnTo>
                    <a:pt x="644525" y="325374"/>
                  </a:lnTo>
                  <a:lnTo>
                    <a:pt x="650875" y="325374"/>
                  </a:lnTo>
                  <a:cubicBezTo>
                    <a:pt x="650875" y="505079"/>
                    <a:pt x="505206" y="650748"/>
                    <a:pt x="325501" y="650748"/>
                  </a:cubicBezTo>
                  <a:lnTo>
                    <a:pt x="325501" y="644398"/>
                  </a:lnTo>
                  <a:lnTo>
                    <a:pt x="325501" y="638048"/>
                  </a:lnTo>
                  <a:lnTo>
                    <a:pt x="325501" y="644398"/>
                  </a:lnTo>
                  <a:lnTo>
                    <a:pt x="325501" y="650748"/>
                  </a:lnTo>
                  <a:cubicBezTo>
                    <a:pt x="145669" y="650875"/>
                    <a:pt x="0" y="505206"/>
                    <a:pt x="0" y="325374"/>
                  </a:cubicBezTo>
                  <a:lnTo>
                    <a:pt x="6350" y="325374"/>
                  </a:lnTo>
                  <a:lnTo>
                    <a:pt x="0" y="325374"/>
                  </a:lnTo>
                  <a:moveTo>
                    <a:pt x="12700" y="325374"/>
                  </a:moveTo>
                  <a:lnTo>
                    <a:pt x="6350" y="325374"/>
                  </a:lnTo>
                  <a:lnTo>
                    <a:pt x="12700" y="325374"/>
                  </a:lnTo>
                  <a:cubicBezTo>
                    <a:pt x="12700" y="498094"/>
                    <a:pt x="152654" y="638048"/>
                    <a:pt x="325374" y="638048"/>
                  </a:cubicBezTo>
                  <a:cubicBezTo>
                    <a:pt x="328930" y="638048"/>
                    <a:pt x="331724" y="640842"/>
                    <a:pt x="331724" y="644398"/>
                  </a:cubicBezTo>
                  <a:cubicBezTo>
                    <a:pt x="331724" y="647954"/>
                    <a:pt x="328930" y="650748"/>
                    <a:pt x="325374" y="650748"/>
                  </a:cubicBezTo>
                  <a:cubicBezTo>
                    <a:pt x="321818" y="650748"/>
                    <a:pt x="319024" y="647954"/>
                    <a:pt x="319024" y="644398"/>
                  </a:cubicBezTo>
                  <a:cubicBezTo>
                    <a:pt x="319024" y="640842"/>
                    <a:pt x="321818" y="638048"/>
                    <a:pt x="325374" y="638048"/>
                  </a:cubicBezTo>
                  <a:cubicBezTo>
                    <a:pt x="498094" y="638048"/>
                    <a:pt x="638048" y="498094"/>
                    <a:pt x="638048" y="325374"/>
                  </a:cubicBezTo>
                  <a:cubicBezTo>
                    <a:pt x="638048" y="322961"/>
                    <a:pt x="639445" y="320802"/>
                    <a:pt x="641604" y="319659"/>
                  </a:cubicBezTo>
                  <a:lnTo>
                    <a:pt x="644398" y="325374"/>
                  </a:lnTo>
                  <a:lnTo>
                    <a:pt x="638048" y="325374"/>
                  </a:lnTo>
                  <a:cubicBezTo>
                    <a:pt x="638175" y="152654"/>
                    <a:pt x="498221" y="12700"/>
                    <a:pt x="325374" y="12700"/>
                  </a:cubicBezTo>
                  <a:cubicBezTo>
                    <a:pt x="323469" y="12700"/>
                    <a:pt x="321564" y="11811"/>
                    <a:pt x="320421" y="10287"/>
                  </a:cubicBezTo>
                  <a:lnTo>
                    <a:pt x="325374" y="6350"/>
                  </a:lnTo>
                  <a:lnTo>
                    <a:pt x="325374" y="12700"/>
                  </a:lnTo>
                  <a:cubicBezTo>
                    <a:pt x="152654" y="12700"/>
                    <a:pt x="12700" y="152654"/>
                    <a:pt x="12700" y="325374"/>
                  </a:cubicBezTo>
                  <a:close/>
                </a:path>
              </a:pathLst>
            </a:custGeom>
            <a:solidFill>
              <a:srgbClr val="FFFFFF"/>
            </a:solidFill>
          </p:spPr>
        </p:sp>
      </p:grpSp>
      <p:sp>
        <p:nvSpPr>
          <p:cNvPr name="TextBox 10" id="10"/>
          <p:cNvSpPr txBox="true"/>
          <p:nvPr/>
        </p:nvSpPr>
        <p:spPr>
          <a:xfrm rot="0">
            <a:off x="6963609" y="5219812"/>
            <a:ext cx="11209259" cy="1176154"/>
          </a:xfrm>
          <a:prstGeom prst="rect">
            <a:avLst/>
          </a:prstGeom>
        </p:spPr>
        <p:txBody>
          <a:bodyPr anchor="t" rtlCol="false" tIns="0" lIns="0" bIns="0" rIns="0">
            <a:spAutoFit/>
          </a:bodyPr>
          <a:lstStyle/>
          <a:p>
            <a:pPr algn="ctr">
              <a:lnSpc>
                <a:spcPts val="4723"/>
              </a:lnSpc>
            </a:pPr>
            <a:r>
              <a:rPr lang="en-US" sz="3778">
                <a:solidFill>
                  <a:srgbClr val="38512F"/>
                </a:solidFill>
                <a:latin typeface="Playpen Sans"/>
                <a:ea typeface="Playpen Sans"/>
                <a:cs typeface="Playpen Sans"/>
                <a:sym typeface="Playpen Sans"/>
              </a:rPr>
              <a:t>A real-time application of artificial intelligence</a:t>
            </a:r>
          </a:p>
          <a:p>
            <a:pPr algn="ctr">
              <a:lnSpc>
                <a:spcPts val="4723"/>
              </a:lnSpc>
              <a:spcBef>
                <a:spcPct val="0"/>
              </a:spcBef>
            </a:pPr>
            <a:r>
              <a:rPr lang="en-US" sz="3778">
                <a:solidFill>
                  <a:srgbClr val="38512F"/>
                </a:solidFill>
                <a:latin typeface="Playpen Sans"/>
                <a:ea typeface="Playpen Sans"/>
                <a:cs typeface="Playpen Sans"/>
                <a:sym typeface="Playpen Sans"/>
              </a:rPr>
              <a:t> in recognizing human emotions.</a:t>
            </a:r>
          </a:p>
        </p:txBody>
      </p:sp>
      <p:sp>
        <p:nvSpPr>
          <p:cNvPr name="TextBox 11" id="11"/>
          <p:cNvSpPr txBox="true"/>
          <p:nvPr/>
        </p:nvSpPr>
        <p:spPr>
          <a:xfrm rot="0">
            <a:off x="6963609" y="7867558"/>
            <a:ext cx="8569286" cy="1574715"/>
          </a:xfrm>
          <a:prstGeom prst="rect">
            <a:avLst/>
          </a:prstGeom>
        </p:spPr>
        <p:txBody>
          <a:bodyPr anchor="t" rtlCol="false" tIns="0" lIns="0" bIns="0" rIns="0">
            <a:spAutoFit/>
          </a:bodyPr>
          <a:lstStyle/>
          <a:p>
            <a:pPr algn="ctr">
              <a:lnSpc>
                <a:spcPts val="4234"/>
              </a:lnSpc>
            </a:pPr>
            <a:r>
              <a:rPr lang="en-US" sz="2612">
                <a:solidFill>
                  <a:srgbClr val="38512F"/>
                </a:solidFill>
                <a:latin typeface="Playpen Sans"/>
                <a:ea typeface="Playpen Sans"/>
                <a:cs typeface="Playpen Sans"/>
                <a:sym typeface="Playpen Sans"/>
              </a:rPr>
              <a:t>TEAM MEMBERS: </a:t>
            </a:r>
          </a:p>
          <a:p>
            <a:pPr algn="ctr">
              <a:lnSpc>
                <a:spcPts val="4234"/>
              </a:lnSpc>
            </a:pPr>
            <a:r>
              <a:rPr lang="en-US" sz="2612">
                <a:solidFill>
                  <a:srgbClr val="38512F"/>
                </a:solidFill>
                <a:latin typeface="Playpen Sans"/>
                <a:ea typeface="Playpen Sans"/>
                <a:cs typeface="Playpen Sans"/>
                <a:sym typeface="Playpen Sans"/>
              </a:rPr>
              <a:t>ANIRUDDH MISHRA E23CSEU1623</a:t>
            </a:r>
          </a:p>
          <a:p>
            <a:pPr algn="ctr">
              <a:lnSpc>
                <a:spcPts val="4236"/>
              </a:lnSpc>
              <a:spcBef>
                <a:spcPct val="0"/>
              </a:spcBef>
            </a:pPr>
            <a:r>
              <a:rPr lang="en-US" sz="2612">
                <a:solidFill>
                  <a:srgbClr val="38512F"/>
                </a:solidFill>
                <a:latin typeface="Playpen Sans"/>
                <a:ea typeface="Playpen Sans"/>
                <a:cs typeface="Playpen Sans"/>
                <a:sym typeface="Playpen Sans"/>
              </a:rPr>
              <a:t>DIPANSHU SINGH E23CSEU1648</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85725" y="-85725"/>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TextBox 6" id="6"/>
          <p:cNvSpPr txBox="true"/>
          <p:nvPr/>
        </p:nvSpPr>
        <p:spPr>
          <a:xfrm rot="0">
            <a:off x="210488" y="132351"/>
            <a:ext cx="7185660" cy="604865"/>
          </a:xfrm>
          <a:prstGeom prst="rect">
            <a:avLst/>
          </a:prstGeom>
        </p:spPr>
        <p:txBody>
          <a:bodyPr anchor="t" rtlCol="false" tIns="0" lIns="0" bIns="0" rIns="0">
            <a:spAutoFit/>
          </a:bodyPr>
          <a:lstStyle/>
          <a:p>
            <a:pPr algn="ctr">
              <a:lnSpc>
                <a:spcPts val="5047"/>
              </a:lnSpc>
              <a:spcBef>
                <a:spcPct val="0"/>
              </a:spcBef>
            </a:pPr>
            <a:r>
              <a:rPr lang="en-US" sz="3112">
                <a:solidFill>
                  <a:srgbClr val="000000"/>
                </a:solidFill>
                <a:latin typeface="League Spartan"/>
                <a:ea typeface="League Spartan"/>
                <a:cs typeface="League Spartan"/>
                <a:sym typeface="League Spartan"/>
              </a:rPr>
              <a:t>ABOUT DATASET AND EXPERIMENT</a:t>
            </a:r>
          </a:p>
        </p:txBody>
      </p:sp>
      <p:sp>
        <p:nvSpPr>
          <p:cNvPr name="TextBox 7" id="7"/>
          <p:cNvSpPr txBox="true"/>
          <p:nvPr/>
        </p:nvSpPr>
        <p:spPr>
          <a:xfrm rot="0">
            <a:off x="0" y="1234495"/>
            <a:ext cx="18288000" cy="1838417"/>
          </a:xfrm>
          <a:prstGeom prst="rect">
            <a:avLst/>
          </a:prstGeom>
        </p:spPr>
        <p:txBody>
          <a:bodyPr anchor="t" rtlCol="false" tIns="0" lIns="0" bIns="0" rIns="0">
            <a:spAutoFit/>
          </a:bodyPr>
          <a:lstStyle/>
          <a:p>
            <a:pPr algn="ctr">
              <a:lnSpc>
                <a:spcPts val="3748"/>
              </a:lnSpc>
            </a:pPr>
            <a:r>
              <a:rPr lang="en-US" sz="2312">
                <a:solidFill>
                  <a:srgbClr val="000000"/>
                </a:solidFill>
                <a:latin typeface="Playpen Sans"/>
                <a:ea typeface="Playpen Sans"/>
                <a:cs typeface="Playpen Sans"/>
                <a:sym typeface="Playpen Sans"/>
              </a:rPr>
              <a:t>The dataset used for training and testing the models is the Face Expression Recognition Dataset, available on Kaggle. This dataset consists of images that represent seven different facial expressions: Angry, Disgust, Fear, Happy, Neutral, Sad, and Surprise.</a:t>
            </a:r>
          </a:p>
          <a:p>
            <a:pPr algn="ctr">
              <a:lnSpc>
                <a:spcPts val="3749"/>
              </a:lnSpc>
              <a:spcBef>
                <a:spcPct val="0"/>
              </a:spcBef>
            </a:pPr>
          </a:p>
        </p:txBody>
      </p:sp>
      <p:sp>
        <p:nvSpPr>
          <p:cNvPr name="TextBox 8" id="8"/>
          <p:cNvSpPr txBox="true"/>
          <p:nvPr/>
        </p:nvSpPr>
        <p:spPr>
          <a:xfrm rot="0">
            <a:off x="210488" y="2572804"/>
            <a:ext cx="10547985" cy="904967"/>
          </a:xfrm>
          <a:prstGeom prst="rect">
            <a:avLst/>
          </a:prstGeom>
        </p:spPr>
        <p:txBody>
          <a:bodyPr anchor="t" rtlCol="false" tIns="0" lIns="0" bIns="0" rIns="0">
            <a:spAutoFit/>
          </a:bodyPr>
          <a:lstStyle/>
          <a:p>
            <a:pPr algn="ctr" marL="499268" indent="-249634" lvl="1">
              <a:lnSpc>
                <a:spcPts val="3748"/>
              </a:lnSpc>
              <a:spcBef>
                <a:spcPct val="0"/>
              </a:spcBef>
              <a:buFont typeface="Arial"/>
              <a:buChar char="•"/>
            </a:pPr>
            <a:r>
              <a:rPr lang="en-US" sz="2312">
                <a:solidFill>
                  <a:srgbClr val="000000"/>
                </a:solidFill>
                <a:latin typeface="Playpen Sans"/>
                <a:ea typeface="Playpen Sans"/>
                <a:cs typeface="Playpen Sans"/>
                <a:sym typeface="Playpen Sans"/>
              </a:rPr>
              <a:t>Emoti</a:t>
            </a:r>
            <a:r>
              <a:rPr lang="en-US" sz="2312">
                <a:solidFill>
                  <a:srgbClr val="000000"/>
                </a:solidFill>
                <a:latin typeface="Playpen Sans"/>
                <a:ea typeface="Playpen Sans"/>
                <a:cs typeface="Playpen Sans"/>
                <a:sym typeface="Playpen Sans"/>
              </a:rPr>
              <a:t>on Classes: Angry, Disgust, Fear, Happy, Neutral, Sad, Surprise</a:t>
            </a:r>
          </a:p>
          <a:p>
            <a:pPr algn="ctr">
              <a:lnSpc>
                <a:spcPts val="3749"/>
              </a:lnSpc>
              <a:spcBef>
                <a:spcPct val="0"/>
              </a:spcBef>
            </a:pPr>
          </a:p>
        </p:txBody>
      </p:sp>
      <p:sp>
        <p:nvSpPr>
          <p:cNvPr name="TextBox 9" id="9"/>
          <p:cNvSpPr txBox="true"/>
          <p:nvPr/>
        </p:nvSpPr>
        <p:spPr>
          <a:xfrm rot="0">
            <a:off x="127634" y="3578334"/>
            <a:ext cx="18160366" cy="5813924"/>
          </a:xfrm>
          <a:prstGeom prst="rect">
            <a:avLst/>
          </a:prstGeom>
        </p:spPr>
        <p:txBody>
          <a:bodyPr anchor="t" rtlCol="false" tIns="0" lIns="0" bIns="0" rIns="0">
            <a:spAutoFit/>
          </a:bodyPr>
          <a:lstStyle/>
          <a:p>
            <a:pPr algn="ctr">
              <a:lnSpc>
                <a:spcPts val="3355"/>
              </a:lnSpc>
              <a:spcBef>
                <a:spcPct val="0"/>
              </a:spcBef>
            </a:pPr>
            <a:r>
              <a:rPr lang="en-US" sz="2069">
                <a:solidFill>
                  <a:srgbClr val="000000"/>
                </a:solidFill>
                <a:latin typeface="Playpen Sans"/>
                <a:ea typeface="Playpen Sans"/>
                <a:cs typeface="Playpen Sans"/>
                <a:sym typeface="Playpen Sans"/>
              </a:rPr>
              <a:t>CNN M</a:t>
            </a:r>
            <a:r>
              <a:rPr lang="en-US" sz="2069">
                <a:solidFill>
                  <a:srgbClr val="000000"/>
                </a:solidFill>
                <a:latin typeface="Playpen Sans"/>
                <a:ea typeface="Playpen Sans"/>
                <a:cs typeface="Playpen Sans"/>
                <a:sym typeface="Playpen Sans"/>
              </a:rPr>
              <a:t>odel</a:t>
            </a:r>
          </a:p>
          <a:p>
            <a:pPr algn="ctr" marL="446876" indent="-223438" lvl="1">
              <a:lnSpc>
                <a:spcPts val="3355"/>
              </a:lnSpc>
              <a:spcBef>
                <a:spcPct val="0"/>
              </a:spcBef>
              <a:buFont typeface="Arial"/>
              <a:buChar char="•"/>
            </a:pPr>
            <a:r>
              <a:rPr lang="en-US" sz="2069">
                <a:solidFill>
                  <a:srgbClr val="000000"/>
                </a:solidFill>
                <a:latin typeface="Playpen Sans"/>
                <a:ea typeface="Playpen Sans"/>
                <a:cs typeface="Playpen Sans"/>
                <a:sym typeface="Playpen Sans"/>
              </a:rPr>
              <a:t>Architecture: Convolutional layers, max-pooling, fully connected layer.</a:t>
            </a:r>
          </a:p>
          <a:p>
            <a:pPr algn="ctr" marL="446876" indent="-223438" lvl="1">
              <a:lnSpc>
                <a:spcPts val="3355"/>
              </a:lnSpc>
              <a:spcBef>
                <a:spcPct val="0"/>
              </a:spcBef>
              <a:buFont typeface="Arial"/>
              <a:buChar char="•"/>
            </a:pPr>
            <a:r>
              <a:rPr lang="en-US" sz="2069">
                <a:solidFill>
                  <a:srgbClr val="000000"/>
                </a:solidFill>
                <a:latin typeface="Playpen Sans"/>
                <a:ea typeface="Playpen Sans"/>
                <a:cs typeface="Playpen Sans"/>
                <a:sym typeface="Playpen Sans"/>
              </a:rPr>
              <a:t>Accuracy: 72%</a:t>
            </a:r>
          </a:p>
          <a:p>
            <a:pPr algn="ctr" marL="446876" indent="-223438" lvl="1">
              <a:lnSpc>
                <a:spcPts val="3355"/>
              </a:lnSpc>
              <a:spcBef>
                <a:spcPct val="0"/>
              </a:spcBef>
              <a:buFont typeface="Arial"/>
              <a:buChar char="•"/>
            </a:pPr>
            <a:r>
              <a:rPr lang="en-US" sz="2069">
                <a:solidFill>
                  <a:srgbClr val="000000"/>
                </a:solidFill>
                <a:latin typeface="Playpen Sans"/>
                <a:ea typeface="Playpen Sans"/>
                <a:cs typeface="Playpen Sans"/>
                <a:sym typeface="Playpen Sans"/>
              </a:rPr>
              <a:t>Performance: Good on "Happy" and "Surprise"; struggled with "Disgust" and "Fear".</a:t>
            </a:r>
          </a:p>
          <a:p>
            <a:pPr algn="ctr">
              <a:lnSpc>
                <a:spcPts val="3355"/>
              </a:lnSpc>
              <a:spcBef>
                <a:spcPct val="0"/>
              </a:spcBef>
            </a:pPr>
            <a:r>
              <a:rPr lang="en-US" sz="2069">
                <a:solidFill>
                  <a:srgbClr val="000000"/>
                </a:solidFill>
                <a:latin typeface="Playpen Sans"/>
                <a:ea typeface="Playpen Sans"/>
                <a:cs typeface="Playpen Sans"/>
                <a:sym typeface="Playpen Sans"/>
              </a:rPr>
              <a:t>SVM Model</a:t>
            </a:r>
          </a:p>
          <a:p>
            <a:pPr algn="ctr" marL="446876" indent="-223438" lvl="1">
              <a:lnSpc>
                <a:spcPts val="3355"/>
              </a:lnSpc>
              <a:spcBef>
                <a:spcPct val="0"/>
              </a:spcBef>
              <a:buFont typeface="Arial"/>
              <a:buChar char="•"/>
            </a:pPr>
            <a:r>
              <a:rPr lang="en-US" sz="2069">
                <a:solidFill>
                  <a:srgbClr val="000000"/>
                </a:solidFill>
                <a:latin typeface="Playpen Sans"/>
                <a:ea typeface="Playpen Sans"/>
                <a:cs typeface="Playpen Sans"/>
                <a:sym typeface="Playpen Sans"/>
              </a:rPr>
              <a:t>Accuracy: 35%</a:t>
            </a:r>
          </a:p>
          <a:p>
            <a:pPr algn="ctr" marL="446876" indent="-223438" lvl="1">
              <a:lnSpc>
                <a:spcPts val="3355"/>
              </a:lnSpc>
              <a:spcBef>
                <a:spcPct val="0"/>
              </a:spcBef>
              <a:buFont typeface="Arial"/>
              <a:buChar char="•"/>
            </a:pPr>
            <a:r>
              <a:rPr lang="en-US" sz="2069">
                <a:solidFill>
                  <a:srgbClr val="000000"/>
                </a:solidFill>
                <a:latin typeface="Playpen Sans"/>
                <a:ea typeface="Playpen Sans"/>
                <a:cs typeface="Playpen Sans"/>
                <a:sym typeface="Playpen Sans"/>
              </a:rPr>
              <a:t>Performance: Struggled across all classes, especially "Fear" and "Surprise".</a:t>
            </a:r>
          </a:p>
          <a:p>
            <a:pPr algn="ctr">
              <a:lnSpc>
                <a:spcPts val="3355"/>
              </a:lnSpc>
              <a:spcBef>
                <a:spcPct val="0"/>
              </a:spcBef>
            </a:pPr>
            <a:r>
              <a:rPr lang="en-US" sz="2069">
                <a:solidFill>
                  <a:srgbClr val="000000"/>
                </a:solidFill>
                <a:latin typeface="Playpen Sans"/>
                <a:ea typeface="Playpen Sans"/>
                <a:cs typeface="Playpen Sans"/>
                <a:sym typeface="Playpen Sans"/>
              </a:rPr>
              <a:t>Comparison </a:t>
            </a:r>
            <a:r>
              <a:rPr lang="en-US" sz="2069">
                <a:solidFill>
                  <a:srgbClr val="000000"/>
                </a:solidFill>
                <a:latin typeface="Playpen Sans"/>
                <a:ea typeface="Playpen Sans"/>
                <a:cs typeface="Playpen Sans"/>
                <a:sym typeface="Playpen Sans"/>
              </a:rPr>
              <a:t>Model</a:t>
            </a:r>
          </a:p>
          <a:p>
            <a:pPr algn="ctr">
              <a:lnSpc>
                <a:spcPts val="3355"/>
              </a:lnSpc>
              <a:spcBef>
                <a:spcPct val="0"/>
              </a:spcBef>
            </a:pPr>
            <a:r>
              <a:rPr lang="en-US" sz="2069">
                <a:solidFill>
                  <a:srgbClr val="000000"/>
                </a:solidFill>
                <a:latin typeface="Playpen Sans"/>
                <a:ea typeface="Playpen Sans"/>
                <a:cs typeface="Playpen Sans"/>
                <a:sym typeface="Playpen Sans"/>
              </a:rPr>
              <a:t>Accuracy (%)</a:t>
            </a:r>
          </a:p>
          <a:p>
            <a:pPr algn="ctr">
              <a:lnSpc>
                <a:spcPts val="3355"/>
              </a:lnSpc>
              <a:spcBef>
                <a:spcPct val="0"/>
              </a:spcBef>
            </a:pPr>
            <a:r>
              <a:rPr lang="en-US" sz="2069">
                <a:solidFill>
                  <a:srgbClr val="000000"/>
                </a:solidFill>
                <a:latin typeface="Playpen Sans"/>
                <a:ea typeface="Playpen Sans"/>
                <a:cs typeface="Playpen Sans"/>
                <a:sym typeface="Playpen Sans"/>
              </a:rPr>
              <a:t>CNN    72%</a:t>
            </a:r>
          </a:p>
          <a:p>
            <a:pPr algn="ctr">
              <a:lnSpc>
                <a:spcPts val="3355"/>
              </a:lnSpc>
              <a:spcBef>
                <a:spcPct val="0"/>
              </a:spcBef>
            </a:pPr>
            <a:r>
              <a:rPr lang="en-US" sz="2069">
                <a:solidFill>
                  <a:srgbClr val="000000"/>
                </a:solidFill>
                <a:latin typeface="Playpen Sans"/>
                <a:ea typeface="Playpen Sans"/>
                <a:cs typeface="Playpen Sans"/>
                <a:sym typeface="Playpen Sans"/>
              </a:rPr>
              <a:t>SVM    35%</a:t>
            </a:r>
          </a:p>
          <a:p>
            <a:pPr algn="ctr" marL="446876" indent="-223438" lvl="1">
              <a:lnSpc>
                <a:spcPts val="3355"/>
              </a:lnSpc>
              <a:spcBef>
                <a:spcPct val="0"/>
              </a:spcBef>
              <a:buFont typeface="Arial"/>
              <a:buChar char="•"/>
            </a:pPr>
            <a:r>
              <a:rPr lang="en-US" sz="2069">
                <a:solidFill>
                  <a:srgbClr val="000000"/>
                </a:solidFill>
                <a:latin typeface="Playpen Sans"/>
                <a:ea typeface="Playpen Sans"/>
                <a:cs typeface="Playpen Sans"/>
                <a:sym typeface="Playpen Sans"/>
              </a:rPr>
              <a:t>Conclusion: CNN outperformed SVM, excelling in learning complex features from raw data. SVM struggled without deep learning's feature extraction capabilities.</a:t>
            </a:r>
          </a:p>
          <a:p>
            <a:pPr algn="ctr">
              <a:lnSpc>
                <a:spcPts val="3356"/>
              </a:lnSpc>
              <a:spcBef>
                <a:spcPct val="0"/>
              </a:spcBef>
            </a:pPr>
          </a:p>
        </p:txBody>
      </p:sp>
      <p:sp>
        <p:nvSpPr>
          <p:cNvPr name="TextBox 10" id="10"/>
          <p:cNvSpPr txBox="true"/>
          <p:nvPr/>
        </p:nvSpPr>
        <p:spPr>
          <a:xfrm rot="0">
            <a:off x="5484480" y="3211070"/>
            <a:ext cx="7127200"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League Spartan"/>
                <a:ea typeface="League Spartan"/>
                <a:cs typeface="League Spartan"/>
                <a:sym typeface="League Spartan"/>
              </a:rPr>
              <a:t>COMPARISON OF BOTH CNN AND SVM MODEL</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85725" y="-85725"/>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TextBox 6" id="6"/>
          <p:cNvSpPr txBox="true"/>
          <p:nvPr/>
        </p:nvSpPr>
        <p:spPr>
          <a:xfrm rot="0">
            <a:off x="5582409" y="336307"/>
            <a:ext cx="4923949" cy="692393"/>
          </a:xfrm>
          <a:prstGeom prst="rect">
            <a:avLst/>
          </a:prstGeom>
        </p:spPr>
        <p:txBody>
          <a:bodyPr anchor="t" rtlCol="false" tIns="0" lIns="0" bIns="0" rIns="0">
            <a:spAutoFit/>
          </a:bodyPr>
          <a:lstStyle/>
          <a:p>
            <a:pPr algn="ctr">
              <a:lnSpc>
                <a:spcPts val="5858"/>
              </a:lnSpc>
              <a:spcBef>
                <a:spcPct val="0"/>
              </a:spcBef>
            </a:pPr>
            <a:r>
              <a:rPr lang="en-US" sz="3612">
                <a:solidFill>
                  <a:srgbClr val="000000"/>
                </a:solidFill>
                <a:latin typeface="League Spartan"/>
                <a:ea typeface="League Spartan"/>
                <a:cs typeface="League Spartan"/>
                <a:sym typeface="League Spartan"/>
              </a:rPr>
              <a:t>KEY OBSERVATIONS</a:t>
            </a:r>
          </a:p>
        </p:txBody>
      </p:sp>
      <p:sp>
        <p:nvSpPr>
          <p:cNvPr name="TextBox 7" id="7"/>
          <p:cNvSpPr txBox="true"/>
          <p:nvPr/>
        </p:nvSpPr>
        <p:spPr>
          <a:xfrm rot="0">
            <a:off x="0" y="1112727"/>
            <a:ext cx="18288000" cy="3705317"/>
          </a:xfrm>
          <a:prstGeom prst="rect">
            <a:avLst/>
          </a:prstGeom>
        </p:spPr>
        <p:txBody>
          <a:bodyPr anchor="t" rtlCol="false" tIns="0" lIns="0" bIns="0" rIns="0">
            <a:spAutoFit/>
          </a:bodyPr>
          <a:lstStyle/>
          <a:p>
            <a:pPr algn="ctr">
              <a:lnSpc>
                <a:spcPts val="3748"/>
              </a:lnSpc>
            </a:pPr>
          </a:p>
          <a:p>
            <a:pPr algn="ctr" marL="499268" indent="-249634" lvl="1">
              <a:lnSpc>
                <a:spcPts val="3748"/>
              </a:lnSpc>
              <a:spcBef>
                <a:spcPct val="0"/>
              </a:spcBef>
              <a:buFont typeface="Arial"/>
              <a:buChar char="•"/>
            </a:pPr>
            <a:r>
              <a:rPr lang="en-US" sz="2312">
                <a:solidFill>
                  <a:srgbClr val="000000"/>
                </a:solidFill>
                <a:latin typeface="Playpen Sans"/>
                <a:ea typeface="Playpen Sans"/>
                <a:cs typeface="Playpen Sans"/>
                <a:sym typeface="Playpen Sans"/>
              </a:rPr>
              <a:t>CNN M</a:t>
            </a:r>
            <a:r>
              <a:rPr lang="en-US" sz="2312">
                <a:solidFill>
                  <a:srgbClr val="000000"/>
                </a:solidFill>
                <a:latin typeface="Playpen Sans"/>
                <a:ea typeface="Playpen Sans"/>
                <a:cs typeface="Playpen Sans"/>
                <a:sym typeface="Playpen Sans"/>
              </a:rPr>
              <a:t>odel: The CNN model performed significantly better than the SVM, likely due to its deep learning architecture's ability to automatically learn features from the raw images.</a:t>
            </a:r>
          </a:p>
          <a:p>
            <a:pPr algn="ctr" marL="499268" indent="-249634" lvl="1">
              <a:lnSpc>
                <a:spcPts val="3748"/>
              </a:lnSpc>
              <a:spcBef>
                <a:spcPct val="0"/>
              </a:spcBef>
              <a:buFont typeface="Arial"/>
              <a:buChar char="•"/>
            </a:pPr>
            <a:r>
              <a:rPr lang="en-US" sz="2312">
                <a:solidFill>
                  <a:srgbClr val="000000"/>
                </a:solidFill>
                <a:latin typeface="Playpen Sans"/>
                <a:ea typeface="Playpen Sans"/>
                <a:cs typeface="Playpen Sans"/>
                <a:sym typeface="Playpen Sans"/>
              </a:rPr>
              <a:t>SVM Model: The SVM model's performance was limited by the need for manually engineered features, and it showed poor results across most emotion categories.Further improvements in both models could include experimenting with more complex CNN architectures (e.g., ResNet, VGG) or incorporating more advanced feature extraction techniques for the SVM.</a:t>
            </a:r>
          </a:p>
          <a:p>
            <a:pPr algn="ctr">
              <a:lnSpc>
                <a:spcPts val="3749"/>
              </a:lnSpc>
              <a:spcBef>
                <a:spcPct val="0"/>
              </a:spcBef>
            </a:pPr>
          </a:p>
        </p:txBody>
      </p:sp>
      <p:sp>
        <p:nvSpPr>
          <p:cNvPr name="TextBox 8" id="8"/>
          <p:cNvSpPr txBox="true"/>
          <p:nvPr/>
        </p:nvSpPr>
        <p:spPr>
          <a:xfrm rot="0">
            <a:off x="312777" y="5449851"/>
            <a:ext cx="17490996" cy="2610279"/>
          </a:xfrm>
          <a:prstGeom prst="rect">
            <a:avLst/>
          </a:prstGeom>
        </p:spPr>
        <p:txBody>
          <a:bodyPr anchor="t" rtlCol="false" tIns="0" lIns="0" bIns="0" rIns="0">
            <a:spAutoFit/>
          </a:bodyPr>
          <a:lstStyle/>
          <a:p>
            <a:pPr algn="ctr">
              <a:lnSpc>
                <a:spcPts val="4883"/>
              </a:lnSpc>
            </a:pPr>
            <a:r>
              <a:rPr lang="en-US" sz="3012">
                <a:solidFill>
                  <a:srgbClr val="000000"/>
                </a:solidFill>
                <a:latin typeface="League Spartan"/>
                <a:ea typeface="League Spartan"/>
                <a:cs typeface="League Spartan"/>
                <a:sym typeface="League Spartan"/>
              </a:rPr>
              <a:t>GITHUB LINK AND DATASET LINK</a:t>
            </a:r>
          </a:p>
          <a:p>
            <a:pPr algn="ctr">
              <a:lnSpc>
                <a:spcPts val="4883"/>
              </a:lnSpc>
            </a:pPr>
          </a:p>
          <a:p>
            <a:pPr algn="ctr">
              <a:lnSpc>
                <a:spcPts val="3748"/>
              </a:lnSpc>
            </a:pPr>
            <a:r>
              <a:rPr lang="en-US" sz="2312">
                <a:solidFill>
                  <a:srgbClr val="000000"/>
                </a:solidFill>
                <a:latin typeface="Playpen Sans"/>
                <a:ea typeface="Playpen Sans"/>
                <a:cs typeface="Playpen Sans"/>
                <a:sym typeface="Playpen Sans"/>
              </a:rPr>
              <a:t>GITHUB LINK: https://gitlab.com/dipanshu-84/Emotion_detection.git</a:t>
            </a:r>
          </a:p>
          <a:p>
            <a:pPr algn="ctr">
              <a:lnSpc>
                <a:spcPts val="3748"/>
              </a:lnSpc>
            </a:pPr>
            <a:r>
              <a:rPr lang="en-US" sz="2312">
                <a:solidFill>
                  <a:srgbClr val="000000"/>
                </a:solidFill>
                <a:latin typeface="Playpen Sans"/>
                <a:ea typeface="Playpen Sans"/>
                <a:cs typeface="Playpen Sans"/>
                <a:sym typeface="Playpen Sans"/>
              </a:rPr>
              <a:t>DATASET LINK: https://www.kaggle.com/datasets/jonathanoheix/face-expression-recognition-dataset/data?select=images</a:t>
            </a:r>
          </a:p>
          <a:p>
            <a:pPr algn="ctr">
              <a:lnSpc>
                <a:spcPts val="374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grpSp>
        <p:nvGrpSpPr>
          <p:cNvPr name="Group 6" id="6"/>
          <p:cNvGrpSpPr/>
          <p:nvPr/>
        </p:nvGrpSpPr>
        <p:grpSpPr>
          <a:xfrm rot="0">
            <a:off x="8924925" y="5970270"/>
            <a:ext cx="184785" cy="184785"/>
            <a:chOff x="0" y="0"/>
            <a:chExt cx="246380" cy="246380"/>
          </a:xfrm>
        </p:grpSpPr>
        <p:sp>
          <p:nvSpPr>
            <p:cNvPr name="Freeform 7" id="7"/>
            <p:cNvSpPr/>
            <p:nvPr/>
          </p:nvSpPr>
          <p:spPr>
            <a:xfrm flipH="false" flipV="false" rot="0">
              <a:off x="45720" y="49530"/>
              <a:ext cx="147320" cy="154940"/>
            </a:xfrm>
            <a:custGeom>
              <a:avLst/>
              <a:gdLst/>
              <a:ahLst/>
              <a:cxnLst/>
              <a:rect r="r" b="b" t="t" l="l"/>
              <a:pathLst>
                <a:path h="154940" w="147320">
                  <a:moveTo>
                    <a:pt x="147320" y="53340"/>
                  </a:moveTo>
                  <a:cubicBezTo>
                    <a:pt x="143510" y="107950"/>
                    <a:pt x="124460" y="137160"/>
                    <a:pt x="105410" y="146050"/>
                  </a:cubicBezTo>
                  <a:cubicBezTo>
                    <a:pt x="86360" y="154940"/>
                    <a:pt x="52070" y="149860"/>
                    <a:pt x="35560" y="142240"/>
                  </a:cubicBezTo>
                  <a:cubicBezTo>
                    <a:pt x="22860" y="135890"/>
                    <a:pt x="15240" y="128270"/>
                    <a:pt x="8890" y="115570"/>
                  </a:cubicBezTo>
                  <a:cubicBezTo>
                    <a:pt x="1270" y="99060"/>
                    <a:pt x="0" y="62230"/>
                    <a:pt x="5080" y="45720"/>
                  </a:cubicBezTo>
                  <a:cubicBezTo>
                    <a:pt x="8890" y="33020"/>
                    <a:pt x="17780" y="24130"/>
                    <a:pt x="27940" y="16510"/>
                  </a:cubicBezTo>
                  <a:cubicBezTo>
                    <a:pt x="36830" y="8890"/>
                    <a:pt x="46990" y="2540"/>
                    <a:pt x="60960" y="1270"/>
                  </a:cubicBezTo>
                  <a:cubicBezTo>
                    <a:pt x="78740" y="0"/>
                    <a:pt x="128270" y="22860"/>
                    <a:pt x="128270" y="22860"/>
                  </a:cubicBezTo>
                </a:path>
              </a:pathLst>
            </a:custGeom>
            <a:solidFill>
              <a:srgbClr val="F3E7D4"/>
            </a:solidFill>
            <a:ln cap="sq">
              <a:noFill/>
              <a:prstDash val="solid"/>
              <a:miter/>
            </a:ln>
          </p:spPr>
        </p:sp>
      </p:grpSp>
      <p:grpSp>
        <p:nvGrpSpPr>
          <p:cNvPr name="Group 8" id="8"/>
          <p:cNvGrpSpPr/>
          <p:nvPr/>
        </p:nvGrpSpPr>
        <p:grpSpPr>
          <a:xfrm rot="0">
            <a:off x="9088755" y="5902642"/>
            <a:ext cx="189548" cy="184785"/>
            <a:chOff x="0" y="0"/>
            <a:chExt cx="252730" cy="246380"/>
          </a:xfrm>
        </p:grpSpPr>
        <p:sp>
          <p:nvSpPr>
            <p:cNvPr name="Freeform 9" id="9"/>
            <p:cNvSpPr/>
            <p:nvPr/>
          </p:nvSpPr>
          <p:spPr>
            <a:xfrm flipH="false" flipV="false" rot="0">
              <a:off x="50800" y="49530"/>
              <a:ext cx="148590" cy="154940"/>
            </a:xfrm>
            <a:custGeom>
              <a:avLst/>
              <a:gdLst/>
              <a:ahLst/>
              <a:cxnLst/>
              <a:rect r="r" b="b" t="t" l="l"/>
              <a:pathLst>
                <a:path h="154940" w="148590">
                  <a:moveTo>
                    <a:pt x="148590" y="53340"/>
                  </a:moveTo>
                  <a:cubicBezTo>
                    <a:pt x="146050" y="107950"/>
                    <a:pt x="127000" y="137160"/>
                    <a:pt x="107950" y="146050"/>
                  </a:cubicBezTo>
                  <a:cubicBezTo>
                    <a:pt x="88900" y="154940"/>
                    <a:pt x="53340" y="149860"/>
                    <a:pt x="36830" y="142240"/>
                  </a:cubicBezTo>
                  <a:cubicBezTo>
                    <a:pt x="25400" y="135890"/>
                    <a:pt x="17780" y="125730"/>
                    <a:pt x="11430" y="115570"/>
                  </a:cubicBezTo>
                  <a:cubicBezTo>
                    <a:pt x="5080" y="105410"/>
                    <a:pt x="0" y="93980"/>
                    <a:pt x="0" y="81280"/>
                  </a:cubicBezTo>
                  <a:cubicBezTo>
                    <a:pt x="1270" y="62230"/>
                    <a:pt x="16510" y="29210"/>
                    <a:pt x="29210" y="16510"/>
                  </a:cubicBezTo>
                  <a:cubicBezTo>
                    <a:pt x="39370" y="7620"/>
                    <a:pt x="49530" y="2540"/>
                    <a:pt x="62230" y="1270"/>
                  </a:cubicBezTo>
                  <a:cubicBezTo>
                    <a:pt x="81280" y="0"/>
                    <a:pt x="130810" y="22860"/>
                    <a:pt x="130810" y="22860"/>
                  </a:cubicBezTo>
                </a:path>
              </a:pathLst>
            </a:custGeom>
            <a:solidFill>
              <a:srgbClr val="F3E7D4"/>
            </a:solidFill>
            <a:ln cap="sq">
              <a:noFill/>
              <a:prstDash val="solid"/>
              <a:miter/>
            </a:ln>
          </p:spPr>
        </p:sp>
      </p:grpSp>
      <p:sp>
        <p:nvSpPr>
          <p:cNvPr name="Freeform 10" id="10"/>
          <p:cNvSpPr/>
          <p:nvPr/>
        </p:nvSpPr>
        <p:spPr>
          <a:xfrm flipH="false" flipV="false" rot="0">
            <a:off x="6666363" y="4315636"/>
            <a:ext cx="11199409" cy="5673557"/>
          </a:xfrm>
          <a:custGeom>
            <a:avLst/>
            <a:gdLst/>
            <a:ahLst/>
            <a:cxnLst/>
            <a:rect r="r" b="b" t="t" l="l"/>
            <a:pathLst>
              <a:path h="5673557" w="11199409">
                <a:moveTo>
                  <a:pt x="0" y="0"/>
                </a:moveTo>
                <a:lnTo>
                  <a:pt x="11199410" y="0"/>
                </a:lnTo>
                <a:lnTo>
                  <a:pt x="11199410" y="5673558"/>
                </a:lnTo>
                <a:lnTo>
                  <a:pt x="0" y="5673558"/>
                </a:lnTo>
                <a:lnTo>
                  <a:pt x="0" y="0"/>
                </a:lnTo>
                <a:close/>
              </a:path>
            </a:pathLst>
          </a:custGeom>
          <a:blipFill>
            <a:blip r:embed="rId3"/>
            <a:stretch>
              <a:fillRect l="0" t="-7615" r="0" b="-7615"/>
            </a:stretch>
          </a:blipFill>
        </p:spPr>
      </p:sp>
      <p:sp>
        <p:nvSpPr>
          <p:cNvPr name="TextBox 11" id="11"/>
          <p:cNvSpPr txBox="true"/>
          <p:nvPr/>
        </p:nvSpPr>
        <p:spPr>
          <a:xfrm rot="0">
            <a:off x="7153962" y="336307"/>
            <a:ext cx="3303389" cy="692393"/>
          </a:xfrm>
          <a:prstGeom prst="rect">
            <a:avLst/>
          </a:prstGeom>
        </p:spPr>
        <p:txBody>
          <a:bodyPr anchor="t" rtlCol="false" tIns="0" lIns="0" bIns="0" rIns="0">
            <a:spAutoFit/>
          </a:bodyPr>
          <a:lstStyle/>
          <a:p>
            <a:pPr algn="ctr">
              <a:lnSpc>
                <a:spcPts val="5858"/>
              </a:lnSpc>
              <a:spcBef>
                <a:spcPct val="0"/>
              </a:spcBef>
            </a:pPr>
            <a:r>
              <a:rPr lang="en-US" sz="3612">
                <a:solidFill>
                  <a:srgbClr val="000000"/>
                </a:solidFill>
                <a:latin typeface="League Spartan"/>
                <a:ea typeface="League Spartan"/>
                <a:cs typeface="League Spartan"/>
                <a:sym typeface="League Spartan"/>
              </a:rPr>
              <a:t>CONCLUSION</a:t>
            </a:r>
          </a:p>
        </p:txBody>
      </p:sp>
      <p:sp>
        <p:nvSpPr>
          <p:cNvPr name="TextBox 12" id="12"/>
          <p:cNvSpPr txBox="true"/>
          <p:nvPr/>
        </p:nvSpPr>
        <p:spPr>
          <a:xfrm rot="0">
            <a:off x="34290" y="1081475"/>
            <a:ext cx="18219420" cy="1947271"/>
          </a:xfrm>
          <a:prstGeom prst="rect">
            <a:avLst/>
          </a:prstGeom>
        </p:spPr>
        <p:txBody>
          <a:bodyPr anchor="t" rtlCol="false" tIns="0" lIns="0" bIns="0" rIns="0">
            <a:spAutoFit/>
          </a:bodyPr>
          <a:lstStyle/>
          <a:p>
            <a:pPr algn="ctr">
              <a:lnSpc>
                <a:spcPts val="3912"/>
              </a:lnSpc>
              <a:spcBef>
                <a:spcPct val="0"/>
              </a:spcBef>
            </a:pPr>
            <a:r>
              <a:rPr lang="en-US" sz="2412">
                <a:solidFill>
                  <a:srgbClr val="000000"/>
                </a:solidFill>
                <a:latin typeface="Playpen Sans"/>
                <a:ea typeface="Playpen Sans"/>
                <a:cs typeface="Playpen Sans"/>
                <a:sym typeface="Playpen Sans"/>
              </a:rPr>
              <a:t>In this project, we developed a face emotion detection system using a Convolutional Neural Network (CNN) and a Support Vector Machine (SVM). The CNN, trained on the Face Expression Recognition Dataset, achieved 72% accuracy, outperforming the SVM's 35%. This highlights deep learning's strength in feature extraction. The CNN's performance makes it ideal for real-world applications, while the SVM struggled with manual feature extraction.</a:t>
            </a:r>
          </a:p>
        </p:txBody>
      </p:sp>
      <p:sp>
        <p:nvSpPr>
          <p:cNvPr name="TextBox 13" id="13"/>
          <p:cNvSpPr txBox="true"/>
          <p:nvPr/>
        </p:nvSpPr>
        <p:spPr>
          <a:xfrm rot="0">
            <a:off x="-128274" y="3465926"/>
            <a:ext cx="8320683" cy="2305142"/>
          </a:xfrm>
          <a:prstGeom prst="rect">
            <a:avLst/>
          </a:prstGeom>
        </p:spPr>
        <p:txBody>
          <a:bodyPr anchor="t" rtlCol="false" tIns="0" lIns="0" bIns="0" rIns="0">
            <a:spAutoFit/>
          </a:bodyPr>
          <a:lstStyle/>
          <a:p>
            <a:pPr algn="ctr" marL="499268" indent="-249634" lvl="1">
              <a:lnSpc>
                <a:spcPts val="3748"/>
              </a:lnSpc>
              <a:spcBef>
                <a:spcPct val="0"/>
              </a:spcBef>
              <a:buFont typeface="Arial"/>
              <a:buChar char="•"/>
            </a:pPr>
            <a:r>
              <a:rPr lang="en-US" sz="2312">
                <a:solidFill>
                  <a:srgbClr val="000000"/>
                </a:solidFill>
                <a:latin typeface="Playpen Sans"/>
                <a:ea typeface="Playpen Sans"/>
                <a:cs typeface="Playpen Sans"/>
                <a:sym typeface="Playpen Sans"/>
              </a:rPr>
              <a:t>CNN Acc</a:t>
            </a:r>
            <a:r>
              <a:rPr lang="en-US" sz="2312">
                <a:solidFill>
                  <a:srgbClr val="000000"/>
                </a:solidFill>
                <a:latin typeface="Playpen Sans"/>
                <a:ea typeface="Playpen Sans"/>
                <a:cs typeface="Playpen Sans"/>
                <a:sym typeface="Playpen Sans"/>
              </a:rPr>
              <a:t>uracy: 72%</a:t>
            </a:r>
          </a:p>
          <a:p>
            <a:pPr algn="ctr" marL="499268" indent="-249634" lvl="1">
              <a:lnSpc>
                <a:spcPts val="3748"/>
              </a:lnSpc>
              <a:spcBef>
                <a:spcPct val="0"/>
              </a:spcBef>
              <a:buFont typeface="Arial"/>
              <a:buChar char="•"/>
            </a:pPr>
            <a:r>
              <a:rPr lang="en-US" sz="2312">
                <a:solidFill>
                  <a:srgbClr val="000000"/>
                </a:solidFill>
                <a:latin typeface="Playpen Sans"/>
                <a:ea typeface="Playpen Sans"/>
                <a:cs typeface="Playpen Sans"/>
                <a:sym typeface="Playpen Sans"/>
              </a:rPr>
              <a:t>SVM Accuracy: 35%</a:t>
            </a:r>
          </a:p>
          <a:p>
            <a:pPr algn="ctr" marL="499268" indent="-249634" lvl="1">
              <a:lnSpc>
                <a:spcPts val="3748"/>
              </a:lnSpc>
              <a:spcBef>
                <a:spcPct val="0"/>
              </a:spcBef>
              <a:buFont typeface="Arial"/>
              <a:buChar char="•"/>
            </a:pPr>
            <a:r>
              <a:rPr lang="en-US" sz="2312">
                <a:solidFill>
                  <a:srgbClr val="000000"/>
                </a:solidFill>
                <a:latin typeface="Playpen Sans"/>
                <a:ea typeface="Playpen Sans"/>
                <a:cs typeface="Playpen Sans"/>
                <a:sym typeface="Playpen Sans"/>
              </a:rPr>
              <a:t>CNN Strength: Automated feature extraction</a:t>
            </a:r>
          </a:p>
          <a:p>
            <a:pPr algn="ctr" marL="499268" indent="-249634" lvl="1">
              <a:lnSpc>
                <a:spcPts val="3748"/>
              </a:lnSpc>
              <a:spcBef>
                <a:spcPct val="0"/>
              </a:spcBef>
              <a:buFont typeface="Arial"/>
              <a:buChar char="•"/>
            </a:pPr>
            <a:r>
              <a:rPr lang="en-US" sz="2312">
                <a:solidFill>
                  <a:srgbClr val="000000"/>
                </a:solidFill>
                <a:latin typeface="Playpen Sans"/>
                <a:ea typeface="Playpen Sans"/>
                <a:cs typeface="Playpen Sans"/>
                <a:sym typeface="Playpen Sans"/>
              </a:rPr>
              <a:t>SVM Limitation: Difficulty with high-dimensional data</a:t>
            </a:r>
          </a:p>
          <a:p>
            <a:pPr algn="ctr">
              <a:lnSpc>
                <a:spcPts val="374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TextBox 6" id="6"/>
          <p:cNvSpPr txBox="true"/>
          <p:nvPr/>
        </p:nvSpPr>
        <p:spPr>
          <a:xfrm rot="0">
            <a:off x="559231" y="1009650"/>
            <a:ext cx="11416904" cy="1717675"/>
          </a:xfrm>
          <a:prstGeom prst="rect">
            <a:avLst/>
          </a:prstGeom>
        </p:spPr>
        <p:txBody>
          <a:bodyPr anchor="t" rtlCol="false" tIns="0" lIns="0" bIns="0" rIns="0">
            <a:spAutoFit/>
          </a:bodyPr>
          <a:lstStyle/>
          <a:p>
            <a:pPr algn="l">
              <a:lnSpc>
                <a:spcPts val="6875"/>
              </a:lnSpc>
            </a:pPr>
            <a:r>
              <a:rPr lang="en-US" sz="5500">
                <a:solidFill>
                  <a:srgbClr val="38512F"/>
                </a:solidFill>
                <a:latin typeface="League Spartan"/>
                <a:ea typeface="League Spartan"/>
                <a:cs typeface="League Spartan"/>
                <a:sym typeface="League Spartan"/>
              </a:rPr>
              <a:t>Introduction to Face Emotion Detection</a:t>
            </a:r>
          </a:p>
        </p:txBody>
      </p:sp>
      <p:sp>
        <p:nvSpPr>
          <p:cNvPr name="TextBox 7" id="7"/>
          <p:cNvSpPr txBox="true"/>
          <p:nvPr/>
        </p:nvSpPr>
        <p:spPr>
          <a:xfrm rot="0">
            <a:off x="0" y="2570095"/>
            <a:ext cx="18288000" cy="5564187"/>
          </a:xfrm>
          <a:prstGeom prst="rect">
            <a:avLst/>
          </a:prstGeom>
        </p:spPr>
        <p:txBody>
          <a:bodyPr anchor="t" rtlCol="false" tIns="0" lIns="0" bIns="0" rIns="0">
            <a:spAutoFit/>
          </a:bodyPr>
          <a:lstStyle/>
          <a:p>
            <a:pPr algn="ctr">
              <a:lnSpc>
                <a:spcPts val="3437"/>
              </a:lnSpc>
            </a:pPr>
          </a:p>
          <a:p>
            <a:pPr algn="ctr">
              <a:lnSpc>
                <a:spcPts val="3437"/>
              </a:lnSpc>
            </a:pPr>
          </a:p>
          <a:p>
            <a:pPr algn="ctr">
              <a:lnSpc>
                <a:spcPts val="3437"/>
              </a:lnSpc>
              <a:spcBef>
                <a:spcPct val="0"/>
              </a:spcBef>
            </a:pPr>
            <a:r>
              <a:rPr lang="en-US" sz="2750">
                <a:solidFill>
                  <a:srgbClr val="38512F"/>
                </a:solidFill>
                <a:latin typeface="Playpen Sans"/>
                <a:ea typeface="Playpen Sans"/>
                <a:cs typeface="Playpen Sans"/>
                <a:sym typeface="Playpen Sans"/>
              </a:rPr>
              <a:t>Face emotion detection is a cutting-edge AI application f</a:t>
            </a:r>
            <a:r>
              <a:rPr lang="en-US" sz="2750">
                <a:solidFill>
                  <a:srgbClr val="38512F"/>
                </a:solidFill>
                <a:latin typeface="Playpen Sans"/>
                <a:ea typeface="Playpen Sans"/>
                <a:cs typeface="Playpen Sans"/>
                <a:sym typeface="Playpen Sans"/>
              </a:rPr>
              <a:t>ocused on identifying emotions from facial expressions. This project compares two models—Convolutional Neural Networks (CNN) and Support Vector Machines (SVM)—to classify seven emotions: 'angry', 'disgust', 'fear', 'happy', 'neutral', 'sad', and 'surprise'.</a:t>
            </a:r>
          </a:p>
          <a:p>
            <a:pPr algn="ctr">
              <a:lnSpc>
                <a:spcPts val="3437"/>
              </a:lnSpc>
              <a:spcBef>
                <a:spcPct val="0"/>
              </a:spcBef>
            </a:pPr>
          </a:p>
          <a:p>
            <a:pPr algn="ctr" marL="593726" indent="-296863" lvl="1">
              <a:lnSpc>
                <a:spcPts val="3437"/>
              </a:lnSpc>
              <a:spcBef>
                <a:spcPct val="0"/>
              </a:spcBef>
              <a:buFont typeface="Arial"/>
              <a:buChar char="•"/>
            </a:pPr>
            <a:r>
              <a:rPr lang="en-US" sz="2750">
                <a:solidFill>
                  <a:srgbClr val="38512F"/>
                </a:solidFill>
                <a:latin typeface="Playpen Sans"/>
                <a:ea typeface="Playpen Sans"/>
                <a:cs typeface="Playpen Sans"/>
                <a:sym typeface="Playpen Sans"/>
              </a:rPr>
              <a:t>CNN Model: Achieved an accuracy of 72%, leveraging TensorFlow and Keras for training. </a:t>
            </a:r>
          </a:p>
          <a:p>
            <a:pPr algn="ctr" marL="593726" indent="-296863" lvl="1">
              <a:lnSpc>
                <a:spcPts val="3437"/>
              </a:lnSpc>
              <a:spcBef>
                <a:spcPct val="0"/>
              </a:spcBef>
              <a:buFont typeface="Arial"/>
              <a:buChar char="•"/>
            </a:pPr>
            <a:r>
              <a:rPr lang="en-US" sz="2750">
                <a:solidFill>
                  <a:srgbClr val="38512F"/>
                </a:solidFill>
                <a:latin typeface="Playpen Sans"/>
                <a:ea typeface="Playpen Sans"/>
                <a:cs typeface="Playpen Sans"/>
                <a:sym typeface="Playpen Sans"/>
              </a:rPr>
              <a:t>SVM Model: Achieved an accuracy of 35%, implemented with Scikit-Learn.</a:t>
            </a:r>
          </a:p>
          <a:p>
            <a:pPr algn="ctr">
              <a:lnSpc>
                <a:spcPts val="3437"/>
              </a:lnSpc>
              <a:spcBef>
                <a:spcPct val="0"/>
              </a:spcBef>
            </a:pPr>
            <a:r>
              <a:rPr lang="en-US" sz="2750">
                <a:solidFill>
                  <a:srgbClr val="38512F"/>
                </a:solidFill>
                <a:latin typeface="Playpen Sans"/>
                <a:ea typeface="Playpen Sans"/>
                <a:cs typeface="Playpen Sans"/>
                <a:sym typeface="Playpen Sans"/>
              </a:rPr>
              <a:t>Libraries Used:</a:t>
            </a:r>
          </a:p>
          <a:p>
            <a:pPr algn="ctr" marL="593726" indent="-296863" lvl="1">
              <a:lnSpc>
                <a:spcPts val="3437"/>
              </a:lnSpc>
              <a:spcBef>
                <a:spcPct val="0"/>
              </a:spcBef>
              <a:buFont typeface="Arial"/>
              <a:buChar char="•"/>
            </a:pPr>
            <a:r>
              <a:rPr lang="en-US" sz="2750">
                <a:solidFill>
                  <a:srgbClr val="38512F"/>
                </a:solidFill>
                <a:latin typeface="Playpen Sans"/>
                <a:ea typeface="Playpen Sans"/>
                <a:cs typeface="Playpen Sans"/>
                <a:sym typeface="Playpen Sans"/>
              </a:rPr>
              <a:t>Data Handling and Preprocessing: Pandas, NumPy, OpenCV, tqdm</a:t>
            </a:r>
          </a:p>
          <a:p>
            <a:pPr algn="ctr" marL="593726" indent="-296863" lvl="1">
              <a:lnSpc>
                <a:spcPts val="3437"/>
              </a:lnSpc>
              <a:spcBef>
                <a:spcPct val="0"/>
              </a:spcBef>
              <a:buFont typeface="Arial"/>
              <a:buChar char="•"/>
            </a:pPr>
            <a:r>
              <a:rPr lang="en-US" sz="2750">
                <a:solidFill>
                  <a:srgbClr val="38512F"/>
                </a:solidFill>
                <a:latin typeface="Playpen Sans"/>
                <a:ea typeface="Playpen Sans"/>
                <a:cs typeface="Playpen Sans"/>
                <a:sym typeface="Playpen Sans"/>
              </a:rPr>
              <a:t>Development Environment: Jupyter Notebook</a:t>
            </a:r>
          </a:p>
          <a:p>
            <a:pPr algn="ctr">
              <a:lnSpc>
                <a:spcPts val="343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85725"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TextBox 6" id="6"/>
          <p:cNvSpPr txBox="true"/>
          <p:nvPr/>
        </p:nvSpPr>
        <p:spPr>
          <a:xfrm rot="0">
            <a:off x="699344" y="621605"/>
            <a:ext cx="10702975" cy="1717675"/>
          </a:xfrm>
          <a:prstGeom prst="rect">
            <a:avLst/>
          </a:prstGeom>
        </p:spPr>
        <p:txBody>
          <a:bodyPr anchor="t" rtlCol="false" tIns="0" lIns="0" bIns="0" rIns="0">
            <a:spAutoFit/>
          </a:bodyPr>
          <a:lstStyle/>
          <a:p>
            <a:pPr algn="l">
              <a:lnSpc>
                <a:spcPts val="6875"/>
              </a:lnSpc>
            </a:pPr>
            <a:r>
              <a:rPr lang="en-US" sz="5500">
                <a:solidFill>
                  <a:srgbClr val="38512F"/>
                </a:solidFill>
                <a:latin typeface="League Spartan"/>
                <a:ea typeface="League Spartan"/>
                <a:cs typeface="League Spartan"/>
                <a:sym typeface="League Spartan"/>
              </a:rPr>
              <a:t>Overview of the Proposed Model</a:t>
            </a:r>
          </a:p>
        </p:txBody>
      </p:sp>
      <p:sp>
        <p:nvSpPr>
          <p:cNvPr name="Freeform 7" id="7" descr="preencoded.png"/>
          <p:cNvSpPr/>
          <p:nvPr/>
        </p:nvSpPr>
        <p:spPr>
          <a:xfrm flipH="false" flipV="false" rot="0">
            <a:off x="3759548" y="3263205"/>
            <a:ext cx="2671911" cy="1696491"/>
          </a:xfrm>
          <a:custGeom>
            <a:avLst/>
            <a:gdLst/>
            <a:ahLst/>
            <a:cxnLst/>
            <a:rect r="r" b="b" t="t" l="l"/>
            <a:pathLst>
              <a:path h="1696491" w="2671911">
                <a:moveTo>
                  <a:pt x="0" y="0"/>
                </a:moveTo>
                <a:lnTo>
                  <a:pt x="2671911" y="0"/>
                </a:lnTo>
                <a:lnTo>
                  <a:pt x="2671911" y="1696491"/>
                </a:lnTo>
                <a:lnTo>
                  <a:pt x="0" y="1696491"/>
                </a:lnTo>
                <a:lnTo>
                  <a:pt x="0" y="0"/>
                </a:lnTo>
                <a:close/>
              </a:path>
            </a:pathLst>
          </a:custGeom>
          <a:blipFill>
            <a:blip r:embed="rId3"/>
            <a:stretch>
              <a:fillRect l="-117" t="0" r="-117" b="0"/>
            </a:stretch>
          </a:blipFill>
        </p:spPr>
      </p:sp>
      <p:sp>
        <p:nvSpPr>
          <p:cNvPr name="TextBox 8" id="8"/>
          <p:cNvSpPr txBox="true"/>
          <p:nvPr/>
        </p:nvSpPr>
        <p:spPr>
          <a:xfrm rot="0">
            <a:off x="5027265" y="3917007"/>
            <a:ext cx="136177" cy="703064"/>
          </a:xfrm>
          <a:prstGeom prst="rect">
            <a:avLst/>
          </a:prstGeom>
        </p:spPr>
        <p:txBody>
          <a:bodyPr anchor="t" rtlCol="false" tIns="0" lIns="0" bIns="0" rIns="0">
            <a:spAutoFit/>
          </a:bodyPr>
          <a:lstStyle/>
          <a:p>
            <a:pPr algn="ctr">
              <a:lnSpc>
                <a:spcPts val="4687"/>
              </a:lnSpc>
            </a:pPr>
            <a:r>
              <a:rPr lang="en-US" sz="2937">
                <a:solidFill>
                  <a:srgbClr val="3A3630"/>
                </a:solidFill>
                <a:latin typeface="Lora"/>
                <a:ea typeface="Lora"/>
                <a:cs typeface="Lora"/>
                <a:sym typeface="Lora"/>
              </a:rPr>
              <a:t>1</a:t>
            </a:r>
          </a:p>
        </p:txBody>
      </p:sp>
      <p:sp>
        <p:nvSpPr>
          <p:cNvPr name="TextBox 9" id="9"/>
          <p:cNvSpPr txBox="true"/>
          <p:nvPr/>
        </p:nvSpPr>
        <p:spPr>
          <a:xfrm rot="0">
            <a:off x="6730602" y="3881884"/>
            <a:ext cx="3178076" cy="849313"/>
          </a:xfrm>
          <a:prstGeom prst="rect">
            <a:avLst/>
          </a:prstGeom>
        </p:spPr>
        <p:txBody>
          <a:bodyPr anchor="t" rtlCol="false" tIns="0" lIns="0" bIns="0" rIns="0">
            <a:spAutoFit/>
          </a:bodyPr>
          <a:lstStyle/>
          <a:p>
            <a:pPr algn="l">
              <a:lnSpc>
                <a:spcPts val="3437"/>
              </a:lnSpc>
            </a:pPr>
            <a:r>
              <a:rPr lang="en-US" sz="2750">
                <a:solidFill>
                  <a:srgbClr val="3A3630"/>
                </a:solidFill>
                <a:latin typeface="Playpen Sans"/>
                <a:ea typeface="Playpen Sans"/>
                <a:cs typeface="Playpen Sans"/>
                <a:sym typeface="Playpen Sans"/>
              </a:rPr>
              <a:t>Data Preprocessing</a:t>
            </a:r>
          </a:p>
        </p:txBody>
      </p:sp>
      <p:grpSp>
        <p:nvGrpSpPr>
          <p:cNvPr name="Group 10" id="10"/>
          <p:cNvGrpSpPr/>
          <p:nvPr/>
        </p:nvGrpSpPr>
        <p:grpSpPr>
          <a:xfrm rot="0">
            <a:off x="6506170" y="4978002"/>
            <a:ext cx="10659964" cy="19050"/>
            <a:chOff x="0" y="0"/>
            <a:chExt cx="14213285" cy="25400"/>
          </a:xfrm>
        </p:grpSpPr>
        <p:sp>
          <p:nvSpPr>
            <p:cNvPr name="Freeform 11" id="11"/>
            <p:cNvSpPr/>
            <p:nvPr/>
          </p:nvSpPr>
          <p:spPr>
            <a:xfrm flipH="false" flipV="false" rot="0">
              <a:off x="0" y="0"/>
              <a:ext cx="14213332" cy="25400"/>
            </a:xfrm>
            <a:custGeom>
              <a:avLst/>
              <a:gdLst/>
              <a:ahLst/>
              <a:cxnLst/>
              <a:rect r="r" b="b" t="t" l="l"/>
              <a:pathLst>
                <a:path h="25400" w="14213332">
                  <a:moveTo>
                    <a:pt x="0" y="12700"/>
                  </a:moveTo>
                  <a:cubicBezTo>
                    <a:pt x="0" y="5715"/>
                    <a:pt x="5715" y="0"/>
                    <a:pt x="12700" y="0"/>
                  </a:cubicBezTo>
                  <a:lnTo>
                    <a:pt x="14200632" y="0"/>
                  </a:lnTo>
                  <a:cubicBezTo>
                    <a:pt x="14207618" y="0"/>
                    <a:pt x="14213332" y="5715"/>
                    <a:pt x="14213332" y="12700"/>
                  </a:cubicBezTo>
                  <a:cubicBezTo>
                    <a:pt x="14213332" y="19685"/>
                    <a:pt x="14207618" y="25400"/>
                    <a:pt x="14200632" y="25400"/>
                  </a:cubicBezTo>
                  <a:lnTo>
                    <a:pt x="12700" y="25400"/>
                  </a:lnTo>
                  <a:cubicBezTo>
                    <a:pt x="5715" y="25400"/>
                    <a:pt x="0" y="19685"/>
                    <a:pt x="0" y="12700"/>
                  </a:cubicBezTo>
                  <a:close/>
                </a:path>
              </a:pathLst>
            </a:custGeom>
            <a:solidFill>
              <a:srgbClr val="D9CDBA"/>
            </a:solidFill>
          </p:spPr>
        </p:sp>
      </p:grpSp>
      <p:sp>
        <p:nvSpPr>
          <p:cNvPr name="Freeform 12" id="12" descr="preencoded.png"/>
          <p:cNvSpPr/>
          <p:nvPr/>
        </p:nvSpPr>
        <p:spPr>
          <a:xfrm flipH="false" flipV="false" rot="0">
            <a:off x="2423518" y="5034409"/>
            <a:ext cx="5343822" cy="1696491"/>
          </a:xfrm>
          <a:custGeom>
            <a:avLst/>
            <a:gdLst/>
            <a:ahLst/>
            <a:cxnLst/>
            <a:rect r="r" b="b" t="t" l="l"/>
            <a:pathLst>
              <a:path h="1696491" w="5343822">
                <a:moveTo>
                  <a:pt x="0" y="0"/>
                </a:moveTo>
                <a:lnTo>
                  <a:pt x="5343822" y="0"/>
                </a:lnTo>
                <a:lnTo>
                  <a:pt x="5343822" y="1696491"/>
                </a:lnTo>
                <a:lnTo>
                  <a:pt x="0" y="1696491"/>
                </a:lnTo>
                <a:lnTo>
                  <a:pt x="0" y="0"/>
                </a:lnTo>
                <a:close/>
              </a:path>
            </a:pathLst>
          </a:custGeom>
          <a:blipFill>
            <a:blip r:embed="rId4"/>
            <a:stretch>
              <a:fillRect l="-27" t="0" r="-27" b="0"/>
            </a:stretch>
          </a:blipFill>
        </p:spPr>
      </p:sp>
      <p:sp>
        <p:nvSpPr>
          <p:cNvPr name="TextBox 13" id="13"/>
          <p:cNvSpPr txBox="true"/>
          <p:nvPr/>
        </p:nvSpPr>
        <p:spPr>
          <a:xfrm rot="0">
            <a:off x="4994970" y="5478661"/>
            <a:ext cx="200769" cy="703064"/>
          </a:xfrm>
          <a:prstGeom prst="rect">
            <a:avLst/>
          </a:prstGeom>
        </p:spPr>
        <p:txBody>
          <a:bodyPr anchor="t" rtlCol="false" tIns="0" lIns="0" bIns="0" rIns="0">
            <a:spAutoFit/>
          </a:bodyPr>
          <a:lstStyle/>
          <a:p>
            <a:pPr algn="ctr">
              <a:lnSpc>
                <a:spcPts val="4687"/>
              </a:lnSpc>
            </a:pPr>
            <a:r>
              <a:rPr lang="en-US" sz="2937">
                <a:solidFill>
                  <a:srgbClr val="3A3630"/>
                </a:solidFill>
                <a:latin typeface="Lora"/>
                <a:ea typeface="Lora"/>
                <a:cs typeface="Lora"/>
                <a:sym typeface="Lora"/>
              </a:rPr>
              <a:t>2</a:t>
            </a:r>
          </a:p>
        </p:txBody>
      </p:sp>
      <p:sp>
        <p:nvSpPr>
          <p:cNvPr name="TextBox 14" id="14"/>
          <p:cNvSpPr txBox="true"/>
          <p:nvPr/>
        </p:nvSpPr>
        <p:spPr>
          <a:xfrm rot="0">
            <a:off x="8066484" y="5324029"/>
            <a:ext cx="4974877" cy="849313"/>
          </a:xfrm>
          <a:prstGeom prst="rect">
            <a:avLst/>
          </a:prstGeom>
        </p:spPr>
        <p:txBody>
          <a:bodyPr anchor="t" rtlCol="false" tIns="0" lIns="0" bIns="0" rIns="0">
            <a:spAutoFit/>
          </a:bodyPr>
          <a:lstStyle/>
          <a:p>
            <a:pPr algn="l">
              <a:lnSpc>
                <a:spcPts val="3437"/>
              </a:lnSpc>
            </a:pPr>
            <a:r>
              <a:rPr lang="en-US" sz="2750">
                <a:solidFill>
                  <a:srgbClr val="3A3630"/>
                </a:solidFill>
                <a:latin typeface="Playpen Sans"/>
                <a:ea typeface="Playpen Sans"/>
                <a:cs typeface="Playpen Sans"/>
                <a:sym typeface="Playpen Sans"/>
              </a:rPr>
              <a:t>Convolutional Neural Network</a:t>
            </a:r>
          </a:p>
        </p:txBody>
      </p:sp>
      <p:sp>
        <p:nvSpPr>
          <p:cNvPr name="TextBox 15" id="15"/>
          <p:cNvSpPr txBox="true"/>
          <p:nvPr/>
        </p:nvSpPr>
        <p:spPr>
          <a:xfrm rot="0">
            <a:off x="8066484" y="6130081"/>
            <a:ext cx="4974877" cy="438150"/>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Extracts features from images.</a:t>
            </a:r>
          </a:p>
        </p:txBody>
      </p:sp>
      <p:grpSp>
        <p:nvGrpSpPr>
          <p:cNvPr name="Group 16" id="16"/>
          <p:cNvGrpSpPr/>
          <p:nvPr/>
        </p:nvGrpSpPr>
        <p:grpSpPr>
          <a:xfrm rot="0">
            <a:off x="7842051" y="6749206"/>
            <a:ext cx="9324083" cy="19050"/>
            <a:chOff x="0" y="0"/>
            <a:chExt cx="12432110" cy="25400"/>
          </a:xfrm>
        </p:grpSpPr>
        <p:sp>
          <p:nvSpPr>
            <p:cNvPr name="Freeform 17" id="17"/>
            <p:cNvSpPr/>
            <p:nvPr/>
          </p:nvSpPr>
          <p:spPr>
            <a:xfrm flipH="false" flipV="false" rot="0">
              <a:off x="0" y="0"/>
              <a:ext cx="12432157" cy="25400"/>
            </a:xfrm>
            <a:custGeom>
              <a:avLst/>
              <a:gdLst/>
              <a:ahLst/>
              <a:cxnLst/>
              <a:rect r="r" b="b" t="t" l="l"/>
              <a:pathLst>
                <a:path h="25400" w="12432157">
                  <a:moveTo>
                    <a:pt x="0" y="12700"/>
                  </a:moveTo>
                  <a:cubicBezTo>
                    <a:pt x="0" y="5715"/>
                    <a:pt x="5715" y="0"/>
                    <a:pt x="12700" y="0"/>
                  </a:cubicBezTo>
                  <a:lnTo>
                    <a:pt x="12419457" y="0"/>
                  </a:lnTo>
                  <a:cubicBezTo>
                    <a:pt x="12426442" y="0"/>
                    <a:pt x="12432157" y="5715"/>
                    <a:pt x="12432157" y="12700"/>
                  </a:cubicBezTo>
                  <a:cubicBezTo>
                    <a:pt x="12432157" y="19685"/>
                    <a:pt x="12426442" y="25400"/>
                    <a:pt x="12419457" y="25400"/>
                  </a:cubicBezTo>
                  <a:lnTo>
                    <a:pt x="12700" y="25400"/>
                  </a:lnTo>
                  <a:cubicBezTo>
                    <a:pt x="5715" y="25400"/>
                    <a:pt x="0" y="19685"/>
                    <a:pt x="0" y="12700"/>
                  </a:cubicBezTo>
                  <a:close/>
                </a:path>
              </a:pathLst>
            </a:custGeom>
            <a:solidFill>
              <a:srgbClr val="D9CDBA"/>
            </a:solidFill>
          </p:spPr>
        </p:sp>
      </p:grpSp>
      <p:sp>
        <p:nvSpPr>
          <p:cNvPr name="Freeform 18" id="18" descr="preencoded.png"/>
          <p:cNvSpPr/>
          <p:nvPr/>
        </p:nvSpPr>
        <p:spPr>
          <a:xfrm flipH="false" flipV="false" rot="0">
            <a:off x="1087636" y="6805612"/>
            <a:ext cx="8015734" cy="1696491"/>
          </a:xfrm>
          <a:custGeom>
            <a:avLst/>
            <a:gdLst/>
            <a:ahLst/>
            <a:cxnLst/>
            <a:rect r="r" b="b" t="t" l="l"/>
            <a:pathLst>
              <a:path h="1696491" w="8015734">
                <a:moveTo>
                  <a:pt x="0" y="0"/>
                </a:moveTo>
                <a:lnTo>
                  <a:pt x="8015734" y="0"/>
                </a:lnTo>
                <a:lnTo>
                  <a:pt x="8015734" y="1696492"/>
                </a:lnTo>
                <a:lnTo>
                  <a:pt x="0" y="1696492"/>
                </a:lnTo>
                <a:lnTo>
                  <a:pt x="0" y="0"/>
                </a:lnTo>
                <a:close/>
              </a:path>
            </a:pathLst>
          </a:custGeom>
          <a:blipFill>
            <a:blip r:embed="rId5"/>
            <a:stretch>
              <a:fillRect l="-57" t="0" r="-57" b="0"/>
            </a:stretch>
          </a:blipFill>
        </p:spPr>
      </p:sp>
      <p:sp>
        <p:nvSpPr>
          <p:cNvPr name="TextBox 19" id="19"/>
          <p:cNvSpPr txBox="true"/>
          <p:nvPr/>
        </p:nvSpPr>
        <p:spPr>
          <a:xfrm rot="0">
            <a:off x="4991249" y="7249865"/>
            <a:ext cx="208360" cy="703064"/>
          </a:xfrm>
          <a:prstGeom prst="rect">
            <a:avLst/>
          </a:prstGeom>
        </p:spPr>
        <p:txBody>
          <a:bodyPr anchor="t" rtlCol="false" tIns="0" lIns="0" bIns="0" rIns="0">
            <a:spAutoFit/>
          </a:bodyPr>
          <a:lstStyle/>
          <a:p>
            <a:pPr algn="ctr">
              <a:lnSpc>
                <a:spcPts val="4687"/>
              </a:lnSpc>
            </a:pPr>
            <a:r>
              <a:rPr lang="en-US" sz="2937">
                <a:solidFill>
                  <a:srgbClr val="3A3630"/>
                </a:solidFill>
                <a:latin typeface="Lora"/>
                <a:ea typeface="Lora"/>
                <a:cs typeface="Lora"/>
                <a:sym typeface="Lora"/>
              </a:rPr>
              <a:t>3</a:t>
            </a:r>
          </a:p>
        </p:txBody>
      </p:sp>
      <p:sp>
        <p:nvSpPr>
          <p:cNvPr name="TextBox 20" id="20"/>
          <p:cNvSpPr txBox="true"/>
          <p:nvPr/>
        </p:nvSpPr>
        <p:spPr>
          <a:xfrm rot="0">
            <a:off x="9402515" y="7095233"/>
            <a:ext cx="3999607" cy="849313"/>
          </a:xfrm>
          <a:prstGeom prst="rect">
            <a:avLst/>
          </a:prstGeom>
        </p:spPr>
        <p:txBody>
          <a:bodyPr anchor="t" rtlCol="false" tIns="0" lIns="0" bIns="0" rIns="0">
            <a:spAutoFit/>
          </a:bodyPr>
          <a:lstStyle/>
          <a:p>
            <a:pPr algn="l">
              <a:lnSpc>
                <a:spcPts val="3437"/>
              </a:lnSpc>
            </a:pPr>
            <a:r>
              <a:rPr lang="en-US" sz="2750">
                <a:solidFill>
                  <a:srgbClr val="3A3630"/>
                </a:solidFill>
                <a:latin typeface="Playpen Sans"/>
                <a:ea typeface="Playpen Sans"/>
                <a:cs typeface="Playpen Sans"/>
                <a:sym typeface="Playpen Sans"/>
              </a:rPr>
              <a:t>Support Vector Machine</a:t>
            </a:r>
          </a:p>
        </p:txBody>
      </p:sp>
      <p:sp>
        <p:nvSpPr>
          <p:cNvPr name="TextBox 21" id="21"/>
          <p:cNvSpPr txBox="true"/>
          <p:nvPr/>
        </p:nvSpPr>
        <p:spPr>
          <a:xfrm rot="0">
            <a:off x="9465692" y="8030270"/>
            <a:ext cx="4740920" cy="904875"/>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Classifies emotions based on features.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115198" y="-85725"/>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Freeform 6" id="6"/>
          <p:cNvSpPr/>
          <p:nvPr/>
        </p:nvSpPr>
        <p:spPr>
          <a:xfrm flipH="false" flipV="false" rot="0">
            <a:off x="296051" y="3388226"/>
            <a:ext cx="15701614" cy="6898774"/>
          </a:xfrm>
          <a:custGeom>
            <a:avLst/>
            <a:gdLst/>
            <a:ahLst/>
            <a:cxnLst/>
            <a:rect r="r" b="b" t="t" l="l"/>
            <a:pathLst>
              <a:path h="6898774" w="15701614">
                <a:moveTo>
                  <a:pt x="0" y="0"/>
                </a:moveTo>
                <a:lnTo>
                  <a:pt x="15701613" y="0"/>
                </a:lnTo>
                <a:lnTo>
                  <a:pt x="15701613" y="6898774"/>
                </a:lnTo>
                <a:lnTo>
                  <a:pt x="0" y="6898774"/>
                </a:lnTo>
                <a:lnTo>
                  <a:pt x="0" y="0"/>
                </a:lnTo>
                <a:close/>
              </a:path>
            </a:pathLst>
          </a:custGeom>
          <a:blipFill>
            <a:blip r:embed="rId3"/>
            <a:stretch>
              <a:fillRect l="0" t="-10030" r="0" b="-1777"/>
            </a:stretch>
          </a:blipFill>
        </p:spPr>
      </p:sp>
      <p:sp>
        <p:nvSpPr>
          <p:cNvPr name="TextBox 7" id="7"/>
          <p:cNvSpPr txBox="true"/>
          <p:nvPr/>
        </p:nvSpPr>
        <p:spPr>
          <a:xfrm rot="0">
            <a:off x="931957" y="160337"/>
            <a:ext cx="16193690" cy="1717675"/>
          </a:xfrm>
          <a:prstGeom prst="rect">
            <a:avLst/>
          </a:prstGeom>
        </p:spPr>
        <p:txBody>
          <a:bodyPr anchor="t" rtlCol="false" tIns="0" lIns="0" bIns="0" rIns="0">
            <a:spAutoFit/>
          </a:bodyPr>
          <a:lstStyle/>
          <a:p>
            <a:pPr algn="l">
              <a:lnSpc>
                <a:spcPts val="6875"/>
              </a:lnSpc>
            </a:pPr>
            <a:r>
              <a:rPr lang="en-US" sz="5500">
                <a:solidFill>
                  <a:srgbClr val="38512F"/>
                </a:solidFill>
                <a:latin typeface="League Spartan"/>
                <a:ea typeface="League Spartan"/>
                <a:cs typeface="League Spartan"/>
                <a:sym typeface="League Spartan"/>
              </a:rPr>
              <a:t>Convolutional Neural Network (CNN) Architecture</a:t>
            </a:r>
          </a:p>
        </p:txBody>
      </p:sp>
      <p:sp>
        <p:nvSpPr>
          <p:cNvPr name="TextBox 8" id="8"/>
          <p:cNvSpPr txBox="true"/>
          <p:nvPr/>
        </p:nvSpPr>
        <p:spPr>
          <a:xfrm rot="0">
            <a:off x="931957" y="1782762"/>
            <a:ext cx="15260064" cy="438150"/>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CNNs are highly effective in image recognition tasks due to their ability to learn hierarchical features.</a:t>
            </a:r>
          </a:p>
        </p:txBody>
      </p:sp>
      <p:sp>
        <p:nvSpPr>
          <p:cNvPr name="TextBox 9" id="9"/>
          <p:cNvSpPr txBox="true"/>
          <p:nvPr/>
        </p:nvSpPr>
        <p:spPr>
          <a:xfrm rot="0">
            <a:off x="931957" y="2292671"/>
            <a:ext cx="14769657" cy="904875"/>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Our CNN architecture consists of multiple convolutional layers, pooling layers, and fully connected layers, optimized for extracting features from face images.</a:t>
            </a:r>
          </a:p>
        </p:txBody>
      </p:sp>
      <p:sp>
        <p:nvSpPr>
          <p:cNvPr name="TextBox 10" id="10"/>
          <p:cNvSpPr txBox="true"/>
          <p:nvPr/>
        </p:nvSpPr>
        <p:spPr>
          <a:xfrm rot="-60000">
            <a:off x="785109" y="3467145"/>
            <a:ext cx="2516267" cy="356807"/>
          </a:xfrm>
          <a:prstGeom prst="rect">
            <a:avLst/>
          </a:prstGeom>
        </p:spPr>
        <p:txBody>
          <a:bodyPr anchor="t" rtlCol="false" tIns="0" lIns="0" bIns="0" rIns="0">
            <a:spAutoFit/>
          </a:bodyPr>
          <a:lstStyle/>
          <a:p>
            <a:pPr algn="ctr">
              <a:lnSpc>
                <a:spcPts val="2887"/>
              </a:lnSpc>
              <a:spcBef>
                <a:spcPct val="0"/>
              </a:spcBef>
            </a:pPr>
            <a:r>
              <a:rPr lang="en-US" sz="2310">
                <a:solidFill>
                  <a:srgbClr val="000000"/>
                </a:solidFill>
                <a:latin typeface="Playpen Sans"/>
                <a:ea typeface="Playpen Sans"/>
                <a:cs typeface="Playpen Sans"/>
                <a:sym typeface="Playpen Sans"/>
              </a:rPr>
              <a:t>High Accurracy</a:t>
            </a:r>
          </a:p>
        </p:txBody>
      </p:sp>
      <p:sp>
        <p:nvSpPr>
          <p:cNvPr name="TextBox 11" id="11"/>
          <p:cNvSpPr txBox="true"/>
          <p:nvPr/>
        </p:nvSpPr>
        <p:spPr>
          <a:xfrm rot="0">
            <a:off x="2633327" y="3467144"/>
            <a:ext cx="4413765" cy="356807"/>
          </a:xfrm>
          <a:prstGeom prst="rect">
            <a:avLst/>
          </a:prstGeom>
        </p:spPr>
        <p:txBody>
          <a:bodyPr anchor="t" rtlCol="false" tIns="0" lIns="0" bIns="0" rIns="0">
            <a:spAutoFit/>
          </a:bodyPr>
          <a:lstStyle/>
          <a:p>
            <a:pPr algn="ctr">
              <a:lnSpc>
                <a:spcPts val="2887"/>
              </a:lnSpc>
              <a:spcBef>
                <a:spcPct val="0"/>
              </a:spcBef>
            </a:pPr>
            <a:r>
              <a:rPr lang="en-US" sz="2310">
                <a:solidFill>
                  <a:srgbClr val="000000"/>
                </a:solidFill>
                <a:latin typeface="Playpen Sans"/>
                <a:ea typeface="Playpen Sans"/>
                <a:cs typeface="Playpen Sans"/>
                <a:sym typeface="Playpen Sans"/>
              </a:rPr>
              <a:t>,</a:t>
            </a:r>
            <a:r>
              <a:rPr lang="en-US" sz="2310">
                <a:solidFill>
                  <a:srgbClr val="000000"/>
                </a:solidFill>
                <a:latin typeface="Playpen Sans"/>
                <a:ea typeface="Playpen Sans"/>
                <a:cs typeface="Playpen Sans"/>
                <a:sym typeface="Playpen Sans"/>
              </a:rPr>
              <a:t>Layered Architecture,</a:t>
            </a:r>
          </a:p>
        </p:txBody>
      </p:sp>
      <p:sp>
        <p:nvSpPr>
          <p:cNvPr name="TextBox 12" id="12"/>
          <p:cNvSpPr txBox="true"/>
          <p:nvPr/>
        </p:nvSpPr>
        <p:spPr>
          <a:xfrm rot="0">
            <a:off x="6624842" y="3445212"/>
            <a:ext cx="3836194" cy="356807"/>
          </a:xfrm>
          <a:prstGeom prst="rect">
            <a:avLst/>
          </a:prstGeom>
        </p:spPr>
        <p:txBody>
          <a:bodyPr anchor="t" rtlCol="false" tIns="0" lIns="0" bIns="0" rIns="0">
            <a:spAutoFit/>
          </a:bodyPr>
          <a:lstStyle/>
          <a:p>
            <a:pPr algn="ctr">
              <a:lnSpc>
                <a:spcPts val="2887"/>
              </a:lnSpc>
              <a:spcBef>
                <a:spcPct val="0"/>
              </a:spcBef>
            </a:pPr>
            <a:r>
              <a:rPr lang="en-US" sz="2310">
                <a:solidFill>
                  <a:srgbClr val="000000"/>
                </a:solidFill>
                <a:latin typeface="Playpen Sans"/>
                <a:ea typeface="Playpen Sans"/>
                <a:cs typeface="Playpen Sans"/>
                <a:sym typeface="Playpen Sans"/>
              </a:rPr>
              <a:t>Complex Feature Handling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85725" y="164921"/>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Freeform 6" id="6"/>
          <p:cNvSpPr/>
          <p:nvPr/>
        </p:nvSpPr>
        <p:spPr>
          <a:xfrm flipH="false" flipV="false" rot="0">
            <a:off x="8695642" y="2469759"/>
            <a:ext cx="9506633" cy="5347481"/>
          </a:xfrm>
          <a:custGeom>
            <a:avLst/>
            <a:gdLst/>
            <a:ahLst/>
            <a:cxnLst/>
            <a:rect r="r" b="b" t="t" l="l"/>
            <a:pathLst>
              <a:path h="5347481" w="9506633">
                <a:moveTo>
                  <a:pt x="0" y="0"/>
                </a:moveTo>
                <a:lnTo>
                  <a:pt x="9506633" y="0"/>
                </a:lnTo>
                <a:lnTo>
                  <a:pt x="9506633" y="5347482"/>
                </a:lnTo>
                <a:lnTo>
                  <a:pt x="0" y="5347482"/>
                </a:lnTo>
                <a:lnTo>
                  <a:pt x="0" y="0"/>
                </a:lnTo>
                <a:close/>
              </a:path>
            </a:pathLst>
          </a:custGeom>
          <a:blipFill>
            <a:blip r:embed="rId3"/>
            <a:stretch>
              <a:fillRect l="-12152" t="0" r="-5034" b="0"/>
            </a:stretch>
          </a:blipFill>
        </p:spPr>
      </p:sp>
      <p:sp>
        <p:nvSpPr>
          <p:cNvPr name="TextBox 7" id="7"/>
          <p:cNvSpPr txBox="true"/>
          <p:nvPr/>
        </p:nvSpPr>
        <p:spPr>
          <a:xfrm rot="0">
            <a:off x="1047154" y="1009650"/>
            <a:ext cx="9335691" cy="1717675"/>
          </a:xfrm>
          <a:prstGeom prst="rect">
            <a:avLst/>
          </a:prstGeom>
        </p:spPr>
        <p:txBody>
          <a:bodyPr anchor="t" rtlCol="false" tIns="0" lIns="0" bIns="0" rIns="0">
            <a:spAutoFit/>
          </a:bodyPr>
          <a:lstStyle/>
          <a:p>
            <a:pPr algn="l">
              <a:lnSpc>
                <a:spcPts val="6875"/>
              </a:lnSpc>
            </a:pPr>
            <a:r>
              <a:rPr lang="en-US" sz="5500">
                <a:solidFill>
                  <a:srgbClr val="38512F"/>
                </a:solidFill>
                <a:latin typeface="League Spartan"/>
                <a:ea typeface="League Spartan"/>
                <a:cs typeface="League Spartan"/>
                <a:sym typeface="League Spartan"/>
              </a:rPr>
              <a:t>Support Vector Machine (SVM) Approach</a:t>
            </a:r>
          </a:p>
        </p:txBody>
      </p:sp>
      <p:sp>
        <p:nvSpPr>
          <p:cNvPr name="TextBox 8" id="8"/>
          <p:cNvSpPr txBox="true"/>
          <p:nvPr/>
        </p:nvSpPr>
        <p:spPr>
          <a:xfrm rot="0">
            <a:off x="825817" y="3771900"/>
            <a:ext cx="7390954" cy="1371600"/>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SVM is a supervised learning algorithm that finds an optimal hyperplane to separate different classes of data points.</a:t>
            </a:r>
          </a:p>
        </p:txBody>
      </p:sp>
      <p:sp>
        <p:nvSpPr>
          <p:cNvPr name="TextBox 9" id="9"/>
          <p:cNvSpPr txBox="true"/>
          <p:nvPr/>
        </p:nvSpPr>
        <p:spPr>
          <a:xfrm rot="0">
            <a:off x="825817" y="5708480"/>
            <a:ext cx="7390954" cy="1371600"/>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While less effective for complex image tasks, SVM serves as a baseline for comparison with the CNN model.</a:t>
            </a:r>
          </a:p>
        </p:txBody>
      </p:sp>
      <p:sp>
        <p:nvSpPr>
          <p:cNvPr name="TextBox 10" id="10"/>
          <p:cNvSpPr txBox="true"/>
          <p:nvPr/>
        </p:nvSpPr>
        <p:spPr>
          <a:xfrm rot="0">
            <a:off x="825817" y="8135963"/>
            <a:ext cx="9778365" cy="356807"/>
          </a:xfrm>
          <a:prstGeom prst="rect">
            <a:avLst/>
          </a:prstGeom>
        </p:spPr>
        <p:txBody>
          <a:bodyPr anchor="t" rtlCol="false" tIns="0" lIns="0" bIns="0" rIns="0">
            <a:spAutoFit/>
          </a:bodyPr>
          <a:lstStyle/>
          <a:p>
            <a:pPr algn="ctr">
              <a:lnSpc>
                <a:spcPts val="2887"/>
              </a:lnSpc>
              <a:spcBef>
                <a:spcPct val="0"/>
              </a:spcBef>
            </a:pPr>
            <a:r>
              <a:rPr lang="en-US" sz="2310">
                <a:solidFill>
                  <a:srgbClr val="000000"/>
                </a:solidFill>
                <a:latin typeface="Playpen Sans"/>
                <a:ea typeface="Playpen Sans"/>
                <a:cs typeface="Playpen Sans"/>
                <a:sym typeface="Playpen Sans"/>
              </a:rPr>
              <a:t>Comparative Simplicity,Basic Accuracy,Efficient for Small Datasets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7" id="7"/>
          <p:cNvSpPr txBox="true"/>
          <p:nvPr/>
        </p:nvSpPr>
        <p:spPr>
          <a:xfrm rot="0">
            <a:off x="8204299" y="1641525"/>
            <a:ext cx="7040612" cy="850900"/>
          </a:xfrm>
          <a:prstGeom prst="rect">
            <a:avLst/>
          </a:prstGeom>
        </p:spPr>
        <p:txBody>
          <a:bodyPr anchor="t" rtlCol="false" tIns="0" lIns="0" bIns="0" rIns="0">
            <a:spAutoFit/>
          </a:bodyPr>
          <a:lstStyle/>
          <a:p>
            <a:pPr algn="l">
              <a:lnSpc>
                <a:spcPts val="6875"/>
              </a:lnSpc>
            </a:pPr>
            <a:r>
              <a:rPr lang="en-US" sz="5500">
                <a:solidFill>
                  <a:srgbClr val="38512F"/>
                </a:solidFill>
                <a:latin typeface="League Spartan"/>
                <a:ea typeface="League Spartan"/>
                <a:cs typeface="League Spartan"/>
                <a:sym typeface="League Spartan"/>
              </a:rPr>
              <a:t>Libraries Used</a:t>
            </a:r>
          </a:p>
        </p:txBody>
      </p:sp>
      <p:grpSp>
        <p:nvGrpSpPr>
          <p:cNvPr name="Group 8" id="8"/>
          <p:cNvGrpSpPr/>
          <p:nvPr/>
        </p:nvGrpSpPr>
        <p:grpSpPr>
          <a:xfrm rot="0">
            <a:off x="7905155" y="3483025"/>
            <a:ext cx="4518272" cy="2175272"/>
            <a:chOff x="0" y="0"/>
            <a:chExt cx="6024363" cy="2900363"/>
          </a:xfrm>
        </p:grpSpPr>
        <p:sp>
          <p:nvSpPr>
            <p:cNvPr name="Freeform 9" id="9"/>
            <p:cNvSpPr/>
            <p:nvPr/>
          </p:nvSpPr>
          <p:spPr>
            <a:xfrm flipH="false" flipV="false" rot="0">
              <a:off x="0" y="0"/>
              <a:ext cx="6024372" cy="2900299"/>
            </a:xfrm>
            <a:custGeom>
              <a:avLst/>
              <a:gdLst/>
              <a:ahLst/>
              <a:cxnLst/>
              <a:rect r="r" b="b" t="t" l="l"/>
              <a:pathLst>
                <a:path h="2900299" w="6024372">
                  <a:moveTo>
                    <a:pt x="0" y="59817"/>
                  </a:moveTo>
                  <a:cubicBezTo>
                    <a:pt x="0" y="26797"/>
                    <a:pt x="26797" y="0"/>
                    <a:pt x="59817" y="0"/>
                  </a:cubicBezTo>
                  <a:lnTo>
                    <a:pt x="5964555" y="0"/>
                  </a:lnTo>
                  <a:cubicBezTo>
                    <a:pt x="5997575" y="0"/>
                    <a:pt x="6024372" y="26797"/>
                    <a:pt x="6024372" y="59817"/>
                  </a:cubicBezTo>
                  <a:lnTo>
                    <a:pt x="6024372" y="2840482"/>
                  </a:lnTo>
                  <a:cubicBezTo>
                    <a:pt x="6024372" y="2873502"/>
                    <a:pt x="5997575" y="2900299"/>
                    <a:pt x="5964555" y="2900299"/>
                  </a:cubicBezTo>
                  <a:lnTo>
                    <a:pt x="59817" y="2900299"/>
                  </a:lnTo>
                  <a:cubicBezTo>
                    <a:pt x="26797" y="2900299"/>
                    <a:pt x="0" y="2873502"/>
                    <a:pt x="0" y="2840482"/>
                  </a:cubicBezTo>
                  <a:close/>
                </a:path>
              </a:pathLst>
            </a:custGeom>
            <a:solidFill>
              <a:srgbClr val="F3E7D4"/>
            </a:solidFill>
          </p:spPr>
        </p:sp>
      </p:grpSp>
      <p:sp>
        <p:nvSpPr>
          <p:cNvPr name="TextBox 10" id="10"/>
          <p:cNvSpPr txBox="true"/>
          <p:nvPr/>
        </p:nvSpPr>
        <p:spPr>
          <a:xfrm rot="0">
            <a:off x="8204299" y="3763119"/>
            <a:ext cx="3520231" cy="430212"/>
          </a:xfrm>
          <a:prstGeom prst="rect">
            <a:avLst/>
          </a:prstGeom>
        </p:spPr>
        <p:txBody>
          <a:bodyPr anchor="t" rtlCol="false" tIns="0" lIns="0" bIns="0" rIns="0">
            <a:spAutoFit/>
          </a:bodyPr>
          <a:lstStyle/>
          <a:p>
            <a:pPr algn="l">
              <a:lnSpc>
                <a:spcPts val="3437"/>
              </a:lnSpc>
            </a:pPr>
            <a:r>
              <a:rPr lang="en-US" sz="2750">
                <a:solidFill>
                  <a:srgbClr val="3A3630"/>
                </a:solidFill>
                <a:latin typeface="League Spartan"/>
                <a:ea typeface="League Spartan"/>
                <a:cs typeface="League Spartan"/>
                <a:sym typeface="League Spartan"/>
              </a:rPr>
              <a:t>TensorFlow</a:t>
            </a:r>
          </a:p>
        </p:txBody>
      </p:sp>
      <p:sp>
        <p:nvSpPr>
          <p:cNvPr name="TextBox 11" id="11"/>
          <p:cNvSpPr txBox="true"/>
          <p:nvPr/>
        </p:nvSpPr>
        <p:spPr>
          <a:xfrm rot="0">
            <a:off x="8204299" y="4306341"/>
            <a:ext cx="3919984" cy="904875"/>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For building and training the deep learning models.</a:t>
            </a:r>
          </a:p>
        </p:txBody>
      </p:sp>
      <p:grpSp>
        <p:nvGrpSpPr>
          <p:cNvPr name="Group 12" id="12"/>
          <p:cNvGrpSpPr/>
          <p:nvPr/>
        </p:nvGrpSpPr>
        <p:grpSpPr>
          <a:xfrm rot="0">
            <a:off x="12722572" y="3483025"/>
            <a:ext cx="4518272" cy="2175272"/>
            <a:chOff x="0" y="0"/>
            <a:chExt cx="6024363" cy="2900363"/>
          </a:xfrm>
        </p:grpSpPr>
        <p:sp>
          <p:nvSpPr>
            <p:cNvPr name="Freeform 13" id="13"/>
            <p:cNvSpPr/>
            <p:nvPr/>
          </p:nvSpPr>
          <p:spPr>
            <a:xfrm flipH="false" flipV="false" rot="0">
              <a:off x="0" y="0"/>
              <a:ext cx="6024372" cy="2900299"/>
            </a:xfrm>
            <a:custGeom>
              <a:avLst/>
              <a:gdLst/>
              <a:ahLst/>
              <a:cxnLst/>
              <a:rect r="r" b="b" t="t" l="l"/>
              <a:pathLst>
                <a:path h="2900299" w="6024372">
                  <a:moveTo>
                    <a:pt x="0" y="59817"/>
                  </a:moveTo>
                  <a:cubicBezTo>
                    <a:pt x="0" y="26797"/>
                    <a:pt x="26797" y="0"/>
                    <a:pt x="59817" y="0"/>
                  </a:cubicBezTo>
                  <a:lnTo>
                    <a:pt x="5964555" y="0"/>
                  </a:lnTo>
                  <a:cubicBezTo>
                    <a:pt x="5997575" y="0"/>
                    <a:pt x="6024372" y="26797"/>
                    <a:pt x="6024372" y="59817"/>
                  </a:cubicBezTo>
                  <a:lnTo>
                    <a:pt x="6024372" y="2840482"/>
                  </a:lnTo>
                  <a:cubicBezTo>
                    <a:pt x="6024372" y="2873502"/>
                    <a:pt x="5997575" y="2900299"/>
                    <a:pt x="5964555" y="2900299"/>
                  </a:cubicBezTo>
                  <a:lnTo>
                    <a:pt x="59817" y="2900299"/>
                  </a:lnTo>
                  <a:cubicBezTo>
                    <a:pt x="26797" y="2900299"/>
                    <a:pt x="0" y="2873502"/>
                    <a:pt x="0" y="2840482"/>
                  </a:cubicBezTo>
                  <a:close/>
                </a:path>
              </a:pathLst>
            </a:custGeom>
            <a:solidFill>
              <a:srgbClr val="F3E7D4"/>
            </a:solidFill>
          </p:spPr>
        </p:sp>
      </p:grpSp>
      <p:sp>
        <p:nvSpPr>
          <p:cNvPr name="TextBox 14" id="14"/>
          <p:cNvSpPr txBox="true"/>
          <p:nvPr/>
        </p:nvSpPr>
        <p:spPr>
          <a:xfrm rot="0">
            <a:off x="13021716" y="3763119"/>
            <a:ext cx="3520231" cy="430212"/>
          </a:xfrm>
          <a:prstGeom prst="rect">
            <a:avLst/>
          </a:prstGeom>
        </p:spPr>
        <p:txBody>
          <a:bodyPr anchor="t" rtlCol="false" tIns="0" lIns="0" bIns="0" rIns="0">
            <a:spAutoFit/>
          </a:bodyPr>
          <a:lstStyle/>
          <a:p>
            <a:pPr algn="l">
              <a:lnSpc>
                <a:spcPts val="3437"/>
              </a:lnSpc>
            </a:pPr>
            <a:r>
              <a:rPr lang="en-US" sz="2750">
                <a:solidFill>
                  <a:srgbClr val="3A3630"/>
                </a:solidFill>
                <a:latin typeface="League Spartan"/>
                <a:ea typeface="League Spartan"/>
                <a:cs typeface="League Spartan"/>
                <a:sym typeface="League Spartan"/>
              </a:rPr>
              <a:t>Keras</a:t>
            </a:r>
          </a:p>
        </p:txBody>
      </p:sp>
      <p:sp>
        <p:nvSpPr>
          <p:cNvPr name="TextBox 15" id="15"/>
          <p:cNvSpPr txBox="true"/>
          <p:nvPr/>
        </p:nvSpPr>
        <p:spPr>
          <a:xfrm rot="0">
            <a:off x="13021716" y="4306341"/>
            <a:ext cx="3919984" cy="904875"/>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For simplifying the CNN model building process.</a:t>
            </a:r>
          </a:p>
        </p:txBody>
      </p:sp>
      <p:grpSp>
        <p:nvGrpSpPr>
          <p:cNvPr name="Group 16" id="16"/>
          <p:cNvGrpSpPr/>
          <p:nvPr/>
        </p:nvGrpSpPr>
        <p:grpSpPr>
          <a:xfrm rot="0">
            <a:off x="7905155" y="5957441"/>
            <a:ext cx="4518272" cy="2175272"/>
            <a:chOff x="0" y="0"/>
            <a:chExt cx="6024363" cy="2900363"/>
          </a:xfrm>
        </p:grpSpPr>
        <p:sp>
          <p:nvSpPr>
            <p:cNvPr name="Freeform 17" id="17"/>
            <p:cNvSpPr/>
            <p:nvPr/>
          </p:nvSpPr>
          <p:spPr>
            <a:xfrm flipH="false" flipV="false" rot="0">
              <a:off x="0" y="0"/>
              <a:ext cx="6024372" cy="2900299"/>
            </a:xfrm>
            <a:custGeom>
              <a:avLst/>
              <a:gdLst/>
              <a:ahLst/>
              <a:cxnLst/>
              <a:rect r="r" b="b" t="t" l="l"/>
              <a:pathLst>
                <a:path h="2900299" w="6024372">
                  <a:moveTo>
                    <a:pt x="0" y="59817"/>
                  </a:moveTo>
                  <a:cubicBezTo>
                    <a:pt x="0" y="26797"/>
                    <a:pt x="26797" y="0"/>
                    <a:pt x="59817" y="0"/>
                  </a:cubicBezTo>
                  <a:lnTo>
                    <a:pt x="5964555" y="0"/>
                  </a:lnTo>
                  <a:cubicBezTo>
                    <a:pt x="5997575" y="0"/>
                    <a:pt x="6024372" y="26797"/>
                    <a:pt x="6024372" y="59817"/>
                  </a:cubicBezTo>
                  <a:lnTo>
                    <a:pt x="6024372" y="2840482"/>
                  </a:lnTo>
                  <a:cubicBezTo>
                    <a:pt x="6024372" y="2873502"/>
                    <a:pt x="5997575" y="2900299"/>
                    <a:pt x="5964555" y="2900299"/>
                  </a:cubicBezTo>
                  <a:lnTo>
                    <a:pt x="59817" y="2900299"/>
                  </a:lnTo>
                  <a:cubicBezTo>
                    <a:pt x="26797" y="2900299"/>
                    <a:pt x="0" y="2873502"/>
                    <a:pt x="0" y="2840482"/>
                  </a:cubicBezTo>
                  <a:close/>
                </a:path>
              </a:pathLst>
            </a:custGeom>
            <a:solidFill>
              <a:srgbClr val="F3E7D4"/>
            </a:solidFill>
          </p:spPr>
        </p:sp>
      </p:grpSp>
      <p:sp>
        <p:nvSpPr>
          <p:cNvPr name="TextBox 18" id="18"/>
          <p:cNvSpPr txBox="true"/>
          <p:nvPr/>
        </p:nvSpPr>
        <p:spPr>
          <a:xfrm rot="0">
            <a:off x="8204299" y="6023222"/>
            <a:ext cx="3520231" cy="858838"/>
          </a:xfrm>
          <a:prstGeom prst="rect">
            <a:avLst/>
          </a:prstGeom>
        </p:spPr>
        <p:txBody>
          <a:bodyPr anchor="t" rtlCol="false" tIns="0" lIns="0" bIns="0" rIns="0">
            <a:spAutoFit/>
          </a:bodyPr>
          <a:lstStyle/>
          <a:p>
            <a:pPr algn="l">
              <a:lnSpc>
                <a:spcPts val="3437"/>
              </a:lnSpc>
            </a:pPr>
            <a:r>
              <a:rPr lang="en-US" sz="2750">
                <a:solidFill>
                  <a:srgbClr val="3A3630"/>
                </a:solidFill>
                <a:latin typeface="League Spartan"/>
                <a:ea typeface="League Spartan"/>
                <a:cs typeface="League Spartan"/>
                <a:sym typeface="League Spartan"/>
              </a:rPr>
              <a:t>Pandas and NumPy</a:t>
            </a:r>
          </a:p>
        </p:txBody>
      </p:sp>
      <p:sp>
        <p:nvSpPr>
          <p:cNvPr name="TextBox 19" id="19"/>
          <p:cNvSpPr txBox="true"/>
          <p:nvPr/>
        </p:nvSpPr>
        <p:spPr>
          <a:xfrm rot="0">
            <a:off x="8204299" y="6786810"/>
            <a:ext cx="3919984" cy="904875"/>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For data manipulation and analysis.</a:t>
            </a:r>
          </a:p>
        </p:txBody>
      </p:sp>
      <p:grpSp>
        <p:nvGrpSpPr>
          <p:cNvPr name="Group 20" id="20"/>
          <p:cNvGrpSpPr/>
          <p:nvPr/>
        </p:nvGrpSpPr>
        <p:grpSpPr>
          <a:xfrm rot="0">
            <a:off x="12722572" y="5957441"/>
            <a:ext cx="4518272" cy="2175272"/>
            <a:chOff x="0" y="0"/>
            <a:chExt cx="6024363" cy="2900363"/>
          </a:xfrm>
        </p:grpSpPr>
        <p:sp>
          <p:nvSpPr>
            <p:cNvPr name="Freeform 21" id="21"/>
            <p:cNvSpPr/>
            <p:nvPr/>
          </p:nvSpPr>
          <p:spPr>
            <a:xfrm flipH="false" flipV="false" rot="0">
              <a:off x="0" y="0"/>
              <a:ext cx="6024372" cy="2900299"/>
            </a:xfrm>
            <a:custGeom>
              <a:avLst/>
              <a:gdLst/>
              <a:ahLst/>
              <a:cxnLst/>
              <a:rect r="r" b="b" t="t" l="l"/>
              <a:pathLst>
                <a:path h="2900299" w="6024372">
                  <a:moveTo>
                    <a:pt x="0" y="59817"/>
                  </a:moveTo>
                  <a:cubicBezTo>
                    <a:pt x="0" y="26797"/>
                    <a:pt x="26797" y="0"/>
                    <a:pt x="59817" y="0"/>
                  </a:cubicBezTo>
                  <a:lnTo>
                    <a:pt x="5964555" y="0"/>
                  </a:lnTo>
                  <a:cubicBezTo>
                    <a:pt x="5997575" y="0"/>
                    <a:pt x="6024372" y="26797"/>
                    <a:pt x="6024372" y="59817"/>
                  </a:cubicBezTo>
                  <a:lnTo>
                    <a:pt x="6024372" y="2840482"/>
                  </a:lnTo>
                  <a:cubicBezTo>
                    <a:pt x="6024372" y="2873502"/>
                    <a:pt x="5997575" y="2900299"/>
                    <a:pt x="5964555" y="2900299"/>
                  </a:cubicBezTo>
                  <a:lnTo>
                    <a:pt x="59817" y="2900299"/>
                  </a:lnTo>
                  <a:cubicBezTo>
                    <a:pt x="26797" y="2900299"/>
                    <a:pt x="0" y="2873502"/>
                    <a:pt x="0" y="2840482"/>
                  </a:cubicBezTo>
                  <a:close/>
                </a:path>
              </a:pathLst>
            </a:custGeom>
            <a:solidFill>
              <a:srgbClr val="F3E7D4"/>
            </a:solidFill>
          </p:spPr>
        </p:sp>
      </p:grpSp>
      <p:sp>
        <p:nvSpPr>
          <p:cNvPr name="TextBox 22" id="22"/>
          <p:cNvSpPr txBox="true"/>
          <p:nvPr/>
        </p:nvSpPr>
        <p:spPr>
          <a:xfrm rot="0">
            <a:off x="12885214" y="6031954"/>
            <a:ext cx="3520231" cy="430212"/>
          </a:xfrm>
          <a:prstGeom prst="rect">
            <a:avLst/>
          </a:prstGeom>
        </p:spPr>
        <p:txBody>
          <a:bodyPr anchor="t" rtlCol="false" tIns="0" lIns="0" bIns="0" rIns="0">
            <a:spAutoFit/>
          </a:bodyPr>
          <a:lstStyle/>
          <a:p>
            <a:pPr algn="l">
              <a:lnSpc>
                <a:spcPts val="3437"/>
              </a:lnSpc>
            </a:pPr>
            <a:r>
              <a:rPr lang="en-US" sz="2750">
                <a:solidFill>
                  <a:srgbClr val="3A3630"/>
                </a:solidFill>
                <a:latin typeface="League Spartan"/>
                <a:ea typeface="League Spartan"/>
                <a:cs typeface="League Spartan"/>
                <a:sym typeface="League Spartan"/>
              </a:rPr>
              <a:t>Jupyter Notebook</a:t>
            </a:r>
          </a:p>
        </p:txBody>
      </p:sp>
      <p:sp>
        <p:nvSpPr>
          <p:cNvPr name="TextBox 23" id="23"/>
          <p:cNvSpPr txBox="true"/>
          <p:nvPr/>
        </p:nvSpPr>
        <p:spPr>
          <a:xfrm rot="0">
            <a:off x="12885214" y="6553447"/>
            <a:ext cx="3919984" cy="1371600"/>
          </a:xfrm>
          <a:prstGeom prst="rect">
            <a:avLst/>
          </a:prstGeom>
        </p:spPr>
        <p:txBody>
          <a:bodyPr anchor="t" rtlCol="false" tIns="0" lIns="0" bIns="0" rIns="0">
            <a:spAutoFit/>
          </a:bodyPr>
          <a:lstStyle/>
          <a:p>
            <a:pPr algn="l">
              <a:lnSpc>
                <a:spcPts val="3750"/>
              </a:lnSpc>
            </a:pPr>
            <a:r>
              <a:rPr lang="en-US" sz="2312">
                <a:solidFill>
                  <a:srgbClr val="3A3630"/>
                </a:solidFill>
                <a:latin typeface="Playpen Sans"/>
                <a:ea typeface="Playpen Sans"/>
                <a:cs typeface="Playpen Sans"/>
                <a:sym typeface="Playpen Sans"/>
              </a:rPr>
              <a:t>For interactive code execution and visualization.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7" id="7"/>
          <p:cNvSpPr txBox="true"/>
          <p:nvPr/>
        </p:nvSpPr>
        <p:spPr>
          <a:xfrm rot="0">
            <a:off x="7905155" y="3044726"/>
            <a:ext cx="9335691" cy="1717675"/>
          </a:xfrm>
          <a:prstGeom prst="rect">
            <a:avLst/>
          </a:prstGeom>
        </p:spPr>
        <p:txBody>
          <a:bodyPr anchor="t" rtlCol="false" tIns="0" lIns="0" bIns="0" rIns="0">
            <a:spAutoFit/>
          </a:bodyPr>
          <a:lstStyle/>
          <a:p>
            <a:pPr algn="l">
              <a:lnSpc>
                <a:spcPts val="6875"/>
              </a:lnSpc>
            </a:pPr>
            <a:r>
              <a:rPr lang="en-US" sz="5500">
                <a:solidFill>
                  <a:srgbClr val="38512F"/>
                </a:solidFill>
                <a:latin typeface="League Spartan"/>
                <a:ea typeface="League Spartan"/>
                <a:cs typeface="League Spartan"/>
                <a:sym typeface="League Spartan"/>
              </a:rPr>
              <a:t>Results and Accuracy Comparison</a:t>
            </a:r>
          </a:p>
        </p:txBody>
      </p:sp>
      <p:sp>
        <p:nvSpPr>
          <p:cNvPr name="TextBox 8" id="8"/>
          <p:cNvSpPr txBox="true"/>
          <p:nvPr/>
        </p:nvSpPr>
        <p:spPr>
          <a:xfrm rot="0">
            <a:off x="7905155" y="5564981"/>
            <a:ext cx="4443412" cy="1035050"/>
          </a:xfrm>
          <a:prstGeom prst="rect">
            <a:avLst/>
          </a:prstGeom>
        </p:spPr>
        <p:txBody>
          <a:bodyPr anchor="t" rtlCol="false" tIns="0" lIns="0" bIns="0" rIns="0">
            <a:spAutoFit/>
          </a:bodyPr>
          <a:lstStyle/>
          <a:p>
            <a:pPr algn="ctr">
              <a:lnSpc>
                <a:spcPts val="7750"/>
              </a:lnSpc>
            </a:pPr>
            <a:r>
              <a:rPr lang="en-US" sz="7750">
                <a:solidFill>
                  <a:srgbClr val="3A3630"/>
                </a:solidFill>
                <a:latin typeface="Playpen Sans"/>
                <a:ea typeface="Playpen Sans"/>
                <a:cs typeface="Playpen Sans"/>
                <a:sym typeface="Playpen Sans"/>
              </a:rPr>
              <a:t>72%</a:t>
            </a:r>
          </a:p>
        </p:txBody>
      </p:sp>
      <p:sp>
        <p:nvSpPr>
          <p:cNvPr name="TextBox 9" id="9"/>
          <p:cNvSpPr txBox="true"/>
          <p:nvPr/>
        </p:nvSpPr>
        <p:spPr>
          <a:xfrm rot="0">
            <a:off x="8366671" y="6773764"/>
            <a:ext cx="3520231" cy="420687"/>
          </a:xfrm>
          <a:prstGeom prst="rect">
            <a:avLst/>
          </a:prstGeom>
        </p:spPr>
        <p:txBody>
          <a:bodyPr anchor="t" rtlCol="false" tIns="0" lIns="0" bIns="0" rIns="0">
            <a:spAutoFit/>
          </a:bodyPr>
          <a:lstStyle/>
          <a:p>
            <a:pPr algn="ctr">
              <a:lnSpc>
                <a:spcPts val="3437"/>
              </a:lnSpc>
            </a:pPr>
            <a:r>
              <a:rPr lang="en-US" sz="2750">
                <a:solidFill>
                  <a:srgbClr val="3A3630"/>
                </a:solidFill>
                <a:latin typeface="Playpen Sans"/>
                <a:ea typeface="Playpen Sans"/>
                <a:cs typeface="Playpen Sans"/>
                <a:sym typeface="Playpen Sans"/>
              </a:rPr>
              <a:t>CNN</a:t>
            </a:r>
          </a:p>
        </p:txBody>
      </p:sp>
      <p:sp>
        <p:nvSpPr>
          <p:cNvPr name="TextBox 10" id="10"/>
          <p:cNvSpPr txBox="true"/>
          <p:nvPr/>
        </p:nvSpPr>
        <p:spPr>
          <a:xfrm rot="0">
            <a:off x="12797284" y="5564981"/>
            <a:ext cx="4443561" cy="1035050"/>
          </a:xfrm>
          <a:prstGeom prst="rect">
            <a:avLst/>
          </a:prstGeom>
        </p:spPr>
        <p:txBody>
          <a:bodyPr anchor="t" rtlCol="false" tIns="0" lIns="0" bIns="0" rIns="0">
            <a:spAutoFit/>
          </a:bodyPr>
          <a:lstStyle/>
          <a:p>
            <a:pPr algn="ctr">
              <a:lnSpc>
                <a:spcPts val="7750"/>
              </a:lnSpc>
            </a:pPr>
            <a:r>
              <a:rPr lang="en-US" sz="7750">
                <a:solidFill>
                  <a:srgbClr val="3A3630"/>
                </a:solidFill>
                <a:latin typeface="Playpen Sans"/>
                <a:ea typeface="Playpen Sans"/>
                <a:cs typeface="Playpen Sans"/>
                <a:sym typeface="Playpen Sans"/>
              </a:rPr>
              <a:t>35%</a:t>
            </a:r>
          </a:p>
        </p:txBody>
      </p:sp>
      <p:sp>
        <p:nvSpPr>
          <p:cNvPr name="TextBox 11" id="11"/>
          <p:cNvSpPr txBox="true"/>
          <p:nvPr/>
        </p:nvSpPr>
        <p:spPr>
          <a:xfrm rot="0">
            <a:off x="13258949" y="6773764"/>
            <a:ext cx="3520231" cy="420687"/>
          </a:xfrm>
          <a:prstGeom prst="rect">
            <a:avLst/>
          </a:prstGeom>
        </p:spPr>
        <p:txBody>
          <a:bodyPr anchor="t" rtlCol="false" tIns="0" lIns="0" bIns="0" rIns="0">
            <a:spAutoFit/>
          </a:bodyPr>
          <a:lstStyle/>
          <a:p>
            <a:pPr algn="ctr">
              <a:lnSpc>
                <a:spcPts val="3437"/>
              </a:lnSpc>
            </a:pPr>
            <a:r>
              <a:rPr lang="en-US" sz="2750">
                <a:solidFill>
                  <a:srgbClr val="3A3630"/>
                </a:solidFill>
                <a:latin typeface="Playpen Sans"/>
                <a:ea typeface="Playpen Sans"/>
                <a:cs typeface="Playpen Sans"/>
                <a:sym typeface="Playpen Sans"/>
              </a:rPr>
              <a:t>SVM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sp>
        <p:nvSpPr>
          <p:cNvPr name="Freeform 4" id="4"/>
          <p:cNvSpPr/>
          <p:nvPr/>
        </p:nvSpPr>
        <p:spPr>
          <a:xfrm flipH="false" flipV="false" rot="0">
            <a:off x="360250" y="2611665"/>
            <a:ext cx="9002080" cy="5063670"/>
          </a:xfrm>
          <a:custGeom>
            <a:avLst/>
            <a:gdLst/>
            <a:ahLst/>
            <a:cxnLst/>
            <a:rect r="r" b="b" t="t" l="l"/>
            <a:pathLst>
              <a:path h="5063670" w="9002080">
                <a:moveTo>
                  <a:pt x="0" y="0"/>
                </a:moveTo>
                <a:lnTo>
                  <a:pt x="9002080" y="0"/>
                </a:lnTo>
                <a:lnTo>
                  <a:pt x="9002080" y="5063670"/>
                </a:lnTo>
                <a:lnTo>
                  <a:pt x="0" y="5063670"/>
                </a:lnTo>
                <a:lnTo>
                  <a:pt x="0" y="0"/>
                </a:lnTo>
                <a:close/>
              </a:path>
            </a:pathLst>
          </a:custGeom>
          <a:blipFill>
            <a:blip r:embed="rId3"/>
            <a:stretch>
              <a:fillRect l="0" t="0" r="0" b="0"/>
            </a:stretch>
          </a:blipFill>
        </p:spPr>
      </p:sp>
      <p:sp>
        <p:nvSpPr>
          <p:cNvPr name="Freeform 5" id="5"/>
          <p:cNvSpPr/>
          <p:nvPr/>
        </p:nvSpPr>
        <p:spPr>
          <a:xfrm flipH="false" flipV="false" rot="0">
            <a:off x="9847925" y="5045664"/>
            <a:ext cx="8251131" cy="4641261"/>
          </a:xfrm>
          <a:custGeom>
            <a:avLst/>
            <a:gdLst/>
            <a:ahLst/>
            <a:cxnLst/>
            <a:rect r="r" b="b" t="t" l="l"/>
            <a:pathLst>
              <a:path h="4641261" w="8251131">
                <a:moveTo>
                  <a:pt x="0" y="0"/>
                </a:moveTo>
                <a:lnTo>
                  <a:pt x="8251131" y="0"/>
                </a:lnTo>
                <a:lnTo>
                  <a:pt x="8251131" y="4641261"/>
                </a:lnTo>
                <a:lnTo>
                  <a:pt x="0" y="4641261"/>
                </a:lnTo>
                <a:lnTo>
                  <a:pt x="0" y="0"/>
                </a:lnTo>
                <a:close/>
              </a:path>
            </a:pathLst>
          </a:custGeom>
          <a:blipFill>
            <a:blip r:embed="rId4"/>
            <a:stretch>
              <a:fillRect l="0" t="0" r="0" b="0"/>
            </a:stretch>
          </a:blipFill>
        </p:spPr>
      </p:sp>
      <p:sp>
        <p:nvSpPr>
          <p:cNvPr name="Freeform 6" id="6"/>
          <p:cNvSpPr/>
          <p:nvPr/>
        </p:nvSpPr>
        <p:spPr>
          <a:xfrm flipH="false" flipV="false" rot="0">
            <a:off x="10228226" y="123691"/>
            <a:ext cx="7490529" cy="4213423"/>
          </a:xfrm>
          <a:custGeom>
            <a:avLst/>
            <a:gdLst/>
            <a:ahLst/>
            <a:cxnLst/>
            <a:rect r="r" b="b" t="t" l="l"/>
            <a:pathLst>
              <a:path h="4213423" w="7490529">
                <a:moveTo>
                  <a:pt x="0" y="0"/>
                </a:moveTo>
                <a:lnTo>
                  <a:pt x="7490529" y="0"/>
                </a:lnTo>
                <a:lnTo>
                  <a:pt x="7490529" y="4213423"/>
                </a:lnTo>
                <a:lnTo>
                  <a:pt x="0" y="4213423"/>
                </a:lnTo>
                <a:lnTo>
                  <a:pt x="0" y="0"/>
                </a:lnTo>
                <a:close/>
              </a:path>
            </a:pathLst>
          </a:custGeom>
          <a:blipFill>
            <a:blip r:embed="rId5"/>
            <a:stretch>
              <a:fillRect l="0" t="0" r="0" b="0"/>
            </a:stretch>
          </a:blipFill>
        </p:spPr>
      </p:sp>
      <p:sp>
        <p:nvSpPr>
          <p:cNvPr name="TextBox 7" id="7"/>
          <p:cNvSpPr txBox="true"/>
          <p:nvPr/>
        </p:nvSpPr>
        <p:spPr>
          <a:xfrm rot="0">
            <a:off x="360250" y="218068"/>
            <a:ext cx="7117795" cy="932940"/>
          </a:xfrm>
          <a:prstGeom prst="rect">
            <a:avLst/>
          </a:prstGeom>
        </p:spPr>
        <p:txBody>
          <a:bodyPr anchor="t" rtlCol="false" tIns="0" lIns="0" bIns="0" rIns="0">
            <a:spAutoFit/>
          </a:bodyPr>
          <a:lstStyle/>
          <a:p>
            <a:pPr algn="ctr">
              <a:lnSpc>
                <a:spcPts val="7803"/>
              </a:lnSpc>
              <a:spcBef>
                <a:spcPct val="0"/>
              </a:spcBef>
            </a:pPr>
            <a:r>
              <a:rPr lang="en-US" sz="4812">
                <a:solidFill>
                  <a:srgbClr val="000000"/>
                </a:solidFill>
                <a:latin typeface="League Spartan"/>
                <a:ea typeface="League Spartan"/>
                <a:cs typeface="League Spartan"/>
                <a:sym typeface="League Spartan"/>
              </a:rPr>
              <a:t>how the model works:</a:t>
            </a:r>
          </a:p>
        </p:txBody>
      </p:sp>
      <p:sp>
        <p:nvSpPr>
          <p:cNvPr name="TextBox 8" id="8"/>
          <p:cNvSpPr txBox="true"/>
          <p:nvPr/>
        </p:nvSpPr>
        <p:spPr>
          <a:xfrm rot="0">
            <a:off x="187148" y="1360961"/>
            <a:ext cx="9903619" cy="1191363"/>
          </a:xfrm>
          <a:prstGeom prst="rect">
            <a:avLst/>
          </a:prstGeom>
        </p:spPr>
        <p:txBody>
          <a:bodyPr anchor="t" rtlCol="false" tIns="0" lIns="0" bIns="0" rIns="0">
            <a:spAutoFit/>
          </a:bodyPr>
          <a:lstStyle/>
          <a:p>
            <a:pPr algn="ctr">
              <a:lnSpc>
                <a:spcPts val="4883"/>
              </a:lnSpc>
            </a:pPr>
            <a:r>
              <a:rPr lang="en-US" sz="3012">
                <a:solidFill>
                  <a:srgbClr val="000000"/>
                </a:solidFill>
                <a:latin typeface="Playpen Sans"/>
                <a:ea typeface="Playpen Sans"/>
                <a:cs typeface="Playpen Sans"/>
                <a:sym typeface="Playpen Sans"/>
              </a:rPr>
              <a:t>-Model detects the face emotion and give the result.</a:t>
            </a:r>
          </a:p>
          <a:p>
            <a:pPr algn="ctr">
              <a:lnSpc>
                <a:spcPts val="4885"/>
              </a:lnSpc>
              <a:spcBef>
                <a:spcPct val="0"/>
              </a:spcBef>
            </a:pPr>
            <a:r>
              <a:rPr lang="en-US" sz="3012">
                <a:solidFill>
                  <a:srgbClr val="000000"/>
                </a:solidFill>
                <a:latin typeface="Playpen Sans"/>
                <a:ea typeface="Playpen Sans"/>
                <a:cs typeface="Playpen Sans"/>
                <a:sym typeface="Playpen Sans"/>
              </a:rPr>
              <a:t>-Some examples of working of our model:</a:t>
            </a:r>
            <a:r>
              <a:rPr lang="en-US" sz="3012">
                <a:solidFill>
                  <a:srgbClr val="000000"/>
                </a:solidFill>
                <a:latin typeface="Playpen Sans"/>
                <a:ea typeface="Playpen Sans"/>
                <a:cs typeface="Playpen Sans"/>
                <a:sym typeface="Playpen Sans"/>
              </a:rPr>
              <a:t> </a:t>
            </a:r>
          </a:p>
        </p:txBody>
      </p:sp>
      <p:sp>
        <p:nvSpPr>
          <p:cNvPr name="TextBox 9" id="9"/>
          <p:cNvSpPr txBox="true"/>
          <p:nvPr/>
        </p:nvSpPr>
        <p:spPr>
          <a:xfrm rot="0">
            <a:off x="3652155" y="7903935"/>
            <a:ext cx="2328102"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Neutral</a:t>
            </a:r>
          </a:p>
        </p:txBody>
      </p:sp>
      <p:sp>
        <p:nvSpPr>
          <p:cNvPr name="TextBox 10" id="10"/>
          <p:cNvSpPr txBox="true"/>
          <p:nvPr/>
        </p:nvSpPr>
        <p:spPr>
          <a:xfrm rot="0">
            <a:off x="13710791" y="9591675"/>
            <a:ext cx="932140"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Happy</a:t>
            </a:r>
          </a:p>
        </p:txBody>
      </p:sp>
      <p:sp>
        <p:nvSpPr>
          <p:cNvPr name="TextBox 11" id="11"/>
          <p:cNvSpPr txBox="true"/>
          <p:nvPr/>
        </p:nvSpPr>
        <p:spPr>
          <a:xfrm rot="0">
            <a:off x="12870138" y="4424689"/>
            <a:ext cx="1103352"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ANGRY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2E4C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EF5E7"/>
            </a:solidFill>
          </p:spPr>
        </p:sp>
      </p:grpSp>
      <p:sp>
        <p:nvSpPr>
          <p:cNvPr name="Freeform 6" id="6"/>
          <p:cNvSpPr/>
          <p:nvPr/>
        </p:nvSpPr>
        <p:spPr>
          <a:xfrm flipH="false" flipV="false" rot="0">
            <a:off x="10478226" y="3069048"/>
            <a:ext cx="7016634" cy="5487007"/>
          </a:xfrm>
          <a:custGeom>
            <a:avLst/>
            <a:gdLst/>
            <a:ahLst/>
            <a:cxnLst/>
            <a:rect r="r" b="b" t="t" l="l"/>
            <a:pathLst>
              <a:path h="5487007" w="7016634">
                <a:moveTo>
                  <a:pt x="0" y="0"/>
                </a:moveTo>
                <a:lnTo>
                  <a:pt x="7016633" y="0"/>
                </a:lnTo>
                <a:lnTo>
                  <a:pt x="7016633" y="5487007"/>
                </a:lnTo>
                <a:lnTo>
                  <a:pt x="0" y="5487007"/>
                </a:lnTo>
                <a:lnTo>
                  <a:pt x="0" y="0"/>
                </a:lnTo>
                <a:close/>
              </a:path>
            </a:pathLst>
          </a:custGeom>
          <a:blipFill>
            <a:blip r:embed="rId3"/>
            <a:stretch>
              <a:fillRect l="0" t="0" r="0" b="0"/>
            </a:stretch>
          </a:blipFill>
        </p:spPr>
      </p:sp>
      <p:sp>
        <p:nvSpPr>
          <p:cNvPr name="TextBox 7" id="7"/>
          <p:cNvSpPr txBox="true"/>
          <p:nvPr/>
        </p:nvSpPr>
        <p:spPr>
          <a:xfrm rot="0">
            <a:off x="820544" y="373223"/>
            <a:ext cx="3632835" cy="655477"/>
          </a:xfrm>
          <a:prstGeom prst="rect">
            <a:avLst/>
          </a:prstGeom>
        </p:spPr>
        <p:txBody>
          <a:bodyPr anchor="t" rtlCol="false" tIns="0" lIns="0" bIns="0" rIns="0">
            <a:spAutoFit/>
          </a:bodyPr>
          <a:lstStyle/>
          <a:p>
            <a:pPr algn="ctr">
              <a:lnSpc>
                <a:spcPts val="5533"/>
              </a:lnSpc>
              <a:spcBef>
                <a:spcPct val="0"/>
              </a:spcBef>
            </a:pPr>
            <a:r>
              <a:rPr lang="en-US" sz="3412">
                <a:solidFill>
                  <a:srgbClr val="000000"/>
                </a:solidFill>
                <a:latin typeface="League Spartan"/>
                <a:ea typeface="League Spartan"/>
                <a:cs typeface="League Spartan"/>
                <a:sym typeface="League Spartan"/>
              </a:rPr>
              <a:t>METHODOLOGY</a:t>
            </a:r>
          </a:p>
        </p:txBody>
      </p:sp>
      <p:sp>
        <p:nvSpPr>
          <p:cNvPr name="TextBox 8" id="8"/>
          <p:cNvSpPr txBox="true"/>
          <p:nvPr/>
        </p:nvSpPr>
        <p:spPr>
          <a:xfrm rot="0">
            <a:off x="0" y="1275420"/>
            <a:ext cx="18288000" cy="904876"/>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The methodology for building a face emotion detection model using Convolutional Neural Networks (CNN) involves several key steps, which include data collection, preprocessing, model development, training, and evaluation.</a:t>
            </a:r>
          </a:p>
        </p:txBody>
      </p:sp>
      <p:sp>
        <p:nvSpPr>
          <p:cNvPr name="TextBox 9" id="9"/>
          <p:cNvSpPr txBox="true"/>
          <p:nvPr/>
        </p:nvSpPr>
        <p:spPr>
          <a:xfrm rot="0">
            <a:off x="392931" y="2973798"/>
            <a:ext cx="8120896"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1-  Data Collection: kaggle dataset with seven emotions</a:t>
            </a:r>
          </a:p>
        </p:txBody>
      </p:sp>
      <p:sp>
        <p:nvSpPr>
          <p:cNvPr name="TextBox 10" id="10"/>
          <p:cNvSpPr txBox="true"/>
          <p:nvPr/>
        </p:nvSpPr>
        <p:spPr>
          <a:xfrm rot="-60000">
            <a:off x="-141872" y="3750871"/>
            <a:ext cx="10461739"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2- Data Preprocessing: Resize images,Normalize pixel values etc...</a:t>
            </a:r>
          </a:p>
        </p:txBody>
      </p:sp>
      <p:sp>
        <p:nvSpPr>
          <p:cNvPr name="TextBox 11" id="11"/>
          <p:cNvSpPr txBox="true"/>
          <p:nvPr/>
        </p:nvSpPr>
        <p:spPr>
          <a:xfrm rot="0">
            <a:off x="392931" y="4527929"/>
            <a:ext cx="3341846"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3- Model Architecture </a:t>
            </a:r>
          </a:p>
        </p:txBody>
      </p:sp>
      <p:sp>
        <p:nvSpPr>
          <p:cNvPr name="TextBox 12" id="12"/>
          <p:cNvSpPr txBox="true"/>
          <p:nvPr/>
        </p:nvSpPr>
        <p:spPr>
          <a:xfrm rot="0">
            <a:off x="176414" y="5213730"/>
            <a:ext cx="3140868"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4- Model Training</a:t>
            </a:r>
          </a:p>
        </p:txBody>
      </p:sp>
      <p:sp>
        <p:nvSpPr>
          <p:cNvPr name="TextBox 13" id="13"/>
          <p:cNvSpPr txBox="true"/>
          <p:nvPr/>
        </p:nvSpPr>
        <p:spPr>
          <a:xfrm rot="0">
            <a:off x="380405" y="5899531"/>
            <a:ext cx="8763595"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5- Model Evaluation: Accuracy, Confusion Matrix, F1-Score..</a:t>
            </a:r>
          </a:p>
        </p:txBody>
      </p:sp>
      <p:sp>
        <p:nvSpPr>
          <p:cNvPr name="TextBox 14" id="14"/>
          <p:cNvSpPr txBox="true"/>
          <p:nvPr/>
        </p:nvSpPr>
        <p:spPr>
          <a:xfrm rot="0">
            <a:off x="392931" y="6585331"/>
            <a:ext cx="471964"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6- </a:t>
            </a:r>
          </a:p>
        </p:txBody>
      </p:sp>
      <p:sp>
        <p:nvSpPr>
          <p:cNvPr name="TextBox 15" id="15"/>
          <p:cNvSpPr txBox="true"/>
          <p:nvPr/>
        </p:nvSpPr>
        <p:spPr>
          <a:xfrm rot="0">
            <a:off x="41972" y="6585331"/>
            <a:ext cx="3275310" cy="438151"/>
          </a:xfrm>
          <a:prstGeom prst="rect">
            <a:avLst/>
          </a:prstGeom>
        </p:spPr>
        <p:txBody>
          <a:bodyPr anchor="t" rtlCol="false" tIns="0" lIns="0" bIns="0" rIns="0">
            <a:spAutoFit/>
          </a:bodyPr>
          <a:lstStyle/>
          <a:p>
            <a:pPr algn="ctr">
              <a:lnSpc>
                <a:spcPts val="3749"/>
              </a:lnSpc>
              <a:spcBef>
                <a:spcPct val="0"/>
              </a:spcBef>
            </a:pPr>
            <a:r>
              <a:rPr lang="en-US" sz="2312">
                <a:solidFill>
                  <a:srgbClr val="000000"/>
                </a:solidFill>
                <a:latin typeface="Playpen Sans"/>
                <a:ea typeface="Playpen Sans"/>
                <a:cs typeface="Playpen Sans"/>
                <a:sym typeface="Playpen Sans"/>
              </a:rPr>
              <a:t>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DAGWwOJ4Rbw</dc:identifier>
  <dcterms:modified xsi:type="dcterms:W3CDTF">2011-08-01T06:04:30Z</dcterms:modified>
  <cp:revision>1</cp:revision>
  <dc:title>Face-Emotion-Detection-with-Convolutional-Neural-Networks.pptx</dc:title>
</cp:coreProperties>
</file>