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2"/>
    <p:sldMasterId id="2147483682" r:id="rId3"/>
  </p:sldMasterIdLst>
  <p:sldIdLst>
    <p:sldId id="256" r:id="rId4"/>
    <p:sldId id="265" r:id="rId5"/>
    <p:sldId id="267" r:id="rId6"/>
    <p:sldId id="271" r:id="rId7"/>
    <p:sldId id="268" r:id="rId8"/>
    <p:sldId id="269" r:id="rId9"/>
    <p:sldId id="270" r:id="rId10"/>
    <p:sldId id="272" r:id="rId11"/>
  </p:sldIdLst>
  <p:sldSz cx="9144000" cy="5143500" type="screen16x9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3D91D3-54AC-6AF9-B012-3D4F22565E87}" v="102" dt="2024-11-27T19:58:34.883"/>
    <p1510:client id="{B555A912-B179-835F-E09C-827A3A163E80}" v="71" dt="2024-11-27T19:42:00.9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4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F404E858-B3C5-4616-ABDA-6A79FCF6709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195120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CA182BF-26F4-4300-8A55-11F611EF6CE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195120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899911A7-E34A-437E-A454-F7A42AA53BC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5948BFFC-DEF9-46F6-B4F7-9D042BD613F6}" type="slidenum">
              <a:rPr lang="en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8" name="PlaceHolder 2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C7A78FF9-B49B-4B95-916B-FC1271EBBA67}" type="slidenum">
              <a:rPr lang="en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240" cy="34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Seventh Outline Level</a:t>
            </a:r>
          </a:p>
        </p:txBody>
      </p:sp>
      <p:sp>
        <p:nvSpPr>
          <p:cNvPr id="108" name="PlaceHolder 3"/>
          <p:cNvSpPr>
            <a:spLocks noGrp="1"/>
          </p:cNvSpPr>
          <p:nvPr>
            <p:ph type="sldNum" idx="18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" sz="1000" b="0" strike="noStrike" spc="-1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F01CA078-D600-4F30-B387-C42629A9118A}" type="slidenum">
              <a:rPr lang="en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b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CS 6476 Project 6</a:t>
            </a:r>
            <a:endParaRPr lang="en-US" sz="52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subTitle"/>
          </p:nvPr>
        </p:nvSpPr>
        <p:spPr>
          <a:xfrm>
            <a:off x="311760" y="2834280"/>
            <a:ext cx="8519760" cy="7920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marL="228600" indent="-228600" algn="ctr" defTabSz="9144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" sz="2800" b="0" strike="noStrike" spc="-1">
                <a:solidFill>
                  <a:srgbClr val="595959"/>
                </a:solidFill>
                <a:latin typeface="Arial"/>
                <a:ea typeface="Arial"/>
              </a:rPr>
              <a:t>[name]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 algn="ctr" defTabSz="9144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" sz="2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[GT email]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 algn="ctr" defTabSz="9144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" sz="2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[GT username]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 algn="ctr" defTabSz="9144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" sz="2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[GT ID]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 algn="ctr" defTabSz="9144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3"/>
          <p:cNvSpPr txBox="1"/>
          <p:nvPr/>
        </p:nvSpPr>
        <p:spPr>
          <a:xfrm>
            <a:off x="311760" y="122400"/>
            <a:ext cx="8519760" cy="7920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marL="228600" indent="-228600" algn="ctr" defTabSz="914400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" sz="2000" b="0" strike="noStrike" spc="-1">
                <a:solidFill>
                  <a:srgbClr val="C9211E"/>
                </a:solidFill>
                <a:latin typeface="Arial"/>
                <a:ea typeface="Arial"/>
              </a:rPr>
              <a:t>Warning: Do not delete slides.</a:t>
            </a:r>
            <a:br>
              <a:rPr sz="2000"/>
            </a:br>
            <a:r>
              <a:rPr lang="en" sz="2000" b="1" strike="noStrike" spc="-1">
                <a:solidFill>
                  <a:srgbClr val="C9211E"/>
                </a:solidFill>
                <a:latin typeface="Arial"/>
                <a:ea typeface="Arial"/>
              </a:rPr>
              <a:t>This includes extra credit slides and any problems you do not complete</a:t>
            </a:r>
            <a:r>
              <a:rPr lang="en" sz="2000" b="0" strike="noStrike" spc="-1">
                <a:solidFill>
                  <a:srgbClr val="C9211E"/>
                </a:solidFill>
                <a:latin typeface="Arial"/>
                <a:ea typeface="Arial"/>
              </a:rPr>
              <a:t>. </a:t>
            </a:r>
            <a:r>
              <a:rPr lang="en" sz="2000" b="1" strike="noStrike" spc="-1">
                <a:solidFill>
                  <a:srgbClr val="C9211E"/>
                </a:solidFill>
                <a:latin typeface="Arial"/>
                <a:ea typeface="Arial"/>
              </a:rPr>
              <a:t>All problems, including extra credit, must be assigned to a slide on Gradescope</a:t>
            </a:r>
            <a:r>
              <a:rPr lang="en" sz="2000" b="0" strike="noStrike" spc="-1">
                <a:solidFill>
                  <a:srgbClr val="C9211E"/>
                </a:solidFill>
                <a:latin typeface="Arial"/>
                <a:ea typeface="Arial"/>
              </a:rPr>
              <a:t>. The only exception is “Bells &amp; Whistles,” which may be left unassigned if you did not attempt it. Failure to follow this will result in a penalty</a:t>
            </a:r>
            <a:endParaRPr lang="en-US" sz="2000" b="0" strike="noStrike" spc="-1">
              <a:solidFill>
                <a:srgbClr val="C9211E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E09BFB-5F10-2975-9AEB-585473F20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>
            <a:extLst>
              <a:ext uri="{FF2B5EF4-FFF2-40B4-BE49-F238E27FC236}">
                <a16:creationId xmlns:a16="http://schemas.microsoft.com/office/drawing/2014/main" id="{B116A631-D5CA-F792-A839-601F9B333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spc="-1">
                <a:solidFill>
                  <a:srgbClr val="000000"/>
                </a:solidFill>
                <a:latin typeface="Arial"/>
                <a:ea typeface="Arial"/>
              </a:rPr>
              <a:t>Part</a:t>
            </a:r>
            <a:r>
              <a:rPr lang="en" sz="2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" sz="2800" spc="-1">
                <a:solidFill>
                  <a:srgbClr val="000000"/>
                </a:solidFill>
                <a:latin typeface="Arial"/>
                <a:ea typeface="Arial"/>
              </a:rPr>
              <a:t>1: 2D image representation </a:t>
            </a:r>
            <a:endParaRPr lang="en-US" sz="2800" b="0" strike="noStrike" spc="-1">
              <a:solidFill>
                <a:schemeClr val="dk1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27" name="PlaceHolder 2">
            <a:extLst>
              <a:ext uri="{FF2B5EF4-FFF2-40B4-BE49-F238E27FC236}">
                <a16:creationId xmlns:a16="http://schemas.microsoft.com/office/drawing/2014/main" id="{7D1AE13F-AA87-6BCE-F5A7-A6E2C46B0F24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11760" y="1016079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" sz="1400" spc="-1" dirty="0">
                <a:solidFill>
                  <a:srgbClr val="595959"/>
                </a:solidFill>
                <a:latin typeface="Arial"/>
                <a:ea typeface="Arial"/>
              </a:rPr>
              <a:t>[Paste</a:t>
            </a:r>
            <a:r>
              <a:rPr lang="en" sz="14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 your result images </a:t>
            </a:r>
            <a:r>
              <a:rPr lang="en-US" sz="1400" spc="-1" dirty="0">
                <a:solidFill>
                  <a:srgbClr val="595959"/>
                </a:solidFill>
                <a:latin typeface="Arial"/>
                <a:ea typeface="Arial"/>
              </a:rPr>
              <a:t>with different </a:t>
            </a:r>
            <a:r>
              <a:rPr lang="en-US" sz="1400" spc="-1" err="1">
                <a:solidFill>
                  <a:srgbClr val="595959"/>
                </a:solidFill>
                <a:latin typeface="Arial"/>
                <a:ea typeface="Arial"/>
              </a:rPr>
              <a:t>num_frequencies</a:t>
            </a:r>
            <a:r>
              <a:rPr lang="en-US" sz="1400" spc="-1" dirty="0">
                <a:solidFill>
                  <a:srgbClr val="595959"/>
                </a:solidFill>
                <a:latin typeface="Arial"/>
                <a:ea typeface="Arial"/>
              </a:rPr>
              <a:t>=0, 2,</a:t>
            </a:r>
            <a:r>
              <a:rPr lang="en-US" sz="14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 </a:t>
            </a:r>
            <a:r>
              <a:rPr lang="en-US" sz="1400" spc="-1" dirty="0">
                <a:solidFill>
                  <a:srgbClr val="595959"/>
                </a:solidFill>
                <a:latin typeface="Arial"/>
                <a:ea typeface="Arial"/>
              </a:rPr>
              <a:t>4, 6</a:t>
            </a:r>
            <a:r>
              <a:rPr lang="en" sz="1400" spc="-1" dirty="0">
                <a:solidFill>
                  <a:srgbClr val="595959"/>
                </a:solidFill>
                <a:latin typeface="Arial"/>
                <a:ea typeface="Arial"/>
              </a:rPr>
              <a:t> </a:t>
            </a:r>
            <a:r>
              <a:rPr lang="en" sz="14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as comparison</a:t>
            </a:r>
            <a:r>
              <a:rPr lang="en" sz="1400" spc="-1" dirty="0">
                <a:solidFill>
                  <a:srgbClr val="595959"/>
                </a:solidFill>
                <a:latin typeface="Arial"/>
                <a:ea typeface="Arial"/>
              </a:rPr>
              <a:t>:]</a:t>
            </a:r>
            <a:endParaRPr lang="en" sz="1400" b="0" strike="noStrike" spc="-1" dirty="0">
              <a:solidFill>
                <a:srgbClr val="595959"/>
              </a:solidFill>
              <a:latin typeface="Arial"/>
              <a:ea typeface="Arial"/>
            </a:endParaRPr>
          </a:p>
          <a:p>
            <a:pPr>
              <a:lnSpc>
                <a:spcPct val="114999"/>
              </a:lnSpc>
              <a:tabLst>
                <a:tab pos="0" algn="l"/>
              </a:tabLst>
            </a:pPr>
            <a:endParaRPr lang="en" sz="1800" spc="-1">
              <a:solidFill>
                <a:srgbClr val="595959"/>
              </a:solidFill>
              <a:latin typeface="Arial"/>
            </a:endParaRPr>
          </a:p>
          <a:p>
            <a:pPr>
              <a:lnSpc>
                <a:spcPct val="114999"/>
              </a:lnSpc>
              <a:tabLst>
                <a:tab pos="0" algn="l"/>
              </a:tabLst>
            </a:pPr>
            <a:endParaRPr lang="en" sz="1800" spc="-1">
              <a:solidFill>
                <a:srgbClr val="595959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640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E09BFB-5F10-2975-9AEB-585473F20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>
            <a:extLst>
              <a:ext uri="{FF2B5EF4-FFF2-40B4-BE49-F238E27FC236}">
                <a16:creationId xmlns:a16="http://schemas.microsoft.com/office/drawing/2014/main" id="{B116A631-D5CA-F792-A839-601F9B333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spc="-1">
                <a:solidFill>
                  <a:srgbClr val="000000"/>
                </a:solidFill>
                <a:latin typeface="Arial"/>
                <a:ea typeface="Arial"/>
              </a:rPr>
              <a:t>Part</a:t>
            </a:r>
            <a:r>
              <a:rPr lang="en" sz="2800" b="0" strike="noStrike" spc="-1">
                <a:solidFill>
                  <a:srgbClr val="000000"/>
                </a:solidFill>
                <a:latin typeface="Arial"/>
                <a:ea typeface="Arial"/>
              </a:rPr>
              <a:t> 1</a:t>
            </a:r>
            <a:r>
              <a:rPr lang="en" sz="2800" spc="-1">
                <a:solidFill>
                  <a:srgbClr val="000000"/>
                </a:solidFill>
                <a:latin typeface="Arial"/>
                <a:ea typeface="Arial"/>
              </a:rPr>
              <a:t>:</a:t>
            </a:r>
            <a:r>
              <a:rPr lang="en" sz="2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" sz="2800" spc="-1">
                <a:solidFill>
                  <a:srgbClr val="000000"/>
                </a:solidFill>
                <a:latin typeface="Arial"/>
                <a:ea typeface="Arial"/>
                <a:cs typeface="Arial"/>
              </a:rPr>
              <a:t>2D image representation</a:t>
            </a:r>
            <a:r>
              <a:rPr lang="en" sz="2800" spc="-1">
                <a:solidFill>
                  <a:srgbClr val="000000"/>
                </a:solidFill>
                <a:latin typeface="Arial"/>
                <a:ea typeface="Arial"/>
              </a:rPr>
              <a:t> </a:t>
            </a:r>
            <a:endParaRPr lang="en-US" sz="2800" b="0" strike="noStrike" spc="-1">
              <a:solidFill>
                <a:schemeClr val="dk1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27" name="PlaceHolder 2">
            <a:extLst>
              <a:ext uri="{FF2B5EF4-FFF2-40B4-BE49-F238E27FC236}">
                <a16:creationId xmlns:a16="http://schemas.microsoft.com/office/drawing/2014/main" id="{7D1AE13F-AA87-6BCE-F5A7-A6E2C46B0F24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>
              <a:lnSpc>
                <a:spcPct val="114999"/>
              </a:lnSpc>
              <a:tabLst>
                <a:tab pos="0" algn="l"/>
              </a:tabLst>
            </a:pPr>
            <a:endParaRPr lang="en" sz="1800" spc="-1">
              <a:solidFill>
                <a:srgbClr val="595959"/>
              </a:solidFill>
              <a:latin typeface="Arial"/>
            </a:endParaRPr>
          </a:p>
          <a:p>
            <a:pPr>
              <a:lnSpc>
                <a:spcPct val="114999"/>
              </a:lnSpc>
              <a:tabLst>
                <a:tab pos="0" algn="l"/>
              </a:tabLst>
            </a:pPr>
            <a:endParaRPr lang="en" sz="1800" spc="-1">
              <a:solidFill>
                <a:srgbClr val="595959"/>
              </a:solidFill>
              <a:latin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8BA80A-261D-48DE-1FEA-BAD19C0C5BCE}"/>
              </a:ext>
            </a:extLst>
          </p:cNvPr>
          <p:cNvSpPr txBox="1"/>
          <p:nvPr/>
        </p:nvSpPr>
        <p:spPr>
          <a:xfrm>
            <a:off x="311393" y="1018076"/>
            <a:ext cx="852597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595959"/>
                </a:solidFill>
                <a:cs typeface="Arial"/>
              </a:rPr>
              <a:t>[</a:t>
            </a:r>
            <a:r>
              <a:rPr lang="en-US" sz="1400" dirty="0">
                <a:solidFill>
                  <a:srgbClr val="595959"/>
                </a:solidFill>
                <a:ea typeface="+mn-lt"/>
                <a:cs typeface="+mn-lt"/>
              </a:rPr>
              <a:t>Explain the impact of positional encoding and how varying the number of frequencies affects the results.</a:t>
            </a:r>
            <a:r>
              <a:rPr lang="en-US" sz="1400" dirty="0">
                <a:solidFill>
                  <a:srgbClr val="595959"/>
                </a:solidFill>
                <a:cs typeface="Arial"/>
              </a:rPr>
              <a:t>]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645676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D54B70-3514-056F-1DB1-3FB490F1FB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>
            <a:extLst>
              <a:ext uri="{FF2B5EF4-FFF2-40B4-BE49-F238E27FC236}">
                <a16:creationId xmlns:a16="http://schemas.microsoft.com/office/drawing/2014/main" id="{21D52B93-EC80-3644-8752-1E859A880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spc="-1">
                <a:solidFill>
                  <a:srgbClr val="000000"/>
                </a:solidFill>
                <a:latin typeface="Arial"/>
                <a:ea typeface="Arial"/>
              </a:rPr>
              <a:t>Part</a:t>
            </a:r>
            <a:r>
              <a:rPr lang="en" sz="2800" b="0" strike="noStrike" spc="-1">
                <a:solidFill>
                  <a:srgbClr val="000000"/>
                </a:solidFill>
                <a:latin typeface="Arial"/>
                <a:ea typeface="Arial"/>
              </a:rPr>
              <a:t> 2</a:t>
            </a:r>
            <a:r>
              <a:rPr lang="en" sz="2800" spc="-1">
                <a:solidFill>
                  <a:srgbClr val="000000"/>
                </a:solidFill>
                <a:latin typeface="Arial"/>
                <a:ea typeface="Arial"/>
              </a:rPr>
              <a:t>:</a:t>
            </a:r>
            <a:r>
              <a:rPr lang="en" sz="2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800" spc="-1">
                <a:solidFill>
                  <a:srgbClr val="000000"/>
                </a:solidFill>
                <a:latin typeface="Arial"/>
                <a:ea typeface="Arial"/>
                <a:cs typeface="Arial"/>
              </a:rPr>
              <a:t>Rendering Single Image with </a:t>
            </a:r>
            <a:r>
              <a:rPr lang="en-US" sz="2800" spc="-1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NeRF</a:t>
            </a:r>
            <a:endParaRPr lang="en-US" sz="2800" b="0" strike="noStrike" spc="-1">
              <a:solidFill>
                <a:schemeClr val="dk1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27" name="PlaceHolder 2">
            <a:extLst>
              <a:ext uri="{FF2B5EF4-FFF2-40B4-BE49-F238E27FC236}">
                <a16:creationId xmlns:a16="http://schemas.microsoft.com/office/drawing/2014/main" id="{9FDD6B65-15C7-D1E6-68F1-4FAF44D6FEFF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" sz="1400" spc="-1" dirty="0">
                <a:solidFill>
                  <a:srgbClr val="595959"/>
                </a:solidFill>
                <a:latin typeface="Arial"/>
                <a:ea typeface="Arial"/>
              </a:rPr>
              <a:t>[</a:t>
            </a:r>
            <a:r>
              <a:rPr lang="en" sz="14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Paste the result of running </a:t>
            </a:r>
            <a:r>
              <a:rPr lang="en-US" sz="1400" b="0" strike="noStrike" spc="-1" err="1">
                <a:solidFill>
                  <a:srgbClr val="595959"/>
                </a:solidFill>
                <a:latin typeface="Arial"/>
                <a:ea typeface="Arial"/>
              </a:rPr>
              <a:t>render_image_test</a:t>
            </a:r>
            <a:r>
              <a:rPr lang="en-US" sz="14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() in part 2(e</a:t>
            </a:r>
            <a:r>
              <a:rPr lang="en-US" sz="1400" spc="-1" dirty="0">
                <a:solidFill>
                  <a:srgbClr val="595959"/>
                </a:solidFill>
                <a:latin typeface="Arial"/>
                <a:ea typeface="Arial"/>
              </a:rPr>
              <a:t>), showing the </a:t>
            </a:r>
            <a:r>
              <a:rPr lang="en-US" sz="1400" spc="-1" dirty="0">
                <a:solidFill>
                  <a:srgbClr val="595959"/>
                </a:solidFill>
                <a:ea typeface="+mj-lt"/>
                <a:cs typeface="+mj-lt"/>
              </a:rPr>
              <a:t>output from your rendering code</a:t>
            </a:r>
            <a:r>
              <a:rPr lang="en-US" sz="1400" spc="-1" dirty="0">
                <a:solidFill>
                  <a:srgbClr val="595959"/>
                </a:solidFill>
                <a:latin typeface="Arial"/>
                <a:ea typeface="Arial"/>
              </a:rPr>
              <a:t>]</a:t>
            </a:r>
            <a:endParaRPr lang="en" sz="1400" b="0" strike="noStrike" spc="-1" dirty="0">
              <a:solidFill>
                <a:srgbClr val="595959"/>
              </a:solidFill>
              <a:latin typeface="Arial"/>
              <a:ea typeface="Arial"/>
            </a:endParaRPr>
          </a:p>
          <a:p>
            <a:pPr>
              <a:lnSpc>
                <a:spcPct val="114999"/>
              </a:lnSpc>
              <a:tabLst>
                <a:tab pos="0" algn="l"/>
              </a:tabLst>
            </a:pPr>
            <a:endParaRPr lang="en" sz="1400" spc="-1" dirty="0">
              <a:solidFill>
                <a:srgbClr val="595959"/>
              </a:solidFill>
              <a:latin typeface="Arial"/>
            </a:endParaRPr>
          </a:p>
          <a:p>
            <a:pPr>
              <a:lnSpc>
                <a:spcPct val="114999"/>
              </a:lnSpc>
              <a:tabLst>
                <a:tab pos="0" algn="l"/>
              </a:tabLst>
            </a:pPr>
            <a:endParaRPr lang="en" sz="1400" spc="-1" dirty="0">
              <a:solidFill>
                <a:srgbClr val="595959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0302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>
            <a:extLst>
              <a:ext uri="{FF2B5EF4-FFF2-40B4-BE49-F238E27FC236}">
                <a16:creationId xmlns:a16="http://schemas.microsoft.com/office/drawing/2014/main" id="{4B293A4F-3032-52FE-BB60-93743D3C9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spc="-1">
                <a:solidFill>
                  <a:srgbClr val="000000"/>
                </a:solidFill>
                <a:latin typeface="Arial"/>
                <a:ea typeface="Arial"/>
              </a:rPr>
              <a:t>Part</a:t>
            </a:r>
            <a:r>
              <a:rPr lang="en" sz="2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" sz="2800" spc="-1">
                <a:solidFill>
                  <a:srgbClr val="000000"/>
                </a:solidFill>
                <a:latin typeface="Arial"/>
                <a:ea typeface="Arial"/>
              </a:rPr>
              <a:t>3:</a:t>
            </a:r>
            <a:r>
              <a:rPr lang="en" sz="2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" sz="2800" spc="-1">
                <a:solidFill>
                  <a:srgbClr val="000000"/>
                </a:solidFill>
                <a:ea typeface="+mj-lt"/>
                <a:cs typeface="+mj-lt"/>
              </a:rPr>
              <a:t>Training </a:t>
            </a:r>
            <a:r>
              <a:rPr lang="en" sz="2800" spc="-1" err="1">
                <a:solidFill>
                  <a:srgbClr val="000000"/>
                </a:solidFill>
                <a:ea typeface="+mj-lt"/>
                <a:cs typeface="+mj-lt"/>
              </a:rPr>
              <a:t>NeRF</a:t>
            </a:r>
            <a:endParaRPr lang="en-US" sz="2800" b="0" strike="noStrike" spc="-1" err="1">
              <a:solidFill>
                <a:schemeClr val="dk1"/>
              </a:solidFill>
              <a:ea typeface="+mj-lt"/>
              <a:cs typeface="+mj-lt"/>
            </a:endParaRP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" name="PlaceHolder 2">
            <a:extLst>
              <a:ext uri="{FF2B5EF4-FFF2-40B4-BE49-F238E27FC236}">
                <a16:creationId xmlns:a16="http://schemas.microsoft.com/office/drawing/2014/main" id="{7F61E609-8D2C-1AF9-373A-3CA756DF4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>
              <a:lnSpc>
                <a:spcPct val="114999"/>
              </a:lnSpc>
              <a:tabLst>
                <a:tab pos="0" algn="l"/>
              </a:tabLst>
            </a:pPr>
            <a:endParaRPr lang="en" sz="1800" spc="-1">
              <a:solidFill>
                <a:srgbClr val="595959"/>
              </a:solidFill>
              <a:latin typeface="Arial"/>
            </a:endParaRPr>
          </a:p>
          <a:p>
            <a:pPr>
              <a:lnSpc>
                <a:spcPct val="114999"/>
              </a:lnSpc>
              <a:tabLst>
                <a:tab pos="0" algn="l"/>
              </a:tabLst>
            </a:pPr>
            <a:endParaRPr lang="en" sz="1800" spc="-1">
              <a:solidFill>
                <a:srgbClr val="595959"/>
              </a:solidFill>
              <a:latin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7FC024-526B-5FF8-0ACD-2584DE71BB9A}"/>
              </a:ext>
            </a:extLst>
          </p:cNvPr>
          <p:cNvSpPr txBox="1"/>
          <p:nvPr/>
        </p:nvSpPr>
        <p:spPr>
          <a:xfrm>
            <a:off x="311393" y="1026869"/>
            <a:ext cx="785336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595959"/>
                </a:solidFill>
                <a:cs typeface="Arial"/>
              </a:rPr>
              <a:t>[</a:t>
            </a:r>
            <a:r>
              <a:rPr lang="en-US" sz="1400" dirty="0">
                <a:solidFill>
                  <a:srgbClr val="595959"/>
                </a:solidFill>
                <a:ea typeface="+mn-lt"/>
                <a:cs typeface="+mn-lt"/>
              </a:rPr>
              <a:t>Paste </a:t>
            </a:r>
            <a:r>
              <a:rPr lang="en-US" sz="1400" dirty="0">
                <a:solidFill>
                  <a:srgbClr val="595959"/>
                </a:solidFill>
                <a:cs typeface="Arial"/>
              </a:rPr>
              <a:t>your outputs of the rendered RGB image and its depth map after one iteration of </a:t>
            </a:r>
            <a:r>
              <a:rPr lang="en-US" sz="1400" dirty="0" err="1">
                <a:solidFill>
                  <a:srgbClr val="595959"/>
                </a:solidFill>
                <a:cs typeface="Arial"/>
              </a:rPr>
              <a:t>NeRF</a:t>
            </a:r>
            <a:r>
              <a:rPr lang="en-US" sz="1400" dirty="0">
                <a:solidFill>
                  <a:srgbClr val="595959"/>
                </a:solidFill>
                <a:cs typeface="Arial"/>
              </a:rPr>
              <a:t>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15372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>
            <a:extLst>
              <a:ext uri="{FF2B5EF4-FFF2-40B4-BE49-F238E27FC236}">
                <a16:creationId xmlns:a16="http://schemas.microsoft.com/office/drawing/2014/main" id="{4B293A4F-3032-52FE-BB60-93743D3C9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spc="-1">
                <a:solidFill>
                  <a:srgbClr val="000000"/>
                </a:solidFill>
                <a:latin typeface="Arial"/>
                <a:ea typeface="Arial"/>
              </a:rPr>
              <a:t>Part</a:t>
            </a:r>
            <a:r>
              <a:rPr lang="en" sz="2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" sz="2800" spc="-1">
                <a:solidFill>
                  <a:srgbClr val="000000"/>
                </a:solidFill>
                <a:latin typeface="Arial"/>
                <a:ea typeface="Arial"/>
              </a:rPr>
              <a:t>3:</a:t>
            </a:r>
            <a:r>
              <a:rPr lang="en" sz="2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" sz="2800" spc="-1">
                <a:solidFill>
                  <a:srgbClr val="000000"/>
                </a:solidFill>
                <a:ea typeface="+mj-lt"/>
                <a:cs typeface="+mj-lt"/>
              </a:rPr>
              <a:t>Training </a:t>
            </a:r>
            <a:r>
              <a:rPr lang="en" sz="2800" spc="-1" err="1">
                <a:solidFill>
                  <a:srgbClr val="000000"/>
                </a:solidFill>
                <a:ea typeface="+mj-lt"/>
                <a:cs typeface="+mj-lt"/>
              </a:rPr>
              <a:t>NeRF</a:t>
            </a:r>
            <a:endParaRPr lang="en-US" sz="2800" b="0" strike="noStrike" spc="-1" err="1">
              <a:solidFill>
                <a:schemeClr val="dk1"/>
              </a:solidFill>
              <a:ea typeface="+mj-lt"/>
              <a:cs typeface="+mj-lt"/>
            </a:endParaRP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" name="PlaceHolder 2">
            <a:extLst>
              <a:ext uri="{FF2B5EF4-FFF2-40B4-BE49-F238E27FC236}">
                <a16:creationId xmlns:a16="http://schemas.microsoft.com/office/drawing/2014/main" id="{7F61E609-8D2C-1AF9-373A-3CA756DF4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>
              <a:lnSpc>
                <a:spcPct val="114999"/>
              </a:lnSpc>
              <a:tabLst>
                <a:tab pos="0" algn="l"/>
              </a:tabLst>
            </a:pPr>
            <a:endParaRPr lang="en" sz="1800" spc="-1">
              <a:solidFill>
                <a:srgbClr val="595959"/>
              </a:solidFill>
              <a:latin typeface="Arial"/>
            </a:endParaRPr>
          </a:p>
          <a:p>
            <a:pPr>
              <a:lnSpc>
                <a:spcPct val="114999"/>
              </a:lnSpc>
              <a:tabLst>
                <a:tab pos="0" algn="l"/>
              </a:tabLst>
            </a:pPr>
            <a:endParaRPr lang="en" sz="1800" spc="-1">
              <a:solidFill>
                <a:srgbClr val="595959"/>
              </a:solidFill>
              <a:latin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7FC024-526B-5FF8-0ACD-2584DE71BB9A}"/>
              </a:ext>
            </a:extLst>
          </p:cNvPr>
          <p:cNvSpPr txBox="1"/>
          <p:nvPr/>
        </p:nvSpPr>
        <p:spPr>
          <a:xfrm>
            <a:off x="311393" y="1154357"/>
            <a:ext cx="807316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595959"/>
                </a:solidFill>
                <a:cs typeface="Arial"/>
              </a:rPr>
              <a:t>[</a:t>
            </a:r>
            <a:r>
              <a:rPr lang="en-US" sz="1400" dirty="0">
                <a:solidFill>
                  <a:srgbClr val="595959"/>
                </a:solidFill>
                <a:ea typeface="+mn-lt"/>
                <a:cs typeface="+mn-lt"/>
              </a:rPr>
              <a:t>Paste </a:t>
            </a:r>
            <a:r>
              <a:rPr lang="en-US" sz="1400" dirty="0">
                <a:solidFill>
                  <a:srgbClr val="595959"/>
                </a:solidFill>
                <a:cs typeface="Arial"/>
              </a:rPr>
              <a:t>your outputs of the rendered RGB image and its depth map of the </a:t>
            </a:r>
            <a:r>
              <a:rPr lang="en-US" sz="1400" dirty="0">
                <a:solidFill>
                  <a:srgbClr val="595959"/>
                </a:solidFill>
                <a:ea typeface="+mn-lt"/>
                <a:cs typeface="+mn-lt"/>
              </a:rPr>
              <a:t>held-out view</a:t>
            </a:r>
            <a:r>
              <a:rPr lang="en-US" sz="1400" dirty="0">
                <a:solidFill>
                  <a:srgbClr val="595959"/>
                </a:solidFill>
                <a:cs typeface="Arial"/>
              </a:rPr>
              <a:t>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55473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>
            <a:extLst>
              <a:ext uri="{FF2B5EF4-FFF2-40B4-BE49-F238E27FC236}">
                <a16:creationId xmlns:a16="http://schemas.microsoft.com/office/drawing/2014/main" id="{4B293A4F-3032-52FE-BB60-93743D3C9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2800" spc="-1">
                <a:solidFill>
                  <a:srgbClr val="000000"/>
                </a:solidFill>
                <a:latin typeface="Arial"/>
                <a:ea typeface="Arial"/>
              </a:rPr>
              <a:t>Part</a:t>
            </a:r>
            <a:r>
              <a:rPr lang="en" sz="2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" sz="2800" spc="-1">
                <a:solidFill>
                  <a:srgbClr val="000000"/>
                </a:solidFill>
                <a:latin typeface="Arial"/>
                <a:ea typeface="Arial"/>
              </a:rPr>
              <a:t>3:</a:t>
            </a:r>
            <a:r>
              <a:rPr lang="en" sz="2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" sz="2800" spc="-1">
                <a:solidFill>
                  <a:srgbClr val="000000"/>
                </a:solidFill>
                <a:ea typeface="+mj-lt"/>
                <a:cs typeface="+mj-lt"/>
              </a:rPr>
              <a:t>Training </a:t>
            </a:r>
            <a:r>
              <a:rPr lang="en" sz="2800" spc="-1" err="1">
                <a:solidFill>
                  <a:srgbClr val="000000"/>
                </a:solidFill>
                <a:ea typeface="+mj-lt"/>
                <a:cs typeface="+mj-lt"/>
              </a:rPr>
              <a:t>NeRF</a:t>
            </a:r>
            <a:endParaRPr lang="en-US" sz="2800" b="0" strike="noStrike" spc="-1" err="1">
              <a:solidFill>
                <a:schemeClr val="dk1"/>
              </a:solidFill>
              <a:ea typeface="+mj-lt"/>
              <a:cs typeface="+mj-lt"/>
            </a:endParaRP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" name="PlaceHolder 2">
            <a:extLst>
              <a:ext uri="{FF2B5EF4-FFF2-40B4-BE49-F238E27FC236}">
                <a16:creationId xmlns:a16="http://schemas.microsoft.com/office/drawing/2014/main" id="{7F61E609-8D2C-1AF9-373A-3CA756DF4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>
              <a:lnSpc>
                <a:spcPct val="114999"/>
              </a:lnSpc>
              <a:tabLst>
                <a:tab pos="0" algn="l"/>
              </a:tabLst>
            </a:pPr>
            <a:endParaRPr lang="en" sz="1800" spc="-1">
              <a:solidFill>
                <a:srgbClr val="595959"/>
              </a:solidFill>
              <a:latin typeface="Arial"/>
            </a:endParaRPr>
          </a:p>
          <a:p>
            <a:pPr>
              <a:lnSpc>
                <a:spcPct val="114999"/>
              </a:lnSpc>
              <a:tabLst>
                <a:tab pos="0" algn="l"/>
              </a:tabLst>
            </a:pPr>
            <a:endParaRPr lang="en" sz="1800" spc="-1">
              <a:solidFill>
                <a:srgbClr val="595959"/>
              </a:solidFill>
              <a:latin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7FC024-526B-5FF8-0ACD-2584DE71BB9A}"/>
              </a:ext>
            </a:extLst>
          </p:cNvPr>
          <p:cNvSpPr txBox="1"/>
          <p:nvPr/>
        </p:nvSpPr>
        <p:spPr>
          <a:xfrm>
            <a:off x="311393" y="1040057"/>
            <a:ext cx="611248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595959"/>
                </a:solidFill>
                <a:cs typeface="Arial"/>
              </a:rPr>
              <a:t>[</a:t>
            </a:r>
            <a:r>
              <a:rPr lang="en-US" sz="1400" dirty="0">
                <a:solidFill>
                  <a:srgbClr val="595959"/>
                </a:solidFill>
                <a:ea typeface="+mn-lt"/>
                <a:cs typeface="+mn-lt"/>
              </a:rPr>
              <a:t>Report</a:t>
            </a:r>
            <a:r>
              <a:rPr lang="en-US" sz="1400" dirty="0">
                <a:solidFill>
                  <a:srgbClr val="595959"/>
                </a:solidFill>
                <a:cs typeface="Arial"/>
              </a:rPr>
              <a:t> your PSNR score after 1000 iterations]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5847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2E1E1-BDC1-C66A-7953-D73521AC8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" sz="2800" dirty="0">
                <a:cs typeface="Arial"/>
              </a:rPr>
              <a:t>Bells &amp; Whistles (Additional EC)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700A2-4672-4F1E-1C2C-94FF9438B401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11760" y="1152360"/>
            <a:ext cx="8519832" cy="341568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595959"/>
                </a:solidFill>
                <a:cs typeface="Arial"/>
              </a:rPr>
              <a:t>[Add any additional extra credit or experiments you did here]</a:t>
            </a:r>
          </a:p>
        </p:txBody>
      </p:sp>
    </p:spTree>
    <p:extLst>
      <p:ext uri="{BB962C8B-B14F-4D97-AF65-F5344CB8AC3E}">
        <p14:creationId xmlns:p14="http://schemas.microsoft.com/office/powerpoint/2010/main" val="937715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251</Words>
  <Application>Microsoft Macintosh PowerPoint</Application>
  <PresentationFormat>On-screen Show (16:9)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Symbol</vt:lpstr>
      <vt:lpstr>Times New Roman</vt:lpstr>
      <vt:lpstr>Wingdings</vt:lpstr>
      <vt:lpstr>Office Theme</vt:lpstr>
      <vt:lpstr>Office Theme</vt:lpstr>
      <vt:lpstr>Office Theme</vt:lpstr>
      <vt:lpstr>CS 6476 Project 6</vt:lpstr>
      <vt:lpstr>Part 1: 2D image representation  </vt:lpstr>
      <vt:lpstr>Part 1: 2D image representation  </vt:lpstr>
      <vt:lpstr>Part 2: Rendering Single Image with NeRF </vt:lpstr>
      <vt:lpstr>Part 3: Training NeRF </vt:lpstr>
      <vt:lpstr>Part 3: Training NeRF </vt:lpstr>
      <vt:lpstr>Part 3: Training NeRF </vt:lpstr>
      <vt:lpstr>Bells &amp; Whistles (Additional EC)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6476 Project 6</dc:title>
  <dc:subject/>
  <dc:creator/>
  <dc:description/>
  <cp:lastModifiedBy>Zhang, Gong</cp:lastModifiedBy>
  <cp:revision>38</cp:revision>
  <dcterms:modified xsi:type="dcterms:W3CDTF">2025-04-07T18:31:33Z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8</vt:i4>
  </property>
  <property fmtid="{D5CDD505-2E9C-101B-9397-08002B2CF9AE}" pid="3" name="PresentationFormat">
    <vt:lpwstr>On-screen Show (16:9)</vt:lpwstr>
  </property>
  <property fmtid="{D5CDD505-2E9C-101B-9397-08002B2CF9AE}" pid="4" name="Slides">
    <vt:i4>8</vt:i4>
  </property>
</Properties>
</file>