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 id="2147483663" r:id="rId2"/>
    <p:sldMasterId id="2147483664" r:id="rId3"/>
    <p:sldMasterId id="2147483665" r:id="rId4"/>
  </p:sldMasterIdLst>
  <p:notesMasterIdLst>
    <p:notesMasterId r:id="rId20"/>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4B237E-7425-48C3-BFFF-0002C024C5BE}">
  <a:tblStyle styleId="{CB4B237E-7425-48C3-BFFF-0002C024C5B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39b1938f78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g339b1938f78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9b1938f78_2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339b1938f78_2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39b1938f78_2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g339b1938f78_2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39b1938f78_2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339b1938f78_2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39b1938f78_2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g339b1938f78_2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39b1938f78_2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g339b1938f78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39b1938f78_2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339b1938f78_2_10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39b1938f78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g339b1938f78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39b1938f78_2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g339b1938f78_2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39b1938f78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g339b1938f78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39b1938f78_2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339b1938f78_2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39b1938f78_2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339b1938f78_2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39b1938f78_2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339b1938f78_2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39b1938f78_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339b1938f78_2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39b1938f78_2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339b1938f78_2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4"/>
          <p:cNvSpPr txBox="1">
            <a:spLocks noGrp="1"/>
          </p:cNvSpPr>
          <p:nvPr>
            <p:ph type="subTitle" idx="1"/>
          </p:nvPr>
        </p:nvSpPr>
        <p:spPr>
          <a:xfrm>
            <a:off x="311760" y="1152360"/>
            <a:ext cx="8520120" cy="34160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57" name="Google Shape;57;p14"/>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lvl="1"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lvl="2"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lvl="3"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lvl="4"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lvl="5"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lvl="6"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lvl="7"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lvl="8"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AND_TWO_COLUMNS" type="twoObj">
  <p:cSld name="TWO_OBJECTS">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6"/>
          <p:cNvSpPr txBox="1">
            <a:spLocks noGrp="1"/>
          </p:cNvSpPr>
          <p:nvPr>
            <p:ph type="body" idx="1"/>
          </p:nvPr>
        </p:nvSpPr>
        <p:spPr>
          <a:xfrm>
            <a:off x="311760" y="1152360"/>
            <a:ext cx="4157640" cy="3416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6"/>
          <p:cNvSpPr txBox="1">
            <a:spLocks noGrp="1"/>
          </p:cNvSpPr>
          <p:nvPr>
            <p:ph type="body" idx="2"/>
          </p:nvPr>
        </p:nvSpPr>
        <p:spPr>
          <a:xfrm>
            <a:off x="4677840" y="1152360"/>
            <a:ext cx="4157640" cy="3416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16"/>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lvl="1"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lvl="2"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lvl="3"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lvl="4"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lvl="5"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lvl="6"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lvl="7"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lvl="8"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8"/>
          <p:cNvSpPr txBox="1">
            <a:spLocks noGrp="1"/>
          </p:cNvSpPr>
          <p:nvPr>
            <p:ph type="body" idx="1"/>
          </p:nvPr>
        </p:nvSpPr>
        <p:spPr>
          <a:xfrm>
            <a:off x="311760" y="1152360"/>
            <a:ext cx="8520120" cy="3416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8"/>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lvl="1"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lvl="2"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lvl="3"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lvl="4"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lvl="5"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lvl="6"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lvl="7"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lvl="8"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60" y="744480"/>
            <a:ext cx="8520120" cy="205236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53" name="Google Shape;53;p13"/>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60" y="444960"/>
            <a:ext cx="8520120" cy="572400"/>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15"/>
          <p:cNvSpPr txBox="1">
            <a:spLocks noGrp="1"/>
          </p:cNvSpPr>
          <p:nvPr>
            <p:ph type="body" idx="1"/>
          </p:nvPr>
        </p:nvSpPr>
        <p:spPr>
          <a:xfrm>
            <a:off x="311760" y="1152360"/>
            <a:ext cx="3999600" cy="341604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1" name="Google Shape;61;p15"/>
          <p:cNvSpPr txBox="1">
            <a:spLocks noGrp="1"/>
          </p:cNvSpPr>
          <p:nvPr>
            <p:ph type="body" idx="2"/>
          </p:nvPr>
        </p:nvSpPr>
        <p:spPr>
          <a:xfrm>
            <a:off x="4832280" y="1152360"/>
            <a:ext cx="3999600" cy="341604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Google Shape;62;p15"/>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marR="0" lvl="1" indent="0" algn="r" rtl="0">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marR="0" lvl="2" indent="0" algn="r" rtl="0">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marR="0" lvl="3" indent="0" algn="r" rtl="0">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marR="0" lvl="4" indent="0" algn="r" rtl="0">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marR="0" lvl="5" indent="0" algn="r" rtl="0">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marR="0" lvl="6" indent="0" algn="r" rtl="0">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marR="0" lvl="7" indent="0" algn="r" rtl="0">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marR="0" lvl="8" indent="0" algn="r" rtl="0">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6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60" y="444960"/>
            <a:ext cx="8520120" cy="572400"/>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7"/>
          <p:cNvSpPr txBox="1">
            <a:spLocks noGrp="1"/>
          </p:cNvSpPr>
          <p:nvPr>
            <p:ph type="body" idx="1"/>
          </p:nvPr>
        </p:nvSpPr>
        <p:spPr>
          <a:xfrm>
            <a:off x="311760" y="1152360"/>
            <a:ext cx="8520120" cy="341604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1" name="Google Shape;71;p17"/>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marR="0" lvl="1" indent="0" algn="r" rtl="0">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marR="0" lvl="2" indent="0" algn="r" rtl="0">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marR="0" lvl="3" indent="0" algn="r" rtl="0">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marR="0" lvl="4" indent="0" algn="r" rtl="0">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marR="0" lvl="5" indent="0" algn="r" rtl="0">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marR="0" lvl="6" indent="0" algn="r" rtl="0">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marR="0" lvl="7" indent="0" algn="r" rtl="0">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marR="0" lvl="8" indent="0" algn="r" rtl="0">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10.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9"/>
          <p:cNvSpPr txBox="1">
            <a:spLocks noGrp="1"/>
          </p:cNvSpPr>
          <p:nvPr>
            <p:ph type="title"/>
          </p:nvPr>
        </p:nvSpPr>
        <p:spPr>
          <a:xfrm>
            <a:off x="311760" y="744480"/>
            <a:ext cx="8520120" cy="205236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chemeClr val="dk1"/>
              </a:buClr>
              <a:buSzPts val="5200"/>
              <a:buFont typeface="Arial"/>
              <a:buNone/>
            </a:pPr>
            <a:r>
              <a:rPr lang="en" sz="5200" b="0" strike="noStrike">
                <a:solidFill>
                  <a:schemeClr val="dk1"/>
                </a:solidFill>
                <a:latin typeface="Arial"/>
                <a:ea typeface="Arial"/>
                <a:cs typeface="Arial"/>
                <a:sym typeface="Arial"/>
              </a:rPr>
              <a:t>CS </a:t>
            </a:r>
            <a:r>
              <a:rPr lang="en" sz="5200">
                <a:solidFill>
                  <a:schemeClr val="dk1"/>
                </a:solidFill>
                <a:latin typeface="Arial"/>
                <a:ea typeface="Arial"/>
                <a:cs typeface="Arial"/>
                <a:sym typeface="Arial"/>
              </a:rPr>
              <a:t>6</a:t>
            </a:r>
            <a:r>
              <a:rPr lang="en" sz="5200" b="0" strike="noStrike">
                <a:solidFill>
                  <a:schemeClr val="dk1"/>
                </a:solidFill>
                <a:latin typeface="Arial"/>
                <a:ea typeface="Arial"/>
                <a:cs typeface="Arial"/>
                <a:sym typeface="Arial"/>
              </a:rPr>
              <a:t>476 Project 3</a:t>
            </a:r>
            <a:endParaRPr sz="5200" b="0" strike="noStrike">
              <a:solidFill>
                <a:srgbClr val="000000"/>
              </a:solidFill>
              <a:latin typeface="Arial"/>
              <a:ea typeface="Arial"/>
              <a:cs typeface="Arial"/>
              <a:sym typeface="Arial"/>
            </a:endParaRPr>
          </a:p>
        </p:txBody>
      </p:sp>
      <p:sp>
        <p:nvSpPr>
          <p:cNvPr id="81" name="Google Shape;81;p19"/>
          <p:cNvSpPr txBox="1">
            <a:spLocks noGrp="1"/>
          </p:cNvSpPr>
          <p:nvPr>
            <p:ph type="subTitle" idx="1"/>
          </p:nvPr>
        </p:nvSpPr>
        <p:spPr>
          <a:xfrm>
            <a:off x="311760" y="2834280"/>
            <a:ext cx="8520120" cy="79236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dirty="0">
                <a:solidFill>
                  <a:schemeClr val="dk2"/>
                </a:solidFill>
                <a:latin typeface="Arial"/>
                <a:ea typeface="Arial"/>
                <a:cs typeface="Arial"/>
                <a:sym typeface="Arial"/>
              </a:rPr>
              <a:t>Anirudh </a:t>
            </a:r>
            <a:r>
              <a:rPr lang="en-US" sz="2800" b="0" i="0" u="none" strike="noStrike" cap="none" dirty="0" err="1">
                <a:solidFill>
                  <a:schemeClr val="dk2"/>
                </a:solidFill>
                <a:latin typeface="Arial"/>
                <a:ea typeface="Arial"/>
                <a:cs typeface="Arial"/>
                <a:sym typeface="Arial"/>
              </a:rPr>
              <a:t>Arunkumar</a:t>
            </a:r>
            <a:endParaRPr sz="28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2"/>
              </a:buClr>
              <a:buSzPts val="2800"/>
              <a:buFont typeface="Arial"/>
              <a:buNone/>
            </a:pPr>
            <a:r>
              <a:rPr lang="en" dirty="0">
                <a:solidFill>
                  <a:schemeClr val="dk2"/>
                </a:solidFill>
              </a:rPr>
              <a:t>aarunkumar8@gatech.edu</a:t>
            </a:r>
            <a:endParaRPr sz="28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2"/>
              </a:buClr>
              <a:buSzPts val="2800"/>
              <a:buFont typeface="Arial"/>
              <a:buNone/>
            </a:pPr>
            <a:r>
              <a:rPr lang="en">
                <a:solidFill>
                  <a:schemeClr val="dk2"/>
                </a:solidFill>
              </a:rPr>
              <a:t>aarunkumar8</a:t>
            </a:r>
          </a:p>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dirty="0">
                <a:solidFill>
                  <a:schemeClr val="dk2"/>
                </a:solidFill>
                <a:latin typeface="Arial"/>
                <a:ea typeface="Arial"/>
                <a:cs typeface="Arial"/>
                <a:sym typeface="Arial"/>
              </a:rPr>
              <a:t>903572206</a:t>
            </a:r>
            <a:endParaRPr sz="28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800"/>
              <a:buFont typeface="Arial"/>
              <a:buNone/>
            </a:pPr>
            <a:endParaRPr sz="2800" b="0" i="0" u="none" strike="noStrike" cap="none" dirty="0">
              <a:solidFill>
                <a:srgbClr val="000000"/>
              </a:solidFill>
              <a:latin typeface="Arial"/>
              <a:ea typeface="Arial"/>
              <a:cs typeface="Arial"/>
              <a:sym typeface="Arial"/>
            </a:endParaRPr>
          </a:p>
        </p:txBody>
      </p:sp>
      <p:sp>
        <p:nvSpPr>
          <p:cNvPr id="82" name="Google Shape;82;p19"/>
          <p:cNvSpPr txBox="1"/>
          <p:nvPr/>
        </p:nvSpPr>
        <p:spPr>
          <a:xfrm>
            <a:off x="2576375" y="285075"/>
            <a:ext cx="42342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0000"/>
                </a:solidFill>
              </a:rPr>
              <a:t>Warning: Do not delete slides.This includes extra credit slides and any problems you do not complete. All problems, including extra credit, must be assigned to a slide on Gradescope.  Failure to follow this will result in a penalty.</a:t>
            </a:r>
            <a:endParaRPr>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8"/>
          <p:cNvSpPr txBox="1">
            <a:spLocks noGrp="1"/>
          </p:cNvSpPr>
          <p:nvPr>
            <p:ph type="title"/>
          </p:nvPr>
        </p:nvSpPr>
        <p:spPr>
          <a:xfrm>
            <a:off x="311760" y="444960"/>
            <a:ext cx="8520120" cy="57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800"/>
              <a:buFont typeface="Arial"/>
              <a:buNone/>
            </a:pPr>
            <a:r>
              <a:rPr lang="en" sz="2800" b="0" strike="noStrike">
                <a:solidFill>
                  <a:schemeClr val="dk1"/>
                </a:solidFill>
                <a:latin typeface="Arial"/>
                <a:ea typeface="Arial"/>
                <a:cs typeface="Arial"/>
                <a:sym typeface="Arial"/>
              </a:rPr>
              <a:t>Part 3: ResNet</a:t>
            </a:r>
            <a:endParaRPr sz="2800" b="0" strike="noStrike">
              <a:solidFill>
                <a:srgbClr val="000000"/>
              </a:solidFill>
              <a:latin typeface="Arial"/>
              <a:ea typeface="Arial"/>
              <a:cs typeface="Arial"/>
              <a:sym typeface="Arial"/>
            </a:endParaRPr>
          </a:p>
        </p:txBody>
      </p:sp>
      <p:sp>
        <p:nvSpPr>
          <p:cNvPr id="142" name="Google Shape;142;p28"/>
          <p:cNvSpPr txBox="1">
            <a:spLocks noGrp="1"/>
          </p:cNvSpPr>
          <p:nvPr>
            <p:ph type="body" idx="1"/>
          </p:nvPr>
        </p:nvSpPr>
        <p:spPr>
          <a:xfrm>
            <a:off x="311760" y="1152360"/>
            <a:ext cx="3999600" cy="341604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400"/>
              <a:buFont typeface="Arial"/>
              <a:buNone/>
            </a:pPr>
            <a:r>
              <a:rPr lang="en" sz="1400" b="0" i="0" u="none" strike="noStrike" cap="none" dirty="0">
                <a:solidFill>
                  <a:schemeClr val="dk2"/>
                </a:solidFill>
                <a:latin typeface="Arial"/>
                <a:ea typeface="Arial"/>
                <a:cs typeface="Arial"/>
                <a:sym typeface="Arial"/>
              </a:rPr>
              <a:t>[What does fine-tuning a network mean?]</a:t>
            </a:r>
          </a:p>
          <a:p>
            <a:pPr marL="0" marR="0" lvl="0" indent="0" algn="l" rtl="0">
              <a:lnSpc>
                <a:spcPct val="115000"/>
              </a:lnSpc>
              <a:spcBef>
                <a:spcPts val="0"/>
              </a:spcBef>
              <a:spcAft>
                <a:spcPts val="0"/>
              </a:spcAft>
              <a:buClr>
                <a:schemeClr val="dk2"/>
              </a:buClr>
              <a:buSzPts val="1400"/>
              <a:buFont typeface="Arial"/>
              <a:buNone/>
            </a:pPr>
            <a:endParaRPr lang="en" sz="1400" dirty="0">
              <a:solidFill>
                <a:schemeClr val="dk2"/>
              </a:solidFill>
            </a:endParaRPr>
          </a:p>
          <a:p>
            <a:pPr marL="0" marR="0" lvl="0" indent="0" algn="l" rtl="0">
              <a:lnSpc>
                <a:spcPct val="115000"/>
              </a:lnSpc>
              <a:spcBef>
                <a:spcPts val="0"/>
              </a:spcBef>
              <a:spcAft>
                <a:spcPts val="0"/>
              </a:spcAft>
              <a:buClr>
                <a:schemeClr val="dk2"/>
              </a:buClr>
              <a:buSzPts val="1400"/>
              <a:buFont typeface="Arial"/>
              <a:buNone/>
            </a:pPr>
            <a:r>
              <a:rPr lang="en" sz="1400" b="0" i="0" u="none" strike="noStrike" cap="none" dirty="0">
                <a:solidFill>
                  <a:schemeClr val="dk2"/>
                </a:solidFill>
                <a:latin typeface="Arial"/>
                <a:ea typeface="Arial"/>
                <a:cs typeface="Arial"/>
                <a:sym typeface="Arial"/>
              </a:rPr>
              <a:t>Fine tuning means that we take an already trained model which was trained maybe on a large dataset and we make modifications so it can adapt to different conditions. This has to do with how the parameters of a pretrained network is then trained on new data. It can be an improvement or it can applies the new learning to a different task.</a:t>
            </a:r>
            <a:endParaRPr sz="1400" b="0" i="0" u="none" strike="noStrike" cap="none" dirty="0">
              <a:solidFill>
                <a:srgbClr val="000000"/>
              </a:solidFill>
              <a:latin typeface="Arial"/>
              <a:ea typeface="Arial"/>
              <a:cs typeface="Arial"/>
              <a:sym typeface="Arial"/>
            </a:endParaRPr>
          </a:p>
        </p:txBody>
      </p:sp>
      <p:sp>
        <p:nvSpPr>
          <p:cNvPr id="143" name="Google Shape;143;p28"/>
          <p:cNvSpPr txBox="1">
            <a:spLocks noGrp="1"/>
          </p:cNvSpPr>
          <p:nvPr>
            <p:ph type="body" idx="1"/>
          </p:nvPr>
        </p:nvSpPr>
        <p:spPr>
          <a:xfrm>
            <a:off x="4832642" y="381083"/>
            <a:ext cx="3999600" cy="341604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400"/>
              <a:buFont typeface="Arial"/>
              <a:buNone/>
            </a:pPr>
            <a:r>
              <a:rPr lang="en" sz="1400" b="0" i="0" u="none" strike="noStrike" cap="none" dirty="0">
                <a:solidFill>
                  <a:schemeClr val="dk2"/>
                </a:solidFill>
                <a:latin typeface="Arial"/>
                <a:ea typeface="Arial"/>
                <a:cs typeface="Arial"/>
                <a:sym typeface="Arial"/>
              </a:rPr>
              <a:t>[Why do we want to "freeze" the conv layers and some of the linear layers from a pre-trained </a:t>
            </a:r>
            <a:r>
              <a:rPr lang="en" sz="1400" b="0" i="0" u="none" strike="noStrike" cap="none" dirty="0" err="1">
                <a:solidFill>
                  <a:schemeClr val="dk2"/>
                </a:solidFill>
                <a:latin typeface="Arial"/>
                <a:ea typeface="Arial"/>
                <a:cs typeface="Arial"/>
                <a:sym typeface="Arial"/>
              </a:rPr>
              <a:t>ResNet</a:t>
            </a:r>
            <a:r>
              <a:rPr lang="en" sz="1400" b="0" i="0" u="none" strike="noStrike" cap="none" dirty="0">
                <a:solidFill>
                  <a:schemeClr val="dk2"/>
                </a:solidFill>
                <a:latin typeface="Arial"/>
                <a:ea typeface="Arial"/>
                <a:cs typeface="Arial"/>
                <a:sym typeface="Arial"/>
              </a:rPr>
              <a:t>? Why can we do this?]</a:t>
            </a:r>
          </a:p>
          <a:p>
            <a:pPr marL="0" marR="0" lvl="0" indent="0" algn="l" rtl="0">
              <a:lnSpc>
                <a:spcPct val="115000"/>
              </a:lnSpc>
              <a:spcBef>
                <a:spcPts val="0"/>
              </a:spcBef>
              <a:spcAft>
                <a:spcPts val="0"/>
              </a:spcAft>
              <a:buClr>
                <a:schemeClr val="dk2"/>
              </a:buClr>
              <a:buSzPts val="1400"/>
              <a:buFont typeface="Arial"/>
              <a:buNone/>
            </a:pPr>
            <a:endParaRPr lang="en" sz="1400" dirty="0">
              <a:solidFill>
                <a:schemeClr val="dk2"/>
              </a:solidFill>
            </a:endParaRPr>
          </a:p>
          <a:p>
            <a:pPr marL="0" marR="0" lvl="0" indent="0" algn="l" rtl="0">
              <a:lnSpc>
                <a:spcPct val="115000"/>
              </a:lnSpc>
              <a:spcBef>
                <a:spcPts val="0"/>
              </a:spcBef>
              <a:spcAft>
                <a:spcPts val="0"/>
              </a:spcAft>
              <a:buClr>
                <a:schemeClr val="dk2"/>
              </a:buClr>
              <a:buSzPts val="1400"/>
              <a:buFont typeface="Arial"/>
              <a:buNone/>
            </a:pPr>
            <a:r>
              <a:rPr lang="en" sz="1400" b="0" i="0" u="none" strike="noStrike" cap="none" dirty="0">
                <a:solidFill>
                  <a:schemeClr val="dk2"/>
                </a:solidFill>
                <a:latin typeface="Arial"/>
                <a:ea typeface="Arial"/>
                <a:cs typeface="Arial"/>
                <a:sym typeface="Arial"/>
              </a:rPr>
              <a:t>We want to freeze conv layers because most importantly it reduces computational costs. </a:t>
            </a:r>
            <a:r>
              <a:rPr lang="en" sz="1400" dirty="0">
                <a:solidFill>
                  <a:schemeClr val="dk2"/>
                </a:solidFill>
              </a:rPr>
              <a:t>We can reduce the costs by directly reducing the number of parameters that are updated during </a:t>
            </a:r>
            <a:r>
              <a:rPr lang="en" sz="1400" dirty="0" err="1">
                <a:solidFill>
                  <a:schemeClr val="dk2"/>
                </a:solidFill>
              </a:rPr>
              <a:t>backpropogation</a:t>
            </a:r>
            <a:r>
              <a:rPr lang="en" sz="1400" dirty="0">
                <a:solidFill>
                  <a:schemeClr val="dk2"/>
                </a:solidFill>
              </a:rPr>
              <a:t>. Another reason is because </a:t>
            </a:r>
            <a:r>
              <a:rPr lang="en" sz="1400" dirty="0" err="1">
                <a:solidFill>
                  <a:schemeClr val="dk2"/>
                </a:solidFill>
              </a:rPr>
              <a:t>ResNet</a:t>
            </a:r>
            <a:r>
              <a:rPr lang="en" sz="1400" dirty="0">
                <a:solidFill>
                  <a:schemeClr val="dk2"/>
                </a:solidFill>
              </a:rPr>
              <a:t> is well trained to detected edges, textures, and shapes so we do not need to retrain for a smaller dataset. We are able to do this because features that are learned by a network trained on large datasets is able to complete multiple tasks and we can just transfer it over to the new dataset that we want to fine tune it for. Since we transfer these learnings there is no need to relearn reducing computation.</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9"/>
          <p:cNvSpPr txBox="1">
            <a:spLocks noGrp="1"/>
          </p:cNvSpPr>
          <p:nvPr>
            <p:ph type="title"/>
          </p:nvPr>
        </p:nvSpPr>
        <p:spPr>
          <a:xfrm>
            <a:off x="311760" y="444960"/>
            <a:ext cx="8520120" cy="57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800"/>
              <a:buFont typeface="Arial"/>
              <a:buNone/>
            </a:pPr>
            <a:r>
              <a:rPr lang="en" sz="2800" b="0" strike="noStrike">
                <a:solidFill>
                  <a:schemeClr val="dk1"/>
                </a:solidFill>
                <a:latin typeface="Arial"/>
                <a:ea typeface="Arial"/>
                <a:cs typeface="Arial"/>
                <a:sym typeface="Arial"/>
              </a:rPr>
              <a:t>Part 4: Multi-label Scene Attributes</a:t>
            </a:r>
            <a:endParaRPr sz="2800" b="0" strike="noStrike">
              <a:solidFill>
                <a:srgbClr val="000000"/>
              </a:solidFill>
              <a:latin typeface="Arial"/>
              <a:ea typeface="Arial"/>
              <a:cs typeface="Arial"/>
              <a:sym typeface="Arial"/>
            </a:endParaRPr>
          </a:p>
        </p:txBody>
      </p:sp>
      <p:sp>
        <p:nvSpPr>
          <p:cNvPr id="149" name="Google Shape;149;p29"/>
          <p:cNvSpPr txBox="1">
            <a:spLocks noGrp="1"/>
          </p:cNvSpPr>
          <p:nvPr>
            <p:ph type="body" idx="1"/>
          </p:nvPr>
        </p:nvSpPr>
        <p:spPr>
          <a:xfrm>
            <a:off x="311760" y="1152360"/>
            <a:ext cx="3999600" cy="341604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400"/>
              <a:buFont typeface="Arial"/>
              <a:buNone/>
            </a:pPr>
            <a:r>
              <a:rPr lang="en" sz="1400" b="0" i="0" u="none" strike="noStrike" cap="none" dirty="0">
                <a:solidFill>
                  <a:schemeClr val="dk2"/>
                </a:solidFill>
                <a:latin typeface="Arial"/>
                <a:ea typeface="Arial"/>
                <a:cs typeface="Arial"/>
                <a:sym typeface="Arial"/>
              </a:rPr>
              <a:t>[Insert loss plot here]</a:t>
            </a: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2"/>
              </a:buClr>
              <a:buSzPts val="1400"/>
              <a:buFont typeface="Arial"/>
              <a:buNone/>
            </a:pPr>
            <a:r>
              <a:rPr lang="en" sz="1400" b="0" i="0" u="none" strike="noStrike" cap="none" dirty="0">
                <a:solidFill>
                  <a:schemeClr val="dk2"/>
                </a:solidFill>
                <a:latin typeface="Arial"/>
                <a:ea typeface="Arial"/>
                <a:cs typeface="Arial"/>
                <a:sym typeface="Arial"/>
              </a:rPr>
              <a:t>Final training accuracy: 89%</a:t>
            </a: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2"/>
              </a:buClr>
              <a:buSzPts val="1400"/>
              <a:buFont typeface="Arial"/>
              <a:buNone/>
            </a:pPr>
            <a:r>
              <a:rPr lang="en" sz="1400" b="0" i="0" u="none" strike="noStrike" cap="none" dirty="0">
                <a:solidFill>
                  <a:schemeClr val="dk2"/>
                </a:solidFill>
                <a:latin typeface="Arial"/>
                <a:ea typeface="Arial"/>
                <a:cs typeface="Arial"/>
                <a:sym typeface="Arial"/>
              </a:rPr>
              <a:t>Final validation accuracy: 90%</a:t>
            </a:r>
            <a:endParaRPr sz="1400" b="0" i="0" u="none" strike="noStrike" cap="none" dirty="0">
              <a:solidFill>
                <a:srgbClr val="000000"/>
              </a:solidFill>
              <a:latin typeface="Arial"/>
              <a:ea typeface="Arial"/>
              <a:cs typeface="Arial"/>
              <a:sym typeface="Arial"/>
            </a:endParaRPr>
          </a:p>
        </p:txBody>
      </p:sp>
      <p:sp>
        <p:nvSpPr>
          <p:cNvPr id="150" name="Google Shape;150;p29"/>
          <p:cNvSpPr txBox="1">
            <a:spLocks noGrp="1"/>
          </p:cNvSpPr>
          <p:nvPr>
            <p:ph type="body" idx="1"/>
          </p:nvPr>
        </p:nvSpPr>
        <p:spPr>
          <a:xfrm>
            <a:off x="4832280" y="1152360"/>
            <a:ext cx="3999600" cy="341604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400"/>
              <a:buFont typeface="Arial"/>
              <a:buNone/>
            </a:pPr>
            <a:r>
              <a:rPr lang="en" sz="1400" b="0" i="0" u="none" strike="noStrike" cap="none">
                <a:solidFill>
                  <a:schemeClr val="dk2"/>
                </a:solidFill>
                <a:latin typeface="Arial"/>
                <a:ea typeface="Arial"/>
                <a:cs typeface="Arial"/>
                <a:sym typeface="Arial"/>
              </a:rPr>
              <a:t>[Insert accuracy plot here]</a:t>
            </a:r>
            <a:endParaRPr sz="1400" b="0" i="0" u="none" strike="noStrike" cap="none">
              <a:solidFill>
                <a:srgbClr val="000000"/>
              </a:solidFill>
              <a:latin typeface="Arial"/>
              <a:ea typeface="Arial"/>
              <a:cs typeface="Arial"/>
              <a:sym typeface="Arial"/>
            </a:endParaRPr>
          </a:p>
        </p:txBody>
      </p:sp>
      <p:pic>
        <p:nvPicPr>
          <p:cNvPr id="7" name="Picture 6" descr="A graph of loss of a person&#10;&#10;Description automatically generated">
            <a:extLst>
              <a:ext uri="{FF2B5EF4-FFF2-40B4-BE49-F238E27FC236}">
                <a16:creationId xmlns:a16="http://schemas.microsoft.com/office/drawing/2014/main" id="{9405DF35-2394-29FB-9CAC-16475857E98F}"/>
              </a:ext>
            </a:extLst>
          </p:cNvPr>
          <p:cNvPicPr>
            <a:picLocks noChangeAspect="1"/>
          </p:cNvPicPr>
          <p:nvPr/>
        </p:nvPicPr>
        <p:blipFill>
          <a:blip r:embed="rId3"/>
          <a:stretch>
            <a:fillRect/>
          </a:stretch>
        </p:blipFill>
        <p:spPr>
          <a:xfrm>
            <a:off x="311760" y="1017360"/>
            <a:ext cx="3410635" cy="2379097"/>
          </a:xfrm>
          <a:prstGeom prst="rect">
            <a:avLst/>
          </a:prstGeom>
        </p:spPr>
      </p:pic>
      <p:pic>
        <p:nvPicPr>
          <p:cNvPr id="9" name="Picture 8" descr="A graph of a graph showing the difference between training and validation&#10;&#10;Description automatically generated">
            <a:extLst>
              <a:ext uri="{FF2B5EF4-FFF2-40B4-BE49-F238E27FC236}">
                <a16:creationId xmlns:a16="http://schemas.microsoft.com/office/drawing/2014/main" id="{7CC72398-284A-D732-2146-98C9E7942B9C}"/>
              </a:ext>
            </a:extLst>
          </p:cNvPr>
          <p:cNvPicPr>
            <a:picLocks noChangeAspect="1"/>
          </p:cNvPicPr>
          <p:nvPr/>
        </p:nvPicPr>
        <p:blipFill>
          <a:blip r:embed="rId4"/>
          <a:stretch>
            <a:fillRect/>
          </a:stretch>
        </p:blipFill>
        <p:spPr>
          <a:xfrm>
            <a:off x="3896624" y="1017360"/>
            <a:ext cx="4761026" cy="331630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0"/>
          <p:cNvSpPr txBox="1">
            <a:spLocks noGrp="1"/>
          </p:cNvSpPr>
          <p:nvPr>
            <p:ph type="title"/>
          </p:nvPr>
        </p:nvSpPr>
        <p:spPr>
          <a:xfrm>
            <a:off x="311760" y="444960"/>
            <a:ext cx="8520120" cy="57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800"/>
              <a:buFont typeface="Arial"/>
              <a:buNone/>
            </a:pPr>
            <a:r>
              <a:rPr lang="en" sz="2800" b="0" strike="noStrike">
                <a:solidFill>
                  <a:schemeClr val="dk1"/>
                </a:solidFill>
                <a:latin typeface="Arial"/>
                <a:ea typeface="Arial"/>
                <a:cs typeface="Arial"/>
                <a:sym typeface="Arial"/>
              </a:rPr>
              <a:t>Part 4: Multi-label Scene Attributes</a:t>
            </a:r>
            <a:endParaRPr sz="2800" b="0" strike="noStrike">
              <a:solidFill>
                <a:srgbClr val="000000"/>
              </a:solidFill>
              <a:latin typeface="Arial"/>
              <a:ea typeface="Arial"/>
              <a:cs typeface="Arial"/>
              <a:sym typeface="Arial"/>
            </a:endParaRPr>
          </a:p>
        </p:txBody>
      </p:sp>
      <p:sp>
        <p:nvSpPr>
          <p:cNvPr id="156" name="Google Shape;156;p30"/>
          <p:cNvSpPr txBox="1">
            <a:spLocks noGrp="1"/>
          </p:cNvSpPr>
          <p:nvPr>
            <p:ph type="body" idx="1"/>
          </p:nvPr>
        </p:nvSpPr>
        <p:spPr>
          <a:xfrm>
            <a:off x="311760" y="1152360"/>
            <a:ext cx="8520120" cy="341604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800"/>
              <a:buFont typeface="Arial"/>
              <a:buNone/>
            </a:pPr>
            <a:r>
              <a:rPr lang="en" sz="1800" b="0" i="0" u="none" strike="noStrike" cap="none">
                <a:solidFill>
                  <a:schemeClr val="dk2"/>
                </a:solidFill>
                <a:latin typeface="Arial"/>
                <a:ea typeface="Arial"/>
                <a:cs typeface="Arial"/>
                <a:sym typeface="Arial"/>
              </a:rPr>
              <a:t>[Insert visualization of accuracy table obtained from your final MultilabelResNet model.]</a:t>
            </a:r>
            <a:endParaRPr sz="1800" b="0" i="0" u="none" strike="noStrike" cap="none">
              <a:solidFill>
                <a:srgbClr val="000000"/>
              </a:solidFill>
              <a:latin typeface="Arial"/>
              <a:ea typeface="Arial"/>
              <a:cs typeface="Arial"/>
              <a:sym typeface="Arial"/>
            </a:endParaRPr>
          </a:p>
        </p:txBody>
      </p:sp>
      <p:pic>
        <p:nvPicPr>
          <p:cNvPr id="3" name="Picture 2" descr="A blue and white bar chart&#10;&#10;Description automatically generated">
            <a:extLst>
              <a:ext uri="{FF2B5EF4-FFF2-40B4-BE49-F238E27FC236}">
                <a16:creationId xmlns:a16="http://schemas.microsoft.com/office/drawing/2014/main" id="{313683F8-6DD4-4E5D-2A39-F3032B7C6DC1}"/>
              </a:ext>
            </a:extLst>
          </p:cNvPr>
          <p:cNvPicPr>
            <a:picLocks noChangeAspect="1"/>
          </p:cNvPicPr>
          <p:nvPr/>
        </p:nvPicPr>
        <p:blipFill>
          <a:blip r:embed="rId3"/>
          <a:stretch>
            <a:fillRect/>
          </a:stretch>
        </p:blipFill>
        <p:spPr>
          <a:xfrm>
            <a:off x="311760" y="1152359"/>
            <a:ext cx="8258948" cy="215538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1"/>
          <p:cNvSpPr txBox="1">
            <a:spLocks noGrp="1"/>
          </p:cNvSpPr>
          <p:nvPr>
            <p:ph type="title"/>
          </p:nvPr>
        </p:nvSpPr>
        <p:spPr>
          <a:xfrm>
            <a:off x="311760" y="444960"/>
            <a:ext cx="8520120" cy="57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800"/>
              <a:buFont typeface="Arial"/>
              <a:buNone/>
            </a:pPr>
            <a:r>
              <a:rPr lang="en" sz="2800" b="0" strike="noStrike">
                <a:solidFill>
                  <a:schemeClr val="dk1"/>
                </a:solidFill>
                <a:latin typeface="Arial"/>
                <a:ea typeface="Arial"/>
                <a:cs typeface="Arial"/>
                <a:sym typeface="Arial"/>
              </a:rPr>
              <a:t>Part 4: Multi-label Scene Attributes</a:t>
            </a:r>
            <a:endParaRPr sz="2800" b="0" strike="noStrike">
              <a:solidFill>
                <a:srgbClr val="000000"/>
              </a:solidFill>
              <a:latin typeface="Arial"/>
              <a:ea typeface="Arial"/>
              <a:cs typeface="Arial"/>
              <a:sym typeface="Arial"/>
            </a:endParaRPr>
          </a:p>
        </p:txBody>
      </p:sp>
      <p:sp>
        <p:nvSpPr>
          <p:cNvPr id="162" name="Google Shape;162;p31"/>
          <p:cNvSpPr txBox="1">
            <a:spLocks noGrp="1"/>
          </p:cNvSpPr>
          <p:nvPr>
            <p:ph type="body" idx="1"/>
          </p:nvPr>
        </p:nvSpPr>
        <p:spPr>
          <a:xfrm>
            <a:off x="311760" y="1152360"/>
            <a:ext cx="3999600" cy="341604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400"/>
              <a:buFont typeface="Arial"/>
              <a:buNone/>
            </a:pPr>
            <a:r>
              <a:rPr lang="en" sz="1400" b="0" i="0" u="none" strike="noStrike" cap="none" dirty="0">
                <a:solidFill>
                  <a:schemeClr val="dk2"/>
                </a:solidFill>
                <a:latin typeface="Arial"/>
                <a:ea typeface="Arial"/>
                <a:cs typeface="Arial"/>
                <a:sym typeface="Arial"/>
              </a:rPr>
              <a:t>[List 3 changes that you made in the network compared to the one in part 3.]</a:t>
            </a:r>
          </a:p>
          <a:p>
            <a:pPr marL="0" marR="0" lvl="0" indent="0" algn="l" rtl="0">
              <a:lnSpc>
                <a:spcPct val="115000"/>
              </a:lnSpc>
              <a:spcBef>
                <a:spcPts val="0"/>
              </a:spcBef>
              <a:spcAft>
                <a:spcPts val="0"/>
              </a:spcAft>
              <a:buClr>
                <a:schemeClr val="dk2"/>
              </a:buClr>
              <a:buSzPts val="1400"/>
              <a:buFont typeface="Arial"/>
              <a:buNone/>
            </a:pPr>
            <a:endParaRPr lang="en" sz="1400" dirty="0">
              <a:solidFill>
                <a:schemeClr val="dk2"/>
              </a:solidFill>
            </a:endParaRPr>
          </a:p>
          <a:p>
            <a:pPr marL="342900" marR="0" lvl="0" algn="l" rtl="0">
              <a:lnSpc>
                <a:spcPct val="115000"/>
              </a:lnSpc>
              <a:spcBef>
                <a:spcPts val="0"/>
              </a:spcBef>
              <a:spcAft>
                <a:spcPts val="0"/>
              </a:spcAft>
              <a:buClr>
                <a:schemeClr val="dk2"/>
              </a:buClr>
              <a:buSzPts val="1400"/>
              <a:buFont typeface="Arial"/>
              <a:buAutoNum type="arabicPeriod"/>
            </a:pPr>
            <a:r>
              <a:rPr lang="en" sz="1400" b="0" i="0" u="none" strike="noStrike" cap="none" dirty="0">
                <a:solidFill>
                  <a:schemeClr val="dk2"/>
                </a:solidFill>
                <a:latin typeface="Arial"/>
                <a:ea typeface="Arial"/>
                <a:cs typeface="Arial"/>
                <a:sym typeface="Arial"/>
              </a:rPr>
              <a:t>We c</a:t>
            </a:r>
            <a:r>
              <a:rPr lang="en-US" sz="1400" b="0" i="0" u="none" strike="noStrike" cap="none" dirty="0">
                <a:solidFill>
                  <a:schemeClr val="dk2"/>
                </a:solidFill>
                <a:latin typeface="Arial"/>
                <a:ea typeface="Arial"/>
                <a:cs typeface="Arial"/>
                <a:sym typeface="Arial"/>
              </a:rPr>
              <a:t>ha</a:t>
            </a:r>
            <a:r>
              <a:rPr lang="en" sz="1400" b="0" i="0" u="none" strike="noStrike" cap="none" dirty="0" err="1">
                <a:solidFill>
                  <a:schemeClr val="dk2"/>
                </a:solidFill>
                <a:latin typeface="Arial"/>
                <a:ea typeface="Arial"/>
                <a:cs typeface="Arial"/>
                <a:sym typeface="Arial"/>
              </a:rPr>
              <a:t>nged</a:t>
            </a:r>
            <a:r>
              <a:rPr lang="en" sz="1400" b="0" i="0" u="none" strike="noStrike" cap="none" dirty="0">
                <a:solidFill>
                  <a:schemeClr val="dk2"/>
                </a:solidFill>
                <a:latin typeface="Arial"/>
                <a:ea typeface="Arial"/>
                <a:cs typeface="Arial"/>
                <a:sym typeface="Arial"/>
              </a:rPr>
              <a:t> the output classes from 15 to 7 which is an individual attribute making it multi-label.</a:t>
            </a:r>
          </a:p>
          <a:p>
            <a:pPr marL="342900" marR="0" lvl="0" algn="l" rtl="0">
              <a:lnSpc>
                <a:spcPct val="115000"/>
              </a:lnSpc>
              <a:spcBef>
                <a:spcPts val="0"/>
              </a:spcBef>
              <a:spcAft>
                <a:spcPts val="0"/>
              </a:spcAft>
              <a:buClr>
                <a:schemeClr val="dk2"/>
              </a:buClr>
              <a:buSzPts val="1400"/>
              <a:buFont typeface="Arial"/>
              <a:buAutoNum type="arabicPeriod"/>
            </a:pPr>
            <a:r>
              <a:rPr lang="en" sz="1400" b="0" i="0" u="none" strike="noStrike" cap="none" dirty="0">
                <a:solidFill>
                  <a:schemeClr val="dk2"/>
                </a:solidFill>
                <a:latin typeface="Arial"/>
                <a:ea typeface="Arial"/>
                <a:cs typeface="Arial"/>
                <a:sym typeface="Arial"/>
              </a:rPr>
              <a:t>For my model I used a Sigmoid activation at the end in pt 4 because pt expects logits.</a:t>
            </a:r>
            <a:r>
              <a:rPr lang="en" sz="1400" dirty="0">
                <a:solidFill>
                  <a:schemeClr val="dk2"/>
                </a:solidFill>
              </a:rPr>
              <a:t> This was to get the probabilities of the 7 attributes.</a:t>
            </a:r>
          </a:p>
          <a:p>
            <a:pPr marL="342900" marR="0" lvl="0" algn="l" rtl="0">
              <a:lnSpc>
                <a:spcPct val="115000"/>
              </a:lnSpc>
              <a:spcBef>
                <a:spcPts val="0"/>
              </a:spcBef>
              <a:spcAft>
                <a:spcPts val="0"/>
              </a:spcAft>
              <a:buClr>
                <a:schemeClr val="dk2"/>
              </a:buClr>
              <a:buSzPts val="1400"/>
              <a:buFont typeface="Arial"/>
              <a:buAutoNum type="arabicPeriod"/>
            </a:pPr>
            <a:r>
              <a:rPr lang="en" sz="1400" b="0" i="0" u="none" strike="noStrike" cap="none" dirty="0">
                <a:solidFill>
                  <a:schemeClr val="dk2"/>
                </a:solidFill>
                <a:latin typeface="Arial"/>
                <a:ea typeface="Arial"/>
                <a:cs typeface="Arial"/>
                <a:sym typeface="Arial"/>
              </a:rPr>
              <a:t>We also c</a:t>
            </a:r>
            <a:r>
              <a:rPr lang="en-US" sz="1400" b="0" i="0" u="none" strike="noStrike" cap="none" dirty="0">
                <a:solidFill>
                  <a:schemeClr val="dk2"/>
                </a:solidFill>
                <a:latin typeface="Arial"/>
                <a:ea typeface="Arial"/>
                <a:cs typeface="Arial"/>
                <a:sym typeface="Arial"/>
              </a:rPr>
              <a:t>ha</a:t>
            </a:r>
            <a:r>
              <a:rPr lang="en" sz="1400" b="0" i="0" u="none" strike="noStrike" cap="none" dirty="0" err="1">
                <a:solidFill>
                  <a:schemeClr val="dk2"/>
                </a:solidFill>
                <a:latin typeface="Arial"/>
                <a:ea typeface="Arial"/>
                <a:cs typeface="Arial"/>
                <a:sym typeface="Arial"/>
              </a:rPr>
              <a:t>nged</a:t>
            </a:r>
            <a:r>
              <a:rPr lang="en" sz="1400" b="0" i="0" u="none" strike="noStrike" cap="none" dirty="0">
                <a:solidFill>
                  <a:schemeClr val="dk2"/>
                </a:solidFill>
                <a:latin typeface="Arial"/>
                <a:ea typeface="Arial"/>
                <a:cs typeface="Arial"/>
                <a:sym typeface="Arial"/>
              </a:rPr>
              <a:t> to a BCE loss function in pt 4 because we needed to treat t</a:t>
            </a:r>
            <a:r>
              <a:rPr lang="en-US" sz="1400" b="0" i="0" u="none" strike="noStrike" cap="none" dirty="0">
                <a:solidFill>
                  <a:schemeClr val="dk2"/>
                </a:solidFill>
                <a:latin typeface="Arial"/>
                <a:ea typeface="Arial"/>
                <a:cs typeface="Arial"/>
                <a:sym typeface="Arial"/>
              </a:rPr>
              <a:t>he</a:t>
            </a:r>
            <a:r>
              <a:rPr lang="en" sz="1400" b="0" i="0" u="none" strike="noStrike" cap="none" dirty="0">
                <a:solidFill>
                  <a:schemeClr val="dk2"/>
                </a:solidFill>
                <a:latin typeface="Arial"/>
                <a:ea typeface="Arial"/>
                <a:cs typeface="Arial"/>
                <a:sym typeface="Arial"/>
              </a:rPr>
              <a:t> attributes as a binary classification task.</a:t>
            </a:r>
            <a:endParaRPr sz="1400" b="0" i="0" u="none" strike="noStrike" cap="none" dirty="0">
              <a:solidFill>
                <a:srgbClr val="000000"/>
              </a:solidFill>
              <a:latin typeface="Arial"/>
              <a:ea typeface="Arial"/>
              <a:cs typeface="Arial"/>
              <a:sym typeface="Arial"/>
            </a:endParaRPr>
          </a:p>
        </p:txBody>
      </p:sp>
      <p:sp>
        <p:nvSpPr>
          <p:cNvPr id="163" name="Google Shape;163;p31"/>
          <p:cNvSpPr txBox="1">
            <a:spLocks noGrp="1"/>
          </p:cNvSpPr>
          <p:nvPr>
            <p:ph type="body" idx="1"/>
          </p:nvPr>
        </p:nvSpPr>
        <p:spPr>
          <a:xfrm>
            <a:off x="4832280" y="1152360"/>
            <a:ext cx="3999600" cy="341604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400"/>
              <a:buFont typeface="Arial"/>
              <a:buNone/>
            </a:pPr>
            <a:r>
              <a:rPr lang="en" sz="1400" b="0" i="0" u="none" strike="noStrike" cap="none" dirty="0">
                <a:solidFill>
                  <a:schemeClr val="dk2"/>
                </a:solidFill>
                <a:latin typeface="Arial"/>
                <a:ea typeface="Arial"/>
                <a:cs typeface="Arial"/>
                <a:sym typeface="Arial"/>
              </a:rPr>
              <a:t>[Is the loss function of the </a:t>
            </a:r>
            <a:r>
              <a:rPr lang="en" sz="1400" b="0" i="0" u="none" strike="noStrike" cap="none" dirty="0" err="1">
                <a:solidFill>
                  <a:schemeClr val="dk2"/>
                </a:solidFill>
                <a:latin typeface="Arial"/>
                <a:ea typeface="Arial"/>
                <a:cs typeface="Arial"/>
                <a:sym typeface="Arial"/>
              </a:rPr>
              <a:t>ResNet</a:t>
            </a:r>
            <a:r>
              <a:rPr lang="en" sz="1400" b="0" i="0" u="none" strike="noStrike" cap="none" dirty="0">
                <a:solidFill>
                  <a:schemeClr val="dk2"/>
                </a:solidFill>
                <a:latin typeface="Arial"/>
                <a:ea typeface="Arial"/>
                <a:cs typeface="Arial"/>
                <a:sym typeface="Arial"/>
              </a:rPr>
              <a:t> model from part 3 appropriate for this problem? Why or why not?]</a:t>
            </a:r>
          </a:p>
          <a:p>
            <a:pPr marL="0" marR="0" lvl="0" indent="0" algn="l" rtl="0">
              <a:lnSpc>
                <a:spcPct val="115000"/>
              </a:lnSpc>
              <a:spcBef>
                <a:spcPts val="0"/>
              </a:spcBef>
              <a:spcAft>
                <a:spcPts val="0"/>
              </a:spcAft>
              <a:buClr>
                <a:schemeClr val="dk2"/>
              </a:buClr>
              <a:buSzPts val="1400"/>
              <a:buFont typeface="Arial"/>
              <a:buNone/>
            </a:pPr>
            <a:endParaRPr lang="en" sz="1400" dirty="0">
              <a:solidFill>
                <a:schemeClr val="dk2"/>
              </a:solidFill>
            </a:endParaRPr>
          </a:p>
          <a:p>
            <a:pPr marL="0" marR="0" lvl="0" indent="0" algn="l" rtl="0">
              <a:lnSpc>
                <a:spcPct val="115000"/>
              </a:lnSpc>
              <a:spcBef>
                <a:spcPts val="0"/>
              </a:spcBef>
              <a:spcAft>
                <a:spcPts val="0"/>
              </a:spcAft>
              <a:buClr>
                <a:schemeClr val="dk2"/>
              </a:buClr>
              <a:buSzPts val="1400"/>
              <a:buFont typeface="Arial"/>
              <a:buNone/>
            </a:pPr>
            <a:r>
              <a:rPr lang="en" sz="1400" b="0" i="0" u="none" strike="noStrike" cap="none" dirty="0">
                <a:solidFill>
                  <a:schemeClr val="dk2"/>
                </a:solidFill>
                <a:latin typeface="Arial"/>
                <a:ea typeface="Arial"/>
                <a:cs typeface="Arial"/>
                <a:sym typeface="Arial"/>
              </a:rPr>
              <a:t>The Cross Entropy Loss is not </a:t>
            </a:r>
            <a:r>
              <a:rPr lang="en" sz="1400" b="0" i="0" u="none" strike="noStrike" cap="none" dirty="0" err="1">
                <a:solidFill>
                  <a:schemeClr val="dk2"/>
                </a:solidFill>
                <a:latin typeface="Arial"/>
                <a:ea typeface="Arial"/>
                <a:cs typeface="Arial"/>
                <a:sym typeface="Arial"/>
              </a:rPr>
              <a:t>appropr</a:t>
            </a:r>
            <a:r>
              <a:rPr lang="en-US" sz="1400" b="0" i="0" u="none" strike="noStrike" cap="none" dirty="0" err="1">
                <a:solidFill>
                  <a:schemeClr val="dk2"/>
                </a:solidFill>
                <a:latin typeface="Arial"/>
                <a:ea typeface="Arial"/>
                <a:cs typeface="Arial"/>
                <a:sym typeface="Arial"/>
              </a:rPr>
              <a:t>i</a:t>
            </a:r>
            <a:r>
              <a:rPr lang="en" sz="1400" b="0" i="0" u="none" strike="noStrike" cap="none" dirty="0">
                <a:solidFill>
                  <a:schemeClr val="dk2"/>
                </a:solidFill>
                <a:latin typeface="Arial"/>
                <a:ea typeface="Arial"/>
                <a:cs typeface="Arial"/>
                <a:sym typeface="Arial"/>
              </a:rPr>
              <a:t>ate for multi-label classification because it assumes that one class is correct. In multi-label multiple classes can be correct so its better to use binary cross entropy instead. Since we have multiple attributes and Cross Entropy Loss expects one class. Also this </a:t>
            </a:r>
            <a:r>
              <a:rPr lang="en" sz="1400" b="0" i="0" u="none" strike="noStrike" cap="none" dirty="0" err="1">
                <a:solidFill>
                  <a:schemeClr val="dk2"/>
                </a:solidFill>
                <a:latin typeface="Arial"/>
                <a:ea typeface="Arial"/>
                <a:cs typeface="Arial"/>
                <a:sym typeface="Arial"/>
              </a:rPr>
              <a:t>funcition</a:t>
            </a:r>
            <a:r>
              <a:rPr lang="en" sz="1400" b="0" i="0" u="none" strike="noStrike" cap="none" dirty="0">
                <a:solidFill>
                  <a:schemeClr val="dk2"/>
                </a:solidFill>
                <a:latin typeface="Arial"/>
                <a:ea typeface="Arial"/>
                <a:cs typeface="Arial"/>
                <a:sym typeface="Arial"/>
              </a:rPr>
              <a:t> expects the target to be a single integer whereas in multilabel we can have a vector representation.</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2"/>
          <p:cNvSpPr txBox="1">
            <a:spLocks noGrp="1"/>
          </p:cNvSpPr>
          <p:nvPr>
            <p:ph type="title"/>
          </p:nvPr>
        </p:nvSpPr>
        <p:spPr>
          <a:xfrm>
            <a:off x="311760" y="444960"/>
            <a:ext cx="8520120" cy="57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800"/>
              <a:buFont typeface="Arial"/>
              <a:buNone/>
            </a:pPr>
            <a:r>
              <a:rPr lang="en" sz="2800" b="0" strike="noStrike">
                <a:solidFill>
                  <a:schemeClr val="dk1"/>
                </a:solidFill>
                <a:latin typeface="Arial"/>
                <a:ea typeface="Arial"/>
                <a:cs typeface="Arial"/>
                <a:sym typeface="Arial"/>
              </a:rPr>
              <a:t>Part 4: Multi-label Scene Attributes</a:t>
            </a:r>
            <a:endParaRPr sz="2800" b="0" strike="noStrike">
              <a:solidFill>
                <a:srgbClr val="000000"/>
              </a:solidFill>
              <a:latin typeface="Arial"/>
              <a:ea typeface="Arial"/>
              <a:cs typeface="Arial"/>
              <a:sym typeface="Arial"/>
            </a:endParaRPr>
          </a:p>
        </p:txBody>
      </p:sp>
      <p:sp>
        <p:nvSpPr>
          <p:cNvPr id="169" name="Google Shape;169;p32"/>
          <p:cNvSpPr txBox="1">
            <a:spLocks noGrp="1"/>
          </p:cNvSpPr>
          <p:nvPr>
            <p:ph type="body" idx="1"/>
          </p:nvPr>
        </p:nvSpPr>
        <p:spPr>
          <a:xfrm>
            <a:off x="311760" y="1152360"/>
            <a:ext cx="8201880" cy="341604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400"/>
              <a:buFont typeface="Arial"/>
              <a:buNone/>
            </a:pPr>
            <a:r>
              <a:rPr lang="en" sz="1400" b="0" i="0" u="none" strike="noStrike" cap="none" dirty="0">
                <a:solidFill>
                  <a:schemeClr val="dk2"/>
                </a:solidFill>
                <a:latin typeface="Arial"/>
                <a:ea typeface="Arial"/>
                <a:cs typeface="Arial"/>
                <a:sym typeface="Arial"/>
              </a:rPr>
              <a:t>[Explain a problem that one needs to be wary of with multilabel classification. HINT: consider the purpose of visualizing your results with the accuracy table. You might want to do some data exploration here.]</a:t>
            </a:r>
          </a:p>
          <a:p>
            <a:pPr marL="0" marR="0" lvl="0" indent="0" algn="l" rtl="0">
              <a:lnSpc>
                <a:spcPct val="115000"/>
              </a:lnSpc>
              <a:spcBef>
                <a:spcPts val="0"/>
              </a:spcBef>
              <a:spcAft>
                <a:spcPts val="0"/>
              </a:spcAft>
              <a:buClr>
                <a:schemeClr val="dk2"/>
              </a:buClr>
              <a:buSzPts val="1400"/>
              <a:buFont typeface="Arial"/>
              <a:buNone/>
            </a:pPr>
            <a:endParaRPr lang="en" sz="1400" dirty="0">
              <a:solidFill>
                <a:schemeClr val="dk2"/>
              </a:solidFill>
            </a:endParaRPr>
          </a:p>
          <a:p>
            <a:pPr marL="0" marR="0" lvl="0" indent="0" algn="l" rtl="0">
              <a:lnSpc>
                <a:spcPct val="115000"/>
              </a:lnSpc>
              <a:spcBef>
                <a:spcPts val="0"/>
              </a:spcBef>
              <a:spcAft>
                <a:spcPts val="0"/>
              </a:spcAft>
              <a:buClr>
                <a:schemeClr val="dk2"/>
              </a:buClr>
              <a:buSzPts val="1400"/>
              <a:buFont typeface="Arial"/>
              <a:buNone/>
            </a:pPr>
            <a:r>
              <a:rPr lang="en" sz="1400" b="0" i="0" u="none" strike="noStrike" cap="none" dirty="0">
                <a:solidFill>
                  <a:schemeClr val="dk2"/>
                </a:solidFill>
                <a:latin typeface="Arial"/>
                <a:ea typeface="Arial"/>
                <a:cs typeface="Arial"/>
                <a:sym typeface="Arial"/>
              </a:rPr>
              <a:t>One needs to be wary of some labels being more likely than others in the data sample. From my accuracy table I can see that clouds and natural appears more than 50% of the time. So if the model predicts Clouds = 1 for every image then it will be right 56% of the time and 58% for Natural = 1. This can cause inflation in accuracy readings and create class imbalances because of the way the data sampled. The model might even start overpredicting which can be a major issue.</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3"/>
          <p:cNvSpPr txBox="1">
            <a:spLocks noGrp="1"/>
          </p:cNvSpPr>
          <p:nvPr>
            <p:ph type="title"/>
          </p:nvPr>
        </p:nvSpPr>
        <p:spPr>
          <a:xfrm>
            <a:off x="311760" y="444960"/>
            <a:ext cx="8520120" cy="57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800"/>
              <a:buFont typeface="Arial"/>
              <a:buNone/>
            </a:pPr>
            <a:r>
              <a:rPr lang="en" sz="2800" b="0" strike="noStrike">
                <a:solidFill>
                  <a:schemeClr val="dk1"/>
                </a:solidFill>
                <a:latin typeface="Arial"/>
                <a:ea typeface="Arial"/>
                <a:cs typeface="Arial"/>
                <a:sym typeface="Arial"/>
              </a:rPr>
              <a:t>Extra credit (optional)</a:t>
            </a:r>
            <a:endParaRPr sz="2800" b="0" strike="noStrike">
              <a:solidFill>
                <a:srgbClr val="000000"/>
              </a:solidFill>
              <a:latin typeface="Arial"/>
              <a:ea typeface="Arial"/>
              <a:cs typeface="Arial"/>
              <a:sym typeface="Arial"/>
            </a:endParaRPr>
          </a:p>
        </p:txBody>
      </p:sp>
      <p:sp>
        <p:nvSpPr>
          <p:cNvPr id="175" name="Google Shape;175;p33"/>
          <p:cNvSpPr txBox="1">
            <a:spLocks noGrp="1"/>
          </p:cNvSpPr>
          <p:nvPr>
            <p:ph type="body" idx="1"/>
          </p:nvPr>
        </p:nvSpPr>
        <p:spPr>
          <a:xfrm>
            <a:off x="311760" y="1152360"/>
            <a:ext cx="8520120" cy="341604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800"/>
              <a:buFont typeface="Arial"/>
              <a:buNone/>
            </a:pPr>
            <a:r>
              <a:rPr lang="en" sz="1800" b="0" i="0" u="none" strike="noStrike" cap="none">
                <a:solidFill>
                  <a:schemeClr val="dk2"/>
                </a:solidFill>
                <a:latin typeface="Arial"/>
                <a:ea typeface="Arial"/>
                <a:cs typeface="Arial"/>
                <a:sym typeface="Arial"/>
              </a:rPr>
              <a:t>[Discuss what extra credit you did and provide analyses.]</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0"/>
          <p:cNvSpPr txBox="1">
            <a:spLocks noGrp="1"/>
          </p:cNvSpPr>
          <p:nvPr>
            <p:ph type="title"/>
          </p:nvPr>
        </p:nvSpPr>
        <p:spPr>
          <a:xfrm>
            <a:off x="311760" y="444960"/>
            <a:ext cx="8520120" cy="57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800"/>
              <a:buFont typeface="Arial"/>
              <a:buNone/>
            </a:pPr>
            <a:r>
              <a:rPr lang="en" sz="2800" b="0" strike="noStrike">
                <a:solidFill>
                  <a:schemeClr val="dk1"/>
                </a:solidFill>
                <a:latin typeface="Arial"/>
                <a:ea typeface="Arial"/>
                <a:cs typeface="Arial"/>
                <a:sym typeface="Arial"/>
              </a:rPr>
              <a:t>Part 1: SimpleNet</a:t>
            </a:r>
            <a:endParaRPr sz="2800" b="0" strike="noStrike">
              <a:solidFill>
                <a:srgbClr val="000000"/>
              </a:solidFill>
              <a:latin typeface="Arial"/>
              <a:ea typeface="Arial"/>
              <a:cs typeface="Arial"/>
              <a:sym typeface="Arial"/>
            </a:endParaRPr>
          </a:p>
        </p:txBody>
      </p:sp>
      <p:sp>
        <p:nvSpPr>
          <p:cNvPr id="88" name="Google Shape;88;p20"/>
          <p:cNvSpPr txBox="1">
            <a:spLocks noGrp="1"/>
          </p:cNvSpPr>
          <p:nvPr>
            <p:ph type="body" idx="1"/>
          </p:nvPr>
        </p:nvSpPr>
        <p:spPr>
          <a:xfrm>
            <a:off x="311760" y="1152360"/>
            <a:ext cx="3999600" cy="341604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400"/>
              <a:buFont typeface="Arial"/>
              <a:buNone/>
            </a:pPr>
            <a:r>
              <a:rPr lang="en" sz="1400" b="0" i="0" u="none" strike="noStrike" cap="none" dirty="0">
                <a:solidFill>
                  <a:schemeClr val="dk2"/>
                </a:solidFill>
                <a:latin typeface="Arial"/>
                <a:ea typeface="Arial"/>
                <a:cs typeface="Arial"/>
                <a:sym typeface="Arial"/>
              </a:rPr>
              <a:t>[Insert loss plot for </a:t>
            </a:r>
            <a:r>
              <a:rPr lang="en" sz="1400" b="0" i="0" u="none" strike="noStrike" cap="none" dirty="0" err="1">
                <a:solidFill>
                  <a:schemeClr val="dk2"/>
                </a:solidFill>
                <a:latin typeface="Arial"/>
                <a:ea typeface="Arial"/>
                <a:cs typeface="Arial"/>
                <a:sym typeface="Arial"/>
              </a:rPr>
              <a:t>SimpleNet</a:t>
            </a:r>
            <a:r>
              <a:rPr lang="en" sz="1400" b="0" i="0" u="none" strike="noStrike" cap="none" dirty="0">
                <a:solidFill>
                  <a:schemeClr val="dk2"/>
                </a:solidFill>
                <a:latin typeface="Arial"/>
                <a:ea typeface="Arial"/>
                <a:cs typeface="Arial"/>
                <a:sym typeface="Arial"/>
              </a:rPr>
              <a:t> here]</a:t>
            </a: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2"/>
              </a:buClr>
              <a:buSzPts val="1400"/>
              <a:buFont typeface="Arial"/>
              <a:buNone/>
            </a:pPr>
            <a:r>
              <a:rPr lang="en" sz="1400" b="0" i="0" u="none" strike="noStrike" cap="none" dirty="0">
                <a:solidFill>
                  <a:schemeClr val="dk2"/>
                </a:solidFill>
                <a:latin typeface="Arial"/>
                <a:ea typeface="Arial"/>
                <a:cs typeface="Arial"/>
                <a:sym typeface="Arial"/>
              </a:rPr>
              <a:t>Final training accuracy: 85%</a:t>
            </a: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2"/>
              </a:buClr>
              <a:buSzPts val="1400"/>
              <a:buFont typeface="Arial"/>
              <a:buNone/>
            </a:pPr>
            <a:r>
              <a:rPr lang="en" sz="1400" b="0" i="0" u="none" strike="noStrike" cap="none" dirty="0">
                <a:solidFill>
                  <a:schemeClr val="dk2"/>
                </a:solidFill>
                <a:latin typeface="Arial"/>
                <a:ea typeface="Arial"/>
                <a:cs typeface="Arial"/>
                <a:sym typeface="Arial"/>
              </a:rPr>
              <a:t>Final validation accuracy: 48%</a:t>
            </a:r>
            <a:endParaRPr sz="1400" b="0" i="0" u="none" strike="noStrike" cap="none" dirty="0">
              <a:solidFill>
                <a:srgbClr val="000000"/>
              </a:solidFill>
              <a:latin typeface="Arial"/>
              <a:ea typeface="Arial"/>
              <a:cs typeface="Arial"/>
              <a:sym typeface="Arial"/>
            </a:endParaRPr>
          </a:p>
        </p:txBody>
      </p:sp>
      <p:sp>
        <p:nvSpPr>
          <p:cNvPr id="89" name="Google Shape;89;p20"/>
          <p:cNvSpPr txBox="1">
            <a:spLocks noGrp="1"/>
          </p:cNvSpPr>
          <p:nvPr>
            <p:ph type="body" idx="1"/>
          </p:nvPr>
        </p:nvSpPr>
        <p:spPr>
          <a:xfrm>
            <a:off x="4832280" y="1152360"/>
            <a:ext cx="3999600" cy="341604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400"/>
              <a:buFont typeface="Arial"/>
              <a:buNone/>
            </a:pPr>
            <a:r>
              <a:rPr lang="en" sz="1400" b="0" i="0" u="none" strike="noStrike" cap="none">
                <a:solidFill>
                  <a:schemeClr val="dk2"/>
                </a:solidFill>
                <a:latin typeface="Arial"/>
                <a:ea typeface="Arial"/>
                <a:cs typeface="Arial"/>
                <a:sym typeface="Arial"/>
              </a:rPr>
              <a:t>[Insert accuracy plot for SimpleNet here]</a:t>
            </a:r>
            <a:endParaRPr sz="1400" b="0" i="0" u="none" strike="noStrike" cap="none">
              <a:solidFill>
                <a:srgbClr val="000000"/>
              </a:solidFill>
              <a:latin typeface="Arial"/>
              <a:ea typeface="Arial"/>
              <a:cs typeface="Arial"/>
              <a:sym typeface="Arial"/>
            </a:endParaRPr>
          </a:p>
        </p:txBody>
      </p:sp>
      <p:pic>
        <p:nvPicPr>
          <p:cNvPr id="3" name="Picture 2" descr="A graph with a line and a line&#10;&#10;Description automatically generated with medium confidence">
            <a:extLst>
              <a:ext uri="{FF2B5EF4-FFF2-40B4-BE49-F238E27FC236}">
                <a16:creationId xmlns:a16="http://schemas.microsoft.com/office/drawing/2014/main" id="{E74B355C-1F8C-5C35-B802-D0267ACC251D}"/>
              </a:ext>
            </a:extLst>
          </p:cNvPr>
          <p:cNvPicPr>
            <a:picLocks noChangeAspect="1"/>
          </p:cNvPicPr>
          <p:nvPr/>
        </p:nvPicPr>
        <p:blipFill>
          <a:blip r:embed="rId3"/>
          <a:stretch>
            <a:fillRect/>
          </a:stretch>
        </p:blipFill>
        <p:spPr>
          <a:xfrm>
            <a:off x="311760" y="1017360"/>
            <a:ext cx="3352800" cy="2565400"/>
          </a:xfrm>
          <a:prstGeom prst="rect">
            <a:avLst/>
          </a:prstGeom>
        </p:spPr>
      </p:pic>
      <p:pic>
        <p:nvPicPr>
          <p:cNvPr id="5" name="Picture 4">
            <a:extLst>
              <a:ext uri="{FF2B5EF4-FFF2-40B4-BE49-F238E27FC236}">
                <a16:creationId xmlns:a16="http://schemas.microsoft.com/office/drawing/2014/main" id="{5A846331-5FCF-AA8A-B77F-A317AAA7E98B}"/>
              </a:ext>
            </a:extLst>
          </p:cNvPr>
          <p:cNvPicPr>
            <a:picLocks noChangeAspect="1"/>
          </p:cNvPicPr>
          <p:nvPr/>
        </p:nvPicPr>
        <p:blipFill>
          <a:blip r:embed="rId4"/>
          <a:stretch>
            <a:fillRect/>
          </a:stretch>
        </p:blipFill>
        <p:spPr>
          <a:xfrm>
            <a:off x="4571820" y="797760"/>
            <a:ext cx="4171004" cy="30045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1"/>
          <p:cNvSpPr txBox="1">
            <a:spLocks noGrp="1"/>
          </p:cNvSpPr>
          <p:nvPr>
            <p:ph type="title"/>
          </p:nvPr>
        </p:nvSpPr>
        <p:spPr>
          <a:xfrm>
            <a:off x="311760" y="444960"/>
            <a:ext cx="8520120" cy="57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800"/>
              <a:buFont typeface="Arial"/>
              <a:buNone/>
            </a:pPr>
            <a:r>
              <a:rPr lang="en" sz="2800" b="0" strike="noStrike">
                <a:solidFill>
                  <a:schemeClr val="dk1"/>
                </a:solidFill>
                <a:latin typeface="Arial"/>
                <a:ea typeface="Arial"/>
                <a:cs typeface="Arial"/>
                <a:sym typeface="Arial"/>
              </a:rPr>
              <a:t>Part 2: SimpleNetFinal</a:t>
            </a:r>
            <a:endParaRPr sz="2800" b="0" strike="noStrike">
              <a:solidFill>
                <a:srgbClr val="000000"/>
              </a:solidFill>
              <a:latin typeface="Arial"/>
              <a:ea typeface="Arial"/>
              <a:cs typeface="Arial"/>
              <a:sym typeface="Arial"/>
            </a:endParaRPr>
          </a:p>
        </p:txBody>
      </p:sp>
      <p:sp>
        <p:nvSpPr>
          <p:cNvPr id="95" name="Google Shape;95;p21"/>
          <p:cNvSpPr txBox="1">
            <a:spLocks noGrp="1"/>
          </p:cNvSpPr>
          <p:nvPr>
            <p:ph type="body" idx="1"/>
          </p:nvPr>
        </p:nvSpPr>
        <p:spPr>
          <a:xfrm>
            <a:off x="311760" y="1152360"/>
            <a:ext cx="8520120" cy="341604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800"/>
              <a:buFont typeface="Arial"/>
              <a:buNone/>
            </a:pPr>
            <a:r>
              <a:rPr lang="en" sz="1800" b="0" i="0" u="none" strike="noStrike" cap="none">
                <a:solidFill>
                  <a:schemeClr val="dk2"/>
                </a:solidFill>
                <a:latin typeface="Arial"/>
                <a:ea typeface="Arial"/>
                <a:cs typeface="Arial"/>
                <a:sym typeface="Arial"/>
              </a:rPr>
              <a:t>Add each of the following (keeping the changes as you move to the next row):</a:t>
            </a:r>
            <a:endParaRPr sz="1800" b="0" i="0" u="none" strike="noStrike" cap="none">
              <a:solidFill>
                <a:srgbClr val="000000"/>
              </a:solidFill>
              <a:latin typeface="Arial"/>
              <a:ea typeface="Arial"/>
              <a:cs typeface="Arial"/>
              <a:sym typeface="Arial"/>
            </a:endParaRPr>
          </a:p>
        </p:txBody>
      </p:sp>
      <p:graphicFrame>
        <p:nvGraphicFramePr>
          <p:cNvPr id="96" name="Google Shape;96;p21"/>
          <p:cNvGraphicFramePr/>
          <p:nvPr>
            <p:extLst>
              <p:ext uri="{D42A27DB-BD31-4B8C-83A1-F6EECF244321}">
                <p14:modId xmlns:p14="http://schemas.microsoft.com/office/powerpoint/2010/main" val="4084492233"/>
              </p:ext>
            </p:extLst>
          </p:nvPr>
        </p:nvGraphicFramePr>
        <p:xfrm>
          <a:off x="1239480" y="1693440"/>
          <a:ext cx="6664675" cy="3168700"/>
        </p:xfrm>
        <a:graphic>
          <a:graphicData uri="http://schemas.openxmlformats.org/drawingml/2006/table">
            <a:tbl>
              <a:tblPr>
                <a:noFill/>
                <a:tableStyleId>{CB4B237E-7425-48C3-BFFF-0002C024C5BE}</a:tableStyleId>
              </a:tblPr>
              <a:tblGrid>
                <a:gridCol w="3908150">
                  <a:extLst>
                    <a:ext uri="{9D8B030D-6E8A-4147-A177-3AD203B41FA5}">
                      <a16:colId xmlns:a16="http://schemas.microsoft.com/office/drawing/2014/main" val="20000"/>
                    </a:ext>
                  </a:extLst>
                </a:gridCol>
                <a:gridCol w="1401125">
                  <a:extLst>
                    <a:ext uri="{9D8B030D-6E8A-4147-A177-3AD203B41FA5}">
                      <a16:colId xmlns:a16="http://schemas.microsoft.com/office/drawing/2014/main" val="20001"/>
                    </a:ext>
                  </a:extLst>
                </a:gridCol>
                <a:gridCol w="1355400">
                  <a:extLst>
                    <a:ext uri="{9D8B030D-6E8A-4147-A177-3AD203B41FA5}">
                      <a16:colId xmlns:a16="http://schemas.microsoft.com/office/drawing/2014/main" val="20002"/>
                    </a:ext>
                  </a:extLst>
                </a:gridCol>
              </a:tblGrid>
              <a:tr h="609475">
                <a:tc>
                  <a:txBody>
                    <a:bodyPr/>
                    <a:lstStyle/>
                    <a:p>
                      <a:pPr marL="0" marR="0" lvl="0" indent="0" algn="l" rtl="0">
                        <a:spcBef>
                          <a:spcPts val="0"/>
                        </a:spcBef>
                        <a:spcAft>
                          <a:spcPts val="0"/>
                        </a:spcAft>
                        <a:buNone/>
                      </a:pPr>
                      <a:endParaRPr sz="1400" b="0" strike="noStrike">
                        <a:solidFill>
                          <a:srgbClr val="000000"/>
                        </a:solidFill>
                        <a:latin typeface="Arial"/>
                        <a:ea typeface="Arial"/>
                        <a:cs typeface="Arial"/>
                        <a:sym typeface="Arial"/>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1400" b="0" strike="noStrike">
                          <a:solidFill>
                            <a:srgbClr val="000000"/>
                          </a:solidFill>
                          <a:latin typeface="Arial"/>
                          <a:ea typeface="Arial"/>
                          <a:cs typeface="Arial"/>
                          <a:sym typeface="Arial"/>
                        </a:rPr>
                        <a:t>Training accuracy</a:t>
                      </a:r>
                      <a:endParaRPr sz="1400" b="0" strike="noStrike">
                        <a:solidFill>
                          <a:srgbClr val="000000"/>
                        </a:solidFill>
                        <a:latin typeface="Arial"/>
                        <a:ea typeface="Arial"/>
                        <a:cs typeface="Arial"/>
                        <a:sym typeface="Arial"/>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1400" b="0" strike="noStrike">
                          <a:solidFill>
                            <a:srgbClr val="000000"/>
                          </a:solidFill>
                          <a:latin typeface="Arial"/>
                          <a:ea typeface="Arial"/>
                          <a:cs typeface="Arial"/>
                          <a:sym typeface="Arial"/>
                        </a:rPr>
                        <a:t>Validation accuracy</a:t>
                      </a:r>
                      <a:endParaRPr sz="1400" b="0" strike="noStrike">
                        <a:solidFill>
                          <a:srgbClr val="000000"/>
                        </a:solidFill>
                        <a:latin typeface="Arial"/>
                        <a:ea typeface="Arial"/>
                        <a:cs typeface="Arial"/>
                        <a:sym typeface="Arial"/>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000">
                <a:tc>
                  <a:txBody>
                    <a:bodyPr/>
                    <a:lstStyle/>
                    <a:p>
                      <a:pPr marL="228600" marR="0" lvl="0" indent="0" algn="l" rtl="0">
                        <a:lnSpc>
                          <a:spcPct val="100000"/>
                        </a:lnSpc>
                        <a:spcBef>
                          <a:spcPts val="0"/>
                        </a:spcBef>
                        <a:spcAft>
                          <a:spcPts val="0"/>
                        </a:spcAft>
                        <a:buNone/>
                      </a:pPr>
                      <a:r>
                        <a:rPr lang="en" sz="1400" b="0" strike="noStrike">
                          <a:solidFill>
                            <a:srgbClr val="000000"/>
                          </a:solidFill>
                          <a:latin typeface="Arial"/>
                          <a:ea typeface="Arial"/>
                          <a:cs typeface="Arial"/>
                          <a:sym typeface="Arial"/>
                        </a:rPr>
                        <a:t>SimpleNet</a:t>
                      </a:r>
                      <a:endParaRPr sz="1400" b="0" strike="noStrike">
                        <a:solidFill>
                          <a:srgbClr val="000000"/>
                        </a:solidFill>
                        <a:latin typeface="Arial"/>
                        <a:ea typeface="Arial"/>
                        <a:cs typeface="Arial"/>
                        <a:sym typeface="Arial"/>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spcBef>
                          <a:spcPts val="0"/>
                        </a:spcBef>
                        <a:spcAft>
                          <a:spcPts val="0"/>
                        </a:spcAft>
                        <a:buNone/>
                      </a:pPr>
                      <a:r>
                        <a:rPr lang="en-US" sz="1400" b="0" strike="noStrike" dirty="0">
                          <a:solidFill>
                            <a:srgbClr val="000000"/>
                          </a:solidFill>
                          <a:latin typeface="Arial"/>
                          <a:ea typeface="Arial"/>
                          <a:cs typeface="Arial"/>
                          <a:sym typeface="Arial"/>
                        </a:rPr>
                        <a:t>85%</a:t>
                      </a:r>
                      <a:endParaRPr sz="1400" b="0" strike="noStrike" dirty="0">
                        <a:solidFill>
                          <a:srgbClr val="000000"/>
                        </a:solidFill>
                        <a:latin typeface="Arial"/>
                        <a:ea typeface="Arial"/>
                        <a:cs typeface="Arial"/>
                        <a:sym typeface="Arial"/>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spcBef>
                          <a:spcPts val="0"/>
                        </a:spcBef>
                        <a:spcAft>
                          <a:spcPts val="0"/>
                        </a:spcAft>
                        <a:buNone/>
                      </a:pPr>
                      <a:r>
                        <a:rPr lang="en-US" sz="1400" b="0" strike="noStrike" dirty="0">
                          <a:solidFill>
                            <a:srgbClr val="000000"/>
                          </a:solidFill>
                          <a:latin typeface="Arial"/>
                          <a:ea typeface="Arial"/>
                          <a:cs typeface="Arial"/>
                          <a:sym typeface="Arial"/>
                        </a:rPr>
                        <a:t>48%</a:t>
                      </a:r>
                      <a:endParaRPr sz="1400" b="0" strike="noStrike" dirty="0">
                        <a:solidFill>
                          <a:srgbClr val="000000"/>
                        </a:solidFill>
                        <a:latin typeface="Arial"/>
                        <a:ea typeface="Arial"/>
                        <a:cs typeface="Arial"/>
                        <a:sym typeface="Arial"/>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96000">
                <a:tc>
                  <a:txBody>
                    <a:bodyPr/>
                    <a:lstStyle/>
                    <a:p>
                      <a:pPr marL="457200" marR="0" lvl="0" indent="-317520" algn="l" rtl="0">
                        <a:lnSpc>
                          <a:spcPct val="100000"/>
                        </a:lnSpc>
                        <a:spcBef>
                          <a:spcPts val="0"/>
                        </a:spcBef>
                        <a:spcAft>
                          <a:spcPts val="0"/>
                        </a:spcAft>
                        <a:buClr>
                          <a:srgbClr val="000000"/>
                        </a:buClr>
                        <a:buSzPts val="1400"/>
                        <a:buFont typeface="Arial"/>
                        <a:buChar char="+"/>
                      </a:pPr>
                      <a:r>
                        <a:rPr lang="en" sz="1400" b="0" strike="noStrike">
                          <a:solidFill>
                            <a:srgbClr val="000000"/>
                          </a:solidFill>
                          <a:latin typeface="Arial"/>
                          <a:ea typeface="Arial"/>
                          <a:cs typeface="Arial"/>
                          <a:sym typeface="Arial"/>
                        </a:rPr>
                        <a:t>Jittering</a:t>
                      </a:r>
                      <a:endParaRPr sz="1400" b="0" strike="noStrike">
                        <a:solidFill>
                          <a:srgbClr val="000000"/>
                        </a:solidFill>
                        <a:latin typeface="Arial"/>
                        <a:ea typeface="Arial"/>
                        <a:cs typeface="Arial"/>
                        <a:sym typeface="Arial"/>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spcBef>
                          <a:spcPts val="0"/>
                        </a:spcBef>
                        <a:spcAft>
                          <a:spcPts val="0"/>
                        </a:spcAft>
                        <a:buNone/>
                      </a:pPr>
                      <a:r>
                        <a:rPr lang="en-US" sz="1400" b="0" strike="noStrike" dirty="0">
                          <a:solidFill>
                            <a:srgbClr val="000000"/>
                          </a:solidFill>
                          <a:latin typeface="Arial"/>
                          <a:ea typeface="Arial"/>
                          <a:cs typeface="Arial"/>
                          <a:sym typeface="Arial"/>
                        </a:rPr>
                        <a:t>59%</a:t>
                      </a:r>
                      <a:endParaRPr sz="1400" b="0" strike="noStrike" dirty="0">
                        <a:solidFill>
                          <a:srgbClr val="000000"/>
                        </a:solidFill>
                        <a:latin typeface="Arial"/>
                        <a:ea typeface="Arial"/>
                        <a:cs typeface="Arial"/>
                        <a:sym typeface="Arial"/>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spcBef>
                          <a:spcPts val="0"/>
                        </a:spcBef>
                        <a:spcAft>
                          <a:spcPts val="0"/>
                        </a:spcAft>
                        <a:buNone/>
                      </a:pPr>
                      <a:r>
                        <a:rPr lang="en-US" sz="1400" b="0" strike="noStrike" dirty="0">
                          <a:solidFill>
                            <a:srgbClr val="000000"/>
                          </a:solidFill>
                          <a:latin typeface="Arial"/>
                          <a:ea typeface="Arial"/>
                          <a:cs typeface="Arial"/>
                          <a:sym typeface="Arial"/>
                        </a:rPr>
                        <a:t>50%</a:t>
                      </a:r>
                      <a:endParaRPr sz="1400" b="0" strike="noStrike" dirty="0">
                        <a:solidFill>
                          <a:srgbClr val="000000"/>
                        </a:solidFill>
                        <a:latin typeface="Arial"/>
                        <a:ea typeface="Arial"/>
                        <a:cs typeface="Arial"/>
                        <a:sym typeface="Arial"/>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609475">
                <a:tc>
                  <a:txBody>
                    <a:bodyPr/>
                    <a:lstStyle/>
                    <a:p>
                      <a:pPr marL="457200" marR="0" lvl="0" indent="-317520" algn="l" rtl="0">
                        <a:lnSpc>
                          <a:spcPct val="100000"/>
                        </a:lnSpc>
                        <a:spcBef>
                          <a:spcPts val="0"/>
                        </a:spcBef>
                        <a:spcAft>
                          <a:spcPts val="0"/>
                        </a:spcAft>
                        <a:buClr>
                          <a:srgbClr val="000000"/>
                        </a:buClr>
                        <a:buSzPts val="1400"/>
                        <a:buFont typeface="Arial"/>
                        <a:buChar char="+"/>
                      </a:pPr>
                      <a:r>
                        <a:rPr lang="en" sz="1400" b="0" strike="noStrike">
                          <a:solidFill>
                            <a:srgbClr val="000000"/>
                          </a:solidFill>
                          <a:latin typeface="Arial"/>
                          <a:ea typeface="Arial"/>
                          <a:cs typeface="Arial"/>
                          <a:sym typeface="Arial"/>
                        </a:rPr>
                        <a:t>Zero-centering &amp; variance-normalization</a:t>
                      </a:r>
                      <a:endParaRPr sz="1400" b="0" strike="noStrike">
                        <a:solidFill>
                          <a:srgbClr val="000000"/>
                        </a:solidFill>
                        <a:latin typeface="Arial"/>
                        <a:ea typeface="Arial"/>
                        <a:cs typeface="Arial"/>
                        <a:sym typeface="Arial"/>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spcBef>
                          <a:spcPts val="0"/>
                        </a:spcBef>
                        <a:spcAft>
                          <a:spcPts val="0"/>
                        </a:spcAft>
                        <a:buNone/>
                      </a:pPr>
                      <a:r>
                        <a:rPr lang="en-US" sz="1400" b="0" strike="noStrike" dirty="0">
                          <a:solidFill>
                            <a:srgbClr val="000000"/>
                          </a:solidFill>
                          <a:latin typeface="Arial"/>
                          <a:ea typeface="Arial"/>
                          <a:cs typeface="Arial"/>
                          <a:sym typeface="Arial"/>
                        </a:rPr>
                        <a:t>69%</a:t>
                      </a:r>
                      <a:endParaRPr sz="1400" b="0" strike="noStrike" dirty="0">
                        <a:solidFill>
                          <a:srgbClr val="000000"/>
                        </a:solidFill>
                        <a:latin typeface="Arial"/>
                        <a:ea typeface="Arial"/>
                        <a:cs typeface="Arial"/>
                        <a:sym typeface="Arial"/>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spcBef>
                          <a:spcPts val="0"/>
                        </a:spcBef>
                        <a:spcAft>
                          <a:spcPts val="0"/>
                        </a:spcAft>
                        <a:buNone/>
                      </a:pPr>
                      <a:r>
                        <a:rPr lang="en-US" sz="1400" b="0" strike="noStrike" dirty="0">
                          <a:solidFill>
                            <a:srgbClr val="000000"/>
                          </a:solidFill>
                          <a:latin typeface="Arial"/>
                          <a:ea typeface="Arial"/>
                          <a:cs typeface="Arial"/>
                          <a:sym typeface="Arial"/>
                        </a:rPr>
                        <a:t>61%</a:t>
                      </a:r>
                      <a:endParaRPr sz="1400" b="0" strike="noStrike" dirty="0">
                        <a:solidFill>
                          <a:srgbClr val="000000"/>
                        </a:solidFill>
                        <a:latin typeface="Arial"/>
                        <a:ea typeface="Arial"/>
                        <a:cs typeface="Arial"/>
                        <a:sym typeface="Arial"/>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96000">
                <a:tc>
                  <a:txBody>
                    <a:bodyPr/>
                    <a:lstStyle/>
                    <a:p>
                      <a:pPr marL="457200" marR="0" lvl="0" indent="-317520" algn="l" rtl="0">
                        <a:lnSpc>
                          <a:spcPct val="100000"/>
                        </a:lnSpc>
                        <a:spcBef>
                          <a:spcPts val="0"/>
                        </a:spcBef>
                        <a:spcAft>
                          <a:spcPts val="0"/>
                        </a:spcAft>
                        <a:buClr>
                          <a:srgbClr val="000000"/>
                        </a:buClr>
                        <a:buSzPts val="1400"/>
                        <a:buFont typeface="Arial"/>
                        <a:buChar char="+"/>
                      </a:pPr>
                      <a:r>
                        <a:rPr lang="en" sz="1400" b="0" strike="noStrike">
                          <a:solidFill>
                            <a:srgbClr val="000000"/>
                          </a:solidFill>
                          <a:latin typeface="Arial"/>
                          <a:ea typeface="Arial"/>
                          <a:cs typeface="Arial"/>
                          <a:sym typeface="Arial"/>
                        </a:rPr>
                        <a:t>Dropout regularization</a:t>
                      </a:r>
                      <a:endParaRPr sz="1400" b="0" strike="noStrike">
                        <a:solidFill>
                          <a:srgbClr val="000000"/>
                        </a:solidFill>
                        <a:latin typeface="Arial"/>
                        <a:ea typeface="Arial"/>
                        <a:cs typeface="Arial"/>
                        <a:sym typeface="Arial"/>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spcBef>
                          <a:spcPts val="0"/>
                        </a:spcBef>
                        <a:spcAft>
                          <a:spcPts val="0"/>
                        </a:spcAft>
                        <a:buNone/>
                      </a:pPr>
                      <a:r>
                        <a:rPr lang="en-US" sz="1400" b="0" strike="noStrike" dirty="0">
                          <a:solidFill>
                            <a:srgbClr val="000000"/>
                          </a:solidFill>
                          <a:latin typeface="Arial"/>
                          <a:ea typeface="Arial"/>
                          <a:cs typeface="Arial"/>
                          <a:sym typeface="Arial"/>
                        </a:rPr>
                        <a:t>68%</a:t>
                      </a:r>
                      <a:endParaRPr sz="1400" b="0" strike="noStrike" dirty="0">
                        <a:solidFill>
                          <a:srgbClr val="000000"/>
                        </a:solidFill>
                        <a:latin typeface="Arial"/>
                        <a:ea typeface="Arial"/>
                        <a:cs typeface="Arial"/>
                        <a:sym typeface="Arial"/>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spcBef>
                          <a:spcPts val="0"/>
                        </a:spcBef>
                        <a:spcAft>
                          <a:spcPts val="0"/>
                        </a:spcAft>
                        <a:buNone/>
                      </a:pPr>
                      <a:r>
                        <a:rPr lang="en-US" sz="1400" b="0" strike="noStrike" dirty="0">
                          <a:solidFill>
                            <a:srgbClr val="000000"/>
                          </a:solidFill>
                          <a:latin typeface="Arial"/>
                          <a:ea typeface="Arial"/>
                          <a:cs typeface="Arial"/>
                          <a:sym typeface="Arial"/>
                        </a:rPr>
                        <a:t>58%</a:t>
                      </a:r>
                      <a:endParaRPr sz="1400" b="0" strike="noStrike" dirty="0">
                        <a:solidFill>
                          <a:srgbClr val="000000"/>
                        </a:solidFill>
                        <a:latin typeface="Arial"/>
                        <a:ea typeface="Arial"/>
                        <a:cs typeface="Arial"/>
                        <a:sym typeface="Arial"/>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0875">
                <a:tc>
                  <a:txBody>
                    <a:bodyPr/>
                    <a:lstStyle/>
                    <a:p>
                      <a:pPr marL="457200" marR="0" lvl="0" indent="-317520" algn="l" rtl="0">
                        <a:lnSpc>
                          <a:spcPct val="100000"/>
                        </a:lnSpc>
                        <a:spcBef>
                          <a:spcPts val="0"/>
                        </a:spcBef>
                        <a:spcAft>
                          <a:spcPts val="0"/>
                        </a:spcAft>
                        <a:buClr>
                          <a:srgbClr val="000000"/>
                        </a:buClr>
                        <a:buSzPts val="1400"/>
                        <a:buFont typeface="Arial"/>
                        <a:buChar char="+"/>
                      </a:pPr>
                      <a:r>
                        <a:rPr lang="en" sz="1400" b="0" strike="noStrike">
                          <a:solidFill>
                            <a:srgbClr val="000000"/>
                          </a:solidFill>
                          <a:latin typeface="Arial"/>
                          <a:ea typeface="Arial"/>
                          <a:cs typeface="Arial"/>
                          <a:sym typeface="Arial"/>
                        </a:rPr>
                        <a:t>Making network "deep"</a:t>
                      </a:r>
                      <a:endParaRPr sz="1400" b="0" strike="noStrike">
                        <a:solidFill>
                          <a:srgbClr val="000000"/>
                        </a:solidFill>
                        <a:latin typeface="Arial"/>
                        <a:ea typeface="Arial"/>
                        <a:cs typeface="Arial"/>
                        <a:sym typeface="Arial"/>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spcBef>
                          <a:spcPts val="0"/>
                        </a:spcBef>
                        <a:spcAft>
                          <a:spcPts val="0"/>
                        </a:spcAft>
                        <a:buNone/>
                      </a:pPr>
                      <a:r>
                        <a:rPr lang="en-US" sz="1400" b="0" strike="noStrike" dirty="0">
                          <a:solidFill>
                            <a:srgbClr val="000000"/>
                          </a:solidFill>
                          <a:latin typeface="Arial"/>
                          <a:ea typeface="Arial"/>
                          <a:cs typeface="Arial"/>
                          <a:sym typeface="Arial"/>
                        </a:rPr>
                        <a:t>70%</a:t>
                      </a:r>
                      <a:endParaRPr sz="1400" b="0" strike="noStrike" dirty="0">
                        <a:solidFill>
                          <a:srgbClr val="000000"/>
                        </a:solidFill>
                        <a:latin typeface="Arial"/>
                        <a:ea typeface="Arial"/>
                        <a:cs typeface="Arial"/>
                        <a:sym typeface="Arial"/>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spcBef>
                          <a:spcPts val="0"/>
                        </a:spcBef>
                        <a:spcAft>
                          <a:spcPts val="0"/>
                        </a:spcAft>
                        <a:buNone/>
                      </a:pPr>
                      <a:r>
                        <a:rPr lang="en-US" sz="1400" b="0" strike="noStrike" dirty="0">
                          <a:solidFill>
                            <a:srgbClr val="000000"/>
                          </a:solidFill>
                          <a:latin typeface="Arial"/>
                          <a:ea typeface="Arial"/>
                          <a:cs typeface="Arial"/>
                          <a:sym typeface="Arial"/>
                        </a:rPr>
                        <a:t>52%</a:t>
                      </a:r>
                      <a:endParaRPr sz="1400" b="0" strike="noStrike" dirty="0">
                        <a:solidFill>
                          <a:srgbClr val="000000"/>
                        </a:solidFill>
                        <a:latin typeface="Arial"/>
                        <a:ea typeface="Arial"/>
                        <a:cs typeface="Arial"/>
                        <a:sym typeface="Arial"/>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80875">
                <a:tc>
                  <a:txBody>
                    <a:bodyPr/>
                    <a:lstStyle/>
                    <a:p>
                      <a:pPr marL="457200" marR="0" lvl="0" indent="-317520" algn="l" rtl="0">
                        <a:lnSpc>
                          <a:spcPct val="100000"/>
                        </a:lnSpc>
                        <a:spcBef>
                          <a:spcPts val="0"/>
                        </a:spcBef>
                        <a:spcAft>
                          <a:spcPts val="0"/>
                        </a:spcAft>
                        <a:buClr>
                          <a:srgbClr val="000000"/>
                        </a:buClr>
                        <a:buSzPts val="1400"/>
                        <a:buFont typeface="Arial"/>
                        <a:buChar char="+"/>
                      </a:pPr>
                      <a:r>
                        <a:rPr lang="en" sz="1400" b="0" strike="noStrike">
                          <a:solidFill>
                            <a:srgbClr val="000000"/>
                          </a:solidFill>
                          <a:latin typeface="Arial"/>
                          <a:ea typeface="Arial"/>
                          <a:cs typeface="Arial"/>
                          <a:sym typeface="Arial"/>
                        </a:rPr>
                        <a:t>Batch normalization</a:t>
                      </a:r>
                      <a:endParaRPr sz="1400" b="0" strike="noStrike">
                        <a:solidFill>
                          <a:srgbClr val="000000"/>
                        </a:solidFill>
                        <a:latin typeface="Arial"/>
                        <a:ea typeface="Arial"/>
                        <a:cs typeface="Arial"/>
                        <a:sym typeface="Arial"/>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spcBef>
                          <a:spcPts val="0"/>
                        </a:spcBef>
                        <a:spcAft>
                          <a:spcPts val="0"/>
                        </a:spcAft>
                        <a:buNone/>
                      </a:pPr>
                      <a:r>
                        <a:rPr lang="en-US" sz="1400" b="0" strike="noStrike" dirty="0">
                          <a:solidFill>
                            <a:srgbClr val="000000"/>
                          </a:solidFill>
                          <a:latin typeface="Arial"/>
                          <a:ea typeface="Arial"/>
                          <a:cs typeface="Arial"/>
                          <a:sym typeface="Arial"/>
                        </a:rPr>
                        <a:t>61%</a:t>
                      </a:r>
                      <a:endParaRPr sz="1400" b="0" strike="noStrike" dirty="0">
                        <a:solidFill>
                          <a:srgbClr val="000000"/>
                        </a:solidFill>
                        <a:latin typeface="Arial"/>
                        <a:ea typeface="Arial"/>
                        <a:cs typeface="Arial"/>
                        <a:sym typeface="Arial"/>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spcBef>
                          <a:spcPts val="0"/>
                        </a:spcBef>
                        <a:spcAft>
                          <a:spcPts val="0"/>
                        </a:spcAft>
                        <a:buNone/>
                      </a:pPr>
                      <a:r>
                        <a:rPr lang="en-US" sz="1400" b="0" strike="noStrike" dirty="0">
                          <a:solidFill>
                            <a:srgbClr val="000000"/>
                          </a:solidFill>
                          <a:latin typeface="Arial"/>
                          <a:ea typeface="Arial"/>
                          <a:cs typeface="Arial"/>
                          <a:sym typeface="Arial"/>
                        </a:rPr>
                        <a:t>64%</a:t>
                      </a:r>
                      <a:endParaRPr sz="1400" b="0" strike="noStrike" dirty="0">
                        <a:solidFill>
                          <a:srgbClr val="000000"/>
                        </a:solidFill>
                        <a:latin typeface="Arial"/>
                        <a:ea typeface="Arial"/>
                        <a:cs typeface="Arial"/>
                        <a:sym typeface="Arial"/>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2"/>
          <p:cNvSpPr txBox="1">
            <a:spLocks noGrp="1"/>
          </p:cNvSpPr>
          <p:nvPr>
            <p:ph type="title"/>
          </p:nvPr>
        </p:nvSpPr>
        <p:spPr>
          <a:xfrm>
            <a:off x="311760" y="444960"/>
            <a:ext cx="8520120" cy="57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800"/>
              <a:buFont typeface="Arial"/>
              <a:buNone/>
            </a:pPr>
            <a:r>
              <a:rPr lang="en" sz="2800" b="0" strike="noStrike">
                <a:solidFill>
                  <a:schemeClr val="dk1"/>
                </a:solidFill>
                <a:latin typeface="Arial"/>
                <a:ea typeface="Arial"/>
                <a:cs typeface="Arial"/>
                <a:sym typeface="Arial"/>
              </a:rPr>
              <a:t>Part 2: SimpleNetFinal</a:t>
            </a:r>
            <a:endParaRPr sz="2800" b="0" strike="noStrike">
              <a:solidFill>
                <a:srgbClr val="000000"/>
              </a:solidFill>
              <a:latin typeface="Arial"/>
              <a:ea typeface="Arial"/>
              <a:cs typeface="Arial"/>
              <a:sym typeface="Arial"/>
            </a:endParaRPr>
          </a:p>
        </p:txBody>
      </p:sp>
      <p:sp>
        <p:nvSpPr>
          <p:cNvPr id="102" name="Google Shape;102;p22"/>
          <p:cNvSpPr txBox="1">
            <a:spLocks noGrp="1"/>
          </p:cNvSpPr>
          <p:nvPr>
            <p:ph type="body" idx="1"/>
          </p:nvPr>
        </p:nvSpPr>
        <p:spPr>
          <a:xfrm>
            <a:off x="311760" y="1152360"/>
            <a:ext cx="3999600" cy="341604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400"/>
              <a:buFont typeface="Arial"/>
              <a:buNone/>
            </a:pPr>
            <a:r>
              <a:rPr lang="en" sz="1400" b="0" i="0" u="none" strike="noStrike" cap="none" dirty="0">
                <a:solidFill>
                  <a:schemeClr val="dk2"/>
                </a:solidFill>
                <a:latin typeface="Arial"/>
                <a:ea typeface="Arial"/>
                <a:cs typeface="Arial"/>
                <a:sym typeface="Arial"/>
              </a:rPr>
              <a:t>[Insert loss plot for </a:t>
            </a:r>
            <a:r>
              <a:rPr lang="en" sz="1400" b="0" i="0" u="none" strike="noStrike" cap="none" dirty="0" err="1">
                <a:solidFill>
                  <a:schemeClr val="dk2"/>
                </a:solidFill>
                <a:latin typeface="Arial"/>
                <a:ea typeface="Arial"/>
                <a:cs typeface="Arial"/>
                <a:sym typeface="Arial"/>
              </a:rPr>
              <a:t>SimpleNetFinal</a:t>
            </a:r>
            <a:r>
              <a:rPr lang="en" sz="1400" b="0" i="0" u="none" strike="noStrike" cap="none" dirty="0">
                <a:solidFill>
                  <a:schemeClr val="dk2"/>
                </a:solidFill>
                <a:latin typeface="Arial"/>
                <a:ea typeface="Arial"/>
                <a:cs typeface="Arial"/>
                <a:sym typeface="Arial"/>
              </a:rPr>
              <a:t> here]</a:t>
            </a: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2"/>
              </a:buClr>
              <a:buSzPts val="1400"/>
              <a:buFont typeface="Arial"/>
              <a:buNone/>
            </a:pPr>
            <a:r>
              <a:rPr lang="en" sz="1400" b="0" i="0" u="none" strike="noStrike" cap="none" dirty="0">
                <a:solidFill>
                  <a:schemeClr val="dk2"/>
                </a:solidFill>
                <a:latin typeface="Arial"/>
                <a:ea typeface="Arial"/>
                <a:cs typeface="Arial"/>
                <a:sym typeface="Arial"/>
              </a:rPr>
              <a:t>Final training accuracy: 61%</a:t>
            </a: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2"/>
              </a:buClr>
              <a:buSzPts val="1400"/>
              <a:buFont typeface="Arial"/>
              <a:buNone/>
            </a:pPr>
            <a:r>
              <a:rPr lang="en" sz="1400" b="0" i="0" u="none" strike="noStrike" cap="none" dirty="0">
                <a:solidFill>
                  <a:schemeClr val="dk2"/>
                </a:solidFill>
                <a:latin typeface="Arial"/>
                <a:ea typeface="Arial"/>
                <a:cs typeface="Arial"/>
                <a:sym typeface="Arial"/>
              </a:rPr>
              <a:t>Final validation accuracy: 64%</a:t>
            </a:r>
            <a:endParaRPr sz="1400" b="0" i="0" u="none" strike="noStrike" cap="none" dirty="0">
              <a:solidFill>
                <a:srgbClr val="000000"/>
              </a:solidFill>
              <a:latin typeface="Arial"/>
              <a:ea typeface="Arial"/>
              <a:cs typeface="Arial"/>
              <a:sym typeface="Arial"/>
            </a:endParaRPr>
          </a:p>
        </p:txBody>
      </p:sp>
      <p:sp>
        <p:nvSpPr>
          <p:cNvPr id="103" name="Google Shape;103;p22"/>
          <p:cNvSpPr txBox="1">
            <a:spLocks noGrp="1"/>
          </p:cNvSpPr>
          <p:nvPr>
            <p:ph type="body" idx="1"/>
          </p:nvPr>
        </p:nvSpPr>
        <p:spPr>
          <a:xfrm>
            <a:off x="4832280" y="1152360"/>
            <a:ext cx="3999600" cy="341604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400"/>
              <a:buFont typeface="Arial"/>
              <a:buNone/>
            </a:pPr>
            <a:r>
              <a:rPr lang="en" sz="1400" b="0" i="0" u="none" strike="noStrike" cap="none">
                <a:solidFill>
                  <a:schemeClr val="dk2"/>
                </a:solidFill>
                <a:latin typeface="Arial"/>
                <a:ea typeface="Arial"/>
                <a:cs typeface="Arial"/>
                <a:sym typeface="Arial"/>
              </a:rPr>
              <a:t>[Insert accuracy plot for SimpleNetFinal here]</a:t>
            </a:r>
            <a:endParaRPr sz="1400" b="0" i="0" u="none" strike="noStrike" cap="none">
              <a:solidFill>
                <a:srgbClr val="000000"/>
              </a:solidFill>
              <a:latin typeface="Arial"/>
              <a:ea typeface="Arial"/>
              <a:cs typeface="Arial"/>
              <a:sym typeface="Arial"/>
            </a:endParaRPr>
          </a:p>
        </p:txBody>
      </p:sp>
      <p:pic>
        <p:nvPicPr>
          <p:cNvPr id="3" name="Picture 2" descr="A graph of loss of a person&#10;&#10;Description automatically generated">
            <a:extLst>
              <a:ext uri="{FF2B5EF4-FFF2-40B4-BE49-F238E27FC236}">
                <a16:creationId xmlns:a16="http://schemas.microsoft.com/office/drawing/2014/main" id="{711F9539-B0B0-9AFE-E7F3-EFB178397094}"/>
              </a:ext>
            </a:extLst>
          </p:cNvPr>
          <p:cNvPicPr>
            <a:picLocks noChangeAspect="1"/>
          </p:cNvPicPr>
          <p:nvPr/>
        </p:nvPicPr>
        <p:blipFill>
          <a:blip r:embed="rId3"/>
          <a:stretch>
            <a:fillRect/>
          </a:stretch>
        </p:blipFill>
        <p:spPr>
          <a:xfrm>
            <a:off x="311760" y="958905"/>
            <a:ext cx="3756186" cy="2762305"/>
          </a:xfrm>
          <a:prstGeom prst="rect">
            <a:avLst/>
          </a:prstGeom>
        </p:spPr>
      </p:pic>
      <p:pic>
        <p:nvPicPr>
          <p:cNvPr id="5" name="Picture 4" descr="A graph of a graph showing the value of training and validation&#10;&#10;Description automatically generated">
            <a:extLst>
              <a:ext uri="{FF2B5EF4-FFF2-40B4-BE49-F238E27FC236}">
                <a16:creationId xmlns:a16="http://schemas.microsoft.com/office/drawing/2014/main" id="{B5F13ADA-8D58-085A-4D48-99B2EBC2730D}"/>
              </a:ext>
            </a:extLst>
          </p:cNvPr>
          <p:cNvPicPr>
            <a:picLocks noChangeAspect="1"/>
          </p:cNvPicPr>
          <p:nvPr/>
        </p:nvPicPr>
        <p:blipFill>
          <a:blip r:embed="rId4"/>
          <a:stretch>
            <a:fillRect/>
          </a:stretch>
        </p:blipFill>
        <p:spPr>
          <a:xfrm>
            <a:off x="4082689" y="1017360"/>
            <a:ext cx="4813963" cy="34844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3"/>
          <p:cNvSpPr txBox="1">
            <a:spLocks noGrp="1"/>
          </p:cNvSpPr>
          <p:nvPr>
            <p:ph type="title"/>
          </p:nvPr>
        </p:nvSpPr>
        <p:spPr>
          <a:xfrm>
            <a:off x="311760" y="444960"/>
            <a:ext cx="8520120" cy="57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800"/>
              <a:buFont typeface="Arial"/>
              <a:buNone/>
            </a:pPr>
            <a:r>
              <a:rPr lang="en" sz="2800" b="0" strike="noStrike">
                <a:solidFill>
                  <a:schemeClr val="dk1"/>
                </a:solidFill>
                <a:latin typeface="Arial"/>
                <a:ea typeface="Arial"/>
                <a:cs typeface="Arial"/>
                <a:sym typeface="Arial"/>
              </a:rPr>
              <a:t>Part 2: SimpleNetFinal</a:t>
            </a:r>
            <a:endParaRPr sz="2800" b="0" strike="noStrike">
              <a:solidFill>
                <a:srgbClr val="000000"/>
              </a:solidFill>
              <a:latin typeface="Arial"/>
              <a:ea typeface="Arial"/>
              <a:cs typeface="Arial"/>
              <a:sym typeface="Arial"/>
            </a:endParaRPr>
          </a:p>
        </p:txBody>
      </p:sp>
      <p:sp>
        <p:nvSpPr>
          <p:cNvPr id="109" name="Google Shape;109;p23"/>
          <p:cNvSpPr txBox="1">
            <a:spLocks noGrp="1"/>
          </p:cNvSpPr>
          <p:nvPr>
            <p:ph type="body" idx="1"/>
          </p:nvPr>
        </p:nvSpPr>
        <p:spPr>
          <a:xfrm>
            <a:off x="311760" y="1152360"/>
            <a:ext cx="3999600" cy="341604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400"/>
              <a:buFont typeface="Arial"/>
              <a:buNone/>
            </a:pPr>
            <a:r>
              <a:rPr lang="en" sz="1400" b="0" i="0" u="none" strike="noStrike" cap="none" dirty="0">
                <a:solidFill>
                  <a:schemeClr val="dk2"/>
                </a:solidFill>
                <a:latin typeface="Arial"/>
                <a:ea typeface="Arial"/>
                <a:cs typeface="Arial"/>
                <a:sym typeface="Arial"/>
              </a:rPr>
              <a:t>[Name 10 different possible transformations for data augmentation.]</a:t>
            </a:r>
          </a:p>
          <a:p>
            <a:pPr marL="0" marR="0" lvl="0" indent="0" algn="l" rtl="0">
              <a:lnSpc>
                <a:spcPct val="115000"/>
              </a:lnSpc>
              <a:spcBef>
                <a:spcPts val="0"/>
              </a:spcBef>
              <a:spcAft>
                <a:spcPts val="0"/>
              </a:spcAft>
              <a:buClr>
                <a:schemeClr val="dk2"/>
              </a:buClr>
              <a:buSzPts val="1400"/>
              <a:buFont typeface="Arial"/>
              <a:buNone/>
            </a:pPr>
            <a:endParaRPr lang="en" sz="1400" dirty="0">
              <a:solidFill>
                <a:schemeClr val="dk2"/>
              </a:solidFill>
            </a:endParaRPr>
          </a:p>
          <a:p>
            <a:pPr marL="0" marR="0" lvl="0" indent="0" algn="l" rtl="0">
              <a:lnSpc>
                <a:spcPct val="115000"/>
              </a:lnSpc>
              <a:spcBef>
                <a:spcPts val="0"/>
              </a:spcBef>
              <a:spcAft>
                <a:spcPts val="0"/>
              </a:spcAft>
              <a:buClr>
                <a:schemeClr val="dk2"/>
              </a:buClr>
              <a:buSzPts val="1400"/>
              <a:buFont typeface="Arial"/>
              <a:buNone/>
            </a:pPr>
            <a:r>
              <a:rPr lang="en" sz="1400" b="0" i="0" u="none" strike="noStrike" cap="none" dirty="0">
                <a:solidFill>
                  <a:schemeClr val="dk2"/>
                </a:solidFill>
                <a:latin typeface="Arial"/>
                <a:ea typeface="Arial"/>
                <a:cs typeface="Arial"/>
                <a:sym typeface="Arial"/>
              </a:rPr>
              <a:t>Random Horizontal Flip</a:t>
            </a:r>
          </a:p>
          <a:p>
            <a:pPr marL="0" marR="0" lvl="0" indent="0" algn="l" rtl="0">
              <a:lnSpc>
                <a:spcPct val="115000"/>
              </a:lnSpc>
              <a:spcBef>
                <a:spcPts val="0"/>
              </a:spcBef>
              <a:spcAft>
                <a:spcPts val="0"/>
              </a:spcAft>
              <a:buClr>
                <a:schemeClr val="dk2"/>
              </a:buClr>
              <a:buSzPts val="1400"/>
              <a:buFont typeface="Arial"/>
              <a:buNone/>
            </a:pPr>
            <a:r>
              <a:rPr lang="en" sz="1400" dirty="0">
                <a:solidFill>
                  <a:schemeClr val="dk2"/>
                </a:solidFill>
              </a:rPr>
              <a:t>Random Vertical Flip</a:t>
            </a:r>
          </a:p>
          <a:p>
            <a:pPr marL="0" marR="0" lvl="0" indent="0" algn="l" rtl="0">
              <a:lnSpc>
                <a:spcPct val="115000"/>
              </a:lnSpc>
              <a:spcBef>
                <a:spcPts val="0"/>
              </a:spcBef>
              <a:spcAft>
                <a:spcPts val="0"/>
              </a:spcAft>
              <a:buClr>
                <a:schemeClr val="dk2"/>
              </a:buClr>
              <a:buSzPts val="1400"/>
              <a:buFont typeface="Arial"/>
              <a:buNone/>
            </a:pPr>
            <a:r>
              <a:rPr lang="en" sz="1400" b="0" i="0" u="none" strike="noStrike" cap="none" dirty="0">
                <a:solidFill>
                  <a:schemeClr val="dk2"/>
                </a:solidFill>
                <a:latin typeface="Arial"/>
                <a:ea typeface="Arial"/>
                <a:cs typeface="Arial"/>
                <a:sym typeface="Arial"/>
              </a:rPr>
              <a:t>Color Jittering</a:t>
            </a:r>
          </a:p>
          <a:p>
            <a:pPr marL="0" marR="0" lvl="0" indent="0" algn="l" rtl="0">
              <a:lnSpc>
                <a:spcPct val="115000"/>
              </a:lnSpc>
              <a:spcBef>
                <a:spcPts val="0"/>
              </a:spcBef>
              <a:spcAft>
                <a:spcPts val="0"/>
              </a:spcAft>
              <a:buClr>
                <a:schemeClr val="dk2"/>
              </a:buClr>
              <a:buSzPts val="1400"/>
              <a:buFont typeface="Arial"/>
              <a:buNone/>
            </a:pPr>
            <a:r>
              <a:rPr lang="en" sz="1400" dirty="0">
                <a:solidFill>
                  <a:schemeClr val="dk2"/>
                </a:solidFill>
              </a:rPr>
              <a:t>Random Rotation</a:t>
            </a:r>
          </a:p>
          <a:p>
            <a:pPr marL="0" marR="0" lvl="0" indent="0" algn="l" rtl="0">
              <a:lnSpc>
                <a:spcPct val="115000"/>
              </a:lnSpc>
              <a:spcBef>
                <a:spcPts val="0"/>
              </a:spcBef>
              <a:spcAft>
                <a:spcPts val="0"/>
              </a:spcAft>
              <a:buClr>
                <a:schemeClr val="dk2"/>
              </a:buClr>
              <a:buSzPts val="1400"/>
              <a:buFont typeface="Arial"/>
              <a:buNone/>
            </a:pPr>
            <a:r>
              <a:rPr lang="en" sz="1400" b="0" i="0" u="none" strike="noStrike" cap="none" dirty="0">
                <a:solidFill>
                  <a:schemeClr val="dk2"/>
                </a:solidFill>
                <a:latin typeface="Arial"/>
                <a:ea typeface="Arial"/>
                <a:cs typeface="Arial"/>
                <a:sym typeface="Arial"/>
              </a:rPr>
              <a:t>Random Crop</a:t>
            </a:r>
          </a:p>
          <a:p>
            <a:pPr marL="0" marR="0" lvl="0" indent="0" algn="l" rtl="0">
              <a:lnSpc>
                <a:spcPct val="115000"/>
              </a:lnSpc>
              <a:spcBef>
                <a:spcPts val="0"/>
              </a:spcBef>
              <a:spcAft>
                <a:spcPts val="0"/>
              </a:spcAft>
              <a:buClr>
                <a:schemeClr val="dk2"/>
              </a:buClr>
              <a:buSzPts val="1400"/>
              <a:buFont typeface="Arial"/>
              <a:buNone/>
            </a:pPr>
            <a:r>
              <a:rPr lang="en" sz="1400" dirty="0">
                <a:solidFill>
                  <a:schemeClr val="dk2"/>
                </a:solidFill>
              </a:rPr>
              <a:t>Random Affine Transformation</a:t>
            </a:r>
          </a:p>
          <a:p>
            <a:pPr marL="0" marR="0" lvl="0" indent="0" algn="l" rtl="0">
              <a:lnSpc>
                <a:spcPct val="115000"/>
              </a:lnSpc>
              <a:spcBef>
                <a:spcPts val="0"/>
              </a:spcBef>
              <a:spcAft>
                <a:spcPts val="0"/>
              </a:spcAft>
              <a:buClr>
                <a:schemeClr val="dk2"/>
              </a:buClr>
              <a:buSzPts val="1400"/>
              <a:buFont typeface="Arial"/>
              <a:buNone/>
            </a:pPr>
            <a:r>
              <a:rPr lang="en" sz="1400" b="0" i="0" u="none" strike="noStrike" cap="none" dirty="0">
                <a:solidFill>
                  <a:schemeClr val="dk2"/>
                </a:solidFill>
                <a:latin typeface="Arial"/>
                <a:ea typeface="Arial"/>
                <a:cs typeface="Arial"/>
                <a:sym typeface="Arial"/>
              </a:rPr>
              <a:t>Random Perspective Transformation</a:t>
            </a:r>
          </a:p>
          <a:p>
            <a:pPr marL="0" marR="0" lvl="0" indent="0" algn="l" rtl="0">
              <a:lnSpc>
                <a:spcPct val="115000"/>
              </a:lnSpc>
              <a:spcBef>
                <a:spcPts val="0"/>
              </a:spcBef>
              <a:spcAft>
                <a:spcPts val="0"/>
              </a:spcAft>
              <a:buClr>
                <a:schemeClr val="dk2"/>
              </a:buClr>
              <a:buSzPts val="1400"/>
              <a:buFont typeface="Arial"/>
              <a:buNone/>
            </a:pPr>
            <a:r>
              <a:rPr lang="en" sz="1400" dirty="0">
                <a:solidFill>
                  <a:schemeClr val="dk2"/>
                </a:solidFill>
              </a:rPr>
              <a:t>Gaussian Blur</a:t>
            </a:r>
          </a:p>
          <a:p>
            <a:pPr marL="0" marR="0" lvl="0" indent="0" algn="l" rtl="0">
              <a:lnSpc>
                <a:spcPct val="115000"/>
              </a:lnSpc>
              <a:spcBef>
                <a:spcPts val="0"/>
              </a:spcBef>
              <a:spcAft>
                <a:spcPts val="0"/>
              </a:spcAft>
              <a:buClr>
                <a:schemeClr val="dk2"/>
              </a:buClr>
              <a:buSzPts val="1400"/>
              <a:buFont typeface="Arial"/>
              <a:buNone/>
            </a:pPr>
            <a:r>
              <a:rPr lang="en" sz="1400" b="0" i="0" u="none" strike="noStrike" cap="none" dirty="0">
                <a:solidFill>
                  <a:schemeClr val="dk2"/>
                </a:solidFill>
                <a:latin typeface="Arial"/>
                <a:ea typeface="Arial"/>
                <a:cs typeface="Arial"/>
                <a:sym typeface="Arial"/>
              </a:rPr>
              <a:t>Random Erasing</a:t>
            </a:r>
          </a:p>
          <a:p>
            <a:pPr marL="0" marR="0" lvl="0" indent="0" algn="l" rtl="0">
              <a:lnSpc>
                <a:spcPct val="115000"/>
              </a:lnSpc>
              <a:spcBef>
                <a:spcPts val="0"/>
              </a:spcBef>
              <a:spcAft>
                <a:spcPts val="0"/>
              </a:spcAft>
              <a:buClr>
                <a:schemeClr val="dk2"/>
              </a:buClr>
              <a:buSzPts val="1400"/>
              <a:buFont typeface="Arial"/>
              <a:buNone/>
            </a:pPr>
            <a:r>
              <a:rPr lang="en" sz="1400" dirty="0">
                <a:solidFill>
                  <a:schemeClr val="dk2"/>
                </a:solidFill>
              </a:rPr>
              <a:t>Gaussian Noise</a:t>
            </a:r>
            <a:endParaRPr sz="1400" b="0" i="0" u="none" strike="noStrike" cap="none" dirty="0">
              <a:solidFill>
                <a:srgbClr val="000000"/>
              </a:solidFill>
              <a:latin typeface="Arial"/>
              <a:ea typeface="Arial"/>
              <a:cs typeface="Arial"/>
              <a:sym typeface="Arial"/>
            </a:endParaRPr>
          </a:p>
        </p:txBody>
      </p:sp>
      <p:sp>
        <p:nvSpPr>
          <p:cNvPr id="110" name="Google Shape;110;p23"/>
          <p:cNvSpPr txBox="1">
            <a:spLocks noGrp="1"/>
          </p:cNvSpPr>
          <p:nvPr>
            <p:ph type="body" idx="1"/>
          </p:nvPr>
        </p:nvSpPr>
        <p:spPr>
          <a:xfrm>
            <a:off x="4832280" y="1152360"/>
            <a:ext cx="3999600" cy="341604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400"/>
              <a:buFont typeface="Arial"/>
              <a:buNone/>
            </a:pPr>
            <a:r>
              <a:rPr lang="en" sz="1400" b="0" i="0" u="none" strike="noStrike" cap="none" dirty="0">
                <a:solidFill>
                  <a:schemeClr val="dk2"/>
                </a:solidFill>
                <a:latin typeface="Arial"/>
                <a:ea typeface="Arial"/>
                <a:cs typeface="Arial"/>
                <a:sym typeface="Arial"/>
              </a:rPr>
              <a:t>[What is the desired variance after each layer? Why would that be helpful?]</a:t>
            </a:r>
          </a:p>
          <a:p>
            <a:pPr marL="0" marR="0" lvl="0" indent="0" algn="l" rtl="0">
              <a:lnSpc>
                <a:spcPct val="115000"/>
              </a:lnSpc>
              <a:spcBef>
                <a:spcPts val="0"/>
              </a:spcBef>
              <a:spcAft>
                <a:spcPts val="0"/>
              </a:spcAft>
              <a:buClr>
                <a:schemeClr val="dk2"/>
              </a:buClr>
              <a:buSzPts val="1400"/>
              <a:buFont typeface="Arial"/>
              <a:buNone/>
            </a:pPr>
            <a:endParaRPr lang="en" sz="1400" dirty="0">
              <a:solidFill>
                <a:schemeClr val="dk2"/>
              </a:solidFill>
            </a:endParaRPr>
          </a:p>
          <a:p>
            <a:pPr marL="0" marR="0" lvl="0" indent="0" algn="l" rtl="0">
              <a:lnSpc>
                <a:spcPct val="115000"/>
              </a:lnSpc>
              <a:spcBef>
                <a:spcPts val="0"/>
              </a:spcBef>
              <a:spcAft>
                <a:spcPts val="0"/>
              </a:spcAft>
              <a:buClr>
                <a:schemeClr val="dk2"/>
              </a:buClr>
              <a:buSzPts val="1400"/>
              <a:buFont typeface="Arial"/>
              <a:buNone/>
            </a:pPr>
            <a:r>
              <a:rPr lang="en" sz="1400" b="0" i="0" u="none" strike="noStrike" cap="none" dirty="0">
                <a:solidFill>
                  <a:schemeClr val="dk2"/>
                </a:solidFill>
                <a:latin typeface="Arial"/>
                <a:ea typeface="Arial"/>
                <a:cs typeface="Arial"/>
                <a:sym typeface="Arial"/>
              </a:rPr>
              <a:t>We need to have a variance of 1 after each layer so that there is consistency and stable gradients during backpropagation. Gradient vanishing and exploding are an issue if variance is too low or high. Having a similar variance increases consistency of the magnitude of activations as the network grows deeper.</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4"/>
          <p:cNvSpPr txBox="1">
            <a:spLocks noGrp="1"/>
          </p:cNvSpPr>
          <p:nvPr>
            <p:ph type="title"/>
          </p:nvPr>
        </p:nvSpPr>
        <p:spPr>
          <a:xfrm>
            <a:off x="311760" y="444960"/>
            <a:ext cx="8520120" cy="57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800"/>
              <a:buFont typeface="Arial"/>
              <a:buNone/>
            </a:pPr>
            <a:r>
              <a:rPr lang="en" sz="2800" b="0" strike="noStrike">
                <a:solidFill>
                  <a:schemeClr val="dk1"/>
                </a:solidFill>
                <a:latin typeface="Arial"/>
                <a:ea typeface="Arial"/>
                <a:cs typeface="Arial"/>
                <a:sym typeface="Arial"/>
              </a:rPr>
              <a:t>Part 2: SimpleNetFinal</a:t>
            </a:r>
            <a:endParaRPr sz="2800" b="0" strike="noStrike">
              <a:solidFill>
                <a:srgbClr val="000000"/>
              </a:solidFill>
              <a:latin typeface="Arial"/>
              <a:ea typeface="Arial"/>
              <a:cs typeface="Arial"/>
              <a:sym typeface="Arial"/>
            </a:endParaRPr>
          </a:p>
        </p:txBody>
      </p:sp>
      <p:sp>
        <p:nvSpPr>
          <p:cNvPr id="116" name="Google Shape;116;p24"/>
          <p:cNvSpPr txBox="1">
            <a:spLocks noGrp="1"/>
          </p:cNvSpPr>
          <p:nvPr>
            <p:ph type="body" idx="1"/>
          </p:nvPr>
        </p:nvSpPr>
        <p:spPr>
          <a:xfrm>
            <a:off x="311760" y="1152360"/>
            <a:ext cx="3999600" cy="341604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400"/>
              <a:buFont typeface="Arial"/>
              <a:buNone/>
            </a:pPr>
            <a:r>
              <a:rPr lang="en" sz="1400" b="0" i="0" u="none" strike="noStrike" cap="none" dirty="0">
                <a:solidFill>
                  <a:schemeClr val="dk2"/>
                </a:solidFill>
                <a:latin typeface="Arial"/>
                <a:ea typeface="Arial"/>
                <a:cs typeface="Arial"/>
                <a:sym typeface="Arial"/>
              </a:rPr>
              <a:t>[What distribution is dropout usually sampled from?]</a:t>
            </a: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r>
              <a:rPr lang="en-US" sz="1400" dirty="0">
                <a:solidFill>
                  <a:srgbClr val="000000"/>
                </a:solidFill>
              </a:rPr>
              <a:t>From Bernoulli Distribution with parameter p which is the rate of dropout.</a:t>
            </a: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2"/>
              </a:buClr>
              <a:buSzPts val="1400"/>
              <a:buFont typeface="Arial"/>
              <a:buNone/>
            </a:pPr>
            <a:r>
              <a:rPr lang="en" sz="1400" b="0" i="0" u="none" strike="noStrike" cap="none" dirty="0">
                <a:solidFill>
                  <a:schemeClr val="dk2"/>
                </a:solidFill>
                <a:latin typeface="Arial"/>
                <a:ea typeface="Arial"/>
                <a:cs typeface="Arial"/>
                <a:sym typeface="Arial"/>
              </a:rPr>
              <a:t>[How many parameters does your base </a:t>
            </a:r>
            <a:r>
              <a:rPr lang="en" sz="1400" b="0" i="0" u="none" strike="noStrike" cap="none" dirty="0" err="1">
                <a:solidFill>
                  <a:schemeClr val="dk2"/>
                </a:solidFill>
                <a:latin typeface="Arial"/>
                <a:ea typeface="Arial"/>
                <a:cs typeface="Arial"/>
                <a:sym typeface="Arial"/>
              </a:rPr>
              <a:t>SimpleNet</a:t>
            </a:r>
            <a:r>
              <a:rPr lang="en" sz="1400" b="0" i="0" u="none" strike="noStrike" cap="none" dirty="0">
                <a:solidFill>
                  <a:schemeClr val="dk2"/>
                </a:solidFill>
                <a:latin typeface="Arial"/>
                <a:ea typeface="Arial"/>
                <a:cs typeface="Arial"/>
                <a:sym typeface="Arial"/>
              </a:rPr>
              <a:t> model have? How many parameters does your </a:t>
            </a:r>
            <a:r>
              <a:rPr lang="en" sz="1400" b="0" i="0" u="none" strike="noStrike" cap="none" dirty="0" err="1">
                <a:solidFill>
                  <a:schemeClr val="dk2"/>
                </a:solidFill>
                <a:latin typeface="Arial"/>
                <a:ea typeface="Arial"/>
                <a:cs typeface="Arial"/>
                <a:sym typeface="Arial"/>
              </a:rPr>
              <a:t>SimpleNetFinal</a:t>
            </a:r>
            <a:r>
              <a:rPr lang="en" sz="1400" b="0" i="0" u="none" strike="noStrike" cap="none" dirty="0">
                <a:solidFill>
                  <a:schemeClr val="dk2"/>
                </a:solidFill>
                <a:latin typeface="Arial"/>
                <a:ea typeface="Arial"/>
                <a:cs typeface="Arial"/>
                <a:sym typeface="Arial"/>
              </a:rPr>
              <a:t> model have?]</a:t>
            </a:r>
          </a:p>
          <a:p>
            <a:pPr marL="0" marR="0" lvl="0" indent="0" algn="l" rtl="0">
              <a:lnSpc>
                <a:spcPct val="115000"/>
              </a:lnSpc>
              <a:spcBef>
                <a:spcPts val="0"/>
              </a:spcBef>
              <a:spcAft>
                <a:spcPts val="0"/>
              </a:spcAft>
              <a:buClr>
                <a:schemeClr val="dk2"/>
              </a:buClr>
              <a:buSzPts val="1400"/>
              <a:buFont typeface="Arial"/>
              <a:buNone/>
            </a:pPr>
            <a:r>
              <a:rPr lang="en" sz="1400" dirty="0">
                <a:solidFill>
                  <a:schemeClr val="dk2"/>
                </a:solidFill>
              </a:rPr>
              <a:t>Base: 32 + 8 + 512 + 16 + (4096*128) + 128 + 1920 + 15 = </a:t>
            </a:r>
            <a:r>
              <a:rPr lang="en" sz="1400" b="1" dirty="0">
                <a:solidFill>
                  <a:schemeClr val="dk2"/>
                </a:solidFill>
              </a:rPr>
              <a:t>526919 parameters</a:t>
            </a:r>
          </a:p>
          <a:p>
            <a:pPr marL="0" marR="0" lvl="0" indent="0" algn="l" rtl="0">
              <a:lnSpc>
                <a:spcPct val="115000"/>
              </a:lnSpc>
              <a:spcBef>
                <a:spcPts val="0"/>
              </a:spcBef>
              <a:spcAft>
                <a:spcPts val="0"/>
              </a:spcAft>
              <a:buClr>
                <a:schemeClr val="dk2"/>
              </a:buClr>
              <a:buSzPts val="1400"/>
              <a:buFont typeface="Arial"/>
              <a:buNone/>
            </a:pPr>
            <a:r>
              <a:rPr lang="en" sz="1400" b="0" i="0" u="none" strike="noStrike" cap="none" dirty="0">
                <a:solidFill>
                  <a:schemeClr val="dk2"/>
                </a:solidFill>
                <a:latin typeface="Arial"/>
                <a:ea typeface="Arial"/>
                <a:cs typeface="Arial"/>
                <a:sym typeface="Arial"/>
              </a:rPr>
              <a:t>Final</a:t>
            </a:r>
            <a:r>
              <a:rPr lang="en" sz="1400" dirty="0">
                <a:solidFill>
                  <a:schemeClr val="dk2"/>
                </a:solidFill>
              </a:rPr>
              <a:t>: 40 + 16 + 528 + 32 + 6015 + 30 + 4352 + (288 * 128) + 128 + 1920 + 15 = </a:t>
            </a:r>
            <a:r>
              <a:rPr lang="en" sz="1400" b="1" dirty="0">
                <a:solidFill>
                  <a:schemeClr val="dk2"/>
                </a:solidFill>
              </a:rPr>
              <a:t>49940 parameters</a:t>
            </a:r>
            <a:endParaRPr sz="1400" b="1" i="0" u="none" strike="noStrike" cap="none" dirty="0">
              <a:solidFill>
                <a:srgbClr val="000000"/>
              </a:solidFill>
              <a:latin typeface="Arial"/>
              <a:ea typeface="Arial"/>
              <a:cs typeface="Arial"/>
              <a:sym typeface="Arial"/>
            </a:endParaRPr>
          </a:p>
        </p:txBody>
      </p:sp>
      <p:sp>
        <p:nvSpPr>
          <p:cNvPr id="117" name="Google Shape;117;p24"/>
          <p:cNvSpPr txBox="1">
            <a:spLocks noGrp="1"/>
          </p:cNvSpPr>
          <p:nvPr>
            <p:ph type="body" idx="1"/>
          </p:nvPr>
        </p:nvSpPr>
        <p:spPr>
          <a:xfrm>
            <a:off x="4832280" y="1152360"/>
            <a:ext cx="3999600" cy="341604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400"/>
              <a:buFont typeface="Arial"/>
              <a:buNone/>
            </a:pPr>
            <a:r>
              <a:rPr lang="en" sz="1400" b="0" i="0" u="none" strike="noStrike" cap="none" dirty="0">
                <a:solidFill>
                  <a:schemeClr val="dk2"/>
                </a:solidFill>
                <a:latin typeface="Arial"/>
                <a:ea typeface="Arial"/>
                <a:cs typeface="Arial"/>
                <a:sym typeface="Arial"/>
              </a:rPr>
              <a:t>[What is the effect of batch norm after a conv layer with a bias?]</a:t>
            </a:r>
          </a:p>
          <a:p>
            <a:pPr marL="0" marR="0" lvl="0" indent="0" algn="l" rtl="0">
              <a:lnSpc>
                <a:spcPct val="115000"/>
              </a:lnSpc>
              <a:spcBef>
                <a:spcPts val="0"/>
              </a:spcBef>
              <a:spcAft>
                <a:spcPts val="0"/>
              </a:spcAft>
              <a:buClr>
                <a:schemeClr val="dk2"/>
              </a:buClr>
              <a:buSzPts val="1400"/>
              <a:buFont typeface="Arial"/>
              <a:buNone/>
            </a:pPr>
            <a:endParaRPr lang="en" sz="1400" dirty="0">
              <a:solidFill>
                <a:schemeClr val="dk2"/>
              </a:solidFill>
            </a:endParaRPr>
          </a:p>
          <a:p>
            <a:pPr marL="0" marR="0" lvl="0" indent="0" algn="l" rtl="0">
              <a:lnSpc>
                <a:spcPct val="115000"/>
              </a:lnSpc>
              <a:spcBef>
                <a:spcPts val="0"/>
              </a:spcBef>
              <a:spcAft>
                <a:spcPts val="0"/>
              </a:spcAft>
              <a:buClr>
                <a:schemeClr val="dk2"/>
              </a:buClr>
              <a:buSzPts val="1400"/>
              <a:buFont typeface="Arial"/>
              <a:buNone/>
            </a:pPr>
            <a:r>
              <a:rPr lang="en" sz="1400" b="0" i="0" u="none" strike="noStrike" cap="none" dirty="0">
                <a:solidFill>
                  <a:schemeClr val="dk2"/>
                </a:solidFill>
                <a:latin typeface="Arial"/>
                <a:ea typeface="Arial"/>
                <a:cs typeface="Arial"/>
                <a:sym typeface="Arial"/>
              </a:rPr>
              <a:t>After Batch normalizing we can see that the mean of the activation and the bias is subtracted and then scales with its own parameters. So the normalization cancels out the bias from convolutions. Normalizing activations within each layer stabilizes the training process, accelerates convergence, and has an improved generalization.</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5"/>
          <p:cNvSpPr txBox="1">
            <a:spLocks noGrp="1"/>
          </p:cNvSpPr>
          <p:nvPr>
            <p:ph type="title"/>
          </p:nvPr>
        </p:nvSpPr>
        <p:spPr>
          <a:xfrm>
            <a:off x="311760" y="444960"/>
            <a:ext cx="8520120" cy="57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800"/>
              <a:buFont typeface="Arial"/>
              <a:buNone/>
            </a:pPr>
            <a:r>
              <a:rPr lang="en" sz="2800" b="0" strike="noStrike">
                <a:solidFill>
                  <a:schemeClr val="dk1"/>
                </a:solidFill>
                <a:latin typeface="Arial"/>
                <a:ea typeface="Arial"/>
                <a:cs typeface="Arial"/>
                <a:sym typeface="Arial"/>
              </a:rPr>
              <a:t>Part 3: ResNet</a:t>
            </a:r>
            <a:endParaRPr sz="2800" b="0" strike="noStrike">
              <a:solidFill>
                <a:srgbClr val="000000"/>
              </a:solidFill>
              <a:latin typeface="Arial"/>
              <a:ea typeface="Arial"/>
              <a:cs typeface="Arial"/>
              <a:sym typeface="Arial"/>
            </a:endParaRPr>
          </a:p>
        </p:txBody>
      </p:sp>
      <p:sp>
        <p:nvSpPr>
          <p:cNvPr id="123" name="Google Shape;123;p25"/>
          <p:cNvSpPr txBox="1">
            <a:spLocks noGrp="1"/>
          </p:cNvSpPr>
          <p:nvPr>
            <p:ph type="body" idx="1"/>
          </p:nvPr>
        </p:nvSpPr>
        <p:spPr>
          <a:xfrm>
            <a:off x="311760" y="1152360"/>
            <a:ext cx="3999600" cy="341604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400"/>
              <a:buFont typeface="Arial"/>
              <a:buNone/>
            </a:pPr>
            <a:r>
              <a:rPr lang="en" sz="1400" b="0" i="0" u="none" strike="noStrike" cap="none" dirty="0">
                <a:solidFill>
                  <a:schemeClr val="dk2"/>
                </a:solidFill>
                <a:latin typeface="Arial"/>
                <a:ea typeface="Arial"/>
                <a:cs typeface="Arial"/>
                <a:sym typeface="Arial"/>
              </a:rPr>
              <a:t>[Insert loss plot here]</a:t>
            </a: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2"/>
              </a:buClr>
              <a:buSzPts val="1400"/>
              <a:buFont typeface="Arial"/>
              <a:buNone/>
            </a:pPr>
            <a:r>
              <a:rPr lang="en" sz="1400" b="0" i="0" u="none" strike="noStrike" cap="none" dirty="0">
                <a:solidFill>
                  <a:schemeClr val="dk2"/>
                </a:solidFill>
                <a:latin typeface="Arial"/>
                <a:ea typeface="Arial"/>
                <a:cs typeface="Arial"/>
                <a:sym typeface="Arial"/>
              </a:rPr>
              <a:t>Final training accuracy: 81%</a:t>
            </a: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2"/>
              </a:buClr>
              <a:buSzPts val="1400"/>
              <a:buFont typeface="Arial"/>
              <a:buNone/>
            </a:pPr>
            <a:r>
              <a:rPr lang="en" sz="1400" b="0" i="0" u="none" strike="noStrike" cap="none" dirty="0">
                <a:solidFill>
                  <a:schemeClr val="dk2"/>
                </a:solidFill>
                <a:latin typeface="Arial"/>
                <a:ea typeface="Arial"/>
                <a:cs typeface="Arial"/>
                <a:sym typeface="Arial"/>
              </a:rPr>
              <a:t>Final validation accuracy: 86%</a:t>
            </a:r>
            <a:endParaRPr sz="1400" b="0" i="0" u="none" strike="noStrike" cap="none" dirty="0">
              <a:solidFill>
                <a:srgbClr val="000000"/>
              </a:solidFill>
              <a:latin typeface="Arial"/>
              <a:ea typeface="Arial"/>
              <a:cs typeface="Arial"/>
              <a:sym typeface="Arial"/>
            </a:endParaRPr>
          </a:p>
        </p:txBody>
      </p:sp>
      <p:sp>
        <p:nvSpPr>
          <p:cNvPr id="124" name="Google Shape;124;p25"/>
          <p:cNvSpPr txBox="1">
            <a:spLocks noGrp="1"/>
          </p:cNvSpPr>
          <p:nvPr>
            <p:ph type="body" idx="1"/>
          </p:nvPr>
        </p:nvSpPr>
        <p:spPr>
          <a:xfrm>
            <a:off x="4832280" y="1152360"/>
            <a:ext cx="3999600" cy="341604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400"/>
              <a:buFont typeface="Arial"/>
              <a:buNone/>
            </a:pPr>
            <a:r>
              <a:rPr lang="en" sz="1400" b="0" i="0" u="none" strike="noStrike" cap="none">
                <a:solidFill>
                  <a:schemeClr val="dk2"/>
                </a:solidFill>
                <a:latin typeface="Arial"/>
                <a:ea typeface="Arial"/>
                <a:cs typeface="Arial"/>
                <a:sym typeface="Arial"/>
              </a:rPr>
              <a:t>[Insert accuracy plot here]</a:t>
            </a:r>
            <a:endParaRPr sz="1400" b="0" i="0" u="none" strike="noStrike" cap="none">
              <a:solidFill>
                <a:srgbClr val="000000"/>
              </a:solidFill>
              <a:latin typeface="Arial"/>
              <a:ea typeface="Arial"/>
              <a:cs typeface="Arial"/>
              <a:sym typeface="Arial"/>
            </a:endParaRPr>
          </a:p>
        </p:txBody>
      </p:sp>
      <p:pic>
        <p:nvPicPr>
          <p:cNvPr id="7" name="Picture 6" descr="A graph of loss of a person&#10;&#10;Description automatically generated with medium confidence">
            <a:extLst>
              <a:ext uri="{FF2B5EF4-FFF2-40B4-BE49-F238E27FC236}">
                <a16:creationId xmlns:a16="http://schemas.microsoft.com/office/drawing/2014/main" id="{42673746-3DD7-FE3B-A600-17705DEBC06B}"/>
              </a:ext>
            </a:extLst>
          </p:cNvPr>
          <p:cNvPicPr>
            <a:picLocks noChangeAspect="1"/>
          </p:cNvPicPr>
          <p:nvPr/>
        </p:nvPicPr>
        <p:blipFill>
          <a:blip r:embed="rId3"/>
          <a:stretch>
            <a:fillRect/>
          </a:stretch>
        </p:blipFill>
        <p:spPr>
          <a:xfrm>
            <a:off x="150578" y="922351"/>
            <a:ext cx="3673526" cy="2753415"/>
          </a:xfrm>
          <a:prstGeom prst="rect">
            <a:avLst/>
          </a:prstGeom>
        </p:spPr>
      </p:pic>
      <p:pic>
        <p:nvPicPr>
          <p:cNvPr id="9" name="Picture 8" descr="A graph with a line&#10;&#10;Description automatically generated">
            <a:extLst>
              <a:ext uri="{FF2B5EF4-FFF2-40B4-BE49-F238E27FC236}">
                <a16:creationId xmlns:a16="http://schemas.microsoft.com/office/drawing/2014/main" id="{62958DAC-E698-3EF1-BD89-01BC9B33FFA4}"/>
              </a:ext>
            </a:extLst>
          </p:cNvPr>
          <p:cNvPicPr>
            <a:picLocks noChangeAspect="1"/>
          </p:cNvPicPr>
          <p:nvPr/>
        </p:nvPicPr>
        <p:blipFill>
          <a:blip r:embed="rId4"/>
          <a:stretch>
            <a:fillRect/>
          </a:stretch>
        </p:blipFill>
        <p:spPr>
          <a:xfrm>
            <a:off x="4091153" y="648058"/>
            <a:ext cx="4473677" cy="3302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6"/>
          <p:cNvSpPr txBox="1">
            <a:spLocks noGrp="1"/>
          </p:cNvSpPr>
          <p:nvPr>
            <p:ph type="title"/>
          </p:nvPr>
        </p:nvSpPr>
        <p:spPr>
          <a:xfrm>
            <a:off x="311760" y="444960"/>
            <a:ext cx="8520120" cy="57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800"/>
              <a:buFont typeface="Arial"/>
              <a:buNone/>
            </a:pPr>
            <a:r>
              <a:rPr lang="en" sz="2800" b="0" strike="noStrike">
                <a:solidFill>
                  <a:schemeClr val="dk1"/>
                </a:solidFill>
                <a:latin typeface="Arial"/>
                <a:ea typeface="Arial"/>
                <a:cs typeface="Arial"/>
                <a:sym typeface="Arial"/>
              </a:rPr>
              <a:t>Part 3: ResNet</a:t>
            </a:r>
            <a:endParaRPr sz="2800" b="0" strike="noStrike">
              <a:solidFill>
                <a:srgbClr val="000000"/>
              </a:solidFill>
              <a:latin typeface="Arial"/>
              <a:ea typeface="Arial"/>
              <a:cs typeface="Arial"/>
              <a:sym typeface="Arial"/>
            </a:endParaRPr>
          </a:p>
        </p:txBody>
      </p:sp>
      <p:sp>
        <p:nvSpPr>
          <p:cNvPr id="130" name="Google Shape;130;p26"/>
          <p:cNvSpPr txBox="1">
            <a:spLocks noGrp="1"/>
          </p:cNvSpPr>
          <p:nvPr>
            <p:ph type="body" idx="1"/>
          </p:nvPr>
        </p:nvSpPr>
        <p:spPr>
          <a:xfrm>
            <a:off x="4438487" y="1282500"/>
            <a:ext cx="4188678" cy="341604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800"/>
              <a:buFont typeface="Arial"/>
              <a:buNone/>
            </a:pPr>
            <a:r>
              <a:rPr lang="en" sz="1800" b="0" i="0" u="none" strike="noStrike" cap="none" dirty="0">
                <a:solidFill>
                  <a:schemeClr val="dk2"/>
                </a:solidFill>
                <a:latin typeface="Arial"/>
                <a:ea typeface="Arial"/>
                <a:cs typeface="Arial"/>
                <a:sym typeface="Arial"/>
              </a:rPr>
              <a:t>[Insert visualization of confusion matrix obtained from your final </a:t>
            </a:r>
            <a:r>
              <a:rPr lang="en" sz="1800" b="0" i="0" u="none" strike="noStrike" cap="none" dirty="0" err="1">
                <a:solidFill>
                  <a:schemeClr val="dk2"/>
                </a:solidFill>
                <a:latin typeface="Arial"/>
                <a:ea typeface="Arial"/>
                <a:cs typeface="Arial"/>
                <a:sym typeface="Arial"/>
              </a:rPr>
              <a:t>ResNet</a:t>
            </a:r>
            <a:r>
              <a:rPr lang="en" sz="1800" b="0" i="0" u="none" strike="noStrike" cap="none" dirty="0">
                <a:solidFill>
                  <a:schemeClr val="dk2"/>
                </a:solidFill>
                <a:latin typeface="Arial"/>
                <a:ea typeface="Arial"/>
                <a:cs typeface="Arial"/>
                <a:sym typeface="Arial"/>
              </a:rPr>
              <a:t> model.]</a:t>
            </a:r>
            <a:endParaRPr sz="1800" b="0" i="0" u="none" strike="noStrike" cap="none" dirty="0">
              <a:solidFill>
                <a:srgbClr val="000000"/>
              </a:solidFill>
              <a:latin typeface="Arial"/>
              <a:ea typeface="Arial"/>
              <a:cs typeface="Arial"/>
              <a:sym typeface="Arial"/>
            </a:endParaRPr>
          </a:p>
        </p:txBody>
      </p:sp>
      <p:pic>
        <p:nvPicPr>
          <p:cNvPr id="5" name="Picture 4" descr="A graph of a graph with blue squares&#10;&#10;Description automatically generated with medium confidence">
            <a:extLst>
              <a:ext uri="{FF2B5EF4-FFF2-40B4-BE49-F238E27FC236}">
                <a16:creationId xmlns:a16="http://schemas.microsoft.com/office/drawing/2014/main" id="{9BA3F84D-0947-1B16-A933-5042C0E8130B}"/>
              </a:ext>
            </a:extLst>
          </p:cNvPr>
          <p:cNvPicPr>
            <a:picLocks noChangeAspect="1"/>
          </p:cNvPicPr>
          <p:nvPr/>
        </p:nvPicPr>
        <p:blipFill>
          <a:blip r:embed="rId3"/>
          <a:stretch>
            <a:fillRect/>
          </a:stretch>
        </p:blipFill>
        <p:spPr>
          <a:xfrm>
            <a:off x="3287519" y="0"/>
            <a:ext cx="5654068" cy="5143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311760" y="444960"/>
            <a:ext cx="8520120" cy="57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800"/>
              <a:buFont typeface="Arial"/>
              <a:buNone/>
            </a:pPr>
            <a:r>
              <a:rPr lang="en" sz="2800" b="0" strike="noStrike">
                <a:solidFill>
                  <a:schemeClr val="dk1"/>
                </a:solidFill>
                <a:latin typeface="Arial"/>
                <a:ea typeface="Arial"/>
                <a:cs typeface="Arial"/>
                <a:sym typeface="Arial"/>
              </a:rPr>
              <a:t>Part 3: ResNet</a:t>
            </a:r>
            <a:endParaRPr sz="2800" b="0" strike="noStrike">
              <a:solidFill>
                <a:srgbClr val="000000"/>
              </a:solidFill>
              <a:latin typeface="Arial"/>
              <a:ea typeface="Arial"/>
              <a:cs typeface="Arial"/>
              <a:sym typeface="Arial"/>
            </a:endParaRPr>
          </a:p>
        </p:txBody>
      </p:sp>
      <p:pic>
        <p:nvPicPr>
          <p:cNvPr id="3" name="Picture 2" descr="A bedroom with a piano and two beds&#10;&#10;Description automatically generated">
            <a:extLst>
              <a:ext uri="{FF2B5EF4-FFF2-40B4-BE49-F238E27FC236}">
                <a16:creationId xmlns:a16="http://schemas.microsoft.com/office/drawing/2014/main" id="{7C7B39DC-BAD8-3CED-A988-ECC6AF9C3809}"/>
              </a:ext>
            </a:extLst>
          </p:cNvPr>
          <p:cNvPicPr>
            <a:picLocks noChangeAspect="1"/>
          </p:cNvPicPr>
          <p:nvPr/>
        </p:nvPicPr>
        <p:blipFill>
          <a:blip r:embed="rId3"/>
          <a:stretch>
            <a:fillRect/>
          </a:stretch>
        </p:blipFill>
        <p:spPr>
          <a:xfrm>
            <a:off x="3124918" y="147992"/>
            <a:ext cx="2687486" cy="2008735"/>
          </a:xfrm>
          <a:prstGeom prst="rect">
            <a:avLst/>
          </a:prstGeom>
        </p:spPr>
      </p:pic>
      <p:sp>
        <p:nvSpPr>
          <p:cNvPr id="4" name="TextBox 3">
            <a:extLst>
              <a:ext uri="{FF2B5EF4-FFF2-40B4-BE49-F238E27FC236}">
                <a16:creationId xmlns:a16="http://schemas.microsoft.com/office/drawing/2014/main" id="{280794F9-6B93-B241-4C52-D51B97D5FAB2}"/>
              </a:ext>
            </a:extLst>
          </p:cNvPr>
          <p:cNvSpPr txBox="1"/>
          <p:nvPr/>
        </p:nvSpPr>
        <p:spPr>
          <a:xfrm>
            <a:off x="3124918" y="2263973"/>
            <a:ext cx="2329733" cy="307777"/>
          </a:xfrm>
          <a:prstGeom prst="rect">
            <a:avLst/>
          </a:prstGeom>
          <a:noFill/>
        </p:spPr>
        <p:txBody>
          <a:bodyPr wrap="square" rtlCol="0">
            <a:spAutoFit/>
          </a:bodyPr>
          <a:lstStyle/>
          <a:p>
            <a:r>
              <a:rPr lang="en-US" dirty="0"/>
              <a:t>Bedroom image_0147.jpg</a:t>
            </a:r>
          </a:p>
        </p:txBody>
      </p:sp>
      <p:pic>
        <p:nvPicPr>
          <p:cNvPr id="6" name="Picture 5" descr="A small apartment with a kitchen and dining area&#10;&#10;Description automatically generated">
            <a:extLst>
              <a:ext uri="{FF2B5EF4-FFF2-40B4-BE49-F238E27FC236}">
                <a16:creationId xmlns:a16="http://schemas.microsoft.com/office/drawing/2014/main" id="{47536142-D6CA-2238-5A66-6CE476D36741}"/>
              </a:ext>
            </a:extLst>
          </p:cNvPr>
          <p:cNvPicPr>
            <a:picLocks noChangeAspect="1"/>
          </p:cNvPicPr>
          <p:nvPr/>
        </p:nvPicPr>
        <p:blipFill>
          <a:blip r:embed="rId4"/>
          <a:stretch>
            <a:fillRect/>
          </a:stretch>
        </p:blipFill>
        <p:spPr>
          <a:xfrm>
            <a:off x="6144394" y="155364"/>
            <a:ext cx="2687486" cy="2017908"/>
          </a:xfrm>
          <a:prstGeom prst="rect">
            <a:avLst/>
          </a:prstGeom>
        </p:spPr>
      </p:pic>
      <p:sp>
        <p:nvSpPr>
          <p:cNvPr id="7" name="TextBox 6">
            <a:extLst>
              <a:ext uri="{FF2B5EF4-FFF2-40B4-BE49-F238E27FC236}">
                <a16:creationId xmlns:a16="http://schemas.microsoft.com/office/drawing/2014/main" id="{73B09CBA-A06A-9709-655E-8BFF85923ECD}"/>
              </a:ext>
            </a:extLst>
          </p:cNvPr>
          <p:cNvSpPr txBox="1"/>
          <p:nvPr/>
        </p:nvSpPr>
        <p:spPr>
          <a:xfrm>
            <a:off x="6323270" y="2263972"/>
            <a:ext cx="2329733" cy="307777"/>
          </a:xfrm>
          <a:prstGeom prst="rect">
            <a:avLst/>
          </a:prstGeom>
          <a:noFill/>
        </p:spPr>
        <p:txBody>
          <a:bodyPr wrap="square" rtlCol="0">
            <a:spAutoFit/>
          </a:bodyPr>
          <a:lstStyle/>
          <a:p>
            <a:r>
              <a:rPr lang="en-US" dirty="0"/>
              <a:t>Kitchen image_0185.jpg</a:t>
            </a:r>
          </a:p>
        </p:txBody>
      </p:sp>
      <p:sp>
        <p:nvSpPr>
          <p:cNvPr id="8" name="TextBox 7">
            <a:extLst>
              <a:ext uri="{FF2B5EF4-FFF2-40B4-BE49-F238E27FC236}">
                <a16:creationId xmlns:a16="http://schemas.microsoft.com/office/drawing/2014/main" id="{AB4E6EE4-09F3-090B-ECEB-07654A45C8FE}"/>
              </a:ext>
            </a:extLst>
          </p:cNvPr>
          <p:cNvSpPr txBox="1"/>
          <p:nvPr/>
        </p:nvSpPr>
        <p:spPr>
          <a:xfrm>
            <a:off x="4979526" y="4789239"/>
            <a:ext cx="2329733" cy="307777"/>
          </a:xfrm>
          <a:prstGeom prst="rect">
            <a:avLst/>
          </a:prstGeom>
          <a:noFill/>
        </p:spPr>
        <p:txBody>
          <a:bodyPr wrap="square" rtlCol="0">
            <a:spAutoFit/>
          </a:bodyPr>
          <a:lstStyle/>
          <a:p>
            <a:r>
              <a:rPr lang="en-US" dirty="0"/>
              <a:t>Mountain image_0347.jpg</a:t>
            </a:r>
          </a:p>
        </p:txBody>
      </p:sp>
      <p:pic>
        <p:nvPicPr>
          <p:cNvPr id="10" name="Picture 9" descr="A snowy mountain with trees&#10;&#10;Description automatically generated">
            <a:extLst>
              <a:ext uri="{FF2B5EF4-FFF2-40B4-BE49-F238E27FC236}">
                <a16:creationId xmlns:a16="http://schemas.microsoft.com/office/drawing/2014/main" id="{C5371C6E-4330-F88C-1AFF-A91A117BF61E}"/>
              </a:ext>
            </a:extLst>
          </p:cNvPr>
          <p:cNvPicPr>
            <a:picLocks noChangeAspect="1"/>
          </p:cNvPicPr>
          <p:nvPr/>
        </p:nvPicPr>
        <p:blipFill>
          <a:blip r:embed="rId5"/>
          <a:stretch>
            <a:fillRect/>
          </a:stretch>
        </p:blipFill>
        <p:spPr>
          <a:xfrm>
            <a:off x="5095289" y="2631390"/>
            <a:ext cx="2098206" cy="2098206"/>
          </a:xfrm>
          <a:prstGeom prst="rect">
            <a:avLst/>
          </a:prstGeom>
        </p:spPr>
      </p:pic>
      <p:sp>
        <p:nvSpPr>
          <p:cNvPr id="12" name="Text Placeholder 11">
            <a:extLst>
              <a:ext uri="{FF2B5EF4-FFF2-40B4-BE49-F238E27FC236}">
                <a16:creationId xmlns:a16="http://schemas.microsoft.com/office/drawing/2014/main" id="{99DF9E87-E0A1-B97F-DE06-46E1A857F22B}"/>
              </a:ext>
            </a:extLst>
          </p:cNvPr>
          <p:cNvSpPr>
            <a:spLocks noGrp="1"/>
          </p:cNvSpPr>
          <p:nvPr>
            <p:ph type="body" idx="1"/>
          </p:nvPr>
        </p:nvSpPr>
        <p:spPr>
          <a:xfrm>
            <a:off x="132883" y="2579120"/>
            <a:ext cx="4725364" cy="3416040"/>
          </a:xfrm>
        </p:spPr>
        <p:txBody>
          <a:bodyPr>
            <a:normAutofit/>
          </a:bodyPr>
          <a:lstStyle/>
          <a:p>
            <a:pPr marL="114300" indent="0">
              <a:buNone/>
            </a:pPr>
            <a:r>
              <a:rPr lang="en-US" sz="1400" dirty="0"/>
              <a:t>(Predicted: </a:t>
            </a:r>
            <a:r>
              <a:rPr lang="en-US" sz="1400" dirty="0" err="1"/>
              <a:t>livingroom</a:t>
            </a:r>
            <a:r>
              <a:rPr lang="en-US" sz="1400" dirty="0"/>
              <a:t>, Ground Truth: Bedroom) 0.3</a:t>
            </a:r>
          </a:p>
          <a:p>
            <a:pPr marL="114300" indent="0">
              <a:buNone/>
            </a:pPr>
            <a:r>
              <a:rPr lang="en-US" sz="1400" dirty="0"/>
              <a:t>(Predicted: </a:t>
            </a:r>
            <a:r>
              <a:rPr lang="en-US" sz="1400" dirty="0" err="1"/>
              <a:t>livingroom</a:t>
            </a:r>
            <a:r>
              <a:rPr lang="en-US" sz="1400" dirty="0"/>
              <a:t>, Ground Truth: Kitchen) 0.13</a:t>
            </a:r>
          </a:p>
          <a:p>
            <a:pPr marL="114300" indent="0">
              <a:buNone/>
            </a:pPr>
            <a:r>
              <a:rPr lang="en-US" sz="1400" dirty="0"/>
              <a:t>(Predicted: forest, Ground Truth: Mountain) 0.11</a:t>
            </a:r>
          </a:p>
          <a:p>
            <a:pPr marL="114300" indent="0">
              <a:buNone/>
            </a:pPr>
            <a:r>
              <a:rPr lang="en-US" sz="1400" dirty="0"/>
              <a:t>This happens because as we can see the bedroom and kitchen has qualities of a living room such as lighting, sofas, and ceiling fan while the mountain image has trees which exists in forests. These misclassifications happen because of these similar visual features which share characteristics so it is hard to distinguish.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1247</Words>
  <Application>Microsoft Macintosh PowerPoint</Application>
  <PresentationFormat>On-screen Show (16:9)</PresentationFormat>
  <Paragraphs>150</Paragraphs>
  <Slides>15</Slides>
  <Notes>15</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15</vt:i4>
      </vt:variant>
    </vt:vector>
  </HeadingPairs>
  <TitlesOfParts>
    <vt:vector size="21" baseType="lpstr">
      <vt:lpstr>Arial</vt:lpstr>
      <vt:lpstr>Times New Roman</vt:lpstr>
      <vt:lpstr>Simple Light</vt:lpstr>
      <vt:lpstr>Simple Light</vt:lpstr>
      <vt:lpstr>Simple Light</vt:lpstr>
      <vt:lpstr>Simple Light</vt:lpstr>
      <vt:lpstr>CS 6476 Project 3</vt:lpstr>
      <vt:lpstr>Part 1: SimpleNet</vt:lpstr>
      <vt:lpstr>Part 2: SimpleNetFinal</vt:lpstr>
      <vt:lpstr>Part 2: SimpleNetFinal</vt:lpstr>
      <vt:lpstr>Part 2: SimpleNetFinal</vt:lpstr>
      <vt:lpstr>Part 2: SimpleNetFinal</vt:lpstr>
      <vt:lpstr>Part 3: ResNet</vt:lpstr>
      <vt:lpstr>Part 3: ResNet</vt:lpstr>
      <vt:lpstr>Part 3: ResNet</vt:lpstr>
      <vt:lpstr>Part 3: ResNet</vt:lpstr>
      <vt:lpstr>Part 4: Multi-label Scene Attributes</vt:lpstr>
      <vt:lpstr>Part 4: Multi-label Scene Attributes</vt:lpstr>
      <vt:lpstr>Part 4: Multi-label Scene Attributes</vt:lpstr>
      <vt:lpstr>Part 4: Multi-label Scene Attributes</vt:lpstr>
      <vt:lpstr>Extra credit (optional)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Arunkumar, Anirudh</cp:lastModifiedBy>
  <cp:revision>3</cp:revision>
  <dcterms:modified xsi:type="dcterms:W3CDTF">2025-03-20T04:09:49Z</dcterms:modified>
</cp:coreProperties>
</file>