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  <p:sldMasterId id="2147483718" r:id="rId36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</p:sldIdLst>
  <p:sldSz cx="9144000" cy="5143500" type="screen16x9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/>
    <p:restoredTop sz="94694"/>
  </p:normalViewPr>
  <p:slideViewPr>
    <p:cSldViewPr snapToGrid="0">
      <p:cViewPr varScale="1">
        <p:scale>
          <a:sx n="161" d="100"/>
          <a:sy n="161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04E858-B3C5-4616-ABDA-6A79FCF670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A213D46-BF6E-47D5-8829-015C230ADD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A30CB03-E97F-4C68-B92C-CD877CAFB0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408754-7453-4920-84CA-D6917EAD59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2644C304-3FF1-4C8A-96D4-8A78FDD6D5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5D062BB-0E2E-43E5-A92F-AE19FEDE98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05C65416-6108-42CE-B0AA-7BF0F0650D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E1D01B04-F2AD-4A82-9C49-9EC4BAB366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05A41E8-A46C-45E3-B586-F2C0FB210F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99911A7-E34A-437E-A454-F7A42AA53BC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960C1E10-7340-41BB-9584-1A3651F2C3C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F0C89E-EA8C-4DCC-8C88-74EBEAE5A9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C34C345-9A11-4AF4-92AC-CF1750902C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A2CED83-2929-4D3A-BA25-CE0DC2EFA2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D6F1A631-5F25-4C11-AB89-4A7C4B52E7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52C39C8-341E-42FB-9AF8-D480A04B1E4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D572E68-0568-4425-956E-46B5061DF3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AC0E2287-64CE-433D-85C1-54215A3080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BB3BFC3C-173B-49A0-8A87-4E0B1BDE8B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D78AEE6-D282-48D9-BD8F-F6E503E618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2846A85-088D-4FDB-BBDF-11F0A1386B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53A517F-5EAB-475B-A5FC-4D2BC300A1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929087-725E-4511-91B5-5768318935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FB2DEA7-F18F-4583-AD40-B34B7E4A12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D5AD5599-C8FC-4204-88BB-9ACA2F51BC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992A8BE7-3411-4998-841D-6941EC70EF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CB20E674-A086-4157-8AE1-3C8C855CC3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FBD74895-04CC-497B-AF6D-4A379D59BD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76335523-1D98-4011-93B6-637A07618E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5D71F58C-B2BC-4960-84A4-68287934D7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323C4B6-0227-4551-8F14-B6ADEE7463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A182BF-26F4-4300-8A55-11F611EF6C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420B66-C26E-42C8-BE65-6804B916AE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4F06927D-7359-4400-AE72-5F055C1D96C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8FC3052-B9BF-47A1-8036-777E02AD44B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E044192-CD8D-4155-B195-D5A9656A5A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948BFFC-DEF9-46F6-B4F7-9D042BD613F6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BCE5AE2-D64E-46D4-B8A1-C05B003C63C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1A9CBA3-F892-4A7E-A225-CDEDB1A46FC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B610289-F1AD-4C46-9FE9-F8D59B9D3F4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117C853-B260-4776-A4C4-FB2D68FBEC1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8D19512-5DC2-4688-9C67-37265010BDBF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7454A0-1D4D-4B75-9EB6-FA8642B5071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1" name="PlaceHolder 8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6312D8-A709-4DCE-AF7B-11634F63D9F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96C5675-B9F2-4946-97A5-979F380EBB6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01CA078-D600-4F30-B387-C42629A9118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7E17422-C98C-4CB8-932C-8EE13D0DEEC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3B7AFDA-CB10-4562-8E94-01CCB3E870B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75515E9-D17E-49A3-9F54-AFBBE6258F1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F6EB0F-165D-4A89-84D5-23651E68EA2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45EB69D-5ABF-4B6B-9066-12834858A613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5" name="PlaceHolder 5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7CF17EB-65A0-4971-87CC-86CEB0791C59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D0A6E76-90ED-4D4F-AED2-11382417B274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D7F0B6F-1B06-4F45-A638-A35D9A5E1333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3" name="PlaceHolder 4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8AD7885-748D-445F-826E-896235606EE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BD34392-F3FD-489E-8B27-749E100C242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5" name="PlaceHolder 8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E6BF142-D4E1-4663-8F20-8A120B3C7D3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CD7549D-FF94-4106-B222-900A96AB924E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7566494-107A-450E-83F1-98BBC1F9EC8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41929DD-9F09-41DE-BC73-DA21E4437225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8" name="PlaceHolder 4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3A9E6B6-3446-4F9C-AF8A-D516C9E69B99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0232C39-277B-47B7-AEB5-7B823C4433B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CECEC92-2B13-4AB1-9809-20E413CFBAEB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E7D4450-A59E-4EB0-A5EF-9F0F95E993F4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8CFC10A-2638-45E4-9EDD-98C173747C5B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8" name="PlaceHolder 5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B95E61C-6D3F-49C7-B91E-4E35FFF0C53C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4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8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8AD0F6D-495C-4CD0-9B0B-2DF56984ADC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7A78FF9-B49B-4B95-916B-FC1271EBBA6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14D09B0-AD48-41FD-93C7-A289B3939A48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33FB67-575A-4D4D-AF3B-DA515C0B16E0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9EDB498-4FB9-4A96-9723-EE293A23309C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66A8A2-40EF-4538-B79D-CEB28FBA9BCF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</a:t>
            </a:r>
            <a:r>
              <a:rPr lang="en" sz="5200" spc="-1" dirty="0">
                <a:solidFill>
                  <a:srgbClr val="000000"/>
                </a:solidFill>
                <a:latin typeface="Arial"/>
                <a:ea typeface="Arial"/>
              </a:rPr>
              <a:t>6476</a:t>
            </a: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Project 4</a:t>
            </a:r>
            <a:endParaRPr lang="en-US" sz="5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Anirudh Arunkumar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spc="-1" dirty="0">
                <a:solidFill>
                  <a:srgbClr val="595959"/>
                </a:solidFill>
                <a:latin typeface="Arial"/>
              </a:rPr>
              <a:t>aarunkumar8@gatech.edu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spc="-1" dirty="0">
                <a:solidFill>
                  <a:srgbClr val="595959"/>
                </a:solidFill>
                <a:latin typeface="Arial"/>
              </a:rPr>
              <a:t>aarunkumar8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spc="-1" dirty="0">
                <a:solidFill>
                  <a:srgbClr val="595959"/>
                </a:solidFill>
                <a:latin typeface="Arial"/>
              </a:rPr>
              <a:t>903572206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 txBox="1"/>
          <p:nvPr/>
        </p:nvSpPr>
        <p:spPr>
          <a:xfrm>
            <a:off x="311760" y="12240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Warning: Do not delete slides.</a:t>
            </a:r>
            <a:br>
              <a:rPr sz="2000" dirty="0"/>
            </a:br>
            <a:r>
              <a:rPr lang="en" sz="2000" b="1" strike="noStrike" spc="-1" dirty="0">
                <a:solidFill>
                  <a:srgbClr val="C9211E"/>
                </a:solidFill>
                <a:latin typeface="Arial"/>
                <a:ea typeface="Arial"/>
              </a:rPr>
              <a:t>This includes extra credit slides and any problems you do not complete</a:t>
            </a:r>
            <a:r>
              <a:rPr lang="en" sz="20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. </a:t>
            </a:r>
            <a:r>
              <a:rPr lang="en" sz="2000" b="1" strike="noStrike" spc="-1" dirty="0">
                <a:solidFill>
                  <a:srgbClr val="C9211E"/>
                </a:solidFill>
                <a:latin typeface="Arial"/>
                <a:ea typeface="Arial"/>
              </a:rPr>
              <a:t>All problems, including extra credit, must be assigned to a slide on Gradescope</a:t>
            </a:r>
            <a:r>
              <a:rPr lang="en" sz="20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. Failure to follow this will result in a penalty</a:t>
            </a:r>
            <a:endParaRPr lang="en-US" sz="2000" b="0" strike="noStrike" spc="-1" dirty="0">
              <a:solidFill>
                <a:srgbClr val="C9211E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Parts 4 &amp; 5: mIoU of different models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Add each of the following (keeping the changes as you move to the next row):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228" name="Google Shape;107;p26"/>
          <p:cNvGraphicFramePr/>
          <p:nvPr/>
        </p:nvGraphicFramePr>
        <p:xfrm>
          <a:off x="595440" y="1693440"/>
          <a:ext cx="7872480" cy="3058920"/>
        </p:xfrm>
        <a:graphic>
          <a:graphicData uri="http://schemas.openxmlformats.org/drawingml/2006/table">
            <a:tbl>
              <a:tblPr/>
              <a:tblGrid>
                <a:gridCol w="495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mIoU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Validation mIoU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228600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Simple Segmentation Net (no pretrained weights)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ImageNet-Pretrained backbone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20">
                <a:tc>
                  <a:txBody>
                    <a:bodyPr/>
                    <a:lstStyle/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 augmentation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ImageNet-Pretrained PSPNet w/ Data Aug. without PPM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with PPM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with auxiliary loss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1148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Parts 4 &amp; 5: Per class IoUs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11760" y="622800"/>
            <a:ext cx="8519760" cy="656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Report your model’s IoU for the 11 Camvid classes (you can find the order they are listed in at dataset_lists/camvid-11/camvid-11_names.txt):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231" name="Google Shape;114;p27"/>
          <p:cNvGraphicFramePr/>
          <p:nvPr>
            <p:extLst>
              <p:ext uri="{D42A27DB-BD31-4B8C-83A1-F6EECF244321}">
                <p14:modId xmlns:p14="http://schemas.microsoft.com/office/powerpoint/2010/main" val="3498772049"/>
              </p:ext>
            </p:extLst>
          </p:nvPr>
        </p:nvGraphicFramePr>
        <p:xfrm>
          <a:off x="612360" y="1279080"/>
          <a:ext cx="7918560" cy="3624600"/>
        </p:xfrm>
        <a:graphic>
          <a:graphicData uri="http://schemas.openxmlformats.org/drawingml/2006/table">
            <a:tbl>
              <a:tblPr/>
              <a:tblGrid>
                <a:gridCol w="123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Index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name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Simple Segmentation Net Class IoU</a:t>
                      </a:r>
                      <a:endParaRPr lang="en-US" sz="7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Class IoU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Building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Tree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Sky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Car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SignSymbol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Road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Pedestrian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Fence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Column_Pole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Sidewalk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Bicyclist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Parts 4 &amp; 5: Most difficult classes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[Which classes have the lowest mIoU? Why might they be the most difficult? Provide an example RGB image from Camvid that illustrates your point]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4: Simple segmentation net qualitative results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[Paste a figure of the generated semantic segmentation from Colab. It should be a 2x3 grid, with ground truth on the top row, and your predictions on the bottom row.]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5: PSPNet qualitative results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[Paste a figure of the generated semantic segmentation from Colab. It should be a 2x3 grid, with ground truth on the top row, and your predictions on the bottom row.]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11760" y="4150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Transfer Learning</a:t>
            </a:r>
            <a:endParaRPr lang="en-US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11760" y="1044360"/>
            <a:ext cx="8519760" cy="656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Report your model’s IoU for the Kitti Dataset.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4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4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240" name="Google Shape;114;p27"/>
          <p:cNvGraphicFramePr/>
          <p:nvPr>
            <p:extLst>
              <p:ext uri="{D42A27DB-BD31-4B8C-83A1-F6EECF244321}">
                <p14:modId xmlns:p14="http://schemas.microsoft.com/office/powerpoint/2010/main" val="3156440670"/>
              </p:ext>
            </p:extLst>
          </p:nvPr>
        </p:nvGraphicFramePr>
        <p:xfrm>
          <a:off x="612360" y="3385800"/>
          <a:ext cx="7918560" cy="1003320"/>
        </p:xfrm>
        <a:graphic>
          <a:graphicData uri="http://schemas.openxmlformats.org/drawingml/2006/table">
            <a:tbl>
              <a:tblPr/>
              <a:tblGrid>
                <a:gridCol w="123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Index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name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iou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accuracy 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Road 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Not_Road 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" name="Google Shape;114;p27"/>
          <p:cNvGraphicFramePr/>
          <p:nvPr>
            <p:extLst>
              <p:ext uri="{D42A27DB-BD31-4B8C-83A1-F6EECF244321}">
                <p14:modId xmlns:p14="http://schemas.microsoft.com/office/powerpoint/2010/main" val="1024981761"/>
              </p:ext>
            </p:extLst>
          </p:nvPr>
        </p:nvGraphicFramePr>
        <p:xfrm>
          <a:off x="612360" y="1700640"/>
          <a:ext cx="7918560" cy="1097280"/>
        </p:xfrm>
        <a:graphic>
          <a:graphicData uri="http://schemas.openxmlformats.org/drawingml/2006/table">
            <a:tbl>
              <a:tblPr/>
              <a:tblGrid>
                <a:gridCol w="123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mIoU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mAcc/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allAcc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 result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 result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11760" y="3744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Transfer Learning</a:t>
            </a:r>
            <a:endParaRPr lang="en-US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11760" y="882360"/>
            <a:ext cx="8519760" cy="656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4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the training loss generated when training on Kitti dataset and </a:t>
            </a:r>
            <a:r>
              <a:rPr lang="en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Camvid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dataset. Which decreases at a faster rate? If </a:t>
            </a:r>
            <a:r>
              <a:rPr lang="en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Camvid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or Kitti training loss decreases at a faster rate than the other, why do you think this happened? Or, if the loss decreases at a similar rate, why do you think that is so?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4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415</Words>
  <Application>Microsoft Macintosh PowerPoint</Application>
  <PresentationFormat>On-screen Show (16:9)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8</vt:i4>
      </vt:variant>
    </vt:vector>
  </HeadingPairs>
  <TitlesOfParts>
    <vt:vector size="48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CS 6476 Project 4</vt:lpstr>
      <vt:lpstr>Parts 4 &amp; 5: mIoU of different models </vt:lpstr>
      <vt:lpstr>Parts 4 &amp; 5: Per class IoUs</vt:lpstr>
      <vt:lpstr>Parts 4 &amp; 5: Most difficult classes</vt:lpstr>
      <vt:lpstr>Part 4: Simple segmentation net qualitative results</vt:lpstr>
      <vt:lpstr>Part 5: PSPNet qualitative results</vt:lpstr>
      <vt:lpstr>Part 6: Transfer Learning</vt:lpstr>
      <vt:lpstr>Part 6: 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6</dc:title>
  <dc:subject/>
  <dc:creator/>
  <dc:description/>
  <cp:lastModifiedBy>Arunkumar, Anirudh</cp:lastModifiedBy>
  <cp:revision>81</cp:revision>
  <dcterms:modified xsi:type="dcterms:W3CDTF">2025-04-03T23:30:48Z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