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17.xml" ContentType="application/vnd.openxmlformats-officedocument.theme+xml"/>
  <Override PartName="/ppt/slideLayouts/slideLayout26.xml" ContentType="application/vnd.openxmlformats-officedocument.presentationml.slideLayout+xml"/>
  <Override PartName="/ppt/theme/theme18.xml" ContentType="application/vnd.openxmlformats-officedocument.theme+xml"/>
  <Override PartName="/ppt/slideLayouts/slideLayout27.xml" ContentType="application/vnd.openxmlformats-officedocument.presentationml.slideLayout+xml"/>
  <Override PartName="/ppt/theme/theme19.xml" ContentType="application/vnd.openxmlformats-officedocument.theme+xml"/>
  <Override PartName="/ppt/slideLayouts/slideLayout28.xml" ContentType="application/vnd.openxmlformats-officedocument.presentationml.slideLayout+xml"/>
  <Override PartName="/ppt/theme/theme20.xml" ContentType="application/vnd.openxmlformats-officedocument.theme+xml"/>
  <Override PartName="/ppt/slideLayouts/slideLayout29.xml" ContentType="application/vnd.openxmlformats-officedocument.presentationml.slideLayout+xml"/>
  <Override PartName="/ppt/theme/theme21.xml" ContentType="application/vnd.openxmlformats-officedocument.theme+xml"/>
  <Override PartName="/ppt/slideLayouts/slideLayout30.xml" ContentType="application/vnd.openxmlformats-officedocument.presentationml.slideLayout+xml"/>
  <Override PartName="/ppt/theme/theme22.xml" ContentType="application/vnd.openxmlformats-officedocument.theme+xml"/>
  <Override PartName="/ppt/slideLayouts/slideLayout31.xml" ContentType="application/vnd.openxmlformats-officedocument.presentationml.slideLayout+xml"/>
  <Override PartName="/ppt/theme/theme23.xml" ContentType="application/vnd.openxmlformats-officedocument.theme+xml"/>
  <Override PartName="/ppt/slideLayouts/slideLayout32.xml" ContentType="application/vnd.openxmlformats-officedocument.presentationml.slideLayout+xml"/>
  <Override PartName="/ppt/theme/theme24.xml" ContentType="application/vnd.openxmlformats-officedocument.theme+xml"/>
  <Override PartName="/ppt/slideLayouts/slideLayout33.xml" ContentType="application/vnd.openxmlformats-officedocument.presentationml.slideLayout+xml"/>
  <Override PartName="/ppt/theme/theme25.xml" ContentType="application/vnd.openxmlformats-officedocument.theme+xml"/>
  <Override PartName="/ppt/slideLayouts/slideLayout34.xml" ContentType="application/vnd.openxmlformats-officedocument.presentationml.slideLayout+xml"/>
  <Override PartName="/ppt/theme/theme26.xml" ContentType="application/vnd.openxmlformats-officedocument.theme+xml"/>
  <Override PartName="/ppt/slideLayouts/slideLayout35.xml" ContentType="application/vnd.openxmlformats-officedocument.presentationml.slideLayout+xml"/>
  <Override PartName="/ppt/theme/theme27.xml" ContentType="application/vnd.openxmlformats-officedocument.theme+xml"/>
  <Override PartName="/ppt/slideLayouts/slideLayout36.xml" ContentType="application/vnd.openxmlformats-officedocument.presentationml.slideLayout+xml"/>
  <Override PartName="/ppt/theme/theme28.xml" ContentType="application/vnd.openxmlformats-officedocument.theme+xml"/>
  <Override PartName="/ppt/slideLayouts/slideLayout37.xml" ContentType="application/vnd.openxmlformats-officedocument.presentationml.slideLayout+xml"/>
  <Override PartName="/ppt/theme/theme29.xml" ContentType="application/vnd.openxmlformats-officedocument.theme+xml"/>
  <Override PartName="/ppt/slideLayouts/slideLayout38.xml" ContentType="application/vnd.openxmlformats-officedocument.presentationml.slideLayout+xml"/>
  <Override PartName="/ppt/theme/theme30.xml" ContentType="application/vnd.openxmlformats-officedocument.theme+xml"/>
  <Override PartName="/ppt/slideLayouts/slideLayout39.xml" ContentType="application/vnd.openxmlformats-officedocument.presentationml.slideLayout+xml"/>
  <Override PartName="/ppt/theme/theme31.xml" ContentType="application/vnd.openxmlformats-officedocument.theme+xml"/>
  <Override PartName="/ppt/slideLayouts/slideLayout40.xml" ContentType="application/vnd.openxmlformats-officedocument.presentationml.slideLayout+xml"/>
  <Override PartName="/ppt/theme/theme32.xml" ContentType="application/vnd.openxmlformats-officedocument.theme+xml"/>
  <Override PartName="/ppt/slideLayouts/slideLayout41.xml" ContentType="application/vnd.openxmlformats-officedocument.presentationml.slideLayout+xml"/>
  <Override PartName="/ppt/theme/theme33.xml" ContentType="application/vnd.openxmlformats-officedocument.theme+xml"/>
  <Override PartName="/ppt/slideLayouts/slideLayout42.xml" ContentType="application/vnd.openxmlformats-officedocument.presentationml.slideLayout+xml"/>
  <Override PartName="/ppt/theme/theme34.xml" ContentType="application/vnd.openxmlformats-officedocument.theme+xml"/>
  <Override PartName="/ppt/slideLayouts/slideLayout43.xml" ContentType="application/vnd.openxmlformats-officedocument.presentationml.slideLayout+xml"/>
  <Override PartName="/ppt/theme/theme35.xml" ContentType="application/vnd.openxmlformats-officedocument.theme+xml"/>
  <Override PartName="/ppt/slideLayouts/slideLayout44.xml" ContentType="application/vnd.openxmlformats-officedocument.presentationml.slideLayout+xml"/>
  <Override PartName="/ppt/theme/theme36.xml" ContentType="application/vnd.openxmlformats-officedocument.theme+xml"/>
  <Override PartName="/ppt/slideLayouts/slideLayout45.xml" ContentType="application/vnd.openxmlformats-officedocument.presentationml.slideLayout+xml"/>
  <Override PartName="/ppt/theme/theme37.xml" ContentType="application/vnd.openxmlformats-officedocument.theme+xml"/>
  <Override PartName="/ppt/slideLayouts/slideLayout46.xml" ContentType="application/vnd.openxmlformats-officedocument.presentationml.slideLayout+xml"/>
  <Override PartName="/ppt/theme/theme38.xml" ContentType="application/vnd.openxmlformats-officedocument.theme+xml"/>
  <Override PartName="/ppt/slideLayouts/slideLayout47.xml" ContentType="application/vnd.openxmlformats-officedocument.presentationml.slideLayout+xml"/>
  <Override PartName="/ppt/theme/theme39.xml" ContentType="application/vnd.openxmlformats-officedocument.theme+xml"/>
  <Override PartName="/ppt/slideLayouts/slideLayout48.xml" ContentType="application/vnd.openxmlformats-officedocument.presentationml.slideLayout+xml"/>
  <Override PartName="/ppt/theme/theme40.xml" ContentType="application/vnd.openxmlformats-officedocument.theme+xml"/>
  <Override PartName="/ppt/slideLayouts/slideLayout49.xml" ContentType="application/vnd.openxmlformats-officedocument.presentationml.slideLayout+xml"/>
  <Override PartName="/ppt/theme/theme41.xml" ContentType="application/vnd.openxmlformats-officedocument.theme+xml"/>
  <Override PartName="/ppt/slideLayouts/slideLayout50.xml" ContentType="application/vnd.openxmlformats-officedocument.presentationml.slideLayout+xml"/>
  <Override PartName="/ppt/theme/theme42.xml" ContentType="application/vnd.openxmlformats-officedocument.theme+xml"/>
  <Override PartName="/ppt/slideLayouts/slideLayout51.xml" ContentType="application/vnd.openxmlformats-officedocument.presentationml.slideLayout+xml"/>
  <Override PartName="/ppt/theme/theme43.xml" ContentType="application/vnd.openxmlformats-officedocument.theme+xml"/>
  <Override PartName="/ppt/slideLayouts/slideLayout52.xml" ContentType="application/vnd.openxmlformats-officedocument.presentationml.slideLayout+xml"/>
  <Override PartName="/ppt/theme/theme44.xml" ContentType="application/vnd.openxmlformats-officedocument.theme+xml"/>
  <Override PartName="/ppt/slideLayouts/slideLayout53.xml" ContentType="application/vnd.openxmlformats-officedocument.presentationml.slideLayout+xml"/>
  <Override PartName="/ppt/theme/theme45.xml" ContentType="application/vnd.openxmlformats-officedocument.theme+xml"/>
  <Override PartName="/ppt/slideLayouts/slideLayout54.xml" ContentType="application/vnd.openxmlformats-officedocument.presentationml.slideLayout+xml"/>
  <Override PartName="/ppt/theme/theme46.xml" ContentType="application/vnd.openxmlformats-officedocument.theme+xml"/>
  <Override PartName="/ppt/slideLayouts/slideLayout55.xml" ContentType="application/vnd.openxmlformats-officedocument.presentationml.slideLayout+xml"/>
  <Override PartName="/ppt/theme/theme47.xml" ContentType="application/vnd.openxmlformats-officedocument.theme+xml"/>
  <Override PartName="/ppt/slideLayouts/slideLayout56.xml" ContentType="application/vnd.openxmlformats-officedocument.presentationml.slideLayout+xml"/>
  <Override PartName="/ppt/theme/theme48.xml" ContentType="application/vnd.openxmlformats-officedocument.theme+xml"/>
  <Override PartName="/ppt/slideLayouts/slideLayout57.xml" ContentType="application/vnd.openxmlformats-officedocument.presentationml.slideLayout+xml"/>
  <Override PartName="/ppt/theme/theme49.xml" ContentType="application/vnd.openxmlformats-officedocument.theme+xml"/>
  <Override PartName="/ppt/slideLayouts/slideLayout58.xml" ContentType="application/vnd.openxmlformats-officedocument.presentationml.slideLayout+xml"/>
  <Override PartName="/ppt/theme/theme50.xml" ContentType="application/vnd.openxmlformats-officedocument.theme+xml"/>
  <Override PartName="/ppt/slideLayouts/slideLayout59.xml" ContentType="application/vnd.openxmlformats-officedocument.presentationml.slideLayout+xml"/>
  <Override PartName="/ppt/theme/theme51.xml" ContentType="application/vnd.openxmlformats-officedocument.theme+xml"/>
  <Override PartName="/ppt/slideLayouts/slideLayout60.xml" ContentType="application/vnd.openxmlformats-officedocument.presentationml.slideLayout+xml"/>
  <Override PartName="/ppt/theme/theme5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90" r:id="rId18"/>
    <p:sldMasterId id="2147483692" r:id="rId19"/>
    <p:sldMasterId id="2147483694" r:id="rId20"/>
    <p:sldMasterId id="2147483696" r:id="rId21"/>
    <p:sldMasterId id="2147483698" r:id="rId22"/>
    <p:sldMasterId id="2147483700" r:id="rId23"/>
    <p:sldMasterId id="2147483702" r:id="rId24"/>
    <p:sldMasterId id="2147483704" r:id="rId25"/>
    <p:sldMasterId id="2147483706" r:id="rId26"/>
    <p:sldMasterId id="2147483708" r:id="rId27"/>
    <p:sldMasterId id="2147483710" r:id="rId28"/>
    <p:sldMasterId id="2147483712" r:id="rId29"/>
    <p:sldMasterId id="2147483714" r:id="rId30"/>
    <p:sldMasterId id="2147483716" r:id="rId31"/>
    <p:sldMasterId id="2147483718" r:id="rId32"/>
    <p:sldMasterId id="2147483720" r:id="rId33"/>
    <p:sldMasterId id="2147483722" r:id="rId34"/>
    <p:sldMasterId id="2147483724" r:id="rId35"/>
    <p:sldMasterId id="2147483726" r:id="rId36"/>
    <p:sldMasterId id="2147483728" r:id="rId37"/>
    <p:sldMasterId id="2147483730" r:id="rId38"/>
    <p:sldMasterId id="2147483732" r:id="rId39"/>
    <p:sldMasterId id="2147483734" r:id="rId40"/>
    <p:sldMasterId id="2147483736" r:id="rId41"/>
    <p:sldMasterId id="2147483738" r:id="rId42"/>
    <p:sldMasterId id="2147483740" r:id="rId43"/>
    <p:sldMasterId id="2147483742" r:id="rId44"/>
    <p:sldMasterId id="2147483744" r:id="rId45"/>
    <p:sldMasterId id="2147483746" r:id="rId46"/>
    <p:sldMasterId id="2147483748" r:id="rId47"/>
    <p:sldMasterId id="2147483750" r:id="rId48"/>
    <p:sldMasterId id="2147483752" r:id="rId49"/>
    <p:sldMasterId id="2147483754" r:id="rId50"/>
    <p:sldMasterId id="2147483756" r:id="rId51"/>
    <p:sldMasterId id="2147483758" r:id="rId52"/>
  </p:sldMasterIdLst>
  <p:sldIdLst>
    <p:sldId id="256" r:id="rId53"/>
    <p:sldId id="257" r:id="rId54"/>
    <p:sldId id="258" r:id="rId55"/>
    <p:sldId id="259" r:id="rId56"/>
    <p:sldId id="260" r:id="rId57"/>
    <p:sldId id="261" r:id="rId58"/>
    <p:sldId id="262" r:id="rId59"/>
    <p:sldId id="263" r:id="rId60"/>
    <p:sldId id="264" r:id="rId61"/>
    <p:sldId id="265" r:id="rId62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8"/>
    <p:restoredTop sz="94797"/>
  </p:normalViewPr>
  <p:slideViewPr>
    <p:cSldViewPr snapToGrid="0">
      <p:cViewPr>
        <p:scale>
          <a:sx n="85" d="100"/>
          <a:sy n="85" d="100"/>
        </p:scale>
        <p:origin x="3032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50" Type="http://schemas.openxmlformats.org/officeDocument/2006/relationships/slideMaster" Target="slideMasters/slideMaster50.xml"/><Relationship Id="rId55" Type="http://schemas.openxmlformats.org/officeDocument/2006/relationships/slide" Target="slides/slide3.xml"/><Relationship Id="rId63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" Target="slides/slide1.xml"/><Relationship Id="rId58" Type="http://schemas.openxmlformats.org/officeDocument/2006/relationships/slide" Target="slides/slide6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9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" Target="slides/slide4.xml"/><Relationship Id="rId64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" Target="slides/slide7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2.xml"/><Relationship Id="rId62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" Target="slides/slide5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" Target="slides/slide8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D0EB2C6-6512-4F37-9225-9FA59918FD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3061806-3AD1-45B9-A7F2-E93335B476B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8055CC1-036C-45B6-B868-96CC7D00F59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421EDD1-0573-4639-815F-25FE6E5B617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5C29B5B5-114D-4487-8561-2136A7F11AA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70CCE75-D2A5-4451-A68B-DC74CD24F1A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269141D2-8B98-4CDE-9351-637B97E30F2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DAAEE68-D5DC-41E1-B615-070D2806580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ED450036-7BB5-4555-99A7-E17F5159059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9BE0579-0E50-4E45-B773-73AC6813B6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615610D3-0427-4918-AD74-B38DD6B366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31575E-E464-45DC-84BC-8A21B44A7A2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CC4D4B20-4C06-44CE-A3DD-EDAA9746C6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37674BAB-A8CE-422A-A6BA-26A7F4FD58C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5447A6A6-D399-4279-A504-FB16A2738FF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96E83CF-A919-44E6-A24A-5B252861865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709F6C80-2843-4794-81F4-D732777554F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4D81FF69-89A5-4C9A-8073-4419EF70958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0ABE762-6641-44C6-84EC-F12AD25B8A3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fld id="{AFF474CD-5E7E-4183-8BFE-06080E558D8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C961ADD-CB0B-417F-9300-51CFDFBA17C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4C8C5935-D2EE-4CED-9F06-E19EB115BBC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179C3F8-B1EA-4306-BB13-258070E2F50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lstStyle/>
          <a:p>
            <a:fld id="{BAC1DD97-7C7E-4769-9E17-5299D6F21A3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D681A7F7-28B2-4C91-B96C-3B17CABEB1A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1EFB2D06-6315-41FC-BE03-D7A62976F3C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5"/>
          </p:nvPr>
        </p:nvSpPr>
        <p:spPr/>
        <p:txBody>
          <a:bodyPr/>
          <a:lstStyle/>
          <a:p>
            <a:fld id="{331AA131-6F78-487E-A026-4A13A96C12E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6F528FB0-2A31-45B0-9CEA-02A9FE0C6A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05879707-525B-44C9-95F1-D7AA84109BD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9859AC2F-2066-43B0-ABA2-C9AD5125659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9FB4DB77-1D7A-47E1-B72E-FE8942EDB61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CA9501ED-D754-4171-AF06-288916201CA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1"/>
          </p:nvPr>
        </p:nvSpPr>
        <p:spPr/>
        <p:txBody>
          <a:bodyPr/>
          <a:lstStyle/>
          <a:p>
            <a:fld id="{61B44B5B-F20B-4D07-9D88-4F8A5B7093D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1DDA6BF-7016-44CB-8D90-9ADE0CC002D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6DED6CB6-0026-48BE-8E0F-985C3D2BEA6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5C9AC374-4635-4417-935B-2B7A465C9A2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4"/>
          </p:nvPr>
        </p:nvSpPr>
        <p:spPr/>
        <p:txBody>
          <a:bodyPr/>
          <a:lstStyle/>
          <a:p>
            <a:fld id="{9B930C1B-E2F2-4666-BD13-5347B54787F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577BA192-E010-4ADD-8367-F50EE5CDEE3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4928DA44-A5E2-44B2-B572-D8779137D2A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7"/>
          </p:nvPr>
        </p:nvSpPr>
        <p:spPr/>
        <p:txBody>
          <a:bodyPr/>
          <a:lstStyle/>
          <a:p>
            <a:fld id="{CFCAAF6F-CA14-4447-BE8B-0640F2AE786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1A8A4E1E-C7FA-4F4D-A445-BD0F6CFF1BF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1258FCBB-981D-47C1-9278-5482B94785F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0"/>
          </p:nvPr>
        </p:nvSpPr>
        <p:spPr/>
        <p:txBody>
          <a:bodyPr/>
          <a:lstStyle/>
          <a:p>
            <a:fld id="{ADACB7CB-6BDA-4C1C-AD8F-F5115FBE1F0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29E92E6E-9019-4F3E-84FA-0B463811EE3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43D579F-EF0B-4E25-97F9-15D830C68A7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72B7660C-BF47-4E37-AE87-BBEE3989B4A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3"/>
          </p:nvPr>
        </p:nvSpPr>
        <p:spPr/>
        <p:txBody>
          <a:bodyPr/>
          <a:lstStyle/>
          <a:p>
            <a:fld id="{BE4844A8-3454-490C-AFD9-E1EAD099E2C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BFC6876A-9854-447D-937F-BFDF659DBE9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A50EFF80-CA9B-4C0F-AA2F-125215F9B20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7C63B164-F5F8-4053-ADA7-5CEBBC20F33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7"/>
          </p:nvPr>
        </p:nvSpPr>
        <p:spPr/>
        <p:txBody>
          <a:bodyPr/>
          <a:lstStyle/>
          <a:p>
            <a:fld id="{23572647-534C-4948-9AEA-C438DA50AEF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F3FB81C2-B579-4AF9-91E1-8F31E201B43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9"/>
          </p:nvPr>
        </p:nvSpPr>
        <p:spPr/>
        <p:txBody>
          <a:bodyPr/>
          <a:lstStyle/>
          <a:p>
            <a:fld id="{F00186F9-4695-4DB2-8992-DD453B27F67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F8CA7EAC-27A8-47DA-AC3C-7A3B9B14552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CD4CEF73-8ADF-4F00-8E5D-9494A6C2FD8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835B7D0-C60C-48E8-90E0-6A9A2B64AB7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2"/>
          </p:nvPr>
        </p:nvSpPr>
        <p:spPr/>
        <p:txBody>
          <a:bodyPr/>
          <a:lstStyle/>
          <a:p>
            <a:fld id="{E23CA766-EFF0-4595-8057-B8CF642744D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9CC65822-AF32-41A7-9404-47C1762ED92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0CA6EF2-A011-4821-B195-D2BDB155CEC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1504522-6D15-4ED6-A963-9B2BA47AEE9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17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6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8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9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0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1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2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3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4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5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6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8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9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40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1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2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3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44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45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46.xml"/></Relationships>
</file>

<file path=ppt/slideMasters/_rels/slideMaster39.xml.rels><?xml version="1.0" encoding="UTF-8" standalone="yes"?>
<Relationships xmlns="http://schemas.openxmlformats.org/package/2006/relationships"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48.xml"/></Relationships>
</file>

<file path=ppt/slideMasters/_rels/slideMaster4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49.xml"/></Relationships>
</file>

<file path=ppt/slideMasters/_rels/slideMaster42.xml.rels><?xml version="1.0" encoding="UTF-8" standalone="yes"?>
<Relationships xmlns="http://schemas.openxmlformats.org/package/2006/relationships"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50.xml"/></Relationships>
</file>

<file path=ppt/slideMasters/_rels/slideMaster43.xml.rels><?xml version="1.0" encoding="UTF-8" standalone="yes"?>
<Relationships xmlns="http://schemas.openxmlformats.org/package/2006/relationships"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51.xml"/></Relationships>
</file>

<file path=ppt/slideMasters/_rels/slideMaster4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52.xml"/></Relationships>
</file>

<file path=ppt/slideMasters/_rels/slideMaster45.xml.rels><?xml version="1.0" encoding="UTF-8" standalone="yes"?>
<Relationships xmlns="http://schemas.openxmlformats.org/package/2006/relationships"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53.xml"/></Relationships>
</file>

<file path=ppt/slideMasters/_rels/slideMaster46.xml.rels><?xml version="1.0" encoding="UTF-8" standalone="yes"?>
<Relationships xmlns="http://schemas.openxmlformats.org/package/2006/relationships"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54.xml"/></Relationships>
</file>

<file path=ppt/slideMasters/_rels/slideMaster47.xml.rels><?xml version="1.0" encoding="UTF-8" standalone="yes"?>
<Relationships xmlns="http://schemas.openxmlformats.org/package/2006/relationships"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55.xml"/></Relationships>
</file>

<file path=ppt/slideMasters/_rels/slideMaster48.xml.rels><?xml version="1.0" encoding="UTF-8" standalone="yes"?>
<Relationships xmlns="http://schemas.openxmlformats.org/package/2006/relationships"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56.xml"/></Relationships>
</file>

<file path=ppt/slideMasters/_rels/slideMaster49.xml.rels><?xml version="1.0" encoding="UTF-8" standalone="yes"?>
<Relationships xmlns="http://schemas.openxmlformats.org/package/2006/relationships"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5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50.xml.rels><?xml version="1.0" encoding="UTF-8" standalone="yes"?>
<Relationships xmlns="http://schemas.openxmlformats.org/package/2006/relationships"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58.xml"/></Relationships>
</file>

<file path=ppt/slideMasters/_rels/slideMaster51.xml.rels><?xml version="1.0" encoding="UTF-8" standalone="yes"?>
<Relationships xmlns="http://schemas.openxmlformats.org/package/2006/relationships"><Relationship Id="rId2" Type="http://schemas.openxmlformats.org/officeDocument/2006/relationships/theme" Target="../theme/theme51.xml"/><Relationship Id="rId1" Type="http://schemas.openxmlformats.org/officeDocument/2006/relationships/slideLayout" Target="../slideLayouts/slideLayout59.xml"/></Relationships>
</file>

<file path=ppt/slideMasters/_rels/slideMaster52.xml.rels><?xml version="1.0" encoding="UTF-8" standalone="yes"?>
<Relationships xmlns="http://schemas.openxmlformats.org/package/2006/relationships"><Relationship Id="rId2" Type="http://schemas.openxmlformats.org/officeDocument/2006/relationships/theme" Target="../theme/theme52.xml"/><Relationship Id="rId1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6D05250-76EB-4D54-A4A5-48FA9F21923E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B1A2A70-D31C-41A5-BB4E-D576DE011DDE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5F8D88F-BD68-48B4-9DA2-7A163119F912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65" name="PlaceHolder 5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3A791A6-3D82-45E5-9153-262CECBCBEA5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74" name="PlaceHolder 5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50B90F2-91CE-43A2-B792-A26FED2C4615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64E65EB-AACD-4622-85E3-22E860B14A75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B608E74-E68C-48C3-BF1C-1D0F63E31890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E09901D-93DD-461E-A946-9F26AA8E82BF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54C9FF3-BDD2-45D7-AD75-B822597BA4F4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8BFD4E7-75FA-42C1-A255-17A526C63D8C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40" name="PlaceHolder 5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CE937AB-D3EE-4AC5-BE55-FCE6021B652A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2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BF5B091-502F-47B5-BA04-D8B0F747B18A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46" name="PlaceHolder 2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190A6DB-A227-46FA-807B-C075F9C63ABC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53" name="PlaceHolder 6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3471B0B-7584-4731-879D-965B2D003CAB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61" name="PlaceHolder 3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24A6179-6C2E-469D-BCAC-08070A7B63D1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661F2F4-E9BD-4585-8915-D42238BA933D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74" name="PlaceHolder 4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CACC8B5-1205-4668-BDD0-7FF3ADE00950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82" name="PlaceHolder 5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746FE7D-866B-47BE-8380-6205518386E4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91" name="PlaceHolder 5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F55A833-0EB5-44D7-B378-29D39D8619A6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00" name="PlaceHolder 5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744C8B4-0283-4631-B10F-8BCB513D0E1E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06" name="PlaceHolder 2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B8B6188-B595-439E-8674-E9FEB3BD3AF4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13" name="PlaceHolder 6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5043CE4-38A3-4FE3-9636-6B95C0695B04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1" name="PlaceHolder 6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59FDE70-30A4-4C09-8928-F8C5871FDD6D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21" name="PlaceHolder 3"/>
          <p:cNvSpPr>
            <a:spLocks noGrp="1"/>
          </p:cNvSpPr>
          <p:nvPr>
            <p:ph type="sldNum" idx="30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0CE852A-A768-45C9-8E3B-E52649DC8DD8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27" name="PlaceHolder 4"/>
          <p:cNvSpPr>
            <a:spLocks noGrp="1"/>
          </p:cNvSpPr>
          <p:nvPr>
            <p:ph type="sldNum" idx="3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4EA395B-59A1-4FC0-9DDA-86FB20BDBA66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34" name="PlaceHolder 4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8C55315-B007-45F7-94C3-97C4853F6800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42" name="PlaceHolder 5"/>
          <p:cNvSpPr>
            <a:spLocks noGrp="1"/>
          </p:cNvSpPr>
          <p:nvPr>
            <p:ph type="sldNum" idx="33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09A99C7-4A82-48AF-9E8F-9553D22B1CAA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49" name="PlaceHolder 3"/>
          <p:cNvSpPr>
            <a:spLocks noGrp="1"/>
          </p:cNvSpPr>
          <p:nvPr>
            <p:ph type="sldNum" idx="34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3E52200-5F45-4D16-A877-9B7400CA0DBD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54" name="PlaceHolder 3"/>
          <p:cNvSpPr>
            <a:spLocks noGrp="1"/>
          </p:cNvSpPr>
          <p:nvPr>
            <p:ph type="sldNum" idx="35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0FF3823-E4B7-4523-928E-55E74A46EA4B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60" name="PlaceHolder 4"/>
          <p:cNvSpPr>
            <a:spLocks noGrp="1"/>
          </p:cNvSpPr>
          <p:nvPr>
            <p:ph type="sldNum" idx="36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4C72D62-8BE3-4E24-A2DD-1FFF86264C38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65" name="PlaceHolder 2"/>
          <p:cNvSpPr>
            <a:spLocks noGrp="1"/>
          </p:cNvSpPr>
          <p:nvPr>
            <p:ph type="sldNum" idx="37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90B2725-8F04-4952-9E50-ACD82CDDB335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Num" idx="38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C1C799A-0D39-4919-A4AB-3C6DA53CA8CD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72" name="PlaceHolder 5"/>
          <p:cNvSpPr>
            <a:spLocks noGrp="1"/>
          </p:cNvSpPr>
          <p:nvPr>
            <p:ph type="sldNum" idx="39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2D49F35-56C1-4991-A741-680D9D3861F5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6BB14BE-1E03-4E4D-B3D1-7268F8F0E060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81" name="PlaceHolder 5"/>
          <p:cNvSpPr>
            <a:spLocks noGrp="1"/>
          </p:cNvSpPr>
          <p:nvPr>
            <p:ph type="sldNum" idx="40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FCE69EF-DF28-4B73-97CD-FA826388983D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90" name="PlaceHolder 5"/>
          <p:cNvSpPr>
            <a:spLocks noGrp="1"/>
          </p:cNvSpPr>
          <p:nvPr>
            <p:ph type="sldNum" idx="4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8C54D60-103C-4970-9959-FD462566E588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98" name="PlaceHolder 4"/>
          <p:cNvSpPr>
            <a:spLocks noGrp="1"/>
          </p:cNvSpPr>
          <p:nvPr>
            <p:ph type="sldNum" idx="4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ADF4DEF-3865-45EF-813E-3058AD0ED836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07" name="PlaceHolder 6"/>
          <p:cNvSpPr>
            <a:spLocks noGrp="1"/>
          </p:cNvSpPr>
          <p:nvPr>
            <p:ph type="sldNum" idx="43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C3D18A2-A8C3-47E2-9054-98FF6E336189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Num" idx="44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4091052-3ABB-46CB-B417-7930604D3A82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Num" idx="45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C41900C-E275-4D81-AACF-72EDBE638BAE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17" name="PlaceHolder 3"/>
          <p:cNvSpPr>
            <a:spLocks noGrp="1"/>
          </p:cNvSpPr>
          <p:nvPr>
            <p:ph type="sldNum" idx="46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39EE2A1-4ED2-4E52-891D-C0BC251F5B92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22" name="PlaceHolder 3"/>
          <p:cNvSpPr>
            <a:spLocks noGrp="1"/>
          </p:cNvSpPr>
          <p:nvPr>
            <p:ph type="sldNum" idx="47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783306A-062F-49FD-90BD-9E3D6BE65A07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28" name="PlaceHolder 4"/>
          <p:cNvSpPr>
            <a:spLocks noGrp="1"/>
          </p:cNvSpPr>
          <p:nvPr>
            <p:ph type="sldNum" idx="48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39B974-A99F-4C39-82A6-7EDA94177A63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33" name="PlaceHolder 2"/>
          <p:cNvSpPr>
            <a:spLocks noGrp="1"/>
          </p:cNvSpPr>
          <p:nvPr>
            <p:ph type="sldNum" idx="49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7416FA3-354E-400B-A4DC-59A4AD5C7BB7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7E9B5AC-AF13-4DE8-9426-E379D8573900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Num" idx="50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0E589F2-7148-4FAB-9305-B3D5628C5002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40" name="PlaceHolder 5"/>
          <p:cNvSpPr>
            <a:spLocks noGrp="1"/>
          </p:cNvSpPr>
          <p:nvPr>
            <p:ph type="sldNum" idx="5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73A8EDD-7AA1-4700-8110-927FC0BC9529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49" name="PlaceHolder 5"/>
          <p:cNvSpPr>
            <a:spLocks noGrp="1"/>
          </p:cNvSpPr>
          <p:nvPr>
            <p:ph type="sldNum" idx="5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CDB3F6C-3A4D-4639-BC00-7799220937C1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6B1B11A-8BEB-4B1B-A1DB-77572939C738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CE6001F-D62F-4EF3-AD4C-F62EF165C1DD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4137B92-589E-4FDD-A62A-D799A28CECF5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6F4AFFB-865F-4E39-B790-9EEE29525EE1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58;p1"/>
          <p:cNvSpPr/>
          <p:nvPr/>
        </p:nvSpPr>
        <p:spPr>
          <a:xfrm>
            <a:off x="311760" y="230400"/>
            <a:ext cx="8517600" cy="204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200" b="0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CS 6476 Project 5</a:t>
            </a:r>
            <a:endParaRPr lang="en-US" sz="5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5" name="Google Shape;59;p1"/>
          <p:cNvSpPr/>
          <p:nvPr/>
        </p:nvSpPr>
        <p:spPr>
          <a:xfrm>
            <a:off x="311760" y="2320200"/>
            <a:ext cx="8517600" cy="17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dirty="0">
                <a:solidFill>
                  <a:srgbClr val="595959"/>
                </a:solidFill>
                <a:latin typeface="Arial"/>
              </a:rPr>
              <a:t>Anirudh Arunkumar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dirty="0">
                <a:solidFill>
                  <a:srgbClr val="595959"/>
                </a:solidFill>
                <a:latin typeface="Arial"/>
              </a:rPr>
              <a:t>aarunkumar8@gatech.edu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dirty="0">
                <a:solidFill>
                  <a:srgbClr val="595959"/>
                </a:solidFill>
                <a:latin typeface="Arial"/>
              </a:rPr>
              <a:t>aarunkumar8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dirty="0">
                <a:solidFill>
                  <a:srgbClr val="595959"/>
                </a:solidFill>
                <a:latin typeface="Arial"/>
              </a:rPr>
              <a:t>903572206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6" name="PlaceHolder 4"/>
          <p:cNvSpPr/>
          <p:nvPr/>
        </p:nvSpPr>
        <p:spPr>
          <a:xfrm>
            <a:off x="685800" y="230400"/>
            <a:ext cx="7772040" cy="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-90720" rIns="0" bIns="-90720" anchor="t">
            <a:noAutofit/>
          </a:bodyPr>
          <a:lstStyle/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" sz="1600" b="0" u="none" strike="noStrike">
                <a:solidFill>
                  <a:srgbClr val="C9211E"/>
                </a:solidFill>
                <a:uFillTx/>
                <a:latin typeface="Arial"/>
                <a:ea typeface="Arial"/>
              </a:rPr>
              <a:t>Warning: Do not delete slides.</a:t>
            </a:r>
            <a:br>
              <a:rPr sz="1600"/>
            </a:br>
            <a:r>
              <a:rPr lang="en" sz="1600" b="1" u="none" strike="noStrike">
                <a:solidFill>
                  <a:srgbClr val="C9211E"/>
                </a:solidFill>
                <a:uFillTx/>
                <a:latin typeface="Arial"/>
                <a:ea typeface="Arial"/>
              </a:rPr>
              <a:t>This includes extra credit slides and any problems you do not complete</a:t>
            </a:r>
            <a:r>
              <a:rPr lang="en" sz="1600" b="0" u="none" strike="noStrike">
                <a:solidFill>
                  <a:srgbClr val="C9211E"/>
                </a:solidFill>
                <a:uFillTx/>
                <a:latin typeface="Arial"/>
                <a:ea typeface="Arial"/>
              </a:rPr>
              <a:t>. </a:t>
            </a:r>
            <a:r>
              <a:rPr lang="en" sz="1600" b="1" u="none" strike="noStrike">
                <a:solidFill>
                  <a:srgbClr val="C9211E"/>
                </a:solidFill>
                <a:uFillTx/>
                <a:latin typeface="Arial"/>
                <a:ea typeface="Arial"/>
              </a:rPr>
              <a:t>All problems, including extra credit, must be assigned to a slide on Gradescope</a:t>
            </a:r>
            <a:r>
              <a:rPr lang="en" sz="1600" b="0" u="none" strike="noStrike">
                <a:solidFill>
                  <a:srgbClr val="C9211E"/>
                </a:solidFill>
                <a:uFillTx/>
                <a:latin typeface="Arial"/>
                <a:ea typeface="Arial"/>
              </a:rPr>
              <a:t>.  Failure to follow this will result in a penalty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Additional Extra Credit (Bells &amp; Whistles)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[describe any additional extra credit you implemented]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Part 2: Voxel Baseline Model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 dirty="0">
                <a:solidFill>
                  <a:srgbClr val="595959"/>
                </a:solidFill>
                <a:uFillTx/>
                <a:latin typeface="Arial"/>
                <a:ea typeface="Arial"/>
              </a:rPr>
              <a:t>[insert confusion matrix for baseline model on test dataset]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C6385D0C-3339-F211-69D5-B4537AF9E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51" y="1152360"/>
            <a:ext cx="4239911" cy="39911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Part 2: Voxel Baseline Model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8160" cy="1818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77500" lnSpcReduction="20000"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 dirty="0">
                <a:solidFill>
                  <a:srgbClr val="595959"/>
                </a:solidFill>
                <a:uFillTx/>
                <a:latin typeface="Arial"/>
                <a:ea typeface="Arial"/>
              </a:rPr>
              <a:t>[Which classes does this baseline perform well for? Why?]</a:t>
            </a:r>
          </a:p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dirty="0">
                <a:solidFill>
                  <a:srgbClr val="595959"/>
                </a:solidFill>
                <a:latin typeface="Arial"/>
              </a:rPr>
              <a:t>The highest true positives are VEHICULAR_TRAILER (0.7), CONSTRUCTION_BARREL (0.67), PEDESTRIAN (0.6), SIGN (0.57), CONSTRUCTION_CONE(0.5). This is because these are classes have low variability with consistent geometry. For example, barrels and cones typically have the same point-cloud footprint. Trailer and signs are flat panels.</a:t>
            </a:r>
          </a:p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 dirty="0">
                <a:solidFill>
                  <a:srgbClr val="595959"/>
                </a:solidFill>
                <a:uFillTx/>
                <a:latin typeface="Arial"/>
                <a:ea typeface="Arial"/>
              </a:rPr>
              <a:t>[Which mode (count or occupancy) achieves higher accuracy? Why do you think this is the case?]</a:t>
            </a:r>
          </a:p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" sz="1400" dirty="0">
              <a:solidFill>
                <a:srgbClr val="595959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 dirty="0">
                <a:solidFill>
                  <a:srgbClr val="595959"/>
                </a:solidFill>
                <a:uFillTx/>
                <a:latin typeface="Arial"/>
              </a:rPr>
              <a:t>Occupancy outperforms point-counts because it discards the fluctuations from noisy density which occurs from uneven sampling. </a:t>
            </a:r>
            <a:r>
              <a:rPr lang="en" sz="1400" dirty="0">
                <a:solidFill>
                  <a:srgbClr val="595959"/>
                </a:solidFill>
                <a:latin typeface="Arial"/>
              </a:rPr>
              <a:t>Point-count is skewed by variations in the point density which is not predictive of the class.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2" name="Google Shape;93;p 1"/>
          <p:cNvSpPr/>
          <p:nvPr/>
        </p:nvSpPr>
        <p:spPr>
          <a:xfrm>
            <a:off x="228600" y="3060720"/>
            <a:ext cx="3998160" cy="181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rmAutofit fontScale="77500" lnSpcReduction="20000"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" sz="1400" b="0" u="none" strike="noStrike" dirty="0">
                <a:solidFill>
                  <a:srgbClr val="595959"/>
                </a:solidFill>
                <a:uFillTx/>
                <a:latin typeface="Arial"/>
                <a:ea typeface="Arial"/>
              </a:rPr>
              <a:t>[What are some ways we can improve this voxel based model?]</a:t>
            </a: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" sz="1400" dirty="0">
                <a:solidFill>
                  <a:srgbClr val="595959"/>
                </a:solidFill>
                <a:latin typeface="Arial"/>
                <a:ea typeface="Arial"/>
              </a:rPr>
              <a:t>One way to improve is include a voxel histogram with the </a:t>
            </a:r>
            <a:r>
              <a:rPr lang="en" sz="1400" dirty="0" err="1">
                <a:solidFill>
                  <a:srgbClr val="595959"/>
                </a:solidFill>
                <a:latin typeface="Arial"/>
                <a:ea typeface="Arial"/>
              </a:rPr>
              <a:t>PointNet</a:t>
            </a:r>
            <a:r>
              <a:rPr lang="en" sz="1400" dirty="0">
                <a:solidFill>
                  <a:srgbClr val="595959"/>
                </a:solidFill>
                <a:latin typeface="Arial"/>
                <a:ea typeface="Arial"/>
              </a:rPr>
              <a:t> to be able to get fine details and coarse shapes. </a:t>
            </a: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" sz="1400" b="0" u="none" strike="noStrike" dirty="0">
                <a:solidFill>
                  <a:srgbClr val="595959"/>
                </a:solidFill>
                <a:uFillTx/>
                <a:latin typeface="Arial"/>
                <a:ea typeface="Arial"/>
              </a:rPr>
              <a:t>Another w</a:t>
            </a:r>
            <a:r>
              <a:rPr lang="en-US" sz="1400" b="0" u="none" strike="noStrike" dirty="0">
                <a:solidFill>
                  <a:srgbClr val="595959"/>
                </a:solidFill>
                <a:uFillTx/>
                <a:latin typeface="Arial"/>
                <a:ea typeface="Arial"/>
              </a:rPr>
              <a:t>ay</a:t>
            </a:r>
            <a:r>
              <a:rPr lang="en" sz="1400" b="0" u="none" strike="noStrike" dirty="0">
                <a:solidFill>
                  <a:srgbClr val="595959"/>
                </a:solidFill>
                <a:uFillTx/>
                <a:latin typeface="Arial"/>
                <a:ea typeface="Arial"/>
              </a:rPr>
              <a:t> is with spatial transformers by aligning the point cloud and a </a:t>
            </a:r>
            <a:r>
              <a:rPr lang="en" sz="1400" b="0" u="none" strike="noStrike" dirty="0" err="1">
                <a:solidFill>
                  <a:srgbClr val="595959"/>
                </a:solidFill>
                <a:uFillTx/>
                <a:latin typeface="Arial"/>
                <a:ea typeface="Arial"/>
              </a:rPr>
              <a:t>Tnet</a:t>
            </a:r>
            <a:r>
              <a:rPr lang="en" sz="1400" b="0" u="none" strike="noStrike" dirty="0">
                <a:solidFill>
                  <a:srgbClr val="595959"/>
                </a:solidFill>
                <a:uFillTx/>
                <a:latin typeface="Arial"/>
                <a:ea typeface="Arial"/>
              </a:rPr>
              <a:t> so that the shapes are always in the same voxel.</a:t>
            </a:r>
          </a:p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endParaRPr lang="en" sz="1400" dirty="0">
              <a:solidFill>
                <a:srgbClr val="595959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Part 3: Simplified PointNet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[insert confusion matrix for PointNet model on test dataset]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EF7B1F26-2DCE-506B-7969-7DC17EEFE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34" y="1116730"/>
            <a:ext cx="4287966" cy="40267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Part 3: Simplified </a:t>
            </a:r>
            <a:r>
              <a:rPr lang="en" sz="2800" b="0" u="none" strike="noStrike" dirty="0" err="1">
                <a:solidFill>
                  <a:srgbClr val="000000"/>
                </a:solidFill>
                <a:uFillTx/>
                <a:latin typeface="Arial"/>
                <a:ea typeface="Arial"/>
              </a:rPr>
              <a:t>PointNet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816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 dirty="0">
                <a:solidFill>
                  <a:srgbClr val="595959"/>
                </a:solidFill>
                <a:uFillTx/>
                <a:latin typeface="Arial"/>
                <a:ea typeface="Arial"/>
              </a:rPr>
              <a:t>[Which classes does this model perform well for? Why?] </a:t>
            </a:r>
          </a:p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" sz="1400" dirty="0">
              <a:solidFill>
                <a:srgbClr val="595959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 dirty="0">
                <a:solidFill>
                  <a:srgbClr val="595959"/>
                </a:solidFill>
                <a:uFillTx/>
                <a:latin typeface="Arial"/>
              </a:rPr>
              <a:t>BOLLARD, CONSTRUCTION_BARREL, MOTORCYCLE, MOTORCYCLIST, STOP_SIGN, VEHICULAR_TRAILER all have true positive rate of 1.00 and BOX_TRUCK with 0.97. These classes are geometrically simple and have consistent shape. The classes don’t change too much from sample to sample.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 dirty="0">
                <a:solidFill>
                  <a:srgbClr val="595959"/>
                </a:solidFill>
                <a:uFillTx/>
                <a:latin typeface="Arial"/>
                <a:ea typeface="Arial"/>
              </a:rPr>
              <a:t>[</a:t>
            </a:r>
            <a:r>
              <a:rPr lang="en" sz="1400" b="0" u="none" strike="noStrike" dirty="0" err="1">
                <a:solidFill>
                  <a:srgbClr val="595959"/>
                </a:solidFill>
                <a:uFillTx/>
                <a:latin typeface="Arial"/>
                <a:ea typeface="Arial"/>
              </a:rPr>
              <a:t>Wh</a:t>
            </a:r>
            <a:r>
              <a:rPr lang="en-US" sz="1400" b="0" u="none" strike="noStrike" dirty="0" err="1">
                <a:solidFill>
                  <a:srgbClr val="595959"/>
                </a:solidFill>
                <a:uFillTx/>
                <a:latin typeface="Arial"/>
                <a:ea typeface="Arial"/>
              </a:rPr>
              <a:t>ic</a:t>
            </a:r>
            <a:r>
              <a:rPr lang="en" sz="1400" b="0" u="none" strike="noStrike" dirty="0">
                <a:solidFill>
                  <a:srgbClr val="595959"/>
                </a:solidFill>
                <a:uFillTx/>
                <a:latin typeface="Arial"/>
                <a:ea typeface="Arial"/>
              </a:rPr>
              <a:t>h classes are </a:t>
            </a:r>
            <a:r>
              <a:rPr lang="en-US" sz="1400" b="0" u="none" strike="noStrike" dirty="0">
                <a:solidFill>
                  <a:srgbClr val="595959"/>
                </a:solidFill>
                <a:uFillTx/>
                <a:latin typeface="Arial"/>
                <a:ea typeface="Arial"/>
              </a:rPr>
              <a:t>most misclassified</a:t>
            </a:r>
            <a:r>
              <a:rPr lang="en" sz="1400" b="0" u="none" strike="noStrike" dirty="0">
                <a:solidFill>
                  <a:srgbClr val="595959"/>
                </a:solidFill>
                <a:uFillTx/>
                <a:latin typeface="Arial"/>
                <a:ea typeface="Arial"/>
              </a:rPr>
              <a:t>? What were they classified as and why do you think this is the case?]</a:t>
            </a:r>
          </a:p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" sz="1400" dirty="0">
              <a:solidFill>
                <a:srgbClr val="595959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000000"/>
                </a:solidFill>
                <a:uFillTx/>
                <a:latin typeface="Arial"/>
              </a:rPr>
              <a:t>STROLLER (0.3), WHEELED_RIDER (0.2), BICYCLIST (0.5) have large confusions. This is because there are too many classes with person + wheels. Strollers have wheels and bicycles have wheels. Wheeled Riders have similar shape to motorcyclists and bicyclists. TRUCK_CAB and BOX_TRUCK have rectangular solids with similar proportions which can be hard to classify.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Part 4: Analysis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[insert visualization of critical points on the PEDESTRIAN/11.txt point cloud] 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Picture 2" descr="A diagram of points and critical points&#10;&#10;AI-generated content may be incorrect.">
            <a:extLst>
              <a:ext uri="{FF2B5EF4-FFF2-40B4-BE49-F238E27FC236}">
                <a16:creationId xmlns:a16="http://schemas.microsoft.com/office/drawing/2014/main" id="{8A905A8F-485F-5EA7-51B2-BBC097D4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11" y="1015920"/>
            <a:ext cx="6669088" cy="34732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Part 4: Analysis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5501390" y="0"/>
            <a:ext cx="332905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114480"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595959"/>
                </a:solidFill>
                <a:uFillTx/>
                <a:latin typeface="Arial"/>
                <a:ea typeface="Arial"/>
              </a:rPr>
              <a:t>[insert visualization critical points on one other point cloud, why would it make sense for these to be selected as critical points?] 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14480" indent="0"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14480"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</a:rPr>
              <a:t>This is Bollard 11.txt and these are selected because they are the points that maximize the minimum distances. We get the top and bottom </a:t>
            </a: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Arial"/>
              </a:rPr>
              <a:t>extremas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</a:rPr>
              <a:t> and then the evenly spaced rims with saddles. The greedy rule picks the Morse critical locations where the shape’s connectivity changes. Its almost an outline of the Bollard.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7E986-3CD9-59CC-EDB5-CED0F12CE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60" y="1152360"/>
            <a:ext cx="5189630" cy="31019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Part 5: </a:t>
            </a:r>
            <a:r>
              <a:rPr lang="en" sz="2800" b="0" u="none" strike="noStrike" dirty="0" err="1">
                <a:solidFill>
                  <a:srgbClr val="000000"/>
                </a:solidFill>
                <a:uFillTx/>
                <a:latin typeface="Arial"/>
                <a:ea typeface="Arial"/>
              </a:rPr>
              <a:t>PointNet</a:t>
            </a:r>
            <a:r>
              <a:rPr lang="en" sz="2800" b="0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 + T-Net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 dirty="0">
                <a:solidFill>
                  <a:srgbClr val="595959"/>
                </a:solidFill>
                <a:uFillTx/>
                <a:latin typeface="Arial"/>
                <a:ea typeface="Arial"/>
              </a:rPr>
              <a:t>[insert confusion matrix for </a:t>
            </a:r>
            <a:r>
              <a:rPr lang="en" sz="1400" b="0" u="none" strike="noStrike" dirty="0" err="1">
                <a:solidFill>
                  <a:srgbClr val="595959"/>
                </a:solidFill>
                <a:uFillTx/>
                <a:latin typeface="Arial"/>
                <a:ea typeface="Arial"/>
              </a:rPr>
              <a:t>PointNet</a:t>
            </a:r>
            <a:r>
              <a:rPr lang="en" sz="1400" b="0" u="none" strike="noStrike" dirty="0">
                <a:solidFill>
                  <a:srgbClr val="595959"/>
                </a:solidFill>
                <a:uFillTx/>
                <a:latin typeface="Arial"/>
                <a:ea typeface="Arial"/>
              </a:rPr>
              <a:t> with T-Net on test dataset]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Picture 2" descr="A graph of a diagram&#10;&#10;AI-generated content may be incorrect.">
            <a:extLst>
              <a:ext uri="{FF2B5EF4-FFF2-40B4-BE49-F238E27FC236}">
                <a16:creationId xmlns:a16="http://schemas.microsoft.com/office/drawing/2014/main" id="{90CFC16F-5757-E78B-A15F-2547F967D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99" y="1015920"/>
            <a:ext cx="4397504" cy="41275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Part 5: </a:t>
            </a:r>
            <a:r>
              <a:rPr lang="en" sz="2800" b="0" u="none" strike="noStrike" dirty="0" err="1">
                <a:solidFill>
                  <a:srgbClr val="000000"/>
                </a:solidFill>
                <a:uFillTx/>
                <a:latin typeface="Arial"/>
                <a:ea typeface="Arial"/>
              </a:rPr>
              <a:t>PointNet</a:t>
            </a:r>
            <a:r>
              <a:rPr lang="en" sz="2800" b="0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 + T-Net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816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lnSpcReduction="10000"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 dirty="0">
                <a:solidFill>
                  <a:srgbClr val="595959"/>
                </a:solidFill>
                <a:uFillTx/>
                <a:latin typeface="Arial"/>
                <a:ea typeface="Arial"/>
              </a:rPr>
              <a:t>[What is the motivation behind using T-Net in </a:t>
            </a:r>
            <a:r>
              <a:rPr lang="en" sz="1400" b="0" u="none" strike="noStrike" dirty="0" err="1">
                <a:solidFill>
                  <a:srgbClr val="595959"/>
                </a:solidFill>
                <a:uFillTx/>
                <a:latin typeface="Arial"/>
                <a:ea typeface="Arial"/>
              </a:rPr>
              <a:t>PointNet</a:t>
            </a:r>
            <a:r>
              <a:rPr lang="en" sz="1400" b="0" u="none" strike="noStrike" dirty="0">
                <a:solidFill>
                  <a:srgbClr val="595959"/>
                </a:solidFill>
                <a:uFillTx/>
                <a:latin typeface="Arial"/>
                <a:ea typeface="Arial"/>
              </a:rPr>
              <a:t>?]</a:t>
            </a:r>
          </a:p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endParaRPr lang="en" sz="1400" dirty="0">
              <a:solidFill>
                <a:srgbClr val="595959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 dirty="0">
                <a:solidFill>
                  <a:srgbClr val="595959"/>
                </a:solidFill>
                <a:uFillTx/>
                <a:latin typeface="Arial"/>
              </a:rPr>
              <a:t>Small T-Net subnets are inserted to mitigate invariance to rigid transformations in images which is a weakness of Point Net’s per point MLP. These T-Nets predict spatial transform and apply to data from input coordinates. It learns to align the feature cloud to a pose which makes the </a:t>
            </a:r>
            <a:r>
              <a:rPr lang="en" sz="1400" b="0" u="none" strike="noStrike" dirty="0" err="1">
                <a:solidFill>
                  <a:srgbClr val="595959"/>
                </a:solidFill>
                <a:uFillTx/>
                <a:latin typeface="Arial"/>
              </a:rPr>
              <a:t>classifer</a:t>
            </a:r>
            <a:r>
              <a:rPr lang="en" sz="1400" b="0" u="none" strike="noStrike" dirty="0">
                <a:solidFill>
                  <a:srgbClr val="595959"/>
                </a:solidFill>
                <a:uFillTx/>
                <a:latin typeface="Arial"/>
              </a:rPr>
              <a:t> robust towards rotations,</a:t>
            </a:r>
            <a:r>
              <a:rPr lang="en" sz="1400" dirty="0">
                <a:solidFill>
                  <a:srgbClr val="595959"/>
                </a:solidFill>
                <a:latin typeface="Arial"/>
              </a:rPr>
              <a:t> </a:t>
            </a:r>
            <a:r>
              <a:rPr lang="en" sz="1400" dirty="0" err="1">
                <a:solidFill>
                  <a:srgbClr val="595959"/>
                </a:solidFill>
                <a:latin typeface="Arial"/>
              </a:rPr>
              <a:t>scalig</a:t>
            </a:r>
            <a:r>
              <a:rPr lang="en" sz="1400" dirty="0">
                <a:solidFill>
                  <a:srgbClr val="595959"/>
                </a:solidFill>
                <a:latin typeface="Arial"/>
              </a:rPr>
              <a:t>, and translations.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Google Shape;93;p6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</a:pPr>
            <a:r>
              <a:rPr lang="en-US" sz="1400" b="0" u="none" strike="noStrike" dirty="0">
                <a:solidFill>
                  <a:srgbClr val="595959"/>
                </a:solidFill>
                <a:uFillTx/>
                <a:latin typeface="Arial"/>
                <a:ea typeface="Arial"/>
              </a:rPr>
              <a:t>[Which classes saw the most improvement from including T-Net? Why do you think this is the case?]</a:t>
            </a:r>
          </a:p>
          <a:p>
            <a:pPr>
              <a:lnSpc>
                <a:spcPct val="115000"/>
              </a:lnSpc>
              <a:spcAft>
                <a:spcPts val="1199"/>
              </a:spcAft>
            </a:pPr>
            <a:endParaRPr lang="en-US" sz="1400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199"/>
              </a:spcAft>
            </a:pPr>
            <a:r>
              <a:rPr lang="en-US" sz="1400" b="0" u="none" strike="noStrike" dirty="0">
                <a:solidFill>
                  <a:srgbClr val="595959"/>
                </a:solidFill>
                <a:uFillTx/>
                <a:latin typeface="Arial"/>
              </a:rPr>
              <a:t>The biggest relative jump in accuracy is BICYCLE, BICYCLIST, MOTORCYCLE, and MOTORCYCLIST which go close to 1 because the T-NET reduces variability in orientation by pre-aligning. This improves the classifier.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1543</TotalTime>
  <Words>728</Words>
  <Application>Microsoft Macintosh PowerPoint</Application>
  <PresentationFormat>On-screen Show (16:9)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52</vt:i4>
      </vt:variant>
      <vt:variant>
        <vt:lpstr>Slide Titles</vt:lpstr>
      </vt:variant>
      <vt:variant>
        <vt:i4>10</vt:i4>
      </vt:variant>
    </vt:vector>
  </HeadingPairs>
  <TitlesOfParts>
    <vt:vector size="66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Part 2: Voxel Baseline Model</vt:lpstr>
      <vt:lpstr>Part 2: Voxel Baseline Model</vt:lpstr>
      <vt:lpstr>Part 3: Simplified PointNet</vt:lpstr>
      <vt:lpstr>Part 3: Simplified PointNet</vt:lpstr>
      <vt:lpstr>Part 4: Analysis</vt:lpstr>
      <vt:lpstr>Part 4: Analysis</vt:lpstr>
      <vt:lpstr>Part 5: PointNet + T-Net</vt:lpstr>
      <vt:lpstr>Part 5: PointNet + T-Net</vt:lpstr>
      <vt:lpstr>Additional Extra Credit (Bells &amp; Whistles)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Arunkumar, Anirudh</cp:lastModifiedBy>
  <cp:revision>13</cp:revision>
  <dcterms:modified xsi:type="dcterms:W3CDTF">2025-04-25T03:58:08Z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9</vt:i4>
  </property>
</Properties>
</file>