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5" r:id="rId16"/>
    <p:sldId id="276" r:id="rId17"/>
    <p:sldId id="277" r:id="rId18"/>
    <p:sldId id="278" r:id="rId19"/>
    <p:sldId id="279" r:id="rId20"/>
    <p:sldId id="281" r:id="rId21"/>
    <p:sldId id="283" r:id="rId22"/>
    <p:sldId id="284" r:id="rId23"/>
    <p:sldId id="286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4F42C-666F-4891-941B-F7BE7B5E7B2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3B00-CC8D-4942-B9D4-44C4F2E22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3B00-CC8D-4942-B9D4-44C4F2E229A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51230"/>
            <a:ext cx="9144000" cy="6407150"/>
          </a:xfrm>
          <a:custGeom>
            <a:avLst/>
            <a:gdLst/>
            <a:ahLst/>
            <a:cxnLst/>
            <a:rect l="l" t="t" r="r" b="b"/>
            <a:pathLst>
              <a:path w="9144000" h="6407150">
                <a:moveTo>
                  <a:pt x="0" y="6406768"/>
                </a:moveTo>
                <a:lnTo>
                  <a:pt x="9144000" y="6406768"/>
                </a:lnTo>
                <a:lnTo>
                  <a:pt x="9144000" y="0"/>
                </a:lnTo>
                <a:lnTo>
                  <a:pt x="0" y="0"/>
                </a:lnTo>
                <a:lnTo>
                  <a:pt x="0" y="6406768"/>
                </a:lnTo>
                <a:close/>
              </a:path>
            </a:pathLst>
          </a:custGeom>
          <a:solidFill>
            <a:srgbClr val="83BB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143285" y="308227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311913"/>
                </a:moveTo>
                <a:lnTo>
                  <a:pt x="0" y="0"/>
                </a:lnTo>
                <a:lnTo>
                  <a:pt x="0" y="31191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142571" y="36027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6"/>
                </a:moveTo>
                <a:lnTo>
                  <a:pt x="1428" y="91086"/>
                </a:lnTo>
                <a:lnTo>
                  <a:pt x="1428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51230"/>
            <a:ext cx="9144000" cy="6407150"/>
          </a:xfrm>
          <a:custGeom>
            <a:avLst/>
            <a:gdLst/>
            <a:ahLst/>
            <a:cxnLst/>
            <a:rect l="l" t="t" r="r" b="b"/>
            <a:pathLst>
              <a:path w="9144000" h="6407150">
                <a:moveTo>
                  <a:pt x="0" y="6406768"/>
                </a:moveTo>
                <a:lnTo>
                  <a:pt x="9144000" y="6406768"/>
                </a:lnTo>
                <a:lnTo>
                  <a:pt x="9144000" y="0"/>
                </a:lnTo>
                <a:lnTo>
                  <a:pt x="0" y="0"/>
                </a:lnTo>
                <a:lnTo>
                  <a:pt x="0" y="6406768"/>
                </a:lnTo>
                <a:close/>
              </a:path>
            </a:pathLst>
          </a:custGeom>
          <a:solidFill>
            <a:srgbClr val="83BB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9468" y="2590419"/>
            <a:ext cx="3941445" cy="2343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93820"/>
            <a:ext cx="9144000" cy="2964180"/>
          </a:xfrm>
          <a:custGeom>
            <a:avLst/>
            <a:gdLst/>
            <a:ahLst/>
            <a:cxnLst/>
            <a:rect l="l" t="t" r="r" b="b"/>
            <a:pathLst>
              <a:path w="9144000" h="2964179">
                <a:moveTo>
                  <a:pt x="0" y="2964179"/>
                </a:moveTo>
                <a:lnTo>
                  <a:pt x="9144000" y="2964179"/>
                </a:lnTo>
                <a:lnTo>
                  <a:pt x="9144000" y="0"/>
                </a:lnTo>
                <a:lnTo>
                  <a:pt x="0" y="0"/>
                </a:lnTo>
                <a:lnTo>
                  <a:pt x="0" y="2964179"/>
                </a:lnTo>
                <a:close/>
              </a:path>
            </a:pathLst>
          </a:custGeom>
          <a:solidFill>
            <a:srgbClr val="83BB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0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9" y="310667"/>
                </a:lnTo>
                <a:lnTo>
                  <a:pt x="1429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8970645" cy="311150"/>
          </a:xfrm>
          <a:custGeom>
            <a:avLst/>
            <a:gdLst/>
            <a:ahLst/>
            <a:cxnLst/>
            <a:rect l="l" t="t" r="r" b="b"/>
            <a:pathLst>
              <a:path w="8970645" h="311150">
                <a:moveTo>
                  <a:pt x="0" y="310667"/>
                </a:moveTo>
                <a:lnTo>
                  <a:pt x="8970518" y="310667"/>
                </a:lnTo>
                <a:lnTo>
                  <a:pt x="897051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667"/>
                </a:move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0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9" y="91441"/>
                </a:lnTo>
                <a:lnTo>
                  <a:pt x="1429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2570" y="360270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7"/>
                </a:moveTo>
                <a:lnTo>
                  <a:pt x="1429" y="91087"/>
                </a:lnTo>
                <a:lnTo>
                  <a:pt x="1429" y="0"/>
                </a:lnTo>
                <a:lnTo>
                  <a:pt x="0" y="0"/>
                </a:lnTo>
                <a:lnTo>
                  <a:pt x="0" y="9108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570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9" y="180035"/>
                </a:lnTo>
                <a:lnTo>
                  <a:pt x="1429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8863"/>
            <a:ext cx="9084945" cy="0"/>
          </a:xfrm>
          <a:custGeom>
            <a:avLst/>
            <a:gdLst/>
            <a:ahLst/>
            <a:cxnLst/>
            <a:rect l="l" t="t" r="r" b="b"/>
            <a:pathLst>
              <a:path w="9084945">
                <a:moveTo>
                  <a:pt x="0" y="0"/>
                </a:moveTo>
                <a:lnTo>
                  <a:pt x="9084945" y="0"/>
                </a:lnTo>
              </a:path>
            </a:pathLst>
          </a:custGeom>
          <a:ln w="5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95148"/>
            <a:ext cx="9044940" cy="27940"/>
          </a:xfrm>
          <a:custGeom>
            <a:avLst/>
            <a:gdLst/>
            <a:ahLst/>
            <a:cxnLst/>
            <a:rect l="l" t="t" r="r" b="b"/>
            <a:pathLst>
              <a:path w="9044940" h="27939">
                <a:moveTo>
                  <a:pt x="0" y="27431"/>
                </a:moveTo>
                <a:lnTo>
                  <a:pt x="9044431" y="27431"/>
                </a:lnTo>
                <a:lnTo>
                  <a:pt x="9044431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4292"/>
            <a:ext cx="9025890" cy="9525"/>
          </a:xfrm>
          <a:custGeom>
            <a:avLst/>
            <a:gdLst/>
            <a:ahLst/>
            <a:cxnLst/>
            <a:rect l="l" t="t" r="r" b="b"/>
            <a:pathLst>
              <a:path w="9025890" h="9525">
                <a:moveTo>
                  <a:pt x="0" y="9143"/>
                </a:moveTo>
                <a:lnTo>
                  <a:pt x="9025382" y="9143"/>
                </a:lnTo>
                <a:lnTo>
                  <a:pt x="9025382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95148"/>
            <a:ext cx="8975725" cy="27940"/>
          </a:xfrm>
          <a:custGeom>
            <a:avLst/>
            <a:gdLst/>
            <a:ahLst/>
            <a:cxnLst/>
            <a:rect l="l" t="t" r="r" b="b"/>
            <a:pathLst>
              <a:path w="8975725" h="27939">
                <a:moveTo>
                  <a:pt x="0" y="27431"/>
                </a:moveTo>
                <a:lnTo>
                  <a:pt x="8975471" y="27431"/>
                </a:lnTo>
                <a:lnTo>
                  <a:pt x="8975471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3893820"/>
            <a:ext cx="3733800" cy="7620"/>
          </a:xfrm>
          <a:custGeom>
            <a:avLst/>
            <a:gdLst/>
            <a:ahLst/>
            <a:cxnLst/>
            <a:rect l="l" t="t" r="r" b="b"/>
            <a:pathLst>
              <a:path w="3733800" h="7620">
                <a:moveTo>
                  <a:pt x="0" y="7238"/>
                </a:moveTo>
                <a:lnTo>
                  <a:pt x="3733800" y="7238"/>
                </a:lnTo>
                <a:lnTo>
                  <a:pt x="3733800" y="0"/>
                </a:lnTo>
                <a:lnTo>
                  <a:pt x="0" y="0"/>
                </a:lnTo>
                <a:lnTo>
                  <a:pt x="0" y="7238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0" y="192023"/>
                </a:moveTo>
                <a:lnTo>
                  <a:pt x="3733800" y="192023"/>
                </a:lnTo>
                <a:lnTo>
                  <a:pt x="3733800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200" y="4119753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9144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200" y="4173601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828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200" y="4204080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9144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0200" y="397611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76541" y="407924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701669"/>
            <a:ext cx="6414135" cy="114935"/>
          </a:xfrm>
          <a:custGeom>
            <a:avLst/>
            <a:gdLst/>
            <a:ahLst/>
            <a:cxnLst/>
            <a:rect l="l" t="t" r="r" b="b"/>
            <a:pathLst>
              <a:path w="6414135" h="114935">
                <a:moveTo>
                  <a:pt x="0" y="114553"/>
                </a:moveTo>
                <a:lnTo>
                  <a:pt x="6414008" y="114553"/>
                </a:lnTo>
                <a:lnTo>
                  <a:pt x="6414008" y="0"/>
                </a:lnTo>
                <a:lnTo>
                  <a:pt x="0" y="0"/>
                </a:lnTo>
                <a:lnTo>
                  <a:pt x="0" y="11455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4008" y="3701669"/>
            <a:ext cx="2730500" cy="189865"/>
          </a:xfrm>
          <a:custGeom>
            <a:avLst/>
            <a:gdLst/>
            <a:ahLst/>
            <a:cxnLst/>
            <a:rect l="l" t="t" r="r" b="b"/>
            <a:pathLst>
              <a:path w="2730500" h="189864">
                <a:moveTo>
                  <a:pt x="0" y="189864"/>
                </a:moveTo>
                <a:lnTo>
                  <a:pt x="2729991" y="189864"/>
                </a:lnTo>
                <a:lnTo>
                  <a:pt x="2729991" y="0"/>
                </a:lnTo>
                <a:lnTo>
                  <a:pt x="0" y="0"/>
                </a:lnTo>
                <a:lnTo>
                  <a:pt x="0" y="18986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3701669"/>
                </a:moveTo>
                <a:lnTo>
                  <a:pt x="9144000" y="3701669"/>
                </a:lnTo>
                <a:lnTo>
                  <a:pt x="9144000" y="0"/>
                </a:lnTo>
                <a:lnTo>
                  <a:pt x="0" y="0"/>
                </a:lnTo>
                <a:lnTo>
                  <a:pt x="0" y="3701669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5940" y="3022600"/>
            <a:ext cx="361251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5">
                <a:solidFill>
                  <a:srgbClr val="FFFFFF"/>
                </a:solidFill>
                <a:latin typeface="Georgia"/>
                <a:cs typeface="Georgia"/>
              </a:rPr>
              <a:t>SEMINAR</a:t>
            </a:r>
            <a:r>
              <a:rPr sz="4400" b="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400" b="0" spc="-5" smtClean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9948" y="4175125"/>
            <a:ext cx="795528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ARTIFICIAL RETINA USING THIN-FILM TRANSISTORS  DRIVEN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BY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WIRELESS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POWER</a:t>
            </a:r>
            <a:r>
              <a:rPr sz="2400" spc="-5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SUPPLY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5600" y="685800"/>
            <a:ext cx="5286375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66378" y="39369"/>
            <a:ext cx="12382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2571" y="36027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6"/>
                </a:moveTo>
                <a:lnTo>
                  <a:pt x="1428" y="91086"/>
                </a:lnTo>
                <a:lnTo>
                  <a:pt x="1428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6800" y="607187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  <a:prstGeom prst="rect">
            <a:avLst/>
          </a:prstGeom>
          <a:solidFill>
            <a:srgbClr val="783979"/>
          </a:solidFill>
        </p:spPr>
        <p:txBody>
          <a:bodyPr vert="horz" wrap="square" lIns="0" tIns="21145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64"/>
              </a:spcBef>
            </a:pPr>
            <a:r>
              <a:rPr sz="4000" b="0" spc="-5" dirty="0">
                <a:solidFill>
                  <a:srgbClr val="DBB6DC"/>
                </a:solidFill>
                <a:latin typeface="Trebuchet MS"/>
                <a:cs typeface="Trebuchet MS"/>
              </a:rPr>
              <a:t>R</a:t>
            </a:r>
            <a:r>
              <a:rPr sz="4000" b="0" spc="-5" dirty="0">
                <a:solidFill>
                  <a:srgbClr val="DBB6DC"/>
                </a:solidFill>
                <a:latin typeface="Times New Roman"/>
                <a:cs typeface="Times New Roman"/>
              </a:rPr>
              <a:t>etinal</a:t>
            </a:r>
            <a:r>
              <a:rPr sz="4000" b="0" spc="-90" dirty="0">
                <a:solidFill>
                  <a:srgbClr val="DBB6DC"/>
                </a:solidFill>
                <a:latin typeface="Times New Roman"/>
                <a:cs typeface="Times New Roman"/>
              </a:rPr>
              <a:t> </a:t>
            </a:r>
            <a:r>
              <a:rPr sz="4000" b="0" dirty="0">
                <a:solidFill>
                  <a:srgbClr val="DBB6DC"/>
                </a:solidFill>
                <a:latin typeface="Times New Roman"/>
                <a:cs typeface="Times New Roman"/>
              </a:rPr>
              <a:t>Implantation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5668" y="2345054"/>
            <a:ext cx="6373495" cy="1802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 epiretinal </a:t>
            </a:r>
            <a:r>
              <a:rPr sz="2000" spc="-5" dirty="0">
                <a:latin typeface="Times New Roman"/>
                <a:cs typeface="Times New Roman"/>
              </a:rPr>
              <a:t>implant </a:t>
            </a:r>
            <a:r>
              <a:rPr sz="2000" dirty="0">
                <a:latin typeface="Times New Roman"/>
                <a:cs typeface="Times New Roman"/>
              </a:rPr>
              <a:t>have high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resolutions.</a:t>
            </a:r>
            <a:endParaRPr sz="20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15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/>
                <a:cs typeface="Times New Roman"/>
              </a:rPr>
              <a:t>Stimulus </a:t>
            </a:r>
            <a:r>
              <a:rPr sz="2000" dirty="0">
                <a:latin typeface="Times New Roman"/>
                <a:cs typeface="Times New Roman"/>
              </a:rPr>
              <a:t>signal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directly conducted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neuron </a:t>
            </a:r>
            <a:r>
              <a:rPr sz="2000" spc="-5" dirty="0">
                <a:latin typeface="Times New Roman"/>
                <a:cs typeface="Times New Roman"/>
              </a:rPr>
              <a:t>cells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15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Here </a:t>
            </a:r>
            <a:r>
              <a:rPr sz="2000" spc="-5" dirty="0">
                <a:latin typeface="Times New Roman"/>
                <a:cs typeface="Times New Roman"/>
              </a:rPr>
              <a:t>living </a:t>
            </a:r>
            <a:r>
              <a:rPr sz="2000" dirty="0">
                <a:latin typeface="Times New Roman"/>
                <a:cs typeface="Times New Roman"/>
              </a:rPr>
              <a:t>retinas 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seriously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damaged.</a:t>
            </a:r>
            <a:endParaRPr sz="20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15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 input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Epiretinal </a:t>
            </a:r>
            <a:r>
              <a:rPr sz="2000" spc="-5" dirty="0">
                <a:latin typeface="Times New Roman"/>
                <a:cs typeface="Times New Roman"/>
              </a:rPr>
              <a:t>Implant is more easily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34400" y="0"/>
            <a:ext cx="4411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93820"/>
            <a:ext cx="9144000" cy="2964180"/>
          </a:xfrm>
          <a:custGeom>
            <a:avLst/>
            <a:gdLst/>
            <a:ahLst/>
            <a:cxnLst/>
            <a:rect l="l" t="t" r="r" b="b"/>
            <a:pathLst>
              <a:path w="9144000" h="2964179">
                <a:moveTo>
                  <a:pt x="0" y="2964179"/>
                </a:moveTo>
                <a:lnTo>
                  <a:pt x="9144000" y="2964179"/>
                </a:lnTo>
                <a:lnTo>
                  <a:pt x="9144000" y="0"/>
                </a:lnTo>
                <a:lnTo>
                  <a:pt x="0" y="0"/>
                </a:lnTo>
                <a:lnTo>
                  <a:pt x="0" y="2964179"/>
                </a:lnTo>
                <a:close/>
              </a:path>
            </a:pathLst>
          </a:custGeom>
          <a:solidFill>
            <a:srgbClr val="83BB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8970645" cy="311150"/>
          </a:xfrm>
          <a:custGeom>
            <a:avLst/>
            <a:gdLst/>
            <a:ahLst/>
            <a:cxnLst/>
            <a:rect l="l" t="t" r="r" b="b"/>
            <a:pathLst>
              <a:path w="8970645" h="311150">
                <a:moveTo>
                  <a:pt x="0" y="310667"/>
                </a:moveTo>
                <a:lnTo>
                  <a:pt x="8970518" y="310667"/>
                </a:lnTo>
                <a:lnTo>
                  <a:pt x="897051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667"/>
                </a:move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2571" y="36027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6"/>
                </a:moveTo>
                <a:lnTo>
                  <a:pt x="1428" y="91086"/>
                </a:lnTo>
                <a:lnTo>
                  <a:pt x="1428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8863"/>
            <a:ext cx="9084945" cy="0"/>
          </a:xfrm>
          <a:custGeom>
            <a:avLst/>
            <a:gdLst/>
            <a:ahLst/>
            <a:cxnLst/>
            <a:rect l="l" t="t" r="r" b="b"/>
            <a:pathLst>
              <a:path w="9084945">
                <a:moveTo>
                  <a:pt x="0" y="0"/>
                </a:moveTo>
                <a:lnTo>
                  <a:pt x="9084945" y="0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95147"/>
            <a:ext cx="9044940" cy="27940"/>
          </a:xfrm>
          <a:custGeom>
            <a:avLst/>
            <a:gdLst/>
            <a:ahLst/>
            <a:cxnLst/>
            <a:rect l="l" t="t" r="r" b="b"/>
            <a:pathLst>
              <a:path w="9044940" h="27939">
                <a:moveTo>
                  <a:pt x="0" y="27432"/>
                </a:moveTo>
                <a:lnTo>
                  <a:pt x="9044432" y="27432"/>
                </a:lnTo>
                <a:lnTo>
                  <a:pt x="9044432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4292"/>
            <a:ext cx="9025890" cy="9525"/>
          </a:xfrm>
          <a:custGeom>
            <a:avLst/>
            <a:gdLst/>
            <a:ahLst/>
            <a:cxnLst/>
            <a:rect l="l" t="t" r="r" b="b"/>
            <a:pathLst>
              <a:path w="9025890" h="9525">
                <a:moveTo>
                  <a:pt x="0" y="9143"/>
                </a:moveTo>
                <a:lnTo>
                  <a:pt x="9025381" y="9143"/>
                </a:lnTo>
                <a:lnTo>
                  <a:pt x="9025381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95147"/>
            <a:ext cx="8975725" cy="27940"/>
          </a:xfrm>
          <a:custGeom>
            <a:avLst/>
            <a:gdLst/>
            <a:ahLst/>
            <a:cxnLst/>
            <a:rect l="l" t="t" r="r" b="b"/>
            <a:pathLst>
              <a:path w="8975725" h="27939">
                <a:moveTo>
                  <a:pt x="0" y="27432"/>
                </a:moveTo>
                <a:lnTo>
                  <a:pt x="8975471" y="27432"/>
                </a:lnTo>
                <a:lnTo>
                  <a:pt x="8975471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3893820"/>
            <a:ext cx="3733800" cy="7620"/>
          </a:xfrm>
          <a:custGeom>
            <a:avLst/>
            <a:gdLst/>
            <a:ahLst/>
            <a:cxnLst/>
            <a:rect l="l" t="t" r="r" b="b"/>
            <a:pathLst>
              <a:path w="3733800" h="7620">
                <a:moveTo>
                  <a:pt x="0" y="7238"/>
                </a:moveTo>
                <a:lnTo>
                  <a:pt x="3733800" y="7238"/>
                </a:lnTo>
                <a:lnTo>
                  <a:pt x="3733800" y="0"/>
                </a:lnTo>
                <a:lnTo>
                  <a:pt x="0" y="0"/>
                </a:lnTo>
                <a:lnTo>
                  <a:pt x="0" y="7238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0" y="192023"/>
                </a:moveTo>
                <a:lnTo>
                  <a:pt x="3733800" y="192023"/>
                </a:lnTo>
                <a:lnTo>
                  <a:pt x="3733800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200" y="4119753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9143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200" y="397611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6541" y="407924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701669"/>
            <a:ext cx="6414135" cy="114935"/>
          </a:xfrm>
          <a:custGeom>
            <a:avLst/>
            <a:gdLst/>
            <a:ahLst/>
            <a:cxnLst/>
            <a:rect l="l" t="t" r="r" b="b"/>
            <a:pathLst>
              <a:path w="6414135" h="114935">
                <a:moveTo>
                  <a:pt x="0" y="114553"/>
                </a:moveTo>
                <a:lnTo>
                  <a:pt x="6414008" y="114553"/>
                </a:lnTo>
                <a:lnTo>
                  <a:pt x="6414008" y="0"/>
                </a:lnTo>
                <a:lnTo>
                  <a:pt x="0" y="0"/>
                </a:lnTo>
                <a:lnTo>
                  <a:pt x="0" y="11455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4008" y="3701669"/>
            <a:ext cx="2730500" cy="189865"/>
          </a:xfrm>
          <a:custGeom>
            <a:avLst/>
            <a:gdLst/>
            <a:ahLst/>
            <a:cxnLst/>
            <a:rect l="l" t="t" r="r" b="b"/>
            <a:pathLst>
              <a:path w="2730500" h="189864">
                <a:moveTo>
                  <a:pt x="0" y="189864"/>
                </a:moveTo>
                <a:lnTo>
                  <a:pt x="2729991" y="189864"/>
                </a:lnTo>
                <a:lnTo>
                  <a:pt x="2729991" y="0"/>
                </a:lnTo>
                <a:lnTo>
                  <a:pt x="0" y="0"/>
                </a:lnTo>
                <a:lnTo>
                  <a:pt x="0" y="18986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3701669"/>
                </a:moveTo>
                <a:lnTo>
                  <a:pt x="9144000" y="3701669"/>
                </a:lnTo>
                <a:lnTo>
                  <a:pt x="9144000" y="0"/>
                </a:lnTo>
                <a:lnTo>
                  <a:pt x="0" y="0"/>
                </a:lnTo>
                <a:lnTo>
                  <a:pt x="0" y="3701669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5940" y="3072384"/>
            <a:ext cx="7087234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dirty="0">
                <a:solidFill>
                  <a:srgbClr val="FFFFFF"/>
                </a:solidFill>
                <a:latin typeface="Trebuchet MS"/>
                <a:cs typeface="Trebuchet MS"/>
              </a:rPr>
              <a:t>Fabrication of Thin-Film</a:t>
            </a:r>
            <a:r>
              <a:rPr sz="3600" b="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40" dirty="0">
                <a:solidFill>
                  <a:srgbClr val="FFFFFF"/>
                </a:solidFill>
                <a:latin typeface="Trebuchet MS"/>
                <a:cs typeface="Trebuchet MS"/>
              </a:rPr>
              <a:t>Transistor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9948" y="3938904"/>
            <a:ext cx="684339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4810125" algn="l"/>
                <a:tab pos="6830059" algn="l"/>
              </a:tabLst>
            </a:pPr>
            <a:r>
              <a:rPr sz="1800" dirty="0">
                <a:solidFill>
                  <a:srgbClr val="424455"/>
                </a:solidFill>
                <a:latin typeface="Times New Roman"/>
                <a:cs typeface="Times New Roman"/>
              </a:rPr>
              <a:t>Optical </a:t>
            </a:r>
            <a:r>
              <a:rPr sz="1800" spc="-5" dirty="0">
                <a:solidFill>
                  <a:srgbClr val="424455"/>
                </a:solidFill>
                <a:latin typeface="Times New Roman"/>
                <a:cs typeface="Times New Roman"/>
              </a:rPr>
              <a:t>microscopic </a:t>
            </a:r>
            <a:r>
              <a:rPr sz="1800" dirty="0">
                <a:solidFill>
                  <a:srgbClr val="424455"/>
                </a:solidFill>
                <a:latin typeface="Times New Roman"/>
                <a:cs typeface="Times New Roman"/>
              </a:rPr>
              <a:t>image of the</a:t>
            </a:r>
            <a:r>
              <a:rPr sz="18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55"/>
                </a:solidFill>
                <a:latin typeface="Times New Roman"/>
                <a:cs typeface="Times New Roman"/>
              </a:rPr>
              <a:t>100</a:t>
            </a:r>
            <a:r>
              <a:rPr sz="18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55"/>
                </a:solidFill>
                <a:latin typeface="Times New Roman"/>
                <a:cs typeface="Times New Roman"/>
              </a:rPr>
              <a:t>ppi </a:t>
            </a:r>
            <a:r>
              <a:rPr sz="1800" spc="-5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1800" u="dbl" dirty="0">
                <a:solidFill>
                  <a:srgbClr val="424455"/>
                </a:solidFill>
                <a:latin typeface="Times New Roman"/>
                <a:cs typeface="Times New Roman"/>
              </a:rPr>
              <a:t> 	</a:t>
            </a:r>
            <a:r>
              <a:rPr sz="18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24455"/>
                </a:solidFill>
                <a:latin typeface="Times New Roman"/>
                <a:cs typeface="Times New Roman"/>
              </a:rPr>
              <a:t>organic </a:t>
            </a:r>
            <a:r>
              <a:rPr sz="1800" dirty="0">
                <a:solidFill>
                  <a:srgbClr val="424455"/>
                </a:solidFill>
                <a:latin typeface="Times New Roman"/>
                <a:cs typeface="Times New Roman"/>
              </a:rPr>
              <a:t>thin-film</a:t>
            </a:r>
            <a:r>
              <a:rPr sz="1800" spc="-1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455"/>
                </a:solidFill>
                <a:latin typeface="Times New Roman"/>
                <a:cs typeface="Times New Roman"/>
              </a:rPr>
              <a:t>transistor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6169" y="39369"/>
            <a:ext cx="26289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smtClean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lang="en-US" sz="1800" spc="-10" dirty="0" smtClean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29200" y="3962400"/>
            <a:ext cx="3581400" cy="2703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  <a:prstGeom prst="rect">
            <a:avLst/>
          </a:prstGeom>
          <a:solidFill>
            <a:srgbClr val="315F63"/>
          </a:solidFill>
        </p:spPr>
        <p:txBody>
          <a:bodyPr vert="horz" wrap="square" lIns="0" tIns="214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90"/>
              </a:spcBef>
            </a:pPr>
            <a:r>
              <a:rPr sz="4000" b="0" spc="-5" dirty="0">
                <a:solidFill>
                  <a:srgbClr val="00AFEF"/>
                </a:solidFill>
                <a:latin typeface="Trebuchet MS"/>
                <a:cs typeface="Trebuchet MS"/>
              </a:rPr>
              <a:t>Fabrication of Thin-Film</a:t>
            </a:r>
            <a:r>
              <a:rPr sz="4000" b="0" spc="-16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4000" b="0" spc="-50" dirty="0">
                <a:solidFill>
                  <a:srgbClr val="00AFEF"/>
                </a:solidFill>
                <a:latin typeface="Trebuchet MS"/>
                <a:cs typeface="Trebuchet MS"/>
              </a:rPr>
              <a:t>Transistor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668" y="2361819"/>
            <a:ext cx="7964170" cy="2977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>
              <a:lnSpc>
                <a:spcPct val="100000"/>
              </a:lnSpc>
            </a:pPr>
            <a:endParaRPr lang="en-US" sz="2000" spc="-5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lang="en-US" sz="2000" b="1" dirty="0" smtClean="0">
                <a:latin typeface="Georgia"/>
                <a:cs typeface="Georgia"/>
              </a:rPr>
              <a:t>ION Doping</a:t>
            </a:r>
            <a:r>
              <a:rPr lang="en-US" sz="2000" b="1" spc="-100" dirty="0" smtClean="0">
                <a:latin typeface="Georgia"/>
                <a:cs typeface="Georgia"/>
              </a:rPr>
              <a:t> </a:t>
            </a:r>
            <a:r>
              <a:rPr lang="en-US" sz="2000" b="1" spc="-5" dirty="0" smtClean="0">
                <a:latin typeface="Georgia"/>
                <a:cs typeface="Georgia"/>
              </a:rPr>
              <a:t>Techniques:</a:t>
            </a:r>
            <a:br>
              <a:rPr lang="en-US" sz="2000" b="1" spc="-5" dirty="0" smtClean="0">
                <a:latin typeface="Georgia"/>
                <a:cs typeface="Georgia"/>
              </a:rPr>
            </a:br>
            <a:endParaRPr lang="en-US" sz="2000" dirty="0" smtClean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lang="en-US" sz="2000" spc="5" dirty="0" smtClean="0">
                <a:latin typeface="Times New Roman"/>
                <a:cs typeface="Times New Roman"/>
              </a:rPr>
              <a:t>5% PH</a:t>
            </a:r>
            <a:r>
              <a:rPr lang="en-US" sz="1950" spc="7" baseline="-21367" dirty="0" smtClean="0">
                <a:latin typeface="Times New Roman"/>
                <a:cs typeface="Times New Roman"/>
              </a:rPr>
              <a:t>3</a:t>
            </a:r>
            <a:r>
              <a:rPr lang="en-US" sz="2000" spc="5" dirty="0" smtClean="0">
                <a:latin typeface="Times New Roman"/>
                <a:cs typeface="Times New Roman"/>
              </a:rPr>
              <a:t>. </a:t>
            </a:r>
            <a:r>
              <a:rPr lang="en-US" sz="2000" dirty="0" smtClean="0">
                <a:latin typeface="Times New Roman"/>
                <a:cs typeface="Times New Roman"/>
              </a:rPr>
              <a:t>or </a:t>
            </a:r>
            <a:r>
              <a:rPr lang="en-US" sz="2000" spc="5" dirty="0" smtClean="0">
                <a:latin typeface="Times New Roman"/>
                <a:cs typeface="Times New Roman"/>
              </a:rPr>
              <a:t>5% B</a:t>
            </a:r>
            <a:r>
              <a:rPr lang="en-US" sz="1950" spc="7" baseline="-21367" dirty="0" smtClean="0"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latin typeface="Times New Roman"/>
                <a:cs typeface="Times New Roman"/>
              </a:rPr>
              <a:t>H6 </a:t>
            </a:r>
            <a:r>
              <a:rPr lang="en-US" sz="2000" dirty="0" smtClean="0">
                <a:latin typeface="Times New Roman"/>
                <a:cs typeface="Times New Roman"/>
              </a:rPr>
              <a:t>diluted by hydrogen </a:t>
            </a:r>
            <a:r>
              <a:rPr lang="en-US" sz="2000" spc="-5" dirty="0" smtClean="0">
                <a:latin typeface="Times New Roman"/>
                <a:cs typeface="Times New Roman"/>
              </a:rPr>
              <a:t>is </a:t>
            </a:r>
            <a:r>
              <a:rPr lang="en-US" sz="2000" dirty="0" smtClean="0">
                <a:latin typeface="Times New Roman"/>
                <a:cs typeface="Times New Roman"/>
              </a:rPr>
              <a:t>used for the doping gas</a:t>
            </a:r>
            <a:r>
              <a:rPr lang="en-US" sz="2000" spc="-2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RF</a:t>
            </a:r>
            <a:r>
              <a:rPr lang="en-US" sz="2000" spc="3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plasma</a:t>
            </a:r>
            <a:r>
              <a:rPr lang="en-US" sz="2000" spc="3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r>
              <a:rPr lang="en-US" sz="2000" spc="3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formed</a:t>
            </a:r>
            <a:r>
              <a:rPr lang="en-US" sz="2000" spc="34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in</a:t>
            </a:r>
            <a:r>
              <a:rPr lang="en-US" sz="2000" spc="3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spc="3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chamber</a:t>
            </a:r>
            <a:r>
              <a:rPr lang="en-US" sz="2000" spc="3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by</a:t>
            </a:r>
            <a:r>
              <a:rPr lang="en-US" sz="2000" spc="3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RF</a:t>
            </a:r>
            <a:r>
              <a:rPr lang="en-US" sz="2000" spc="3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power</a:t>
            </a:r>
            <a:r>
              <a:rPr lang="en-US" sz="2000" spc="3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with</a:t>
            </a:r>
            <a:r>
              <a:rPr lang="en-US" sz="2000" spc="3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3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frequency</a:t>
            </a:r>
            <a:r>
              <a:rPr lang="en-US" sz="2000" spc="33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of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13.56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MHz.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endParaRPr lang="en-US" sz="2000" spc="340" dirty="0" smtClean="0">
              <a:latin typeface="Times New Roman"/>
              <a:cs typeface="Times New Roman"/>
            </a:endParaRPr>
          </a:p>
          <a:p>
            <a:pPr marL="268605" indent="-255904"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Io</a:t>
            </a:r>
            <a:r>
              <a:rPr lang="en-US" sz="2000" spc="-10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s </a:t>
            </a:r>
            <a:r>
              <a:rPr lang="en-US" sz="2000" spc="-10" dirty="0" smtClean="0">
                <a:latin typeface="Times New Roman"/>
                <a:cs typeface="Times New Roman"/>
              </a:rPr>
              <a:t>fr</a:t>
            </a:r>
            <a:r>
              <a:rPr lang="en-US" sz="2000" dirty="0" smtClean="0">
                <a:latin typeface="Times New Roman"/>
                <a:cs typeface="Times New Roman"/>
              </a:rPr>
              <a:t>om d</a:t>
            </a:r>
            <a:r>
              <a:rPr lang="en-US" sz="2000" spc="-15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sch</a:t>
            </a:r>
            <a:r>
              <a:rPr lang="en-US" sz="2000" spc="-10" dirty="0" smtClean="0">
                <a:latin typeface="Times New Roman"/>
                <a:cs typeface="Times New Roman"/>
              </a:rPr>
              <a:t>a</a:t>
            </a:r>
            <a:r>
              <a:rPr lang="en-US" sz="2000" spc="-45" dirty="0" smtClean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g</a:t>
            </a:r>
            <a:r>
              <a:rPr lang="en-US" sz="2000" spc="-10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gas </a:t>
            </a:r>
            <a:r>
              <a:rPr lang="en-US" sz="2000" spc="-1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re </a:t>
            </a:r>
            <a:r>
              <a:rPr lang="en-US" sz="2000" spc="-5" dirty="0" smtClean="0">
                <a:latin typeface="Times New Roman"/>
                <a:cs typeface="Times New Roman"/>
              </a:rPr>
              <a:t>accelerated  electrode </a:t>
            </a:r>
            <a:r>
              <a:rPr lang="en-US" sz="2000" spc="5" dirty="0" smtClean="0"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latin typeface="Times New Roman"/>
                <a:cs typeface="Times New Roman"/>
              </a:rPr>
              <a:t>y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x</a:t>
            </a:r>
            <a:r>
              <a:rPr lang="en-US" sz="2000" spc="-15" dirty="0" smtClean="0">
                <a:latin typeface="Times New Roman"/>
                <a:cs typeface="Times New Roman"/>
              </a:rPr>
              <a:t>t</a:t>
            </a:r>
            <a:r>
              <a:rPr lang="en-US" sz="2000" spc="-10" dirty="0" smtClean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ac</a:t>
            </a:r>
            <a:r>
              <a:rPr lang="en-US" sz="2000" spc="-10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i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n  a</a:t>
            </a:r>
            <a:r>
              <a:rPr lang="en-US" sz="2000" spc="-10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d	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n acc</a:t>
            </a:r>
            <a:r>
              <a:rPr lang="en-US" sz="2000" spc="-10" dirty="0" smtClean="0">
                <a:latin typeface="Times New Roman"/>
                <a:cs typeface="Times New Roman"/>
              </a:rPr>
              <a:t>e</a:t>
            </a:r>
            <a:r>
              <a:rPr lang="en-US" sz="2000" spc="-20" dirty="0" smtClean="0">
                <a:latin typeface="Times New Roman"/>
                <a:cs typeface="Times New Roman"/>
              </a:rPr>
              <a:t>l</a:t>
            </a:r>
            <a:r>
              <a:rPr lang="en-US" sz="2000" dirty="0" smtClean="0">
                <a:latin typeface="Times New Roman"/>
                <a:cs typeface="Times New Roman"/>
              </a:rPr>
              <a:t>erat</a:t>
            </a:r>
            <a:r>
              <a:rPr lang="en-US" sz="2000" spc="-25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on electrode.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1" y="40513"/>
            <a:ext cx="4762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smtClean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lang="en-US" sz="1800" spc="-10" dirty="0" smtClean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  <a:prstGeom prst="rect">
            <a:avLst/>
          </a:prstGeom>
          <a:solidFill>
            <a:srgbClr val="315F63"/>
          </a:solidFill>
        </p:spPr>
        <p:txBody>
          <a:bodyPr vert="horz" wrap="square" lIns="0" tIns="2146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90"/>
              </a:spcBef>
            </a:pPr>
            <a:r>
              <a:rPr sz="4000" b="0" spc="-5" dirty="0">
                <a:solidFill>
                  <a:srgbClr val="00AFEF"/>
                </a:solidFill>
                <a:latin typeface="Trebuchet MS"/>
                <a:cs typeface="Trebuchet MS"/>
              </a:rPr>
              <a:t>Fabrication of Thin-Film</a:t>
            </a:r>
            <a:r>
              <a:rPr sz="4000" b="0" spc="-16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4000" b="0" spc="-50" dirty="0">
                <a:solidFill>
                  <a:srgbClr val="00AFEF"/>
                </a:solidFill>
                <a:latin typeface="Trebuchet MS"/>
                <a:cs typeface="Trebuchet MS"/>
              </a:rPr>
              <a:t>Transistor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2286000"/>
            <a:ext cx="392430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5" dirty="0">
                <a:latin typeface="Times New Roman"/>
                <a:cs typeface="Times New Roman"/>
              </a:rPr>
              <a:t>implanted </a:t>
            </a:r>
            <a:r>
              <a:rPr sz="2000" dirty="0">
                <a:latin typeface="Times New Roman"/>
                <a:cs typeface="Times New Roman"/>
              </a:rPr>
              <a:t>into the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substrate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9F4DA2"/>
              </a:buClr>
              <a:tabLst>
                <a:tab pos="268605" algn="l"/>
                <a:tab pos="269240" algn="l"/>
              </a:tabLst>
            </a:pPr>
            <a:endParaRPr sz="2000">
              <a:latin typeface="Times New Roman"/>
              <a:cs typeface="Times New Roman"/>
            </a:endParaRPr>
          </a:p>
          <a:p>
            <a:pPr marL="268605" marR="5080" indent="-255904" algn="just">
              <a:lnSpc>
                <a:spcPct val="100000"/>
              </a:lnSpc>
              <a:spcBef>
                <a:spcPts val="730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000" spc="-5" dirty="0">
                <a:latin typeface="Times New Roman"/>
                <a:cs typeface="Times New Roman"/>
              </a:rPr>
              <a:t>Impurities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implanted over  </a:t>
            </a:r>
            <a:r>
              <a:rPr sz="2000" dirty="0">
                <a:latin typeface="Times New Roman"/>
                <a:cs typeface="Times New Roman"/>
              </a:rPr>
              <a:t>the entire </a:t>
            </a:r>
            <a:r>
              <a:rPr sz="2000" spc="5" dirty="0">
                <a:latin typeface="Times New Roman"/>
                <a:cs typeface="Times New Roman"/>
              </a:rPr>
              <a:t>300 </a:t>
            </a:r>
            <a:r>
              <a:rPr sz="2000" spc="-10" dirty="0">
                <a:latin typeface="Times New Roman"/>
                <a:cs typeface="Times New Roman"/>
              </a:rPr>
              <a:t>mm </a:t>
            </a:r>
            <a:r>
              <a:rPr sz="2000" dirty="0">
                <a:latin typeface="Times New Roman"/>
                <a:cs typeface="Times New Roman"/>
              </a:rPr>
              <a:t>square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substrate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68605" marR="5080" indent="-255904" algn="just">
              <a:lnSpc>
                <a:spcPct val="100000"/>
              </a:lnSpc>
              <a:spcBef>
                <a:spcPts val="730"/>
              </a:spcBef>
              <a:buClr>
                <a:srgbClr val="9F4DA2"/>
              </a:buClr>
              <a:tabLst>
                <a:tab pos="269240" algn="l"/>
              </a:tabLst>
            </a:pPr>
            <a:endParaRPr sz="2000">
              <a:latin typeface="Times New Roman"/>
              <a:cs typeface="Times New Roman"/>
            </a:endParaRPr>
          </a:p>
          <a:p>
            <a:pPr marL="268605" marR="5080" indent="-255904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000" spc="-5" dirty="0">
                <a:latin typeface="Times New Roman"/>
                <a:cs typeface="Times New Roman"/>
              </a:rPr>
              <a:t>Maximum accelerating voltage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over </a:t>
            </a:r>
            <a:r>
              <a:rPr sz="2000" spc="-25" dirty="0">
                <a:latin typeface="Times New Roman"/>
                <a:cs typeface="Times New Roman"/>
              </a:rPr>
              <a:t>110 </a:t>
            </a:r>
            <a:r>
              <a:rPr sz="2000" dirty="0">
                <a:latin typeface="Times New Roman"/>
                <a:cs typeface="Times New Roman"/>
              </a:rPr>
              <a:t>KeV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spc="-10" dirty="0">
                <a:latin typeface="Times New Roman"/>
                <a:cs typeface="Times New Roman"/>
              </a:rPr>
              <a:t>is sufficient 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implanting impurities through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150nm SiO</a:t>
            </a:r>
            <a:r>
              <a:rPr sz="1950" spc="7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gate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insulator</a:t>
            </a:r>
            <a:r>
              <a:rPr sz="2000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48200" y="2286000"/>
            <a:ext cx="4010533" cy="312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82000" y="40513"/>
            <a:ext cx="4749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lang="en-US" sz="1800" spc="-10" dirty="0" smtClean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800" spc="-5" dirty="0"/>
              <a:t>p/i/n Thin-Film Photo</a:t>
            </a:r>
            <a:r>
              <a:rPr sz="2800" spc="-80" dirty="0"/>
              <a:t> </a:t>
            </a:r>
            <a:r>
              <a:rPr sz="2800" spc="-25" dirty="0"/>
              <a:t>Transistor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645668" y="1104138"/>
            <a:ext cx="7964805" cy="2285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They are used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photo sensor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Here </a:t>
            </a:r>
            <a:r>
              <a:rPr sz="2000" spc="-5" dirty="0">
                <a:latin typeface="Times New Roman"/>
                <a:cs typeface="Times New Roman"/>
              </a:rPr>
              <a:t>thin-film photo </a:t>
            </a:r>
            <a:r>
              <a:rPr sz="2000" dirty="0">
                <a:latin typeface="Times New Roman"/>
                <a:cs typeface="Times New Roman"/>
              </a:rPr>
              <a:t>devices are </a:t>
            </a:r>
            <a:r>
              <a:rPr sz="2000" spc="-5" dirty="0">
                <a:latin typeface="Times New Roman"/>
                <a:cs typeface="Times New Roman"/>
              </a:rPr>
              <a:t>integrated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low-temperature   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poly-Si</a:t>
            </a:r>
            <a:endParaRPr sz="20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thin-film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transistors.</a:t>
            </a:r>
            <a:endParaRPr sz="2000">
              <a:latin typeface="Times New Roman"/>
              <a:cs typeface="Times New Roman"/>
            </a:endParaRPr>
          </a:p>
          <a:p>
            <a:pPr marL="268605" marR="5715" indent="-255904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p/i/n TFPT 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illuminated from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backside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glass  substrate because the control electrode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usually </a:t>
            </a:r>
            <a:r>
              <a:rPr sz="2000" spc="-5" dirty="0">
                <a:latin typeface="Times New Roman"/>
                <a:cs typeface="Times New Roman"/>
              </a:rPr>
              <a:t>formed using an opaque  </a:t>
            </a:r>
            <a:r>
              <a:rPr sz="2000" spc="-10">
                <a:latin typeface="Times New Roman"/>
                <a:cs typeface="Times New Roman"/>
              </a:rPr>
              <a:t>metal</a:t>
            </a:r>
            <a:r>
              <a:rPr sz="2000" spc="-85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film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5800" y="40512"/>
            <a:ext cx="5521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smtClean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lang="en-US" sz="1800" spc="-10" dirty="0" smtClean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0200" y="3429000"/>
            <a:ext cx="53340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285" y="308227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311913"/>
                </a:moveTo>
                <a:lnTo>
                  <a:pt x="0" y="0"/>
                </a:lnTo>
                <a:lnTo>
                  <a:pt x="0" y="31191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60718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5668" y="1843278"/>
            <a:ext cx="7412990" cy="430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Inductive coupling of </a:t>
            </a:r>
            <a:r>
              <a:rPr sz="2000" spc="-5" dirty="0">
                <a:latin typeface="Times New Roman"/>
                <a:cs typeface="Times New Roman"/>
              </a:rPr>
              <a:t>magnetic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F4DA2"/>
              </a:buClr>
              <a:buFont typeface="Georgi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68605" marR="5080" indent="-255904">
              <a:lnSpc>
                <a:spcPts val="216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/>
                <a:cs typeface="Times New Roman"/>
              </a:rPr>
              <a:t>Electrical energy </a:t>
            </a:r>
            <a:r>
              <a:rPr sz="2000" dirty="0">
                <a:latin typeface="Times New Roman"/>
                <a:cs typeface="Times New Roman"/>
              </a:rPr>
              <a:t>can be </a:t>
            </a:r>
            <a:r>
              <a:rPr sz="2000" spc="-5" dirty="0">
                <a:latin typeface="Times New Roman"/>
                <a:cs typeface="Times New Roman"/>
              </a:rPr>
              <a:t>easily </a:t>
            </a:r>
            <a:r>
              <a:rPr sz="2000" dirty="0">
                <a:latin typeface="Times New Roman"/>
                <a:cs typeface="Times New Roman"/>
              </a:rPr>
              <a:t>converted to </a:t>
            </a:r>
            <a:r>
              <a:rPr sz="2000" spc="-5" dirty="0">
                <a:latin typeface="Times New Roman"/>
                <a:cs typeface="Times New Roman"/>
              </a:rPr>
              <a:t>magnetic energy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  using conductive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coil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Georgia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20" dirty="0">
                <a:latin typeface="Times New Roman"/>
                <a:cs typeface="Times New Roman"/>
              </a:rPr>
              <a:t>Traditionally, </a:t>
            </a:r>
            <a:r>
              <a:rPr sz="2000" dirty="0">
                <a:latin typeface="Times New Roman"/>
                <a:cs typeface="Times New Roman"/>
              </a:rPr>
              <a:t>a pair of inductive coils are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F4DA2"/>
              </a:buClr>
              <a:buFont typeface="Georgia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68605" marR="80010" indent="-255904">
              <a:lnSpc>
                <a:spcPts val="2160"/>
              </a:lnSpc>
              <a:spcBef>
                <a:spcPts val="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 secondary coil can be located within the </a:t>
            </a:r>
            <a:r>
              <a:rPr sz="2000" spc="-5" dirty="0">
                <a:latin typeface="Times New Roman"/>
                <a:cs typeface="Times New Roman"/>
              </a:rPr>
              <a:t>eye </a:t>
            </a:r>
            <a:r>
              <a:rPr sz="2000" dirty="0">
                <a:latin typeface="Times New Roman"/>
                <a:cs typeface="Times New Roman"/>
              </a:rPr>
              <a:t>and the </a:t>
            </a:r>
            <a:r>
              <a:rPr sz="2000" spc="-5" dirty="0">
                <a:latin typeface="Times New Roman"/>
                <a:cs typeface="Times New Roman"/>
              </a:rPr>
              <a:t>primary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coil  external to 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eye.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Georgia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Problems:</a:t>
            </a:r>
            <a:endParaRPr sz="20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first problem is </a:t>
            </a:r>
            <a:r>
              <a:rPr sz="2000" spc="-5" dirty="0">
                <a:latin typeface="Times New Roman"/>
                <a:cs typeface="Times New Roman"/>
              </a:rPr>
              <a:t>difficulty </a:t>
            </a:r>
            <a:r>
              <a:rPr sz="2000" dirty="0">
                <a:latin typeface="Times New Roman"/>
                <a:cs typeface="Times New Roman"/>
              </a:rPr>
              <a:t>in placing a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receive coil inside the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eye.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F4DA2"/>
              </a:buClr>
              <a:buFont typeface="Georgia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complicated surgical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procedure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64118" y="40513"/>
            <a:ext cx="29464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15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400" y="533400"/>
            <a:ext cx="8229600" cy="106680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56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35"/>
              </a:spcBef>
            </a:pP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WIRELESS POWER </a:t>
            </a:r>
            <a:r>
              <a:rPr sz="2400" b="1" spc="-45" dirty="0">
                <a:solidFill>
                  <a:srgbClr val="FFC000"/>
                </a:solidFill>
                <a:latin typeface="Times New Roman"/>
                <a:cs typeface="Times New Roman"/>
              </a:rPr>
              <a:t>SUPPLY </a:t>
            </a: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USING</a:t>
            </a:r>
            <a:r>
              <a:rPr sz="2400" b="1" spc="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INDUCTIVE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285" y="308227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311913"/>
                </a:moveTo>
                <a:lnTo>
                  <a:pt x="0" y="0"/>
                </a:lnTo>
                <a:lnTo>
                  <a:pt x="0" y="31191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60718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5668" y="1789938"/>
            <a:ext cx="7778750" cy="435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Georgia"/>
                <a:cs typeface="Georgia"/>
              </a:rPr>
              <a:t>Major challenge in </a:t>
            </a:r>
            <a:r>
              <a:rPr sz="2000" b="1" dirty="0">
                <a:latin typeface="Georgia"/>
                <a:cs typeface="Georgia"/>
              </a:rPr>
              <a:t>implementing a </a:t>
            </a:r>
            <a:r>
              <a:rPr sz="2000" b="1" spc="-5" dirty="0">
                <a:latin typeface="Georgia"/>
                <a:cs typeface="Georgia"/>
              </a:rPr>
              <a:t>wireless</a:t>
            </a:r>
            <a:r>
              <a:rPr sz="2000" b="1" spc="-9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power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Large separation </a:t>
            </a:r>
            <a:r>
              <a:rPr sz="2000" dirty="0">
                <a:latin typeface="Georgia"/>
                <a:cs typeface="Georgia"/>
              </a:rPr>
              <a:t>between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coils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Constant </a:t>
            </a:r>
            <a:r>
              <a:rPr sz="2000" dirty="0">
                <a:latin typeface="Georgia"/>
                <a:cs typeface="Georgia"/>
              </a:rPr>
              <a:t>relative motion between </a:t>
            </a:r>
            <a:r>
              <a:rPr sz="2000" spc="-5" dirty="0">
                <a:latin typeface="Georgia"/>
                <a:cs typeface="Georgia"/>
              </a:rPr>
              <a:t>the primary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secondary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coils.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Reduction in </a:t>
            </a:r>
            <a:r>
              <a:rPr sz="2000" spc="-5" dirty="0">
                <a:latin typeface="Georgia"/>
                <a:cs typeface="Georgia"/>
              </a:rPr>
              <a:t>power transfer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device.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order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overcome these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problems,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Use </a:t>
            </a:r>
            <a:r>
              <a:rPr sz="2000" dirty="0">
                <a:latin typeface="Georgia"/>
                <a:cs typeface="Georgia"/>
              </a:rPr>
              <a:t>of an </a:t>
            </a:r>
            <a:r>
              <a:rPr sz="2000" spc="-5" dirty="0">
                <a:latin typeface="Georgia"/>
                <a:cs typeface="Georgia"/>
              </a:rPr>
              <a:t>intermediate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link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68605" marR="389890" indent="-255904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The secondary coil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located </a:t>
            </a:r>
            <a:r>
              <a:rPr sz="2000" dirty="0">
                <a:latin typeface="Georgia"/>
                <a:cs typeface="Georgia"/>
              </a:rPr>
              <a:t>under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sclera (eye </a:t>
            </a:r>
            <a:r>
              <a:rPr sz="2000" spc="-5" dirty="0">
                <a:latin typeface="Georgia"/>
                <a:cs typeface="Georgia"/>
              </a:rPr>
              <a:t>wall) </a:t>
            </a:r>
            <a:r>
              <a:rPr sz="2000" dirty="0">
                <a:latin typeface="Georgia"/>
                <a:cs typeface="Georgia"/>
              </a:rPr>
              <a:t>and is  connected </a:t>
            </a:r>
            <a:r>
              <a:rPr sz="2000" spc="-5" dirty="0">
                <a:latin typeface="Georgia"/>
                <a:cs typeface="Georgia"/>
              </a:rPr>
              <a:t>to the </a:t>
            </a:r>
            <a:r>
              <a:rPr sz="2000" dirty="0">
                <a:latin typeface="Georgia"/>
                <a:cs typeface="Georgia"/>
              </a:rPr>
              <a:t>implanted </a:t>
            </a:r>
            <a:r>
              <a:rPr sz="2000" spc="-5" dirty="0">
                <a:latin typeface="Georgia"/>
                <a:cs typeface="Georgia"/>
              </a:rPr>
              <a:t>device </a:t>
            </a:r>
            <a:r>
              <a:rPr sz="2000" dirty="0">
                <a:latin typeface="Georgia"/>
                <a:cs typeface="Georgia"/>
              </a:rPr>
              <a:t>via </a:t>
            </a:r>
            <a:r>
              <a:rPr sz="2000" spc="-5" dirty="0">
                <a:latin typeface="Georgia"/>
                <a:cs typeface="Georgia"/>
              </a:rPr>
              <a:t>electrical wires which are  </a:t>
            </a:r>
            <a:r>
              <a:rPr sz="2000" dirty="0">
                <a:latin typeface="Georgia"/>
                <a:cs typeface="Georgia"/>
              </a:rPr>
              <a:t>embedded under the </a:t>
            </a:r>
            <a:r>
              <a:rPr sz="2000" spc="-5" dirty="0">
                <a:latin typeface="Georgia"/>
                <a:cs typeface="Georgia"/>
              </a:rPr>
              <a:t>wall of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-1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eye.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The transmit coil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placed </a:t>
            </a:r>
            <a:r>
              <a:rPr sz="2000" dirty="0">
                <a:latin typeface="Georgia"/>
                <a:cs typeface="Georgia"/>
              </a:rPr>
              <a:t>at </a:t>
            </a:r>
            <a:r>
              <a:rPr sz="2000" spc="-5" dirty="0">
                <a:latin typeface="Georgia"/>
                <a:cs typeface="Georgia"/>
              </a:rPr>
              <a:t>the back of the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ear.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06790" y="40513"/>
            <a:ext cx="2520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16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400" y="533400"/>
            <a:ext cx="8229600" cy="106680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56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35"/>
              </a:spcBef>
            </a:pP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WIRELESS POWER </a:t>
            </a:r>
            <a:r>
              <a:rPr sz="2400" b="1" spc="-45" dirty="0">
                <a:solidFill>
                  <a:srgbClr val="FFC000"/>
                </a:solidFill>
                <a:latin typeface="Times New Roman"/>
                <a:cs typeface="Times New Roman"/>
              </a:rPr>
              <a:t>SUPPLY </a:t>
            </a: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USING</a:t>
            </a:r>
            <a:r>
              <a:rPr sz="2400" b="1" spc="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INDUCTIVE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285" y="308227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311913"/>
                </a:moveTo>
                <a:lnTo>
                  <a:pt x="0" y="0"/>
                </a:lnTo>
                <a:lnTo>
                  <a:pt x="0" y="31191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6800" y="607187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5668" y="2018538"/>
            <a:ext cx="3941445" cy="34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5080" indent="-255904" algn="just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Intermediate </a:t>
            </a:r>
            <a:r>
              <a:rPr sz="2000" dirty="0">
                <a:latin typeface="Times New Roman"/>
                <a:cs typeface="Times New Roman"/>
              </a:rPr>
              <a:t>coils are </a:t>
            </a:r>
            <a:r>
              <a:rPr sz="2000" spc="-5" dirty="0">
                <a:latin typeface="Times New Roman"/>
                <a:cs typeface="Times New Roman"/>
              </a:rPr>
              <a:t>positioned  </a:t>
            </a:r>
            <a:r>
              <a:rPr sz="2000" dirty="0">
                <a:latin typeface="Times New Roman"/>
                <a:cs typeface="Times New Roman"/>
              </a:rPr>
              <a:t>with one </a:t>
            </a:r>
            <a:r>
              <a:rPr sz="2000" spc="-5" dirty="0">
                <a:latin typeface="Times New Roman"/>
                <a:cs typeface="Times New Roman"/>
              </a:rPr>
              <a:t>end on the sclera </a:t>
            </a:r>
            <a:r>
              <a:rPr sz="2000" dirty="0">
                <a:latin typeface="Times New Roman"/>
                <a:cs typeface="Times New Roman"/>
              </a:rPr>
              <a:t>over </a:t>
            </a:r>
            <a:r>
              <a:rPr sz="2000" spc="-5" dirty="0">
                <a:latin typeface="Times New Roman"/>
                <a:cs typeface="Times New Roman"/>
              </a:rPr>
              <a:t>the  receive coil and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other end under  </a:t>
            </a:r>
            <a:r>
              <a:rPr sz="2000" dirty="0">
                <a:latin typeface="Times New Roman"/>
                <a:cs typeface="Times New Roman"/>
              </a:rPr>
              <a:t>the skin beneath the </a:t>
            </a:r>
            <a:r>
              <a:rPr sz="2000" spc="-5" dirty="0">
                <a:latin typeface="Times New Roman"/>
                <a:cs typeface="Times New Roman"/>
              </a:rPr>
              <a:t>transmit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coil</a:t>
            </a:r>
            <a:r>
              <a:rPr sz="2000" spc="-5" smtClean="0">
                <a:latin typeface="Times New Roman"/>
                <a:cs typeface="Times New Roman"/>
              </a:rPr>
              <a:t>.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268605" marR="5080" indent="-255904" algn="just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endParaRPr lang="en-US" sz="2000" spc="-5" dirty="0">
              <a:latin typeface="Times New Roman"/>
              <a:cs typeface="Times New Roman"/>
            </a:endParaRPr>
          </a:p>
          <a:p>
            <a:pPr marL="268605" marR="5080" indent="-255904" algn="just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endParaRPr lang="en-US" sz="2000" spc="-5" dirty="0" smtClean="0">
              <a:latin typeface="Times New Roman"/>
              <a:cs typeface="Times New Roman"/>
            </a:endParaRPr>
          </a:p>
          <a:p>
            <a:pPr marL="268605" marR="5080" indent="-255904" algn="just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endParaRPr lang="en-US" sz="2000" spc="-5" dirty="0">
              <a:latin typeface="Times New Roman"/>
              <a:cs typeface="Times New Roman"/>
            </a:endParaRPr>
          </a:p>
          <a:p>
            <a:pPr marL="268605" marR="5080" indent="-255904" algn="just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endParaRPr sz="2600">
              <a:latin typeface="Times New Roman"/>
              <a:cs typeface="Times New Roman"/>
            </a:endParaRPr>
          </a:p>
          <a:p>
            <a:pPr marL="268605" marR="5080" indent="-255904" algn="just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increase </a:t>
            </a:r>
            <a:r>
              <a:rPr sz="2000" dirty="0">
                <a:latin typeface="Times New Roman"/>
                <a:cs typeface="Times New Roman"/>
              </a:rPr>
              <a:t>the power </a:t>
            </a:r>
            <a:r>
              <a:rPr sz="2000" spc="-5" dirty="0">
                <a:latin typeface="Times New Roman"/>
                <a:cs typeface="Times New Roman"/>
              </a:rPr>
              <a:t>transfer  </a:t>
            </a:r>
            <a:r>
              <a:rPr sz="2000" spc="-10" dirty="0">
                <a:latin typeface="Times New Roman"/>
                <a:cs typeface="Times New Roman"/>
              </a:rPr>
              <a:t>efficiency </a:t>
            </a:r>
            <a:r>
              <a:rPr sz="2000" spc="-5" dirty="0">
                <a:latin typeface="Times New Roman"/>
                <a:cs typeface="Times New Roman"/>
              </a:rPr>
              <a:t>compared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one-pair  </a:t>
            </a:r>
            <a:r>
              <a:rPr sz="2000" dirty="0">
                <a:latin typeface="Times New Roman"/>
                <a:cs typeface="Times New Roman"/>
              </a:rPr>
              <a:t>coil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6309" y="40513"/>
            <a:ext cx="28194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17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200" y="533400"/>
            <a:ext cx="8229600" cy="106680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56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35"/>
              </a:spcBef>
            </a:pP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WIRELESS POWER </a:t>
            </a:r>
            <a:r>
              <a:rPr sz="2400" b="1" spc="-45" dirty="0">
                <a:solidFill>
                  <a:srgbClr val="FFC000"/>
                </a:solidFill>
                <a:latin typeface="Times New Roman"/>
                <a:cs typeface="Times New Roman"/>
              </a:rPr>
              <a:t>SUPPLY </a:t>
            </a: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USING</a:t>
            </a:r>
            <a:r>
              <a:rPr sz="2400" b="1" spc="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INDUCTIVE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24400" y="2057400"/>
            <a:ext cx="417195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05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pc="-180" dirty="0"/>
              <a:t>W</a:t>
            </a:r>
            <a:r>
              <a:rPr dirty="0"/>
              <a:t>orking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3268" y="1408938"/>
            <a:ext cx="7964170" cy="458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571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Vpp of </a:t>
            </a:r>
            <a:r>
              <a:rPr sz="2000" spc="-5" dirty="0">
                <a:latin typeface="Times New Roman"/>
                <a:cs typeface="Times New Roman"/>
              </a:rPr>
              <a:t>the ac </a:t>
            </a:r>
            <a:r>
              <a:rPr sz="2000" dirty="0">
                <a:latin typeface="Times New Roman"/>
                <a:cs typeface="Times New Roman"/>
              </a:rPr>
              <a:t>voltage </a:t>
            </a:r>
            <a:r>
              <a:rPr sz="2000" spc="-5" dirty="0">
                <a:latin typeface="Times New Roman"/>
                <a:cs typeface="Times New Roman"/>
              </a:rPr>
              <a:t>source is </a:t>
            </a:r>
            <a:r>
              <a:rPr sz="2000" dirty="0">
                <a:latin typeface="Times New Roman"/>
                <a:cs typeface="Times New Roman"/>
              </a:rPr>
              <a:t>10 </a:t>
            </a:r>
            <a:r>
              <a:rPr sz="2000" spc="-125" dirty="0">
                <a:latin typeface="Times New Roman"/>
                <a:cs typeface="Times New Roman"/>
              </a:rPr>
              <a:t>V, </a:t>
            </a:r>
            <a:r>
              <a:rPr sz="2000" spc="-5" dirty="0">
                <a:latin typeface="Times New Roman"/>
                <a:cs typeface="Times New Roman"/>
              </a:rPr>
              <a:t>and the frequency is </a:t>
            </a:r>
            <a:r>
              <a:rPr sz="2000" dirty="0">
                <a:latin typeface="Times New Roman"/>
                <a:cs typeface="Times New Roman"/>
              </a:rPr>
              <a:t>34 kHz, </a:t>
            </a:r>
            <a:r>
              <a:rPr sz="2000" spc="-5" dirty="0">
                <a:latin typeface="Times New Roman"/>
                <a:cs typeface="Times New Roman"/>
              </a:rPr>
              <a:t>which is  </a:t>
            </a:r>
            <a:r>
              <a:rPr sz="2000" dirty="0">
                <a:latin typeface="Times New Roman"/>
                <a:cs typeface="Times New Roman"/>
              </a:rPr>
              <a:t>a resonance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68605" marR="5080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material of the induction </a:t>
            </a:r>
            <a:r>
              <a:rPr sz="2000" dirty="0">
                <a:latin typeface="Times New Roman"/>
                <a:cs typeface="Times New Roman"/>
              </a:rPr>
              <a:t>coil </a:t>
            </a:r>
            <a:r>
              <a:rPr sz="2000" spc="-10" dirty="0">
                <a:latin typeface="Times New Roman"/>
                <a:cs typeface="Times New Roman"/>
              </a:rPr>
              <a:t>is an </a:t>
            </a:r>
            <a:r>
              <a:rPr sz="2000" spc="-5" dirty="0">
                <a:latin typeface="Times New Roman"/>
                <a:cs typeface="Times New Roman"/>
              </a:rPr>
              <a:t>enameled copper wire,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diameter  is </a:t>
            </a:r>
            <a:r>
              <a:rPr sz="2000" dirty="0">
                <a:latin typeface="Times New Roman"/>
                <a:cs typeface="Times New Roman"/>
              </a:rPr>
              <a:t>1.8 </a:t>
            </a:r>
            <a:r>
              <a:rPr sz="2000" spc="-10" dirty="0">
                <a:latin typeface="Times New Roman"/>
                <a:cs typeface="Times New Roman"/>
              </a:rPr>
              <a:t>cm, </a:t>
            </a:r>
            <a:r>
              <a:rPr sz="2000" dirty="0">
                <a:latin typeface="Times New Roman"/>
                <a:cs typeface="Times New Roman"/>
              </a:rPr>
              <a:t>and the winding </a:t>
            </a:r>
            <a:r>
              <a:rPr sz="2000" spc="-5" dirty="0">
                <a:latin typeface="Times New Roman"/>
                <a:cs typeface="Times New Roman"/>
              </a:rPr>
              <a:t>number is </a:t>
            </a:r>
            <a:r>
              <a:rPr sz="2000" spc="5" dirty="0">
                <a:latin typeface="Times New Roman"/>
                <a:cs typeface="Times New Roman"/>
              </a:rPr>
              <a:t>370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28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power</a:t>
            </a:r>
            <a:r>
              <a:rPr sz="2000" spc="2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receiver</a:t>
            </a:r>
            <a:r>
              <a:rPr sz="2000" spc="2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also</a:t>
            </a:r>
            <a:r>
              <a:rPr sz="2000" spc="2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consists</a:t>
            </a:r>
            <a:r>
              <a:rPr sz="2000" spc="2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2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an</a:t>
            </a:r>
            <a:r>
              <a:rPr sz="2000" spc="28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induction</a:t>
            </a:r>
            <a:r>
              <a:rPr sz="2000" spc="28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coil,</a:t>
            </a:r>
            <a:r>
              <a:rPr sz="2000" spc="2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which</a:t>
            </a:r>
            <a:r>
              <a:rPr sz="2000" spc="2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</a:t>
            </a:r>
            <a:r>
              <a:rPr sz="2000" spc="2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same as </a:t>
            </a:r>
            <a:r>
              <a:rPr sz="2000" spc="-5" dirty="0">
                <a:latin typeface="Georgia"/>
                <a:cs typeface="Georgia"/>
              </a:rPr>
              <a:t>the power </a:t>
            </a:r>
            <a:r>
              <a:rPr sz="2000" dirty="0">
                <a:latin typeface="Georgia"/>
                <a:cs typeface="Georgia"/>
              </a:rPr>
              <a:t>transmitter and </a:t>
            </a:r>
            <a:r>
              <a:rPr sz="2000" spc="-5" dirty="0">
                <a:latin typeface="Georgia"/>
                <a:cs typeface="Georgia"/>
              </a:rPr>
              <a:t>located face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face.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68605" marR="5080" indent="-255904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The diode bridge rectifies the ac voltage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dc </a:t>
            </a:r>
            <a:r>
              <a:rPr sz="2000" spc="-5" dirty="0">
                <a:latin typeface="Georgia"/>
                <a:cs typeface="Georgia"/>
              </a:rPr>
              <a:t>voltage,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the   Zener diodes </a:t>
            </a:r>
            <a:r>
              <a:rPr sz="2000" dirty="0">
                <a:latin typeface="Georgia"/>
                <a:cs typeface="Georgia"/>
              </a:rPr>
              <a:t>regulate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voltage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value.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The  </a:t>
            </a:r>
            <a:r>
              <a:rPr sz="2000" spc="-5" dirty="0">
                <a:latin typeface="Georgia"/>
                <a:cs typeface="Georgia"/>
              </a:rPr>
              <a:t>supply  system  </a:t>
            </a:r>
            <a:r>
              <a:rPr sz="2000" dirty="0">
                <a:latin typeface="Georgia"/>
                <a:cs typeface="Georgia"/>
              </a:rPr>
              <a:t>is  in  principle  very  </a:t>
            </a:r>
            <a:r>
              <a:rPr sz="2000" spc="-5" dirty="0">
                <a:latin typeface="Georgia"/>
                <a:cs typeface="Georgia"/>
              </a:rPr>
              <a:t>simple  </a:t>
            </a:r>
            <a:r>
              <a:rPr sz="2000" dirty="0">
                <a:latin typeface="Georgia"/>
                <a:cs typeface="Georgia"/>
              </a:rPr>
              <a:t>to  implant  it </a:t>
            </a:r>
            <a:r>
              <a:rPr sz="2000" spc="1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into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human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eyeballs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7833" y="40513"/>
            <a:ext cx="2800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18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405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180" dirty="0"/>
              <a:t>W</a:t>
            </a:r>
            <a:r>
              <a:rPr dirty="0"/>
              <a:t>o</a:t>
            </a:r>
            <a:r>
              <a:rPr spc="10" dirty="0"/>
              <a:t>r</a:t>
            </a:r>
            <a:r>
              <a:rPr dirty="0"/>
              <a:t>ki</a:t>
            </a:r>
            <a:r>
              <a:rPr spc="-15" dirty="0"/>
              <a:t>n</a:t>
            </a:r>
            <a:r>
              <a:rPr dirty="0"/>
              <a:t>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74785" y="40513"/>
            <a:ext cx="28321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19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" y="1981200"/>
            <a:ext cx="82296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1371600" y="609600"/>
            <a:ext cx="8382000" cy="743536"/>
          </a:xfrm>
          <a:prstGeom prst="rect">
            <a:avLst/>
          </a:prstGeom>
        </p:spPr>
        <p:txBody>
          <a:bodyPr vert="horz" wrap="square" lIns="0" tIns="370585" rIns="0" bIns="0" rtlCol="0">
            <a:spAutoFit/>
          </a:bodyPr>
          <a:lstStyle/>
          <a:p>
            <a:pPr marL="5029835" algn="l">
              <a:lnSpc>
                <a:spcPct val="100000"/>
              </a:lnSpc>
            </a:pPr>
            <a:r>
              <a:rPr lang="en-US" sz="2400" spc="-5" dirty="0" smtClean="0">
                <a:solidFill>
                  <a:srgbClr val="000000"/>
                </a:solidFill>
              </a:rPr>
              <a:t>Abstract</a:t>
            </a:r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8704326" y="40513"/>
            <a:ext cx="15367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2362200"/>
            <a:ext cx="548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撇餻摒"/>
              </a:rPr>
              <a:t>We are developing artificial retinas using </a:t>
            </a:r>
            <a:r>
              <a:rPr lang="en-US" sz="2000" dirty="0" smtClean="0">
                <a:latin typeface="撇餻摒"/>
              </a:rPr>
              <a:t>poly-Si thin-film </a:t>
            </a:r>
            <a:r>
              <a:rPr lang="en-US" sz="2000" dirty="0" smtClean="0">
                <a:latin typeface="撇餻摒"/>
              </a:rPr>
              <a:t>transistors (TFTs), which is </a:t>
            </a:r>
            <a:r>
              <a:rPr lang="en-US" sz="2000" dirty="0" smtClean="0">
                <a:latin typeface="撇餻摒"/>
              </a:rPr>
              <a:t>suitable for the </a:t>
            </a:r>
            <a:r>
              <a:rPr lang="en-US" sz="2000" dirty="0" err="1" smtClean="0">
                <a:latin typeface="撇餻摒"/>
              </a:rPr>
              <a:t>epiretinal</a:t>
            </a:r>
            <a:r>
              <a:rPr lang="en-US" sz="2000" dirty="0" smtClean="0">
                <a:latin typeface="撇餻摒"/>
              </a:rPr>
              <a:t> </a:t>
            </a:r>
            <a:r>
              <a:rPr lang="en-US" sz="2000" dirty="0" smtClean="0">
                <a:latin typeface="撇餻摒"/>
              </a:rPr>
              <a:t>implant on the curved human eyeballs. In </a:t>
            </a:r>
            <a:r>
              <a:rPr lang="en-US" sz="2000" dirty="0" smtClean="0">
                <a:latin typeface="撇餻摒"/>
              </a:rPr>
              <a:t>this study</a:t>
            </a:r>
            <a:r>
              <a:rPr lang="en-US" sz="2000" dirty="0" smtClean="0">
                <a:latin typeface="撇餻摒"/>
              </a:rPr>
              <a:t>, we have evaluated </a:t>
            </a:r>
            <a:r>
              <a:rPr lang="en-US" sz="2000" dirty="0" smtClean="0">
                <a:latin typeface="撇餻摒"/>
              </a:rPr>
              <a:t>the wireless </a:t>
            </a:r>
            <a:r>
              <a:rPr lang="en-US" sz="2000" dirty="0" smtClean="0">
                <a:latin typeface="撇餻摒"/>
              </a:rPr>
              <a:t>power supply to </a:t>
            </a:r>
            <a:r>
              <a:rPr lang="en-US" sz="2000" dirty="0" smtClean="0">
                <a:latin typeface="撇餻摒"/>
              </a:rPr>
              <a:t>the artificial retinas using </a:t>
            </a:r>
            <a:r>
              <a:rPr lang="en-US" sz="2000" dirty="0" smtClean="0">
                <a:latin typeface="撇餻摒"/>
              </a:rPr>
              <a:t>poly-Si TFTs. From simulation, it </a:t>
            </a:r>
            <a:r>
              <a:rPr lang="en-US" sz="2000" dirty="0" smtClean="0">
                <a:latin typeface="撇餻摒"/>
              </a:rPr>
              <a:t>is found that </a:t>
            </a:r>
            <a:r>
              <a:rPr lang="en-US" sz="2000" dirty="0" smtClean="0">
                <a:latin typeface="撇餻摒"/>
              </a:rPr>
              <a:t>the transmission efficiency can be </a:t>
            </a:r>
            <a:r>
              <a:rPr lang="en-US" sz="2000" dirty="0" smtClean="0">
                <a:latin typeface="撇餻摒"/>
              </a:rPr>
              <a:t>0.43%</a:t>
            </a:r>
            <a:endParaRPr lang="en-US" sz="2000" dirty="0" smtClean="0">
              <a:latin typeface="撇餻摒"/>
            </a:endParaRPr>
          </a:p>
          <a:p>
            <a:r>
              <a:rPr lang="en-US" sz="2000" dirty="0" smtClean="0">
                <a:latin typeface="撇餻摒"/>
              </a:rPr>
              <a:t>currently. This value should be improved </a:t>
            </a:r>
            <a:r>
              <a:rPr lang="en-US" sz="2000" dirty="0" smtClean="0">
                <a:latin typeface="撇餻摒"/>
              </a:rPr>
              <a:t>but acceptable because </a:t>
            </a:r>
            <a:r>
              <a:rPr lang="en-US" sz="2000" dirty="0" smtClean="0">
                <a:latin typeface="撇餻摒"/>
              </a:rPr>
              <a:t>our artificial retina consumes very low </a:t>
            </a:r>
            <a:r>
              <a:rPr lang="en-US" sz="2000" dirty="0" smtClean="0">
                <a:latin typeface="撇餻摒"/>
              </a:rPr>
              <a:t>power.</a:t>
            </a:r>
            <a:endParaRPr lang="en-US" sz="2000" dirty="0">
              <a:latin typeface="撇餻摒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457200" cy="52069"/>
          </a:xfrm>
          <a:custGeom>
            <a:avLst/>
            <a:gdLst/>
            <a:ahLst/>
            <a:cxnLst/>
            <a:rect l="l" t="t" r="r" b="b"/>
            <a:pathLst>
              <a:path w="457200" h="52070">
                <a:moveTo>
                  <a:pt x="0" y="51561"/>
                </a:moveTo>
                <a:lnTo>
                  <a:pt x="457199" y="51561"/>
                </a:lnTo>
                <a:lnTo>
                  <a:pt x="457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3285" y="308227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311913"/>
                </a:moveTo>
                <a:lnTo>
                  <a:pt x="0" y="0"/>
                </a:lnTo>
                <a:lnTo>
                  <a:pt x="0" y="31191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6800" y="440105"/>
            <a:ext cx="398145" cy="180340"/>
          </a:xfrm>
          <a:custGeom>
            <a:avLst/>
            <a:gdLst/>
            <a:ahLst/>
            <a:cxnLst/>
            <a:rect l="l" t="t" r="r" b="b"/>
            <a:pathLst>
              <a:path w="398145" h="180340">
                <a:moveTo>
                  <a:pt x="0" y="180035"/>
                </a:moveTo>
                <a:lnTo>
                  <a:pt x="398145" y="180035"/>
                </a:lnTo>
                <a:lnTo>
                  <a:pt x="3981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6800" y="607187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1868" y="1561338"/>
            <a:ext cx="796417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retina </a:t>
            </a:r>
            <a:r>
              <a:rPr sz="2000" dirty="0">
                <a:latin typeface="Times New Roman"/>
                <a:cs typeface="Times New Roman"/>
              </a:rPr>
              <a:t>array includes </a:t>
            </a:r>
            <a:r>
              <a:rPr sz="2000" spc="-5" dirty="0">
                <a:latin typeface="Times New Roman"/>
                <a:cs typeface="Times New Roman"/>
              </a:rPr>
              <a:t>matrix-like multiple retina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pixels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9F4DA2"/>
              </a:buClr>
              <a:tabLst>
                <a:tab pos="268605" algn="l"/>
                <a:tab pos="269240" algn="l"/>
              </a:tabLst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 photo transistor </a:t>
            </a:r>
            <a:r>
              <a:rPr sz="2000" spc="-5" dirty="0">
                <a:latin typeface="Times New Roman"/>
                <a:cs typeface="Times New Roman"/>
              </a:rPr>
              <a:t>is optimized to </a:t>
            </a:r>
            <a:r>
              <a:rPr sz="2000" dirty="0">
                <a:latin typeface="Times New Roman"/>
                <a:cs typeface="Times New Roman"/>
              </a:rPr>
              <a:t>achieve high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efficiency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</a:pP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868" y="4228972"/>
            <a:ext cx="79616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field </a:t>
            </a:r>
            <a:r>
              <a:rPr sz="2000" spc="-15" dirty="0">
                <a:latin typeface="Times New Roman"/>
                <a:cs typeface="Times New Roman"/>
              </a:rPr>
              <a:t>effect </a:t>
            </a:r>
            <a:r>
              <a:rPr sz="2000" spc="-5" dirty="0">
                <a:latin typeface="Times New Roman"/>
                <a:cs typeface="Times New Roman"/>
              </a:rPr>
              <a:t>mobility and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threshold voltage of the n-type and 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p-type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98746" y="4457572"/>
            <a:ext cx="40767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Times New Roman"/>
                <a:cs typeface="Times New Roman"/>
              </a:rPr>
              <a:t>-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r>
              <a:rPr sz="3000" baseline="-16666" dirty="0">
                <a:latin typeface="Times New Roman"/>
                <a:cs typeface="Times New Roman"/>
              </a:rPr>
              <a:t>s</a:t>
            </a:r>
            <a:r>
              <a:rPr sz="1300" spc="10" dirty="0">
                <a:latin typeface="Times New Roman"/>
                <a:cs typeface="Times New Roman"/>
              </a:rPr>
              <a:t>-1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98619" y="4533772"/>
            <a:ext cx="204025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,  3.6  </a:t>
            </a:r>
            <a:r>
              <a:rPr sz="2000" spc="-125" dirty="0">
                <a:latin typeface="Times New Roman"/>
                <a:cs typeface="Times New Roman"/>
              </a:rPr>
              <a:t>V,  </a:t>
            </a:r>
            <a:r>
              <a:rPr sz="2000" dirty="0">
                <a:latin typeface="Times New Roman"/>
                <a:cs typeface="Times New Roman"/>
              </a:rPr>
              <a:t>47  </a:t>
            </a:r>
            <a:r>
              <a:rPr sz="2000" spc="-5" dirty="0">
                <a:latin typeface="Times New Roman"/>
                <a:cs typeface="Times New Roman"/>
              </a:rPr>
              <a:t>cm</a:t>
            </a:r>
            <a:r>
              <a:rPr sz="1950" spc="-7" baseline="25641" dirty="0">
                <a:latin typeface="Times New Roman"/>
                <a:cs typeface="Times New Roman"/>
              </a:rPr>
              <a:t>2 </a:t>
            </a:r>
            <a:r>
              <a:rPr sz="1950" spc="202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4853" y="4457572"/>
            <a:ext cx="40767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Times New Roman"/>
                <a:cs typeface="Times New Roman"/>
              </a:rPr>
              <a:t>-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r>
              <a:rPr sz="3000" baseline="-16666" dirty="0">
                <a:latin typeface="Times New Roman"/>
                <a:cs typeface="Times New Roman"/>
              </a:rPr>
              <a:t>s</a:t>
            </a:r>
            <a:r>
              <a:rPr sz="1300" spc="10" dirty="0">
                <a:latin typeface="Times New Roman"/>
                <a:cs typeface="Times New Roman"/>
              </a:rPr>
              <a:t>-1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5200" y="4495800"/>
            <a:ext cx="132905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775" algn="l"/>
              </a:tabLst>
            </a:pPr>
            <a:r>
              <a:rPr sz="2000" spc="-5" dirty="0">
                <a:latin typeface="Times New Roman"/>
                <a:cs typeface="Times New Roman"/>
              </a:rPr>
              <a:t>and	-2.9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250" dirty="0">
                <a:latin typeface="Times New Roman"/>
                <a:cs typeface="Times New Roman"/>
              </a:rPr>
              <a:t>V,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7900" y="4533772"/>
            <a:ext cx="313309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poly-Si </a:t>
            </a:r>
            <a:r>
              <a:rPr sz="2000" spc="-5" dirty="0">
                <a:latin typeface="Times New Roman"/>
                <a:cs typeface="Times New Roman"/>
              </a:rPr>
              <a:t>TFT </a:t>
            </a:r>
            <a:r>
              <a:rPr sz="2000" dirty="0">
                <a:latin typeface="Times New Roman"/>
                <a:cs typeface="Times New Roman"/>
              </a:rPr>
              <a:t>were 93 </a:t>
            </a:r>
            <a:r>
              <a:rPr sz="2000" spc="-5" dirty="0">
                <a:latin typeface="Times New Roman"/>
                <a:cs typeface="Times New Roman"/>
              </a:rPr>
              <a:t>cm</a:t>
            </a:r>
            <a:r>
              <a:rPr sz="1950" spc="-7" baseline="25641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V  </a:t>
            </a:r>
            <a:r>
              <a:rPr sz="2000" spc="-10">
                <a:latin typeface="Times New Roman"/>
                <a:cs typeface="Times New Roman"/>
              </a:rPr>
              <a:t>respectively</a:t>
            </a:r>
            <a:r>
              <a:rPr sz="2000" spc="-10" smtClean="0">
                <a:latin typeface="Times New Roman"/>
                <a:cs typeface="Times New Roman"/>
              </a:rPr>
              <a:t>.</a:t>
            </a:r>
            <a:endParaRPr lang="en-US" sz="2000" spc="-1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endParaRPr lang="en-US" sz="200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1868" y="5524703"/>
            <a:ext cx="796226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5080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endParaRPr lang="en-US" sz="2000" spc="-5" dirty="0" smtClean="0">
              <a:latin typeface="Times New Roman"/>
              <a:cs typeface="Times New Roman"/>
            </a:endParaRPr>
          </a:p>
          <a:p>
            <a:pPr marL="268605" marR="5080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5" smtClean="0">
                <a:latin typeface="Times New Roman"/>
                <a:cs typeface="Times New Roman"/>
              </a:rPr>
              <a:t>First</a:t>
            </a:r>
            <a:r>
              <a:rPr sz="2000" spc="-5" dirty="0">
                <a:latin typeface="Times New Roman"/>
                <a:cs typeface="Times New Roman"/>
              </a:rPr>
              <a:t>, the photo transistors perceive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irradiated light (Lphoto) and induce  </a:t>
            </a:r>
            <a:r>
              <a:rPr sz="2000" dirty="0">
                <a:latin typeface="Times New Roman"/>
                <a:cs typeface="Times New Roman"/>
              </a:rPr>
              <a:t>the photo-induced current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(Iphoto).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74785" y="40513"/>
            <a:ext cx="28321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mtClean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lang="en-US" sz="1800" dirty="0" smtClean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200" y="381000"/>
            <a:ext cx="8229600" cy="106680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939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40"/>
              </a:spcBef>
            </a:pPr>
            <a:r>
              <a:rPr sz="2800" b="1" spc="-15" dirty="0">
                <a:solidFill>
                  <a:srgbClr val="FFC000"/>
                </a:solidFill>
                <a:latin typeface="Times New Roman"/>
                <a:cs typeface="Times New Roman"/>
              </a:rPr>
              <a:t>ARTIFICIAL 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RETINA USING</a:t>
            </a:r>
            <a:r>
              <a:rPr sz="2800" b="1" spc="-34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THIN-FILM</a:t>
            </a:r>
            <a:endParaRPr sz="2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800" b="1" spc="-10" dirty="0">
                <a:solidFill>
                  <a:srgbClr val="FFC000"/>
                </a:solidFill>
                <a:latin typeface="Times New Roman"/>
                <a:cs typeface="Times New Roman"/>
              </a:rPr>
              <a:t>TRANSISTORS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0" y="607187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1145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64"/>
              </a:spcBef>
            </a:pPr>
            <a:r>
              <a:rPr sz="4000" b="0" spc="-5" dirty="0">
                <a:solidFill>
                  <a:srgbClr val="FFC000"/>
                </a:solidFill>
                <a:latin typeface="Times New Roman"/>
                <a:cs typeface="Times New Roman"/>
              </a:rPr>
              <a:t>C</a:t>
            </a:r>
            <a:r>
              <a:rPr sz="3600" b="0" spc="-5" dirty="0">
                <a:solidFill>
                  <a:srgbClr val="FFC000"/>
                </a:solidFill>
                <a:latin typeface="Times New Roman"/>
                <a:cs typeface="Times New Roman"/>
              </a:rPr>
              <a:t>ONCLUSION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668" y="4686172"/>
            <a:ext cx="7334250" cy="161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93980" indent="-255904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pulse signal generator appropriate </a:t>
            </a:r>
            <a:r>
              <a:rPr sz="2000" dirty="0">
                <a:latin typeface="Georgia"/>
                <a:cs typeface="Georgia"/>
              </a:rPr>
              <a:t>as </a:t>
            </a:r>
            <a:r>
              <a:rPr sz="2000" spc="-5" dirty="0">
                <a:latin typeface="Georgia"/>
                <a:cs typeface="Georgia"/>
              </a:rPr>
              <a:t>photorecepter cells for  </a:t>
            </a:r>
            <a:r>
              <a:rPr sz="2000" dirty="0">
                <a:latin typeface="Georgia"/>
                <a:cs typeface="Georgia"/>
              </a:rPr>
              <a:t>implementation.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Font typeface="Georgia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68605" marR="5080" indent="-255904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Shows the feasibility to </a:t>
            </a:r>
            <a:r>
              <a:rPr sz="2000" dirty="0">
                <a:latin typeface="Georgia"/>
                <a:cs typeface="Georgia"/>
              </a:rPr>
              <a:t>implant </a:t>
            </a:r>
            <a:r>
              <a:rPr sz="2000" spc="-5" dirty="0">
                <a:latin typeface="Georgia"/>
                <a:cs typeface="Georgia"/>
              </a:rPr>
              <a:t>the artificial </a:t>
            </a:r>
            <a:r>
              <a:rPr sz="2000" dirty="0">
                <a:latin typeface="Georgia"/>
                <a:cs typeface="Georgia"/>
              </a:rPr>
              <a:t>retina into human  </a:t>
            </a:r>
            <a:r>
              <a:rPr sz="2000" spc="-5" dirty="0">
                <a:latin typeface="Georgia"/>
                <a:cs typeface="Georgia"/>
              </a:rPr>
              <a:t>eyeballs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8690" y="40513"/>
            <a:ext cx="2901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mtClean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lang="en-US" sz="1800" dirty="0" smtClean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200" y="1905000"/>
            <a:ext cx="5133975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440182"/>
            <a:ext cx="238442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</a:rPr>
              <a:t>Refe</a:t>
            </a:r>
            <a:r>
              <a:rPr sz="4000" spc="-80" dirty="0">
                <a:solidFill>
                  <a:srgbClr val="FF0000"/>
                </a:solidFill>
              </a:rPr>
              <a:t>r</a:t>
            </a:r>
            <a:r>
              <a:rPr sz="4000" spc="-5" dirty="0">
                <a:solidFill>
                  <a:srgbClr val="FF0000"/>
                </a:solidFill>
              </a:rPr>
              <a:t>ences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381000" y="1066800"/>
            <a:ext cx="8305800" cy="5638800"/>
          </a:xfrm>
          <a:custGeom>
            <a:avLst/>
            <a:gdLst/>
            <a:ahLst/>
            <a:cxnLst/>
            <a:rect l="l" t="t" r="r" b="b"/>
            <a:pathLst>
              <a:path w="8305800" h="5638800">
                <a:moveTo>
                  <a:pt x="0" y="5638800"/>
                </a:moveTo>
                <a:lnTo>
                  <a:pt x="8305800" y="5638800"/>
                </a:lnTo>
                <a:lnTo>
                  <a:pt x="8305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solidFill>
            <a:srgbClr val="83BB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9468" y="1106170"/>
            <a:ext cx="8040370" cy="543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6985" indent="-255904" algn="just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1600" spc="-50" dirty="0">
                <a:latin typeface="Times New Roman"/>
                <a:cs typeface="Times New Roman"/>
              </a:rPr>
              <a:t>Yuta </a:t>
            </a:r>
            <a:r>
              <a:rPr sz="1600" spc="-5" dirty="0">
                <a:latin typeface="Times New Roman"/>
                <a:cs typeface="Times New Roman"/>
              </a:rPr>
              <a:t>Miura, </a:t>
            </a:r>
            <a:r>
              <a:rPr sz="1600" spc="-20" dirty="0">
                <a:latin typeface="Times New Roman"/>
                <a:cs typeface="Times New Roman"/>
              </a:rPr>
              <a:t>Tomohisa </a:t>
            </a:r>
            <a:r>
              <a:rPr sz="1600" dirty="0">
                <a:latin typeface="Times New Roman"/>
                <a:cs typeface="Times New Roman"/>
              </a:rPr>
              <a:t>Hachida, and </a:t>
            </a:r>
            <a:r>
              <a:rPr sz="1600" spc="-5" dirty="0">
                <a:latin typeface="Times New Roman"/>
                <a:cs typeface="Times New Roman"/>
              </a:rPr>
              <a:t>Mutsumi </a:t>
            </a:r>
            <a:r>
              <a:rPr sz="1600" dirty="0">
                <a:latin typeface="Times New Roman"/>
                <a:cs typeface="Times New Roman"/>
              </a:rPr>
              <a:t>Kimura</a:t>
            </a:r>
            <a:r>
              <a:rPr sz="1600" i="1" dirty="0">
                <a:latin typeface="Times New Roman"/>
                <a:cs typeface="Times New Roman"/>
              </a:rPr>
              <a:t>, </a:t>
            </a:r>
            <a:r>
              <a:rPr sz="1600" i="1" spc="-30" dirty="0">
                <a:latin typeface="Times New Roman"/>
                <a:cs typeface="Times New Roman"/>
              </a:rPr>
              <a:t>Member, </a:t>
            </a:r>
            <a:r>
              <a:rPr sz="1600" i="1" spc="-5" dirty="0">
                <a:latin typeface="Times New Roman"/>
                <a:cs typeface="Times New Roman"/>
              </a:rPr>
              <a:t>IEEE , </a:t>
            </a:r>
            <a:r>
              <a:rPr sz="1600" i="1" dirty="0">
                <a:latin typeface="Times New Roman"/>
                <a:cs typeface="Times New Roman"/>
              </a:rPr>
              <a:t>“</a:t>
            </a:r>
            <a:r>
              <a:rPr sz="1600" dirty="0">
                <a:latin typeface="Times New Roman"/>
                <a:cs typeface="Times New Roman"/>
              </a:rPr>
              <a:t>Artificial Retina  </a:t>
            </a:r>
            <a:r>
              <a:rPr sz="1600" spc="-5" dirty="0">
                <a:latin typeface="Times New Roman"/>
                <a:cs typeface="Times New Roman"/>
              </a:rPr>
              <a:t>Using </a:t>
            </a:r>
            <a:r>
              <a:rPr sz="1600" dirty="0">
                <a:latin typeface="Times New Roman"/>
                <a:cs typeface="Times New Roman"/>
              </a:rPr>
              <a:t>Thin-Film </a:t>
            </a:r>
            <a:r>
              <a:rPr sz="1600" spc="-5" dirty="0">
                <a:latin typeface="Times New Roman"/>
                <a:cs typeface="Times New Roman"/>
              </a:rPr>
              <a:t>Transistors Driven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10" dirty="0">
                <a:latin typeface="Times New Roman"/>
                <a:cs typeface="Times New Roman"/>
              </a:rPr>
              <a:t>Wireless </a:t>
            </a:r>
            <a:r>
              <a:rPr sz="1600" spc="-5" dirty="0">
                <a:latin typeface="Times New Roman"/>
                <a:cs typeface="Times New Roman"/>
              </a:rPr>
              <a:t>Power Supply” IEEE SENSORS JOURNAL,  </a:t>
            </a:r>
            <a:r>
              <a:rPr sz="1600" spc="-10" dirty="0">
                <a:latin typeface="Times New Roman"/>
                <a:cs typeface="Times New Roman"/>
              </a:rPr>
              <a:t>VOL. </a:t>
            </a:r>
            <a:r>
              <a:rPr sz="1600" spc="-20" dirty="0">
                <a:latin typeface="Times New Roman"/>
                <a:cs typeface="Times New Roman"/>
              </a:rPr>
              <a:t>11, </a:t>
            </a:r>
            <a:r>
              <a:rPr sz="1600" spc="-10" dirty="0">
                <a:latin typeface="Times New Roman"/>
                <a:cs typeface="Times New Roman"/>
              </a:rPr>
              <a:t>NO. </a:t>
            </a:r>
            <a:r>
              <a:rPr sz="1600" dirty="0">
                <a:latin typeface="Times New Roman"/>
                <a:cs typeface="Times New Roman"/>
              </a:rPr>
              <a:t>7, </a:t>
            </a:r>
            <a:r>
              <a:rPr sz="1600" spc="-45" dirty="0">
                <a:latin typeface="Times New Roman"/>
                <a:cs typeface="Times New Roman"/>
              </a:rPr>
              <a:t>JULY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2011.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F4DA2"/>
              </a:buClr>
              <a:buFont typeface="Georgia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68605" marR="7620" indent="-255904" algn="just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1600" spc="-5" dirty="0">
                <a:latin typeface="Times New Roman"/>
                <a:cs typeface="Times New Roman"/>
              </a:rPr>
              <a:t>M. </a:t>
            </a:r>
            <a:r>
              <a:rPr sz="1600" dirty="0">
                <a:latin typeface="Times New Roman"/>
                <a:cs typeface="Times New Roman"/>
              </a:rPr>
              <a:t>Kimura, </a:t>
            </a:r>
            <a:r>
              <a:rPr sz="1600" spc="-110" dirty="0">
                <a:latin typeface="Times New Roman"/>
                <a:cs typeface="Times New Roman"/>
              </a:rPr>
              <a:t>Y. </a:t>
            </a:r>
            <a:r>
              <a:rPr sz="1600" spc="-5" dirty="0">
                <a:latin typeface="Times New Roman"/>
                <a:cs typeface="Times New Roman"/>
              </a:rPr>
              <a:t>Miura, </a:t>
            </a:r>
            <a:r>
              <a:rPr sz="1600" spc="-60" dirty="0">
                <a:latin typeface="Times New Roman"/>
                <a:cs typeface="Times New Roman"/>
              </a:rPr>
              <a:t>T. </a:t>
            </a:r>
            <a:r>
              <a:rPr sz="1600" dirty="0">
                <a:latin typeface="Times New Roman"/>
                <a:cs typeface="Times New Roman"/>
              </a:rPr>
              <a:t>Ogura, </a:t>
            </a:r>
            <a:r>
              <a:rPr sz="1600" spc="-5" dirty="0">
                <a:latin typeface="Times New Roman"/>
                <a:cs typeface="Times New Roman"/>
              </a:rPr>
              <a:t>S. </a:t>
            </a:r>
            <a:r>
              <a:rPr sz="1600" dirty="0">
                <a:latin typeface="Times New Roman"/>
                <a:cs typeface="Times New Roman"/>
              </a:rPr>
              <a:t>Ohno, </a:t>
            </a:r>
            <a:r>
              <a:rPr sz="1600" spc="-65" dirty="0">
                <a:latin typeface="Times New Roman"/>
                <a:cs typeface="Times New Roman"/>
              </a:rPr>
              <a:t>T. </a:t>
            </a:r>
            <a:r>
              <a:rPr sz="1600" dirty="0">
                <a:latin typeface="Times New Roman"/>
                <a:cs typeface="Times New Roman"/>
              </a:rPr>
              <a:t>Hachida, </a:t>
            </a:r>
            <a:r>
              <a:rPr sz="1600" spc="-100" dirty="0">
                <a:latin typeface="Times New Roman"/>
                <a:cs typeface="Times New Roman"/>
              </a:rPr>
              <a:t>Y. </a:t>
            </a:r>
            <a:r>
              <a:rPr sz="1600" dirty="0">
                <a:latin typeface="Times New Roman"/>
                <a:cs typeface="Times New Roman"/>
              </a:rPr>
              <a:t>Nishizaki, </a:t>
            </a:r>
            <a:r>
              <a:rPr sz="1600" spc="-65" dirty="0">
                <a:latin typeface="Times New Roman"/>
                <a:cs typeface="Times New Roman"/>
              </a:rPr>
              <a:t>T. </a:t>
            </a:r>
            <a:r>
              <a:rPr sz="1600" spc="-20" dirty="0">
                <a:latin typeface="Times New Roman"/>
                <a:cs typeface="Times New Roman"/>
              </a:rPr>
              <a:t>Yamashita,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T.Shima,  </a:t>
            </a:r>
            <a:r>
              <a:rPr sz="1600" spc="-5" dirty="0">
                <a:latin typeface="Times New Roman"/>
                <a:cs typeface="Times New Roman"/>
              </a:rPr>
              <a:t>“Device </a:t>
            </a:r>
            <a:r>
              <a:rPr sz="1600" dirty="0">
                <a:latin typeface="Times New Roman"/>
                <a:cs typeface="Times New Roman"/>
              </a:rPr>
              <a:t>characterization of p/i/n thin-film phototransistor for </a:t>
            </a:r>
            <a:r>
              <a:rPr sz="1600" spc="-5" dirty="0">
                <a:latin typeface="Times New Roman"/>
                <a:cs typeface="Times New Roman"/>
              </a:rPr>
              <a:t>photosensor applications,” </a:t>
            </a:r>
            <a:r>
              <a:rPr sz="1600" i="1" spc="-5" dirty="0">
                <a:latin typeface="Times New Roman"/>
                <a:cs typeface="Times New Roman"/>
              </a:rPr>
              <a:t>IEEE  </a:t>
            </a:r>
            <a:r>
              <a:rPr sz="1600" i="1" spc="-10" dirty="0">
                <a:latin typeface="Times New Roman"/>
                <a:cs typeface="Times New Roman"/>
              </a:rPr>
              <a:t>Electron Device </a:t>
            </a:r>
            <a:r>
              <a:rPr sz="1600" i="1" spc="-5" dirty="0">
                <a:latin typeface="Times New Roman"/>
                <a:cs typeface="Times New Roman"/>
              </a:rPr>
              <a:t>Lett.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dirty="0">
                <a:latin typeface="Times New Roman"/>
                <a:cs typeface="Times New Roman"/>
              </a:rPr>
              <a:t>vol. 31, no. 9, pp. 984–986, 2010.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F4DA2"/>
              </a:buClr>
              <a:buFont typeface="Georgia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68605" marR="5080" indent="-255904" algn="just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1600" spc="-5" dirty="0">
                <a:latin typeface="Times New Roman"/>
                <a:cs typeface="Times New Roman"/>
              </a:rPr>
              <a:t>Satoshi Inoue, Minoru Matsuo, </a:t>
            </a:r>
            <a:r>
              <a:rPr sz="1600" spc="-20" dirty="0">
                <a:latin typeface="Times New Roman"/>
                <a:cs typeface="Times New Roman"/>
              </a:rPr>
              <a:t>Tsutomu </a:t>
            </a:r>
            <a:r>
              <a:rPr sz="1600" dirty="0">
                <a:latin typeface="Times New Roman"/>
                <a:cs typeface="Times New Roman"/>
              </a:rPr>
              <a:t>Hashizume, </a:t>
            </a:r>
            <a:r>
              <a:rPr sz="1600" spc="-5" dirty="0">
                <a:latin typeface="Times New Roman"/>
                <a:cs typeface="Times New Roman"/>
              </a:rPr>
              <a:t>Hideto Ishiguro, </a:t>
            </a:r>
            <a:r>
              <a:rPr sz="1600" spc="-20" dirty="0">
                <a:latin typeface="Times New Roman"/>
                <a:cs typeface="Times New Roman"/>
              </a:rPr>
              <a:t>Takashi </a:t>
            </a:r>
            <a:r>
              <a:rPr sz="1600" spc="-5" dirty="0">
                <a:latin typeface="Times New Roman"/>
                <a:cs typeface="Times New Roman"/>
              </a:rPr>
              <a:t>Nakazawa, and  Hiroyuki Ohshima, “LOW </a:t>
            </a:r>
            <a:r>
              <a:rPr sz="1600" spc="-20" dirty="0">
                <a:latin typeface="Times New Roman"/>
                <a:cs typeface="Times New Roman"/>
              </a:rPr>
              <a:t>TEMPERATURE </a:t>
            </a:r>
            <a:r>
              <a:rPr sz="1600" spc="-5" dirty="0">
                <a:latin typeface="Times New Roman"/>
                <a:cs typeface="Times New Roman"/>
              </a:rPr>
              <a:t>CMOS SELF-ALIQNED </a:t>
            </a:r>
            <a:r>
              <a:rPr sz="1600" spc="-55" dirty="0">
                <a:latin typeface="Times New Roman"/>
                <a:cs typeface="Times New Roman"/>
              </a:rPr>
              <a:t>POLY-Si </a:t>
            </a:r>
            <a:r>
              <a:rPr sz="1600" spc="-5" dirty="0">
                <a:latin typeface="Times New Roman"/>
                <a:cs typeface="Times New Roman"/>
              </a:rPr>
              <a:t>TFTS AND  CIRCUIT SCHEME </a:t>
            </a:r>
            <a:r>
              <a:rPr sz="1600" spc="-10" dirty="0">
                <a:latin typeface="Times New Roman"/>
                <a:cs typeface="Times New Roman"/>
              </a:rPr>
              <a:t>UTILIZING </a:t>
            </a:r>
            <a:r>
              <a:rPr sz="1600" spc="-5" dirty="0">
                <a:latin typeface="Times New Roman"/>
                <a:cs typeface="Times New Roman"/>
              </a:rPr>
              <a:t>NEW ION DOPING </a:t>
            </a:r>
            <a:r>
              <a:rPr sz="1600" i="1" spc="-5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MASKING TECHNIQUE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spc="-5" dirty="0">
                <a:solidFill>
                  <a:srgbClr val="9F4DA2"/>
                </a:solidFill>
                <a:latin typeface="Georgia"/>
                <a:cs typeface="Georgia"/>
              </a:rPr>
              <a:t>•</a:t>
            </a:r>
            <a:endParaRPr sz="1600">
              <a:latin typeface="Georgia"/>
              <a:cs typeface="Georgia"/>
            </a:endParaRPr>
          </a:p>
          <a:p>
            <a:pPr marL="268605" marR="5715" indent="-255904" algn="just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1600" spc="-5" dirty="0">
                <a:latin typeface="Times New Roman"/>
                <a:cs typeface="Times New Roman"/>
              </a:rPr>
              <a:t>David C. Ng, </a:t>
            </a:r>
            <a:r>
              <a:rPr sz="1600" dirty="0">
                <a:latin typeface="Times New Roman"/>
                <a:cs typeface="Times New Roman"/>
              </a:rPr>
              <a:t>Chris E. </a:t>
            </a:r>
            <a:r>
              <a:rPr sz="1600" spc="-10" dirty="0">
                <a:latin typeface="Times New Roman"/>
                <a:cs typeface="Times New Roman"/>
              </a:rPr>
              <a:t>Williams, </a:t>
            </a:r>
            <a:r>
              <a:rPr sz="1600" dirty="0">
                <a:latin typeface="Times New Roman"/>
                <a:cs typeface="Times New Roman"/>
              </a:rPr>
              <a:t>Penny </a:t>
            </a:r>
            <a:r>
              <a:rPr sz="1600" spc="-5" dirty="0">
                <a:latin typeface="Times New Roman"/>
                <a:cs typeface="Times New Roman"/>
              </a:rPr>
              <a:t>J. </a:t>
            </a:r>
            <a:r>
              <a:rPr sz="1600" dirty="0">
                <a:latin typeface="Times New Roman"/>
                <a:cs typeface="Times New Roman"/>
              </a:rPr>
              <a:t>Allen, </a:t>
            </a:r>
            <a:r>
              <a:rPr sz="1600" spc="-5" dirty="0">
                <a:latin typeface="Times New Roman"/>
                <a:cs typeface="Times New Roman"/>
              </a:rPr>
              <a:t>Shun Bai, </a:t>
            </a:r>
            <a:r>
              <a:rPr sz="1600" dirty="0">
                <a:latin typeface="Times New Roman"/>
                <a:cs typeface="Times New Roman"/>
              </a:rPr>
              <a:t>Clive </a:t>
            </a:r>
            <a:r>
              <a:rPr sz="1600" spc="-5" dirty="0">
                <a:latin typeface="Times New Roman"/>
                <a:cs typeface="Times New Roman"/>
              </a:rPr>
              <a:t>S. Boyd, Hamish Meffin,  Mark E. Halpern, and </a:t>
            </a:r>
            <a:r>
              <a:rPr sz="1600" dirty="0">
                <a:latin typeface="Times New Roman"/>
                <a:cs typeface="Times New Roman"/>
              </a:rPr>
              <a:t>Efstratios </a:t>
            </a:r>
            <a:r>
              <a:rPr sz="1600" spc="-5" dirty="0">
                <a:latin typeface="Times New Roman"/>
                <a:cs typeface="Times New Roman"/>
              </a:rPr>
              <a:t>Skafidas </a:t>
            </a:r>
            <a:r>
              <a:rPr sz="1600" dirty="0">
                <a:latin typeface="Times New Roman"/>
                <a:cs typeface="Times New Roman"/>
              </a:rPr>
              <a:t>“wireless power delivery for retinal prosthesis” </a:t>
            </a:r>
            <a:r>
              <a:rPr sz="1600" spc="-5" dirty="0">
                <a:latin typeface="Times New Roman"/>
                <a:cs typeface="Times New Roman"/>
              </a:rPr>
              <a:t>,  33rd Annual </a:t>
            </a:r>
            <a:r>
              <a:rPr sz="1600" dirty="0">
                <a:latin typeface="Times New Roman"/>
                <a:cs typeface="Times New Roman"/>
              </a:rPr>
              <a:t>International Conference of the </a:t>
            </a:r>
            <a:r>
              <a:rPr sz="1600" spc="-5" dirty="0">
                <a:latin typeface="Times New Roman"/>
                <a:cs typeface="Times New Roman"/>
              </a:rPr>
              <a:t>IEEE EMBS Boston, Massachusetts </a:t>
            </a:r>
            <a:r>
              <a:rPr sz="1600" spc="-10" dirty="0">
                <a:latin typeface="Times New Roman"/>
                <a:cs typeface="Times New Roman"/>
              </a:rPr>
              <a:t>USA, </a:t>
            </a:r>
            <a:r>
              <a:rPr sz="1600" spc="-15" dirty="0">
                <a:latin typeface="Times New Roman"/>
                <a:cs typeface="Times New Roman"/>
              </a:rPr>
              <a:t>August  </a:t>
            </a:r>
            <a:r>
              <a:rPr sz="1600" dirty="0">
                <a:latin typeface="Times New Roman"/>
                <a:cs typeface="Times New Roman"/>
              </a:rPr>
              <a:t>30 </a:t>
            </a:r>
            <a:r>
              <a:rPr sz="1600" spc="-5" dirty="0">
                <a:latin typeface="Times New Roman"/>
                <a:cs typeface="Times New Roman"/>
              </a:rPr>
              <a:t>- September </a:t>
            </a:r>
            <a:r>
              <a:rPr sz="1600" dirty="0">
                <a:latin typeface="Times New Roman"/>
                <a:cs typeface="Times New Roman"/>
              </a:rPr>
              <a:t>3,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2011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F4DA2"/>
              </a:buClr>
              <a:buFont typeface="Georgia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68605" marR="5080" indent="-255904" algn="just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1600" spc="-65" dirty="0">
                <a:latin typeface="Times New Roman"/>
                <a:cs typeface="Times New Roman"/>
              </a:rPr>
              <a:t>T. </a:t>
            </a:r>
            <a:r>
              <a:rPr sz="1600" spc="-20" dirty="0">
                <a:latin typeface="Times New Roman"/>
                <a:cs typeface="Times New Roman"/>
              </a:rPr>
              <a:t>Tokuda, </a:t>
            </a:r>
            <a:r>
              <a:rPr sz="1600" spc="-5" dirty="0">
                <a:latin typeface="Times New Roman"/>
                <a:cs typeface="Times New Roman"/>
              </a:rPr>
              <a:t>K. Hiyama, </a:t>
            </a:r>
            <a:r>
              <a:rPr sz="1600" dirty="0">
                <a:latin typeface="Times New Roman"/>
                <a:cs typeface="Times New Roman"/>
              </a:rPr>
              <a:t>S. Sawamura, </a:t>
            </a:r>
            <a:r>
              <a:rPr sz="1600" spc="-5" dirty="0">
                <a:latin typeface="Times New Roman"/>
                <a:cs typeface="Times New Roman"/>
              </a:rPr>
              <a:t>K. Sasagawa, </a:t>
            </a:r>
            <a:r>
              <a:rPr sz="1600" spc="-105" dirty="0">
                <a:latin typeface="Times New Roman"/>
                <a:cs typeface="Times New Roman"/>
              </a:rPr>
              <a:t>Y. </a:t>
            </a:r>
            <a:r>
              <a:rPr sz="1600" spc="-15" dirty="0">
                <a:latin typeface="Times New Roman"/>
                <a:cs typeface="Times New Roman"/>
              </a:rPr>
              <a:t>Terasawa, </a:t>
            </a:r>
            <a:r>
              <a:rPr sz="1600" spc="-5" dirty="0">
                <a:latin typeface="Times New Roman"/>
                <a:cs typeface="Times New Roman"/>
              </a:rPr>
              <a:t>K. </a:t>
            </a:r>
            <a:r>
              <a:rPr sz="1600" dirty="0">
                <a:latin typeface="Times New Roman"/>
                <a:cs typeface="Times New Roman"/>
              </a:rPr>
              <a:t>Nishida, </a:t>
            </a:r>
            <a:r>
              <a:rPr sz="1600" spc="-20" dirty="0">
                <a:latin typeface="Times New Roman"/>
                <a:cs typeface="Times New Roman"/>
              </a:rPr>
              <a:t>Y.Kitaguchi, </a:t>
            </a:r>
            <a:r>
              <a:rPr sz="1600" spc="-65" dirty="0">
                <a:latin typeface="Times New Roman"/>
                <a:cs typeface="Times New Roman"/>
              </a:rPr>
              <a:t>T.  </a:t>
            </a:r>
            <a:r>
              <a:rPr sz="1600" dirty="0">
                <a:latin typeface="Times New Roman"/>
                <a:cs typeface="Times New Roman"/>
              </a:rPr>
              <a:t>Fujikado, </a:t>
            </a:r>
            <a:r>
              <a:rPr sz="1600" spc="-105" dirty="0">
                <a:latin typeface="Times New Roman"/>
                <a:cs typeface="Times New Roman"/>
              </a:rPr>
              <a:t>Y. </a:t>
            </a:r>
            <a:r>
              <a:rPr sz="1600" spc="-25" dirty="0">
                <a:latin typeface="Times New Roman"/>
                <a:cs typeface="Times New Roman"/>
              </a:rPr>
              <a:t>Tano, </a:t>
            </a:r>
            <a:r>
              <a:rPr sz="1600" spc="-5" dirty="0">
                <a:latin typeface="Times New Roman"/>
                <a:cs typeface="Times New Roman"/>
              </a:rPr>
              <a:t>and J. Ohta, “CMOS-based multichip networked </a:t>
            </a:r>
            <a:r>
              <a:rPr sz="1600" dirty="0">
                <a:latin typeface="Times New Roman"/>
                <a:cs typeface="Times New Roman"/>
              </a:rPr>
              <a:t>flexible retinal stimulator  </a:t>
            </a:r>
            <a:r>
              <a:rPr sz="1600" spc="-5" dirty="0">
                <a:latin typeface="Times New Roman"/>
                <a:cs typeface="Times New Roman"/>
              </a:rPr>
              <a:t>designed </a:t>
            </a:r>
            <a:r>
              <a:rPr sz="1600" dirty="0">
                <a:latin typeface="Times New Roman"/>
                <a:cs typeface="Times New Roman"/>
              </a:rPr>
              <a:t>for image-based retinal </a:t>
            </a:r>
            <a:r>
              <a:rPr sz="1600" spc="-5" dirty="0">
                <a:latin typeface="Times New Roman"/>
                <a:cs typeface="Times New Roman"/>
              </a:rPr>
              <a:t>prosthesis,” </a:t>
            </a:r>
            <a:r>
              <a:rPr sz="1600" i="1" spc="-5" dirty="0">
                <a:latin typeface="Times New Roman"/>
                <a:cs typeface="Times New Roman"/>
              </a:rPr>
              <a:t>IEEE </a:t>
            </a:r>
            <a:r>
              <a:rPr sz="1600" i="1" spc="-15" dirty="0">
                <a:latin typeface="Times New Roman"/>
                <a:cs typeface="Times New Roman"/>
              </a:rPr>
              <a:t>Trans. </a:t>
            </a:r>
            <a:r>
              <a:rPr sz="1600" i="1" spc="-10" dirty="0">
                <a:latin typeface="Times New Roman"/>
                <a:cs typeface="Times New Roman"/>
              </a:rPr>
              <a:t>Electron </a:t>
            </a:r>
            <a:r>
              <a:rPr sz="1600" i="1" dirty="0">
                <a:latin typeface="Times New Roman"/>
                <a:cs typeface="Times New Roman"/>
              </a:rPr>
              <a:t>Devices</a:t>
            </a:r>
            <a:r>
              <a:rPr sz="1600" dirty="0">
                <a:latin typeface="Times New Roman"/>
                <a:cs typeface="Times New Roman"/>
              </a:rPr>
              <a:t>, vol. 56, no. </a:t>
            </a:r>
            <a:r>
              <a:rPr sz="1600" spc="-20" dirty="0">
                <a:latin typeface="Times New Roman"/>
                <a:cs typeface="Times New Roman"/>
              </a:rPr>
              <a:t>11, 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pp. 2577–2585,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2009.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4785" y="40513"/>
            <a:ext cx="28321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mtClean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lang="en-US" sz="1800" dirty="0" smtClean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93820"/>
            <a:ext cx="9144000" cy="2964180"/>
          </a:xfrm>
          <a:custGeom>
            <a:avLst/>
            <a:gdLst/>
            <a:ahLst/>
            <a:cxnLst/>
            <a:rect l="l" t="t" r="r" b="b"/>
            <a:pathLst>
              <a:path w="9144000" h="2964179">
                <a:moveTo>
                  <a:pt x="0" y="2964179"/>
                </a:moveTo>
                <a:lnTo>
                  <a:pt x="9144000" y="2964179"/>
                </a:lnTo>
                <a:lnTo>
                  <a:pt x="9144000" y="0"/>
                </a:lnTo>
                <a:lnTo>
                  <a:pt x="0" y="0"/>
                </a:lnTo>
                <a:lnTo>
                  <a:pt x="0" y="2964179"/>
                </a:lnTo>
                <a:close/>
              </a:path>
            </a:pathLst>
          </a:custGeom>
          <a:solidFill>
            <a:srgbClr val="83BB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8970645" cy="311150"/>
          </a:xfrm>
          <a:custGeom>
            <a:avLst/>
            <a:gdLst/>
            <a:ahLst/>
            <a:cxnLst/>
            <a:rect l="l" t="t" r="r" b="b"/>
            <a:pathLst>
              <a:path w="8970645" h="311150">
                <a:moveTo>
                  <a:pt x="0" y="310667"/>
                </a:moveTo>
                <a:lnTo>
                  <a:pt x="8970518" y="310667"/>
                </a:lnTo>
                <a:lnTo>
                  <a:pt x="897051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667"/>
                </a:move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2571" y="36027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6"/>
                </a:moveTo>
                <a:lnTo>
                  <a:pt x="1428" y="91086"/>
                </a:lnTo>
                <a:lnTo>
                  <a:pt x="1428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8863"/>
            <a:ext cx="9084945" cy="0"/>
          </a:xfrm>
          <a:custGeom>
            <a:avLst/>
            <a:gdLst/>
            <a:ahLst/>
            <a:cxnLst/>
            <a:rect l="l" t="t" r="r" b="b"/>
            <a:pathLst>
              <a:path w="9084945">
                <a:moveTo>
                  <a:pt x="0" y="0"/>
                </a:moveTo>
                <a:lnTo>
                  <a:pt x="9084945" y="0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95147"/>
            <a:ext cx="9044940" cy="27940"/>
          </a:xfrm>
          <a:custGeom>
            <a:avLst/>
            <a:gdLst/>
            <a:ahLst/>
            <a:cxnLst/>
            <a:rect l="l" t="t" r="r" b="b"/>
            <a:pathLst>
              <a:path w="9044940" h="27939">
                <a:moveTo>
                  <a:pt x="0" y="27432"/>
                </a:moveTo>
                <a:lnTo>
                  <a:pt x="9044432" y="27432"/>
                </a:lnTo>
                <a:lnTo>
                  <a:pt x="9044432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4292"/>
            <a:ext cx="9025890" cy="9525"/>
          </a:xfrm>
          <a:custGeom>
            <a:avLst/>
            <a:gdLst/>
            <a:ahLst/>
            <a:cxnLst/>
            <a:rect l="l" t="t" r="r" b="b"/>
            <a:pathLst>
              <a:path w="9025890" h="9525">
                <a:moveTo>
                  <a:pt x="0" y="9143"/>
                </a:moveTo>
                <a:lnTo>
                  <a:pt x="9025381" y="9143"/>
                </a:lnTo>
                <a:lnTo>
                  <a:pt x="9025381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95147"/>
            <a:ext cx="8975725" cy="27940"/>
          </a:xfrm>
          <a:custGeom>
            <a:avLst/>
            <a:gdLst/>
            <a:ahLst/>
            <a:cxnLst/>
            <a:rect l="l" t="t" r="r" b="b"/>
            <a:pathLst>
              <a:path w="8975725" h="27939">
                <a:moveTo>
                  <a:pt x="0" y="27432"/>
                </a:moveTo>
                <a:lnTo>
                  <a:pt x="8975471" y="27432"/>
                </a:lnTo>
                <a:lnTo>
                  <a:pt x="8975471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3893820"/>
            <a:ext cx="3733800" cy="7620"/>
          </a:xfrm>
          <a:custGeom>
            <a:avLst/>
            <a:gdLst/>
            <a:ahLst/>
            <a:cxnLst/>
            <a:rect l="l" t="t" r="r" b="b"/>
            <a:pathLst>
              <a:path w="3733800" h="7620">
                <a:moveTo>
                  <a:pt x="0" y="7238"/>
                </a:moveTo>
                <a:lnTo>
                  <a:pt x="3733800" y="7238"/>
                </a:lnTo>
                <a:lnTo>
                  <a:pt x="3733800" y="0"/>
                </a:lnTo>
                <a:lnTo>
                  <a:pt x="0" y="0"/>
                </a:lnTo>
                <a:lnTo>
                  <a:pt x="0" y="7238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0" y="192023"/>
                </a:moveTo>
                <a:lnTo>
                  <a:pt x="3733800" y="192023"/>
                </a:lnTo>
                <a:lnTo>
                  <a:pt x="3733800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200" y="4119753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9143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200" y="4173601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828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200" y="4204080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9143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0200" y="397611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76541" y="407924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701669"/>
            <a:ext cx="6414135" cy="114935"/>
          </a:xfrm>
          <a:custGeom>
            <a:avLst/>
            <a:gdLst/>
            <a:ahLst/>
            <a:cxnLst/>
            <a:rect l="l" t="t" r="r" b="b"/>
            <a:pathLst>
              <a:path w="6414135" h="114935">
                <a:moveTo>
                  <a:pt x="0" y="114553"/>
                </a:moveTo>
                <a:lnTo>
                  <a:pt x="6414008" y="114553"/>
                </a:lnTo>
                <a:lnTo>
                  <a:pt x="6414008" y="0"/>
                </a:lnTo>
                <a:lnTo>
                  <a:pt x="0" y="0"/>
                </a:lnTo>
                <a:lnTo>
                  <a:pt x="0" y="114553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4008" y="3701669"/>
            <a:ext cx="2730500" cy="189865"/>
          </a:xfrm>
          <a:custGeom>
            <a:avLst/>
            <a:gdLst/>
            <a:ahLst/>
            <a:cxnLst/>
            <a:rect l="l" t="t" r="r" b="b"/>
            <a:pathLst>
              <a:path w="2730500" h="189864">
                <a:moveTo>
                  <a:pt x="0" y="189864"/>
                </a:moveTo>
                <a:lnTo>
                  <a:pt x="2729991" y="189864"/>
                </a:lnTo>
                <a:lnTo>
                  <a:pt x="2729991" y="0"/>
                </a:lnTo>
                <a:lnTo>
                  <a:pt x="0" y="0"/>
                </a:lnTo>
                <a:lnTo>
                  <a:pt x="0" y="18986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3701669"/>
                </a:moveTo>
                <a:lnTo>
                  <a:pt x="9144000" y="3701669"/>
                </a:lnTo>
                <a:lnTo>
                  <a:pt x="9144000" y="0"/>
                </a:lnTo>
                <a:lnTo>
                  <a:pt x="0" y="0"/>
                </a:lnTo>
                <a:lnTo>
                  <a:pt x="0" y="3701669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6046" y="2018995"/>
            <a:ext cx="4398517" cy="88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8413" y="2933649"/>
            <a:ext cx="5394833" cy="885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458201" y="39369"/>
            <a:ext cx="5325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23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68310" y="2154132"/>
            <a:ext cx="381000" cy="2308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920"/>
              </a:lnSpc>
            </a:pPr>
            <a:r>
              <a:rPr sz="2800" b="1" spc="-5" dirty="0">
                <a:solidFill>
                  <a:srgbClr val="424455"/>
                </a:solidFill>
                <a:latin typeface="Georgia"/>
                <a:cs typeface="Georgia"/>
              </a:rPr>
              <a:t>BLINDN</a:t>
            </a:r>
            <a:r>
              <a:rPr sz="2800" b="1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800" b="1" dirty="0">
                <a:solidFill>
                  <a:srgbClr val="424455"/>
                </a:solidFill>
                <a:latin typeface="Georgia"/>
                <a:cs typeface="Georgia"/>
              </a:rPr>
              <a:t>SS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0585" rIns="0" bIns="0" rtlCol="0">
            <a:spAutoFit/>
          </a:bodyPr>
          <a:lstStyle/>
          <a:p>
            <a:pPr marL="5029835">
              <a:lnSpc>
                <a:spcPct val="100000"/>
              </a:lnSpc>
            </a:pPr>
            <a:r>
              <a:rPr sz="2400" spc="-5" smtClean="0">
                <a:solidFill>
                  <a:srgbClr val="000000"/>
                </a:solidFill>
              </a:rPr>
              <a:t>Cause </a:t>
            </a:r>
            <a:r>
              <a:rPr sz="2400" smtClean="0">
                <a:solidFill>
                  <a:srgbClr val="000000"/>
                </a:solidFill>
              </a:rPr>
              <a:t>of</a:t>
            </a:r>
            <a:r>
              <a:rPr sz="2400" spc="-35" smtClean="0">
                <a:solidFill>
                  <a:srgbClr val="000000"/>
                </a:solidFill>
              </a:rPr>
              <a:t> </a:t>
            </a:r>
            <a:r>
              <a:rPr sz="2400" spc="-5" smtClean="0">
                <a:solidFill>
                  <a:srgbClr val="000000"/>
                </a:solidFill>
              </a:rPr>
              <a:t>Blindness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5398389" y="1652778"/>
            <a:ext cx="3562985" cy="3108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smtClean="0">
                <a:latin typeface="Times New Roman"/>
                <a:cs typeface="Times New Roman"/>
              </a:rPr>
              <a:t>Damage</a:t>
            </a:r>
            <a:r>
              <a:rPr sz="2000" spc="-8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Clr>
                <a:srgbClr val="9F4DA2"/>
              </a:buClr>
              <a:buFont typeface="Arial"/>
              <a:buChar char="•"/>
              <a:tabLst>
                <a:tab pos="165100" algn="l"/>
              </a:tabLst>
            </a:pPr>
            <a:r>
              <a:rPr sz="2000" spc="-5" smtClean="0">
                <a:latin typeface="Times New Roman"/>
                <a:cs typeface="Times New Roman"/>
              </a:rPr>
              <a:t>Clear structures in </a:t>
            </a: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spc="-5" smtClean="0">
                <a:latin typeface="Times New Roman"/>
                <a:cs typeface="Times New Roman"/>
              </a:rPr>
              <a:t>eye,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that</a:t>
            </a:r>
          </a:p>
          <a:p>
            <a:pPr marL="12700">
              <a:lnSpc>
                <a:spcPct val="100000"/>
              </a:lnSpc>
            </a:pPr>
            <a:r>
              <a:rPr sz="2000" spc="-5" smtClean="0">
                <a:latin typeface="Times New Roman"/>
                <a:cs typeface="Times New Roman"/>
              </a:rPr>
              <a:t>allow </a:t>
            </a:r>
            <a:r>
              <a:rPr sz="2000" smtClean="0">
                <a:latin typeface="Times New Roman"/>
                <a:cs typeface="Times New Roman"/>
              </a:rPr>
              <a:t>the light </a:t>
            </a:r>
            <a:r>
              <a:rPr sz="2000" spc="-5" smtClean="0">
                <a:latin typeface="Times New Roman"/>
                <a:cs typeface="Times New Roman"/>
              </a:rPr>
              <a:t>to </a:t>
            </a:r>
            <a:r>
              <a:rPr sz="2000" smtClean="0">
                <a:latin typeface="Times New Roman"/>
                <a:cs typeface="Times New Roman"/>
              </a:rPr>
              <a:t>pass</a:t>
            </a:r>
            <a:r>
              <a:rPr sz="2000" spc="-95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through.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smtClean="0">
              <a:latin typeface="Times New Roman"/>
              <a:cs typeface="Times New Roman"/>
            </a:endParaRPr>
          </a:p>
          <a:p>
            <a:pPr marL="158750" indent="-146050">
              <a:lnSpc>
                <a:spcPct val="100000"/>
              </a:lnSpc>
              <a:buClr>
                <a:srgbClr val="9F4DA2"/>
              </a:buClr>
              <a:buFont typeface="Arial"/>
              <a:buChar char="•"/>
              <a:tabLst>
                <a:tab pos="159385" algn="l"/>
              </a:tabLst>
            </a:pPr>
            <a:r>
              <a:rPr sz="2000" smtClean="0">
                <a:latin typeface="Times New Roman"/>
                <a:cs typeface="Times New Roman"/>
              </a:rPr>
              <a:t>The nerves within the</a:t>
            </a:r>
            <a:r>
              <a:rPr sz="2000" spc="-125" smtClean="0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eye.</a:t>
            </a:r>
            <a:endParaRPr sz="200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Arial"/>
              <a:buChar char="•"/>
            </a:pPr>
            <a:endParaRPr sz="2050" smtClean="0">
              <a:latin typeface="Times New Roman"/>
              <a:cs typeface="Times New Roman"/>
            </a:endParaRPr>
          </a:p>
          <a:p>
            <a:pPr marL="158750" indent="-146050">
              <a:lnSpc>
                <a:spcPct val="100000"/>
              </a:lnSpc>
              <a:spcBef>
                <a:spcPts val="5"/>
              </a:spcBef>
              <a:buClr>
                <a:srgbClr val="9F4DA2"/>
              </a:buClr>
              <a:buFont typeface="Arial"/>
              <a:buChar char="•"/>
              <a:tabLst>
                <a:tab pos="159385" algn="l"/>
              </a:tabLst>
            </a:pPr>
            <a:r>
              <a:rPr sz="2000" smtClean="0">
                <a:latin typeface="Times New Roman"/>
                <a:cs typeface="Times New Roman"/>
              </a:rPr>
              <a:t>The Optic</a:t>
            </a:r>
            <a:r>
              <a:rPr sz="2000" spc="-10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nerve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Arial"/>
              <a:buChar char="•"/>
            </a:pPr>
            <a:endParaRPr sz="2050" smtClean="0">
              <a:latin typeface="Times New Roman"/>
              <a:cs typeface="Times New Roman"/>
            </a:endParaRPr>
          </a:p>
          <a:p>
            <a:pPr marL="163195" indent="-150495">
              <a:lnSpc>
                <a:spcPct val="100000"/>
              </a:lnSpc>
              <a:buClr>
                <a:srgbClr val="9F4DA2"/>
              </a:buClr>
              <a:buFont typeface="Arial"/>
              <a:buChar char="•"/>
              <a:tabLst>
                <a:tab pos="163830" algn="l"/>
              </a:tabLst>
            </a:pPr>
            <a:r>
              <a:rPr sz="2000" spc="-5" smtClean="0">
                <a:latin typeface="Times New Roman"/>
                <a:cs typeface="Times New Roman"/>
              </a:rPr>
              <a:t>Brain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0895" y="1078991"/>
            <a:ext cx="4357116" cy="4357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04326" y="40513"/>
            <a:ext cx="1536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dirty="0" smtClean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2571" y="36027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6"/>
                </a:moveTo>
                <a:lnTo>
                  <a:pt x="1428" y="91086"/>
                </a:lnTo>
                <a:lnTo>
                  <a:pt x="1428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782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4000" b="0" spc="-5" dirty="0">
                <a:solidFill>
                  <a:srgbClr val="424455"/>
                </a:solidFill>
                <a:latin typeface="Times New Roman"/>
                <a:cs typeface="Times New Roman"/>
              </a:rPr>
              <a:t>The</a:t>
            </a:r>
            <a:r>
              <a:rPr sz="4000" b="0" spc="-1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4000" b="0" dirty="0">
                <a:solidFill>
                  <a:srgbClr val="424455"/>
                </a:solidFill>
                <a:latin typeface="Times New Roman"/>
                <a:cs typeface="Times New Roman"/>
              </a:rPr>
              <a:t>Retina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000" y="1447799"/>
            <a:ext cx="7315200" cy="5410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05850" y="40513"/>
            <a:ext cx="15176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356105"/>
            <a:ext cx="327088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5" dirty="0">
                <a:solidFill>
                  <a:srgbClr val="006FC0"/>
                </a:solidFill>
                <a:latin typeface="Times New Roman"/>
                <a:cs typeface="Times New Roman"/>
              </a:rPr>
              <a:t>Diseases of</a:t>
            </a:r>
            <a:r>
              <a:rPr sz="4000" b="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b="0" spc="-5" dirty="0">
                <a:solidFill>
                  <a:srgbClr val="006FC0"/>
                </a:solidFill>
                <a:latin typeface="Times New Roman"/>
                <a:cs typeface="Times New Roman"/>
              </a:rPr>
              <a:t>Eye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244979"/>
            <a:ext cx="4041775" cy="457200"/>
          </a:xfrm>
          <a:prstGeom prst="rect">
            <a:avLst/>
          </a:prstGeom>
          <a:solidFill>
            <a:srgbClr val="318E96"/>
          </a:solidFill>
          <a:ln w="12700">
            <a:solidFill>
              <a:srgbClr val="438085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550"/>
              </a:spcBef>
            </a:pPr>
            <a:r>
              <a:rPr sz="1900" b="1" spc="-10" dirty="0">
                <a:latin typeface="Georgia"/>
                <a:cs typeface="Georgia"/>
              </a:rPr>
              <a:t>Retinitis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Pigmentosa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1225" y="2244979"/>
            <a:ext cx="4041775" cy="457200"/>
          </a:xfrm>
          <a:prstGeom prst="rect">
            <a:avLst/>
          </a:prstGeom>
          <a:solidFill>
            <a:srgbClr val="318E96"/>
          </a:solidFill>
          <a:ln w="12700">
            <a:solidFill>
              <a:srgbClr val="438085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550"/>
              </a:spcBef>
            </a:pPr>
            <a:r>
              <a:rPr sz="1900" b="1" spc="-10" dirty="0">
                <a:solidFill>
                  <a:srgbClr val="0D0D0D"/>
                </a:solidFill>
                <a:latin typeface="Georgia"/>
                <a:cs typeface="Georgia"/>
              </a:rPr>
              <a:t>Macular</a:t>
            </a:r>
            <a:r>
              <a:rPr sz="1900" b="1" spc="-3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1900" b="1" spc="-5" dirty="0">
                <a:solidFill>
                  <a:srgbClr val="0D0D0D"/>
                </a:solidFill>
                <a:latin typeface="Georgia"/>
                <a:cs typeface="Georgia"/>
              </a:rPr>
              <a:t>Degeneration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2802" y="40513"/>
            <a:ext cx="15494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468" y="3089021"/>
            <a:ext cx="3775075" cy="1654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Hereditary genetic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disease.</a:t>
            </a:r>
            <a:endParaRPr sz="20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Degeneration of the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retina</a:t>
            </a:r>
            <a:endParaRPr sz="2000">
              <a:latin typeface="Times New Roman"/>
              <a:cs typeface="Times New Roman"/>
            </a:endParaRPr>
          </a:p>
          <a:p>
            <a:pPr marL="268605" marR="5080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/>
                <a:cs typeface="Times New Roman"/>
              </a:rPr>
              <a:t>Gradually progress towards center 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eye.</a:t>
            </a:r>
            <a:endParaRPr sz="20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10" smtClean="0">
                <a:latin typeface="Times New Roman"/>
                <a:cs typeface="Times New Roman"/>
              </a:rPr>
              <a:t>Tunnel </a:t>
            </a:r>
            <a:r>
              <a:rPr sz="2000" dirty="0">
                <a:latin typeface="Times New Roman"/>
                <a:cs typeface="Times New Roman"/>
              </a:rPr>
              <a:t>vision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407" y="3089021"/>
            <a:ext cx="3775075" cy="1654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Times New Roman"/>
                <a:cs typeface="Times New Roman"/>
              </a:rPr>
              <a:t>Genetically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related.</a:t>
            </a:r>
            <a:endParaRPr sz="20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  <a:tab pos="1332230" algn="l"/>
                <a:tab pos="1953895" algn="l"/>
                <a:tab pos="3112770" algn="l"/>
              </a:tabLst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es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acu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	re</a:t>
            </a:r>
            <a:r>
              <a:rPr sz="2000" spc="-10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degenerate.</a:t>
            </a:r>
            <a:endParaRPr sz="20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Loss or </a:t>
            </a:r>
            <a:r>
              <a:rPr sz="2000" spc="-5" dirty="0">
                <a:latin typeface="Times New Roman"/>
                <a:cs typeface="Times New Roman"/>
              </a:rPr>
              <a:t>damage </a:t>
            </a:r>
            <a:r>
              <a:rPr sz="2000" dirty="0">
                <a:latin typeface="Times New Roman"/>
                <a:cs typeface="Times New Roman"/>
              </a:rPr>
              <a:t>of central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vision.</a:t>
            </a:r>
            <a:endParaRPr sz="200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>
                <a:latin typeface="Times New Roman"/>
                <a:cs typeface="Times New Roman"/>
              </a:rPr>
              <a:t>aged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people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2571" y="36027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6"/>
                </a:moveTo>
                <a:lnTo>
                  <a:pt x="1428" y="91086"/>
                </a:lnTo>
                <a:lnTo>
                  <a:pt x="1428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  <a:prstGeom prst="rect">
            <a:avLst/>
          </a:prstGeom>
          <a:solidFill>
            <a:srgbClr val="DEE9EF"/>
          </a:solidFill>
        </p:spPr>
        <p:txBody>
          <a:bodyPr vert="horz" wrap="square" lIns="0" tIns="21145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64"/>
              </a:spcBef>
            </a:pPr>
            <a:r>
              <a:rPr sz="4000" b="0" spc="-5" dirty="0">
                <a:solidFill>
                  <a:srgbClr val="424455"/>
                </a:solidFill>
                <a:latin typeface="Times New Roman"/>
                <a:cs typeface="Times New Roman"/>
              </a:rPr>
              <a:t>Artificial </a:t>
            </a:r>
            <a:r>
              <a:rPr sz="4000" b="0" dirty="0">
                <a:solidFill>
                  <a:srgbClr val="424455"/>
                </a:solidFill>
                <a:latin typeface="Times New Roman"/>
                <a:cs typeface="Times New Roman"/>
              </a:rPr>
              <a:t>Thin-Film </a:t>
            </a:r>
            <a:r>
              <a:rPr sz="4000" b="0" spc="-15" dirty="0">
                <a:solidFill>
                  <a:srgbClr val="424455"/>
                </a:solidFill>
                <a:latin typeface="Times New Roman"/>
                <a:cs typeface="Times New Roman"/>
              </a:rPr>
              <a:t>Transistor</a:t>
            </a:r>
            <a:r>
              <a:rPr sz="4000" b="0" spc="-1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4000" b="0" dirty="0">
                <a:solidFill>
                  <a:srgbClr val="424455"/>
                </a:solidFill>
                <a:latin typeface="Times New Roman"/>
                <a:cs typeface="Times New Roman"/>
              </a:rPr>
              <a:t>Retina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868" y="1941321"/>
            <a:ext cx="641604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Recovers the sight sense for sight-handicapped</a:t>
            </a:r>
            <a:r>
              <a:rPr sz="2200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people.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12343" y="2678372"/>
          <a:ext cx="7981590" cy="2226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6142"/>
                <a:gridCol w="626669"/>
                <a:gridCol w="958113"/>
                <a:gridCol w="1366645"/>
                <a:gridCol w="1534021"/>
              </a:tblGrid>
              <a:tr h="372159">
                <a:tc>
                  <a:txBody>
                    <a:bodyPr/>
                    <a:lstStyle/>
                    <a:p>
                      <a:pPr marL="278130" indent="-255904">
                        <a:lnSpc>
                          <a:spcPct val="100000"/>
                        </a:lnSpc>
                        <a:spcBef>
                          <a:spcPts val="80"/>
                        </a:spcBef>
                        <a:buClr>
                          <a:srgbClr val="9F4DA2"/>
                        </a:buClr>
                        <a:buFont typeface="Arial"/>
                        <a:buChar char="•"/>
                        <a:tabLst>
                          <a:tab pos="278130" algn="l"/>
                          <a:tab pos="278765" algn="l"/>
                          <a:tab pos="1645285" algn="l"/>
                          <a:tab pos="2515870" algn="l"/>
                        </a:tabLst>
                      </a:pP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Electronic	Photo	devices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circuits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substitutes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deteri</a:t>
                      </a:r>
                      <a:r>
                        <a:rPr sz="2200" spc="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2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rated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31848">
                <a:tc>
                  <a:txBody>
                    <a:bodyPr/>
                    <a:lstStyle/>
                    <a:p>
                      <a:pPr marL="278130">
                        <a:lnSpc>
                          <a:spcPts val="2430"/>
                        </a:lnSpc>
                      </a:pP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photoreceptor</a:t>
                      </a:r>
                      <a:r>
                        <a:rPr sz="2200" spc="-4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cells.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78130" indent="-255904">
                        <a:lnSpc>
                          <a:spcPct val="100000"/>
                        </a:lnSpc>
                        <a:buClr>
                          <a:srgbClr val="9F4DA2"/>
                        </a:buClr>
                        <a:buFont typeface="Arial"/>
                        <a:buChar char="•"/>
                        <a:tabLst>
                          <a:tab pos="278130" algn="l"/>
                          <a:tab pos="278765" algn="l"/>
                        </a:tabLst>
                      </a:pP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Implanted </a:t>
                      </a:r>
                      <a:r>
                        <a:rPr sz="22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inside </a:t>
                      </a: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200" spc="-3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eyes.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Clr>
                          <a:srgbClr val="9F4DA2"/>
                        </a:buClr>
                        <a:buFont typeface="Arial"/>
                        <a:buChar char="•"/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78130" indent="-255904">
                        <a:lnSpc>
                          <a:spcPct val="100000"/>
                        </a:lnSpc>
                        <a:buClr>
                          <a:srgbClr val="9F4DA2"/>
                        </a:buClr>
                        <a:buFont typeface="Arial"/>
                        <a:buChar char="•"/>
                        <a:tabLst>
                          <a:tab pos="278130" algn="l"/>
                          <a:tab pos="278765" algn="l"/>
                          <a:tab pos="1719580" algn="l"/>
                          <a:tab pos="2988310" algn="l"/>
                        </a:tabLst>
                      </a:pP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Implanting	classified	into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lang="en-US" sz="2200" spc="-5" baseline="0" dirty="0" smtClean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smtClean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two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types: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200" i="1" spc="-1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Epiretinal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  <a:spcBef>
                          <a:spcPts val="1430"/>
                        </a:spcBef>
                        <a:tabLst>
                          <a:tab pos="1068070" algn="l"/>
                        </a:tabLst>
                      </a:pPr>
                      <a:r>
                        <a:rPr sz="2200" i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impla</a:t>
                      </a:r>
                      <a:r>
                        <a:rPr sz="2200" i="1" spc="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200" i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t	</a:t>
                      </a:r>
                      <a:r>
                        <a:rPr sz="22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3875659" y="5599887"/>
            <a:ext cx="114046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fabricated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13984" y="5599887"/>
            <a:ext cx="176847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on	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transparent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80326" y="5599887"/>
            <a:ext cx="150431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8810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and	flexible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1868" y="4852796"/>
            <a:ext cx="295656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>
              <a:lnSpc>
                <a:spcPct val="100000"/>
              </a:lnSpc>
            </a:pPr>
            <a:r>
              <a:rPr sz="22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Subretinal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implant</a:t>
            </a:r>
            <a:r>
              <a:rPr sz="2200" i="1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268605" marR="5080" indent="-255904">
              <a:lnSpc>
                <a:spcPct val="100000"/>
              </a:lnSpc>
              <a:buClr>
                <a:srgbClr val="9F4DA2"/>
              </a:buClr>
              <a:buFont typeface="Arial"/>
              <a:buChar char="•"/>
              <a:tabLst>
                <a:tab pos="268605" algn="l"/>
                <a:tab pos="269240" algn="l"/>
                <a:tab pos="1640205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200" spc="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-Fi</a:t>
            </a:r>
            <a:r>
              <a:rPr sz="2200" spc="5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200" spc="-6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ransist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rs,  substrates.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11945" y="40513"/>
            <a:ext cx="14668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6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2571" y="36027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6"/>
                </a:moveTo>
                <a:lnTo>
                  <a:pt x="1428" y="91086"/>
                </a:lnTo>
                <a:lnTo>
                  <a:pt x="1428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5668" y="2287142"/>
            <a:ext cx="566547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9F4DA2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Implantable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microelectronic </a:t>
            </a:r>
            <a:r>
              <a:rPr sz="2000">
                <a:solidFill>
                  <a:srgbClr val="C00000"/>
                </a:solidFill>
                <a:latin typeface="Times New Roman"/>
                <a:cs typeface="Times New Roman"/>
              </a:rPr>
              <a:t>retinal</a:t>
            </a:r>
            <a:r>
              <a:rPr sz="2000" spc="-1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prosthes</a:t>
            </a:r>
            <a:r>
              <a:rPr lang="en-US" sz="2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800" y="2971800"/>
            <a:ext cx="796417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5080" indent="-255904">
              <a:lnSpc>
                <a:spcPct val="100000"/>
              </a:lnSpc>
              <a:buClr>
                <a:srgbClr val="9F4DA2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first application of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implantable stimulator for vision restoration was 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developed by Dr S. Brindley and Lewin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2000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1968.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02802" y="55602"/>
            <a:ext cx="1549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  <a:prstGeom prst="rect">
            <a:avLst/>
          </a:prstGeom>
          <a:solidFill>
            <a:srgbClr val="DEE9EF"/>
          </a:solidFill>
        </p:spPr>
        <p:txBody>
          <a:bodyPr vert="horz" wrap="square" lIns="0" tIns="21145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64"/>
              </a:spcBef>
            </a:pPr>
            <a:r>
              <a:rPr sz="4000" b="0" spc="-5" dirty="0">
                <a:solidFill>
                  <a:srgbClr val="424455"/>
                </a:solidFill>
                <a:latin typeface="Times New Roman"/>
                <a:cs typeface="Times New Roman"/>
              </a:rPr>
              <a:t>Artificial </a:t>
            </a:r>
            <a:r>
              <a:rPr sz="4000" b="0" dirty="0">
                <a:solidFill>
                  <a:srgbClr val="424455"/>
                </a:solidFill>
                <a:latin typeface="Times New Roman"/>
                <a:cs typeface="Times New Roman"/>
              </a:rPr>
              <a:t>Thin-Film </a:t>
            </a:r>
            <a:r>
              <a:rPr sz="4000" b="0" spc="-15" dirty="0">
                <a:solidFill>
                  <a:srgbClr val="424455"/>
                </a:solidFill>
                <a:latin typeface="Times New Roman"/>
                <a:cs typeface="Times New Roman"/>
              </a:rPr>
              <a:t>Transistor</a:t>
            </a:r>
            <a:r>
              <a:rPr sz="4000" b="0" spc="-1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4000" b="0" dirty="0">
                <a:solidFill>
                  <a:srgbClr val="424455"/>
                </a:solidFill>
                <a:latin typeface="Times New Roman"/>
                <a:cs typeface="Times New Roman"/>
              </a:rPr>
              <a:t>Retina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2571" y="36027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6"/>
                </a:moveTo>
                <a:lnTo>
                  <a:pt x="1428" y="91086"/>
                </a:lnTo>
                <a:lnTo>
                  <a:pt x="1428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6800" y="607187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04800" y="533400"/>
            <a:ext cx="8382000" cy="1066800"/>
          </a:xfrm>
          <a:prstGeom prst="rect">
            <a:avLst/>
          </a:prstGeom>
          <a:solidFill>
            <a:srgbClr val="783979"/>
          </a:solidFill>
        </p:spPr>
        <p:txBody>
          <a:bodyPr vert="horz" wrap="square" lIns="0" tIns="21145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64"/>
              </a:spcBef>
            </a:pPr>
            <a:r>
              <a:rPr sz="4000" b="0" spc="-5" dirty="0">
                <a:solidFill>
                  <a:srgbClr val="DBB6DC"/>
                </a:solidFill>
                <a:latin typeface="Trebuchet MS"/>
                <a:cs typeface="Trebuchet MS"/>
              </a:rPr>
              <a:t>R</a:t>
            </a:r>
            <a:r>
              <a:rPr sz="4000" b="0" spc="-5" dirty="0">
                <a:solidFill>
                  <a:srgbClr val="DBB6DC"/>
                </a:solidFill>
                <a:latin typeface="Times New Roman"/>
                <a:cs typeface="Times New Roman"/>
              </a:rPr>
              <a:t>etinal</a:t>
            </a:r>
            <a:r>
              <a:rPr sz="4000" b="0" spc="-90" dirty="0">
                <a:solidFill>
                  <a:srgbClr val="DBB6DC"/>
                </a:solidFill>
                <a:latin typeface="Times New Roman"/>
                <a:cs typeface="Times New Roman"/>
              </a:rPr>
              <a:t> </a:t>
            </a:r>
            <a:r>
              <a:rPr sz="4000" b="0" dirty="0">
                <a:solidFill>
                  <a:srgbClr val="DBB6DC"/>
                </a:solidFill>
                <a:latin typeface="Times New Roman"/>
                <a:cs typeface="Times New Roman"/>
              </a:rPr>
              <a:t>Implantation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18042" y="40513"/>
            <a:ext cx="1403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1711705"/>
            <a:ext cx="4338955" cy="420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Epiretinal</a:t>
            </a:r>
            <a:r>
              <a:rPr sz="2400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implant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spc="-5" dirty="0">
                <a:latin typeface="Times New Roman"/>
                <a:cs typeface="Times New Roman"/>
              </a:rPr>
              <a:t>They </a:t>
            </a:r>
            <a:r>
              <a:rPr sz="2000" dirty="0">
                <a:latin typeface="Times New Roman"/>
                <a:cs typeface="Times New Roman"/>
              </a:rPr>
              <a:t>sit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inner surface of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6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retina.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spc="-5" dirty="0">
                <a:latin typeface="Times New Roman"/>
                <a:cs typeface="Times New Roman"/>
              </a:rPr>
              <a:t>They </a:t>
            </a:r>
            <a:r>
              <a:rPr sz="2000" dirty="0">
                <a:latin typeface="Times New Roman"/>
                <a:cs typeface="Times New Roman"/>
              </a:rPr>
              <a:t>bypass a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portion of 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retina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Times New Roman"/>
                <a:cs typeface="Times New Roman"/>
              </a:rPr>
              <a:t>Provides visual perception </a:t>
            </a:r>
            <a:r>
              <a:rPr sz="2000" spc="-5">
                <a:latin typeface="Times New Roman"/>
                <a:cs typeface="Times New Roman"/>
              </a:rPr>
              <a:t>to</a:t>
            </a:r>
            <a:r>
              <a:rPr sz="2000" spc="-16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individuals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spc="-5" dirty="0">
                <a:latin typeface="Times New Roman"/>
                <a:cs typeface="Times New Roman"/>
              </a:rPr>
              <a:t>The implants receive input from </a:t>
            </a:r>
            <a:r>
              <a:rPr sz="2000">
                <a:latin typeface="Times New Roman"/>
                <a:cs typeface="Times New Roman"/>
              </a:rPr>
              <a:t>a  </a:t>
            </a:r>
            <a:r>
              <a:rPr sz="2000" spc="-5" smtClean="0">
                <a:latin typeface="Times New Roman"/>
                <a:cs typeface="Times New Roman"/>
              </a:rPr>
              <a:t>camera</a:t>
            </a:r>
            <a:r>
              <a:rPr lang="en-US" sz="2000" spc="-5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81200"/>
            <a:ext cx="43529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2571" y="36027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6"/>
                </a:moveTo>
                <a:lnTo>
                  <a:pt x="1428" y="91086"/>
                </a:lnTo>
                <a:lnTo>
                  <a:pt x="1428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6800" y="607187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6575">
            <a:solidFill>
              <a:srgbClr val="83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8305800" cy="1066800"/>
          </a:xfrm>
          <a:prstGeom prst="rect">
            <a:avLst/>
          </a:prstGeom>
          <a:solidFill>
            <a:srgbClr val="783979"/>
          </a:solidFill>
        </p:spPr>
        <p:txBody>
          <a:bodyPr vert="horz" wrap="square" lIns="0" tIns="21145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64"/>
              </a:spcBef>
            </a:pPr>
            <a:r>
              <a:rPr sz="4000" b="0" spc="-5" dirty="0">
                <a:solidFill>
                  <a:srgbClr val="DBB6DC"/>
                </a:solidFill>
                <a:latin typeface="Trebuchet MS"/>
                <a:cs typeface="Trebuchet MS"/>
              </a:rPr>
              <a:t>R</a:t>
            </a:r>
            <a:r>
              <a:rPr sz="4000" b="0" spc="-5" dirty="0">
                <a:solidFill>
                  <a:srgbClr val="DBB6DC"/>
                </a:solidFill>
                <a:latin typeface="Times New Roman"/>
                <a:cs typeface="Times New Roman"/>
              </a:rPr>
              <a:t>etinal</a:t>
            </a:r>
            <a:r>
              <a:rPr sz="4000" b="0" spc="-90" dirty="0">
                <a:solidFill>
                  <a:srgbClr val="DBB6DC"/>
                </a:solidFill>
                <a:latin typeface="Times New Roman"/>
                <a:cs typeface="Times New Roman"/>
              </a:rPr>
              <a:t> </a:t>
            </a:r>
            <a:r>
              <a:rPr sz="4000" b="0" dirty="0">
                <a:solidFill>
                  <a:srgbClr val="DBB6DC"/>
                </a:solidFill>
                <a:latin typeface="Times New Roman"/>
                <a:cs typeface="Times New Roman"/>
              </a:rPr>
              <a:t>Implantation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96706" y="40513"/>
            <a:ext cx="16192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Georgia"/>
                <a:cs typeface="Georgia"/>
              </a:rPr>
              <a:t>9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53000" y="2667000"/>
            <a:ext cx="37338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2966" y="2156078"/>
            <a:ext cx="189547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3070" algn="l"/>
                <a:tab pos="869315" algn="l"/>
                <a:tab pos="1361440" algn="l"/>
              </a:tabLst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the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ut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940" y="1787905"/>
            <a:ext cx="2280920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Subretinal</a:t>
            </a:r>
            <a:r>
              <a:rPr sz="2400" spc="-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implant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326515" algn="l"/>
              </a:tabLst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spc="-5" dirty="0">
                <a:latin typeface="Times New Roman"/>
                <a:cs typeface="Times New Roman"/>
              </a:rPr>
              <a:t>Subretinal	implants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surface of the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retina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7845" y="3070478"/>
            <a:ext cx="4262755" cy="2469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endParaRPr lang="en-US" sz="2000" spc="-5" dirty="0" smtClean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spc="-5" smtClean="0">
                <a:latin typeface="Arial"/>
                <a:cs typeface="Arial"/>
              </a:rPr>
              <a:t>•</a:t>
            </a:r>
            <a:r>
              <a:rPr sz="2000" spc="-5" dirty="0">
                <a:latin typeface="Times New Roman"/>
                <a:cs typeface="Times New Roman"/>
              </a:rPr>
              <a:t>Directly stimulates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>
                <a:latin typeface="Times New Roman"/>
                <a:cs typeface="Times New Roman"/>
              </a:rPr>
              <a:t>retinal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cells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r>
              <a:rPr sz="2000" spc="-5" dirty="0">
                <a:latin typeface="Georgia"/>
                <a:cs typeface="Georgia"/>
              </a:rPr>
              <a:t>Replace damaged rods and cones </a:t>
            </a:r>
            <a:r>
              <a:rPr sz="2000" dirty="0">
                <a:latin typeface="Georgia"/>
                <a:cs typeface="Georgia"/>
              </a:rPr>
              <a:t>by  Silicon </a:t>
            </a:r>
            <a:r>
              <a:rPr sz="2000" spc="-5" dirty="0">
                <a:latin typeface="Georgia"/>
                <a:cs typeface="Georgia"/>
              </a:rPr>
              <a:t>plate </a:t>
            </a:r>
            <a:r>
              <a:rPr sz="2000" dirty="0">
                <a:latin typeface="Georgia"/>
                <a:cs typeface="Georgia"/>
              </a:rPr>
              <a:t>carrying 1000’s </a:t>
            </a:r>
            <a:r>
              <a:rPr sz="2000" spc="-5" dirty="0">
                <a:latin typeface="Georgia"/>
                <a:cs typeface="Georgia"/>
              </a:rPr>
              <a:t>of light-  sensitive micro photodiodes each  with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stimulation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>
                <a:latin typeface="Georgia"/>
                <a:cs typeface="Georgia"/>
              </a:rPr>
              <a:t>electrode</a:t>
            </a:r>
            <a:r>
              <a:rPr sz="2000" spc="-5" smtClean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1170</Words>
  <Application>Microsoft Office PowerPoint</Application>
  <PresentationFormat>On-screen Show (4:3)</PresentationFormat>
  <Paragraphs>219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SEMINAR ON</vt:lpstr>
      <vt:lpstr>Abstract</vt:lpstr>
      <vt:lpstr>Cause of Blindness</vt:lpstr>
      <vt:lpstr>The Retina</vt:lpstr>
      <vt:lpstr>Diseases of Eye</vt:lpstr>
      <vt:lpstr>Artificial Thin-Film Transistor Retina</vt:lpstr>
      <vt:lpstr>Artificial Thin-Film Transistor Retina</vt:lpstr>
      <vt:lpstr>Retinal Implantation</vt:lpstr>
      <vt:lpstr>Retinal Implantation</vt:lpstr>
      <vt:lpstr>Retinal Implantation</vt:lpstr>
      <vt:lpstr>Fabrication of Thin-Film Transistor</vt:lpstr>
      <vt:lpstr>Fabrication of Thin-Film Transistor</vt:lpstr>
      <vt:lpstr>Fabrication of Thin-Film Transistor</vt:lpstr>
      <vt:lpstr>p/i/n Thin-Film Photo Transistor</vt:lpstr>
      <vt:lpstr>Slide 15</vt:lpstr>
      <vt:lpstr>Slide 16</vt:lpstr>
      <vt:lpstr>Slide 17</vt:lpstr>
      <vt:lpstr>Working</vt:lpstr>
      <vt:lpstr>Working</vt:lpstr>
      <vt:lpstr>Slide 20</vt:lpstr>
      <vt:lpstr>CONCLUSION</vt:lpstr>
      <vt:lpstr>References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</dc:title>
  <dc:creator>Manayath</dc:creator>
  <cp:lastModifiedBy>Prajwal</cp:lastModifiedBy>
  <cp:revision>18</cp:revision>
  <dcterms:created xsi:type="dcterms:W3CDTF">2017-02-21T16:42:23Z</dcterms:created>
  <dcterms:modified xsi:type="dcterms:W3CDTF">2017-02-22T02:18:21Z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2017-02-21T00:00:00Z</vt:filetime>
  </property>
</Properties>
</file>