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8"/>
  </p:notesMasterIdLst>
  <p:sldIdLst>
    <p:sldId id="256" r:id="rId2"/>
    <p:sldId id="312" r:id="rId3"/>
    <p:sldId id="313" r:id="rId4"/>
    <p:sldId id="433" r:id="rId5"/>
    <p:sldId id="306" r:id="rId6"/>
    <p:sldId id="314" r:id="rId7"/>
    <p:sldId id="315" r:id="rId8"/>
    <p:sldId id="317" r:id="rId9"/>
    <p:sldId id="381" r:id="rId10"/>
    <p:sldId id="557" r:id="rId11"/>
    <p:sldId id="379" r:id="rId12"/>
    <p:sldId id="558" r:id="rId13"/>
    <p:sldId id="561" r:id="rId14"/>
    <p:sldId id="383" r:id="rId15"/>
    <p:sldId id="384" r:id="rId16"/>
    <p:sldId id="562" r:id="rId17"/>
    <p:sldId id="386" r:id="rId18"/>
    <p:sldId id="564" r:id="rId19"/>
    <p:sldId id="567" r:id="rId20"/>
    <p:sldId id="568" r:id="rId21"/>
    <p:sldId id="572" r:id="rId22"/>
    <p:sldId id="576" r:id="rId23"/>
    <p:sldId id="577" r:id="rId24"/>
    <p:sldId id="385" r:id="rId25"/>
    <p:sldId id="343" r:id="rId26"/>
    <p:sldId id="344" r:id="rId27"/>
    <p:sldId id="318" r:id="rId28"/>
    <p:sldId id="357" r:id="rId29"/>
    <p:sldId id="319" r:id="rId30"/>
    <p:sldId id="358" r:id="rId31"/>
    <p:sldId id="320" r:id="rId32"/>
    <p:sldId id="359" r:id="rId33"/>
    <p:sldId id="431" r:id="rId34"/>
    <p:sldId id="345" r:id="rId35"/>
    <p:sldId id="347" r:id="rId36"/>
    <p:sldId id="348" r:id="rId37"/>
    <p:sldId id="349" r:id="rId38"/>
    <p:sldId id="350" r:id="rId39"/>
    <p:sldId id="352" r:id="rId40"/>
    <p:sldId id="353" r:id="rId41"/>
    <p:sldId id="421" r:id="rId42"/>
    <p:sldId id="422" r:id="rId43"/>
    <p:sldId id="354" r:id="rId44"/>
    <p:sldId id="355" r:id="rId45"/>
    <p:sldId id="356" r:id="rId46"/>
    <p:sldId id="360" r:id="rId47"/>
    <p:sldId id="362" r:id="rId48"/>
    <p:sldId id="361" r:id="rId49"/>
    <p:sldId id="363" r:id="rId50"/>
    <p:sldId id="364" r:id="rId51"/>
    <p:sldId id="365" r:id="rId52"/>
    <p:sldId id="366" r:id="rId53"/>
    <p:sldId id="367" r:id="rId54"/>
    <p:sldId id="368" r:id="rId55"/>
    <p:sldId id="369" r:id="rId56"/>
    <p:sldId id="370" r:id="rId57"/>
    <p:sldId id="371" r:id="rId58"/>
    <p:sldId id="372" r:id="rId59"/>
    <p:sldId id="374" r:id="rId60"/>
    <p:sldId id="375" r:id="rId61"/>
    <p:sldId id="376" r:id="rId62"/>
    <p:sldId id="406" r:id="rId63"/>
    <p:sldId id="408" r:id="rId64"/>
    <p:sldId id="578" r:id="rId65"/>
    <p:sldId id="580" r:id="rId66"/>
    <p:sldId id="579" r:id="rId67"/>
    <p:sldId id="581" r:id="rId68"/>
    <p:sldId id="407" r:id="rId69"/>
    <p:sldId id="409" r:id="rId70"/>
    <p:sldId id="410" r:id="rId71"/>
    <p:sldId id="411" r:id="rId72"/>
    <p:sldId id="412" r:id="rId73"/>
    <p:sldId id="413" r:id="rId74"/>
    <p:sldId id="414" r:id="rId75"/>
    <p:sldId id="415" r:id="rId76"/>
    <p:sldId id="416" r:id="rId77"/>
    <p:sldId id="417" r:id="rId78"/>
    <p:sldId id="420" r:id="rId79"/>
    <p:sldId id="418" r:id="rId80"/>
    <p:sldId id="423" r:id="rId81"/>
    <p:sldId id="425" r:id="rId82"/>
    <p:sldId id="424" r:id="rId83"/>
    <p:sldId id="428" r:id="rId84"/>
    <p:sldId id="429" r:id="rId85"/>
    <p:sldId id="430" r:id="rId86"/>
    <p:sldId id="432" r:id="rId87"/>
  </p:sldIdLst>
  <p:sldSz cx="9144000" cy="5143500" type="screen16x9"/>
  <p:notesSz cx="6858000" cy="9144000"/>
  <p:embeddedFontLst>
    <p:embeddedFont>
      <p:font typeface="Archivo Black" panose="020B0604020202020204" charset="0"/>
      <p:regular r:id="rId89"/>
    </p:embeddedFont>
    <p:embeddedFont>
      <p:font typeface="Barlow" panose="00000500000000000000" pitchFamily="2" charset="0"/>
      <p:regular r:id="rId90"/>
      <p:bold r:id="rId91"/>
      <p:italic r:id="rId92"/>
      <p:boldItalic r:id="rId93"/>
    </p:embeddedFont>
    <p:embeddedFont>
      <p:font typeface="Barlow ExtraBold" panose="00000900000000000000" pitchFamily="2" charset="0"/>
      <p:bold r:id="rId94"/>
      <p:boldItalic r:id="rId95"/>
    </p:embeddedFont>
    <p:embeddedFont>
      <p:font typeface="Century" panose="02040604050505020304" pitchFamily="18" charset="0"/>
      <p:regular r:id="rId96"/>
    </p:embeddedFont>
    <p:embeddedFont>
      <p:font typeface="Consolas" panose="020B0609020204030204" pitchFamily="49" charset="0"/>
      <p:regular r:id="rId97"/>
      <p:bold r:id="rId98"/>
      <p:italic r:id="rId99"/>
      <p:boldItalic r:id="rId100"/>
    </p:embeddedFont>
    <p:embeddedFont>
      <p:font typeface="Montserrat" panose="00000500000000000000" pitchFamily="2" charset="0"/>
      <p:regular r:id="rId101"/>
      <p:bold r:id="rId102"/>
      <p:italic r:id="rId103"/>
      <p:boldItalic r:id="rId104"/>
    </p:embeddedFont>
    <p:embeddedFont>
      <p:font typeface="Open Sans" panose="020B0606030504020204" pitchFamily="34" charset="0"/>
      <p:regular r:id="rId105"/>
      <p:bold r:id="rId106"/>
      <p:italic r:id="rId107"/>
      <p:boldItalic r:id="rId108"/>
    </p:embeddedFont>
    <p:embeddedFont>
      <p:font typeface="Poppins" panose="00000500000000000000" pitchFamily="2" charset="0"/>
      <p:regular r:id="rId109"/>
      <p:bold r:id="rId110"/>
    </p:embeddedFont>
    <p:embeddedFont>
      <p:font typeface="Poppins Bold" panose="00000800000000000000" charset="0"/>
      <p:bold r:id="rId111"/>
    </p:embeddedFont>
    <p:embeddedFont>
      <p:font typeface="Segoe UI" panose="020B0502040204020203" pitchFamily="34" charset="0"/>
      <p:regular r:id="rId112"/>
      <p:bold r:id="rId113"/>
      <p:italic r:id="rId114"/>
      <p:boldItalic r:id="rId1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B69B6D-B65D-46EC-8788-012BD8333181}">
  <a:tblStyle styleId="{6CB69B6D-B65D-46EC-8788-012BD833318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73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12" Type="http://schemas.openxmlformats.org/officeDocument/2006/relationships/font" Target="fonts/font24.fntdata"/><Relationship Id="rId16" Type="http://schemas.openxmlformats.org/officeDocument/2006/relationships/slide" Target="slides/slide15.xml"/><Relationship Id="rId107" Type="http://schemas.openxmlformats.org/officeDocument/2006/relationships/font" Target="fonts/font19.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4.fntdata"/><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5.fntdata"/><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5.fntdata"/><Relationship Id="rId108" Type="http://schemas.openxmlformats.org/officeDocument/2006/relationships/font" Target="fonts/font20.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26.fntdata"/><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font" Target="fonts/font11.fntdata"/><Relationship Id="rId10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2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9.fntdata"/><Relationship Id="rId104"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2.fntdata"/><Relationship Id="rId115" Type="http://schemas.openxmlformats.org/officeDocument/2006/relationships/font" Target="fonts/font27.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2.fntdata"/><Relationship Id="rId105"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98" Type="http://schemas.openxmlformats.org/officeDocument/2006/relationships/font" Target="fonts/font1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notesMaster" Target="notesMasters/notesMaster1.xml"/><Relationship Id="rId111" Type="http://schemas.openxmlformats.org/officeDocument/2006/relationships/font" Target="fonts/font23.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font" Target="fonts/font18.fntdata"/></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E43BF-F7CE-4920-B1CF-96850E86FCFF}" type="doc">
      <dgm:prSet loTypeId="urn:microsoft.com/office/officeart/2011/layout/HexagonRadial" loCatId="cycle" qsTypeId="urn:microsoft.com/office/officeart/2005/8/quickstyle/simple1" qsCatId="simple" csTypeId="urn:microsoft.com/office/officeart/2005/8/colors/colorful4" csCatId="colorful" phldr="1"/>
      <dgm:spPr/>
      <dgm:t>
        <a:bodyPr/>
        <a:lstStyle/>
        <a:p>
          <a:endParaRPr lang="en-IN"/>
        </a:p>
      </dgm:t>
    </dgm:pt>
    <dgm:pt modelId="{EBC68A03-6FAA-463D-9991-EE624AABD0E9}">
      <dgm:prSet phldrT="[Text]" phldr="1"/>
      <dgm:spPr/>
      <dgm:t>
        <a:bodyPr/>
        <a:lstStyle/>
        <a:p>
          <a:endParaRPr lang="en-IN" dirty="0"/>
        </a:p>
      </dgm:t>
    </dgm:pt>
    <dgm:pt modelId="{0740A90D-EE94-4AA0-99AC-96D4BF150EF3}" type="parTrans" cxnId="{663E2685-1ADD-4F9A-B526-592517D328EE}">
      <dgm:prSet/>
      <dgm:spPr/>
      <dgm:t>
        <a:bodyPr/>
        <a:lstStyle/>
        <a:p>
          <a:endParaRPr lang="en-IN"/>
        </a:p>
      </dgm:t>
    </dgm:pt>
    <dgm:pt modelId="{B242A75C-3456-4614-BB77-DBEF8A83E741}" type="sibTrans" cxnId="{663E2685-1ADD-4F9A-B526-592517D328EE}">
      <dgm:prSet/>
      <dgm:spPr/>
      <dgm:t>
        <a:bodyPr/>
        <a:lstStyle/>
        <a:p>
          <a:endParaRPr lang="en-IN"/>
        </a:p>
      </dgm:t>
    </dgm:pt>
    <dgm:pt modelId="{11F582AB-FD9A-4749-A84D-5D9C7CA8DA76}">
      <dgm:prSet phldrT="[Text]"/>
      <dgm:spPr/>
      <dgm:t>
        <a:bodyPr/>
        <a:lstStyle/>
        <a:p>
          <a:r>
            <a:rPr lang="en-IN" b="0" i="0" dirty="0"/>
            <a:t>Access Control</a:t>
          </a:r>
          <a:endParaRPr lang="en-IN" dirty="0"/>
        </a:p>
      </dgm:t>
    </dgm:pt>
    <dgm:pt modelId="{340EBE7C-E7DA-40AA-9289-37B7BCA23EAA}" type="parTrans" cxnId="{D52E14DE-1EBD-4CAA-AFA8-17F3C9E5322C}">
      <dgm:prSet/>
      <dgm:spPr/>
      <dgm:t>
        <a:bodyPr/>
        <a:lstStyle/>
        <a:p>
          <a:endParaRPr lang="en-IN"/>
        </a:p>
      </dgm:t>
    </dgm:pt>
    <dgm:pt modelId="{6F29EEC4-8105-4419-878A-E6C83D002A67}" type="sibTrans" cxnId="{D52E14DE-1EBD-4CAA-AFA8-17F3C9E5322C}">
      <dgm:prSet/>
      <dgm:spPr/>
      <dgm:t>
        <a:bodyPr/>
        <a:lstStyle/>
        <a:p>
          <a:endParaRPr lang="en-IN"/>
        </a:p>
      </dgm:t>
    </dgm:pt>
    <dgm:pt modelId="{70B052E7-C507-4D8D-8253-04E87F75F641}">
      <dgm:prSet phldrT="[Text]"/>
      <dgm:spPr/>
      <dgm:t>
        <a:bodyPr/>
        <a:lstStyle/>
        <a:p>
          <a:r>
            <a:rPr lang="en-IN" b="0" i="0" dirty="0"/>
            <a:t>Encryption</a:t>
          </a:r>
          <a:endParaRPr lang="en-IN" dirty="0"/>
        </a:p>
      </dgm:t>
    </dgm:pt>
    <dgm:pt modelId="{C9DBBCE6-663F-481F-832D-E90DFFBB88F6}" type="parTrans" cxnId="{7CFA88A9-DD93-4A3E-B7A5-7477EE414265}">
      <dgm:prSet/>
      <dgm:spPr/>
      <dgm:t>
        <a:bodyPr/>
        <a:lstStyle/>
        <a:p>
          <a:endParaRPr lang="en-IN"/>
        </a:p>
      </dgm:t>
    </dgm:pt>
    <dgm:pt modelId="{A78031F6-44F2-44A7-8F18-9D0E9AD6EA02}" type="sibTrans" cxnId="{7CFA88A9-DD93-4A3E-B7A5-7477EE414265}">
      <dgm:prSet/>
      <dgm:spPr/>
      <dgm:t>
        <a:bodyPr/>
        <a:lstStyle/>
        <a:p>
          <a:endParaRPr lang="en-IN"/>
        </a:p>
      </dgm:t>
    </dgm:pt>
    <dgm:pt modelId="{318816AA-5727-45DE-A9EE-43B32F68049C}">
      <dgm:prSet phldrT="[Text]"/>
      <dgm:spPr/>
      <dgm:t>
        <a:bodyPr/>
        <a:lstStyle/>
        <a:p>
          <a:r>
            <a:rPr lang="en-IN" b="0" i="0" dirty="0"/>
            <a:t>Auditing and Monitoring</a:t>
          </a:r>
          <a:endParaRPr lang="en-IN" dirty="0"/>
        </a:p>
      </dgm:t>
    </dgm:pt>
    <dgm:pt modelId="{53B55153-A2C5-434E-BAFF-7FBFF9470D20}" type="parTrans" cxnId="{2CDCCAF7-F40C-4B00-BA4D-1CB1BC4DBA01}">
      <dgm:prSet/>
      <dgm:spPr/>
      <dgm:t>
        <a:bodyPr/>
        <a:lstStyle/>
        <a:p>
          <a:endParaRPr lang="en-IN"/>
        </a:p>
      </dgm:t>
    </dgm:pt>
    <dgm:pt modelId="{992EDE3F-5FC4-405F-B1A0-65B5232FF4D3}" type="sibTrans" cxnId="{2CDCCAF7-F40C-4B00-BA4D-1CB1BC4DBA01}">
      <dgm:prSet/>
      <dgm:spPr/>
      <dgm:t>
        <a:bodyPr/>
        <a:lstStyle/>
        <a:p>
          <a:endParaRPr lang="en-IN"/>
        </a:p>
      </dgm:t>
    </dgm:pt>
    <dgm:pt modelId="{EF423C72-5403-406A-ACAC-EF5A68959BC7}">
      <dgm:prSet phldrT="[Text]"/>
      <dgm:spPr/>
      <dgm:t>
        <a:bodyPr/>
        <a:lstStyle/>
        <a:p>
          <a:r>
            <a:rPr lang="en-IN" b="0" i="0" dirty="0"/>
            <a:t>Secure Configuration</a:t>
          </a:r>
          <a:endParaRPr lang="en-IN" dirty="0"/>
        </a:p>
      </dgm:t>
    </dgm:pt>
    <dgm:pt modelId="{424B1D2A-53DC-4CD0-8FB6-41FC498ED839}" type="parTrans" cxnId="{242F242D-5D4C-4F75-908C-A2AB3A5EEA82}">
      <dgm:prSet/>
      <dgm:spPr/>
      <dgm:t>
        <a:bodyPr/>
        <a:lstStyle/>
        <a:p>
          <a:endParaRPr lang="en-IN"/>
        </a:p>
      </dgm:t>
    </dgm:pt>
    <dgm:pt modelId="{CF8803A5-D7B7-452A-85D8-FF979C5FAA06}" type="sibTrans" cxnId="{242F242D-5D4C-4F75-908C-A2AB3A5EEA82}">
      <dgm:prSet/>
      <dgm:spPr/>
      <dgm:t>
        <a:bodyPr/>
        <a:lstStyle/>
        <a:p>
          <a:endParaRPr lang="en-IN"/>
        </a:p>
      </dgm:t>
    </dgm:pt>
    <dgm:pt modelId="{FC760C7E-992C-4FA8-BE8C-AAEC5B810D61}">
      <dgm:prSet phldrT="[Text]"/>
      <dgm:spPr/>
      <dgm:t>
        <a:bodyPr/>
        <a:lstStyle/>
        <a:p>
          <a:r>
            <a:rPr lang="en-IN" b="0" i="0" dirty="0"/>
            <a:t>Data Masking and Anonymization</a:t>
          </a:r>
          <a:endParaRPr lang="en-IN" dirty="0"/>
        </a:p>
      </dgm:t>
    </dgm:pt>
    <dgm:pt modelId="{CFB247F1-EF61-4296-BC4E-9C7CBD068A40}" type="parTrans" cxnId="{BCE640D5-8071-4823-B4BF-33935A8CD852}">
      <dgm:prSet/>
      <dgm:spPr/>
      <dgm:t>
        <a:bodyPr/>
        <a:lstStyle/>
        <a:p>
          <a:endParaRPr lang="en-IN"/>
        </a:p>
      </dgm:t>
    </dgm:pt>
    <dgm:pt modelId="{315883DA-5C21-4CB8-8853-372D226DB99B}" type="sibTrans" cxnId="{BCE640D5-8071-4823-B4BF-33935A8CD852}">
      <dgm:prSet/>
      <dgm:spPr/>
      <dgm:t>
        <a:bodyPr/>
        <a:lstStyle/>
        <a:p>
          <a:endParaRPr lang="en-IN"/>
        </a:p>
      </dgm:t>
    </dgm:pt>
    <dgm:pt modelId="{F4537DFE-CE4F-47CC-A47A-983EE9FB7E3A}">
      <dgm:prSet phldrT="[Text]"/>
      <dgm:spPr/>
      <dgm:t>
        <a:bodyPr/>
        <a:lstStyle/>
        <a:p>
          <a:r>
            <a:rPr lang="en-IN" b="0" i="0" dirty="0"/>
            <a:t>Backup and Recovery</a:t>
          </a:r>
          <a:endParaRPr lang="en-IN" dirty="0"/>
        </a:p>
      </dgm:t>
    </dgm:pt>
    <dgm:pt modelId="{8D79C6ED-41D1-41BE-9FBC-5CE5EA3A0692}" type="parTrans" cxnId="{F5DC6E3B-6100-4D12-B258-DAFE15DC2404}">
      <dgm:prSet/>
      <dgm:spPr/>
      <dgm:t>
        <a:bodyPr/>
        <a:lstStyle/>
        <a:p>
          <a:endParaRPr lang="en-IN"/>
        </a:p>
      </dgm:t>
    </dgm:pt>
    <dgm:pt modelId="{516C15A6-FE26-449B-91D2-03E2C110BC18}" type="sibTrans" cxnId="{F5DC6E3B-6100-4D12-B258-DAFE15DC2404}">
      <dgm:prSet/>
      <dgm:spPr/>
      <dgm:t>
        <a:bodyPr/>
        <a:lstStyle/>
        <a:p>
          <a:endParaRPr lang="en-IN"/>
        </a:p>
      </dgm:t>
    </dgm:pt>
    <dgm:pt modelId="{BFD8E20A-BCE7-4A00-8379-9659B72F4A15}" type="pres">
      <dgm:prSet presAssocID="{B41E43BF-F7CE-4920-B1CF-96850E86FCFF}" presName="Name0" presStyleCnt="0">
        <dgm:presLayoutVars>
          <dgm:chMax val="1"/>
          <dgm:chPref val="1"/>
          <dgm:dir/>
          <dgm:animOne val="branch"/>
          <dgm:animLvl val="lvl"/>
        </dgm:presLayoutVars>
      </dgm:prSet>
      <dgm:spPr/>
    </dgm:pt>
    <dgm:pt modelId="{67569D9B-4E9F-4A9B-A24C-33F3AA8EA469}" type="pres">
      <dgm:prSet presAssocID="{EBC68A03-6FAA-463D-9991-EE624AABD0E9}" presName="Parent" presStyleLbl="node0" presStyleIdx="0" presStyleCnt="1">
        <dgm:presLayoutVars>
          <dgm:chMax val="6"/>
          <dgm:chPref val="6"/>
        </dgm:presLayoutVars>
      </dgm:prSet>
      <dgm:spPr/>
    </dgm:pt>
    <dgm:pt modelId="{E8FE0179-A96A-4C7A-BA69-51C6699DBF30}" type="pres">
      <dgm:prSet presAssocID="{11F582AB-FD9A-4749-A84D-5D9C7CA8DA76}" presName="Accent1" presStyleCnt="0"/>
      <dgm:spPr/>
    </dgm:pt>
    <dgm:pt modelId="{7004C465-8A8F-46EA-AA26-E1AA30FC0238}" type="pres">
      <dgm:prSet presAssocID="{11F582AB-FD9A-4749-A84D-5D9C7CA8DA76}" presName="Accent" presStyleLbl="bgShp" presStyleIdx="0" presStyleCnt="6"/>
      <dgm:spPr/>
    </dgm:pt>
    <dgm:pt modelId="{2EBC6F82-EDC9-4DEB-8313-EA1BF1690784}" type="pres">
      <dgm:prSet presAssocID="{11F582AB-FD9A-4749-A84D-5D9C7CA8DA76}" presName="Child1" presStyleLbl="node1" presStyleIdx="0" presStyleCnt="6">
        <dgm:presLayoutVars>
          <dgm:chMax val="0"/>
          <dgm:chPref val="0"/>
          <dgm:bulletEnabled val="1"/>
        </dgm:presLayoutVars>
      </dgm:prSet>
      <dgm:spPr/>
    </dgm:pt>
    <dgm:pt modelId="{BBC2A8A0-932A-4E26-9B90-94182209226B}" type="pres">
      <dgm:prSet presAssocID="{70B052E7-C507-4D8D-8253-04E87F75F641}" presName="Accent2" presStyleCnt="0"/>
      <dgm:spPr/>
    </dgm:pt>
    <dgm:pt modelId="{D997478B-15E1-4DE3-8DD9-0C706A0834B2}" type="pres">
      <dgm:prSet presAssocID="{70B052E7-C507-4D8D-8253-04E87F75F641}" presName="Accent" presStyleLbl="bgShp" presStyleIdx="1" presStyleCnt="6"/>
      <dgm:spPr/>
    </dgm:pt>
    <dgm:pt modelId="{866BEF0E-CFC7-44A7-936B-79AC6F6F69C6}" type="pres">
      <dgm:prSet presAssocID="{70B052E7-C507-4D8D-8253-04E87F75F641}" presName="Child2" presStyleLbl="node1" presStyleIdx="1" presStyleCnt="6">
        <dgm:presLayoutVars>
          <dgm:chMax val="0"/>
          <dgm:chPref val="0"/>
          <dgm:bulletEnabled val="1"/>
        </dgm:presLayoutVars>
      </dgm:prSet>
      <dgm:spPr/>
    </dgm:pt>
    <dgm:pt modelId="{FAC8BED3-25F7-4096-8218-BCA65917D873}" type="pres">
      <dgm:prSet presAssocID="{318816AA-5727-45DE-A9EE-43B32F68049C}" presName="Accent3" presStyleCnt="0"/>
      <dgm:spPr/>
    </dgm:pt>
    <dgm:pt modelId="{A540059F-3F43-4256-94F7-CCF72D0F73D8}" type="pres">
      <dgm:prSet presAssocID="{318816AA-5727-45DE-A9EE-43B32F68049C}" presName="Accent" presStyleLbl="bgShp" presStyleIdx="2" presStyleCnt="6"/>
      <dgm:spPr/>
    </dgm:pt>
    <dgm:pt modelId="{874ADD63-4566-4DC7-B5A4-F1E224CC7B0C}" type="pres">
      <dgm:prSet presAssocID="{318816AA-5727-45DE-A9EE-43B32F68049C}" presName="Child3" presStyleLbl="node1" presStyleIdx="2" presStyleCnt="6">
        <dgm:presLayoutVars>
          <dgm:chMax val="0"/>
          <dgm:chPref val="0"/>
          <dgm:bulletEnabled val="1"/>
        </dgm:presLayoutVars>
      </dgm:prSet>
      <dgm:spPr/>
    </dgm:pt>
    <dgm:pt modelId="{D0B660D4-631B-4EDB-AE4E-4BDC97D86F8D}" type="pres">
      <dgm:prSet presAssocID="{EF423C72-5403-406A-ACAC-EF5A68959BC7}" presName="Accent4" presStyleCnt="0"/>
      <dgm:spPr/>
    </dgm:pt>
    <dgm:pt modelId="{DF12D47B-28EC-404E-BA45-30F4A3BDEB0B}" type="pres">
      <dgm:prSet presAssocID="{EF423C72-5403-406A-ACAC-EF5A68959BC7}" presName="Accent" presStyleLbl="bgShp" presStyleIdx="3" presStyleCnt="6"/>
      <dgm:spPr/>
    </dgm:pt>
    <dgm:pt modelId="{A9973B5E-1B8C-401E-8F96-888BF79F9AD2}" type="pres">
      <dgm:prSet presAssocID="{EF423C72-5403-406A-ACAC-EF5A68959BC7}" presName="Child4" presStyleLbl="node1" presStyleIdx="3" presStyleCnt="6">
        <dgm:presLayoutVars>
          <dgm:chMax val="0"/>
          <dgm:chPref val="0"/>
          <dgm:bulletEnabled val="1"/>
        </dgm:presLayoutVars>
      </dgm:prSet>
      <dgm:spPr/>
    </dgm:pt>
    <dgm:pt modelId="{7D5F463D-ADF9-4537-8287-5E1C08D007A8}" type="pres">
      <dgm:prSet presAssocID="{FC760C7E-992C-4FA8-BE8C-AAEC5B810D61}" presName="Accent5" presStyleCnt="0"/>
      <dgm:spPr/>
    </dgm:pt>
    <dgm:pt modelId="{0A21B139-CDD7-4A2F-A205-75352F0300C1}" type="pres">
      <dgm:prSet presAssocID="{FC760C7E-992C-4FA8-BE8C-AAEC5B810D61}" presName="Accent" presStyleLbl="bgShp" presStyleIdx="4" presStyleCnt="6"/>
      <dgm:spPr/>
    </dgm:pt>
    <dgm:pt modelId="{90F7576C-75C4-487C-92D4-5096A2515A2D}" type="pres">
      <dgm:prSet presAssocID="{FC760C7E-992C-4FA8-BE8C-AAEC5B810D61}" presName="Child5" presStyleLbl="node1" presStyleIdx="4" presStyleCnt="6">
        <dgm:presLayoutVars>
          <dgm:chMax val="0"/>
          <dgm:chPref val="0"/>
          <dgm:bulletEnabled val="1"/>
        </dgm:presLayoutVars>
      </dgm:prSet>
      <dgm:spPr/>
    </dgm:pt>
    <dgm:pt modelId="{944EDC17-F2A5-43CB-B432-21F96F191705}" type="pres">
      <dgm:prSet presAssocID="{F4537DFE-CE4F-47CC-A47A-983EE9FB7E3A}" presName="Accent6" presStyleCnt="0"/>
      <dgm:spPr/>
    </dgm:pt>
    <dgm:pt modelId="{34C3D913-B624-4227-A48D-FA1F224D914D}" type="pres">
      <dgm:prSet presAssocID="{F4537DFE-CE4F-47CC-A47A-983EE9FB7E3A}" presName="Accent" presStyleLbl="bgShp" presStyleIdx="5" presStyleCnt="6"/>
      <dgm:spPr/>
    </dgm:pt>
    <dgm:pt modelId="{625F2914-632A-4FA9-A1AB-5704ECA138C7}" type="pres">
      <dgm:prSet presAssocID="{F4537DFE-CE4F-47CC-A47A-983EE9FB7E3A}" presName="Child6" presStyleLbl="node1" presStyleIdx="5" presStyleCnt="6">
        <dgm:presLayoutVars>
          <dgm:chMax val="0"/>
          <dgm:chPref val="0"/>
          <dgm:bulletEnabled val="1"/>
        </dgm:presLayoutVars>
      </dgm:prSet>
      <dgm:spPr/>
    </dgm:pt>
  </dgm:ptLst>
  <dgm:cxnLst>
    <dgm:cxn modelId="{242F242D-5D4C-4F75-908C-A2AB3A5EEA82}" srcId="{EBC68A03-6FAA-463D-9991-EE624AABD0E9}" destId="{EF423C72-5403-406A-ACAC-EF5A68959BC7}" srcOrd="3" destOrd="0" parTransId="{424B1D2A-53DC-4CD0-8FB6-41FC498ED839}" sibTransId="{CF8803A5-D7B7-452A-85D8-FF979C5FAA06}"/>
    <dgm:cxn modelId="{F5DC6E3B-6100-4D12-B258-DAFE15DC2404}" srcId="{EBC68A03-6FAA-463D-9991-EE624AABD0E9}" destId="{F4537DFE-CE4F-47CC-A47A-983EE9FB7E3A}" srcOrd="5" destOrd="0" parTransId="{8D79C6ED-41D1-41BE-9FBC-5CE5EA3A0692}" sibTransId="{516C15A6-FE26-449B-91D2-03E2C110BC18}"/>
    <dgm:cxn modelId="{D398055B-860A-4F2E-B858-DBA8453F0CB2}" type="presOf" srcId="{EBC68A03-6FAA-463D-9991-EE624AABD0E9}" destId="{67569D9B-4E9F-4A9B-A24C-33F3AA8EA469}" srcOrd="0" destOrd="0" presId="urn:microsoft.com/office/officeart/2011/layout/HexagonRadial"/>
    <dgm:cxn modelId="{48CC9166-C8B0-4598-A557-5AF1AFACE15A}" type="presOf" srcId="{EF423C72-5403-406A-ACAC-EF5A68959BC7}" destId="{A9973B5E-1B8C-401E-8F96-888BF79F9AD2}" srcOrd="0" destOrd="0" presId="urn:microsoft.com/office/officeart/2011/layout/HexagonRadial"/>
    <dgm:cxn modelId="{56DE556F-2423-4639-8849-F3D77CA6E74E}" type="presOf" srcId="{B41E43BF-F7CE-4920-B1CF-96850E86FCFF}" destId="{BFD8E20A-BCE7-4A00-8379-9659B72F4A15}" srcOrd="0" destOrd="0" presId="urn:microsoft.com/office/officeart/2011/layout/HexagonRadial"/>
    <dgm:cxn modelId="{663E2685-1ADD-4F9A-B526-592517D328EE}" srcId="{B41E43BF-F7CE-4920-B1CF-96850E86FCFF}" destId="{EBC68A03-6FAA-463D-9991-EE624AABD0E9}" srcOrd="0" destOrd="0" parTransId="{0740A90D-EE94-4AA0-99AC-96D4BF150EF3}" sibTransId="{B242A75C-3456-4614-BB77-DBEF8A83E741}"/>
    <dgm:cxn modelId="{883EAE93-DF1E-4A6F-BFDB-EF2FAD514B99}" type="presOf" srcId="{11F582AB-FD9A-4749-A84D-5D9C7CA8DA76}" destId="{2EBC6F82-EDC9-4DEB-8313-EA1BF1690784}" srcOrd="0" destOrd="0" presId="urn:microsoft.com/office/officeart/2011/layout/HexagonRadial"/>
    <dgm:cxn modelId="{14CAA49E-7919-41B2-B79A-1B4763773244}" type="presOf" srcId="{FC760C7E-992C-4FA8-BE8C-AAEC5B810D61}" destId="{90F7576C-75C4-487C-92D4-5096A2515A2D}" srcOrd="0" destOrd="0" presId="urn:microsoft.com/office/officeart/2011/layout/HexagonRadial"/>
    <dgm:cxn modelId="{CB2161A0-CC54-4C5E-8AA4-8CA0613C2468}" type="presOf" srcId="{F4537DFE-CE4F-47CC-A47A-983EE9FB7E3A}" destId="{625F2914-632A-4FA9-A1AB-5704ECA138C7}" srcOrd="0" destOrd="0" presId="urn:microsoft.com/office/officeart/2011/layout/HexagonRadial"/>
    <dgm:cxn modelId="{BF5D4EA4-630F-4A92-B0B2-BFF80E91CDD0}" type="presOf" srcId="{318816AA-5727-45DE-A9EE-43B32F68049C}" destId="{874ADD63-4566-4DC7-B5A4-F1E224CC7B0C}" srcOrd="0" destOrd="0" presId="urn:microsoft.com/office/officeart/2011/layout/HexagonRadial"/>
    <dgm:cxn modelId="{7CFA88A9-DD93-4A3E-B7A5-7477EE414265}" srcId="{EBC68A03-6FAA-463D-9991-EE624AABD0E9}" destId="{70B052E7-C507-4D8D-8253-04E87F75F641}" srcOrd="1" destOrd="0" parTransId="{C9DBBCE6-663F-481F-832D-E90DFFBB88F6}" sibTransId="{A78031F6-44F2-44A7-8F18-9D0E9AD6EA02}"/>
    <dgm:cxn modelId="{BCE640D5-8071-4823-B4BF-33935A8CD852}" srcId="{EBC68A03-6FAA-463D-9991-EE624AABD0E9}" destId="{FC760C7E-992C-4FA8-BE8C-AAEC5B810D61}" srcOrd="4" destOrd="0" parTransId="{CFB247F1-EF61-4296-BC4E-9C7CBD068A40}" sibTransId="{315883DA-5C21-4CB8-8853-372D226DB99B}"/>
    <dgm:cxn modelId="{D52E14DE-1EBD-4CAA-AFA8-17F3C9E5322C}" srcId="{EBC68A03-6FAA-463D-9991-EE624AABD0E9}" destId="{11F582AB-FD9A-4749-A84D-5D9C7CA8DA76}" srcOrd="0" destOrd="0" parTransId="{340EBE7C-E7DA-40AA-9289-37B7BCA23EAA}" sibTransId="{6F29EEC4-8105-4419-878A-E6C83D002A67}"/>
    <dgm:cxn modelId="{29B485F5-9602-47CF-9290-1243009A34FE}" type="presOf" srcId="{70B052E7-C507-4D8D-8253-04E87F75F641}" destId="{866BEF0E-CFC7-44A7-936B-79AC6F6F69C6}" srcOrd="0" destOrd="0" presId="urn:microsoft.com/office/officeart/2011/layout/HexagonRadial"/>
    <dgm:cxn modelId="{2CDCCAF7-F40C-4B00-BA4D-1CB1BC4DBA01}" srcId="{EBC68A03-6FAA-463D-9991-EE624AABD0E9}" destId="{318816AA-5727-45DE-A9EE-43B32F68049C}" srcOrd="2" destOrd="0" parTransId="{53B55153-A2C5-434E-BAFF-7FBFF9470D20}" sibTransId="{992EDE3F-5FC4-405F-B1A0-65B5232FF4D3}"/>
    <dgm:cxn modelId="{3738C2C5-0689-4512-9852-FC0D395B22BD}" type="presParOf" srcId="{BFD8E20A-BCE7-4A00-8379-9659B72F4A15}" destId="{67569D9B-4E9F-4A9B-A24C-33F3AA8EA469}" srcOrd="0" destOrd="0" presId="urn:microsoft.com/office/officeart/2011/layout/HexagonRadial"/>
    <dgm:cxn modelId="{9141103A-C668-4633-BAAD-128877CD74F6}" type="presParOf" srcId="{BFD8E20A-BCE7-4A00-8379-9659B72F4A15}" destId="{E8FE0179-A96A-4C7A-BA69-51C6699DBF30}" srcOrd="1" destOrd="0" presId="urn:microsoft.com/office/officeart/2011/layout/HexagonRadial"/>
    <dgm:cxn modelId="{EB51E875-E349-4ABD-8D2F-C9179C2E9E9C}" type="presParOf" srcId="{E8FE0179-A96A-4C7A-BA69-51C6699DBF30}" destId="{7004C465-8A8F-46EA-AA26-E1AA30FC0238}" srcOrd="0" destOrd="0" presId="urn:microsoft.com/office/officeart/2011/layout/HexagonRadial"/>
    <dgm:cxn modelId="{B04A2EBF-F93A-4ADE-8255-EF2C0631B6BC}" type="presParOf" srcId="{BFD8E20A-BCE7-4A00-8379-9659B72F4A15}" destId="{2EBC6F82-EDC9-4DEB-8313-EA1BF1690784}" srcOrd="2" destOrd="0" presId="urn:microsoft.com/office/officeart/2011/layout/HexagonRadial"/>
    <dgm:cxn modelId="{0C36C4CF-05CD-4A16-9F8C-20EA9AD66994}" type="presParOf" srcId="{BFD8E20A-BCE7-4A00-8379-9659B72F4A15}" destId="{BBC2A8A0-932A-4E26-9B90-94182209226B}" srcOrd="3" destOrd="0" presId="urn:microsoft.com/office/officeart/2011/layout/HexagonRadial"/>
    <dgm:cxn modelId="{9198CD5D-70AB-47FC-928A-95E82156B09D}" type="presParOf" srcId="{BBC2A8A0-932A-4E26-9B90-94182209226B}" destId="{D997478B-15E1-4DE3-8DD9-0C706A0834B2}" srcOrd="0" destOrd="0" presId="urn:microsoft.com/office/officeart/2011/layout/HexagonRadial"/>
    <dgm:cxn modelId="{E1B79C86-3F7A-424D-A28E-FF87B2A078BE}" type="presParOf" srcId="{BFD8E20A-BCE7-4A00-8379-9659B72F4A15}" destId="{866BEF0E-CFC7-44A7-936B-79AC6F6F69C6}" srcOrd="4" destOrd="0" presId="urn:microsoft.com/office/officeart/2011/layout/HexagonRadial"/>
    <dgm:cxn modelId="{F987EDE2-7270-47D1-8947-6ACDEA90D0A3}" type="presParOf" srcId="{BFD8E20A-BCE7-4A00-8379-9659B72F4A15}" destId="{FAC8BED3-25F7-4096-8218-BCA65917D873}" srcOrd="5" destOrd="0" presId="urn:microsoft.com/office/officeart/2011/layout/HexagonRadial"/>
    <dgm:cxn modelId="{0B97E720-7F37-413D-9135-EE6888B867AA}" type="presParOf" srcId="{FAC8BED3-25F7-4096-8218-BCA65917D873}" destId="{A540059F-3F43-4256-94F7-CCF72D0F73D8}" srcOrd="0" destOrd="0" presId="urn:microsoft.com/office/officeart/2011/layout/HexagonRadial"/>
    <dgm:cxn modelId="{3CE11C85-65BB-4BD2-810D-1290644DD86A}" type="presParOf" srcId="{BFD8E20A-BCE7-4A00-8379-9659B72F4A15}" destId="{874ADD63-4566-4DC7-B5A4-F1E224CC7B0C}" srcOrd="6" destOrd="0" presId="urn:microsoft.com/office/officeart/2011/layout/HexagonRadial"/>
    <dgm:cxn modelId="{C715B7B2-828F-454F-9B53-D659D706F21B}" type="presParOf" srcId="{BFD8E20A-BCE7-4A00-8379-9659B72F4A15}" destId="{D0B660D4-631B-4EDB-AE4E-4BDC97D86F8D}" srcOrd="7" destOrd="0" presId="urn:microsoft.com/office/officeart/2011/layout/HexagonRadial"/>
    <dgm:cxn modelId="{BEADC106-09B8-4771-8F3E-E52348D33D1A}" type="presParOf" srcId="{D0B660D4-631B-4EDB-AE4E-4BDC97D86F8D}" destId="{DF12D47B-28EC-404E-BA45-30F4A3BDEB0B}" srcOrd="0" destOrd="0" presId="urn:microsoft.com/office/officeart/2011/layout/HexagonRadial"/>
    <dgm:cxn modelId="{530524B5-12D3-4D88-A973-DA4406380D0E}" type="presParOf" srcId="{BFD8E20A-BCE7-4A00-8379-9659B72F4A15}" destId="{A9973B5E-1B8C-401E-8F96-888BF79F9AD2}" srcOrd="8" destOrd="0" presId="urn:microsoft.com/office/officeart/2011/layout/HexagonRadial"/>
    <dgm:cxn modelId="{F89406C6-DFAA-4EDC-B2A6-48AAFB1BDF8A}" type="presParOf" srcId="{BFD8E20A-BCE7-4A00-8379-9659B72F4A15}" destId="{7D5F463D-ADF9-4537-8287-5E1C08D007A8}" srcOrd="9" destOrd="0" presId="urn:microsoft.com/office/officeart/2011/layout/HexagonRadial"/>
    <dgm:cxn modelId="{3D09D715-3658-4951-AE58-9F1E64E28510}" type="presParOf" srcId="{7D5F463D-ADF9-4537-8287-5E1C08D007A8}" destId="{0A21B139-CDD7-4A2F-A205-75352F0300C1}" srcOrd="0" destOrd="0" presId="urn:microsoft.com/office/officeart/2011/layout/HexagonRadial"/>
    <dgm:cxn modelId="{169DA5A0-8E99-4B58-BC83-9335F054EBB2}" type="presParOf" srcId="{BFD8E20A-BCE7-4A00-8379-9659B72F4A15}" destId="{90F7576C-75C4-487C-92D4-5096A2515A2D}" srcOrd="10" destOrd="0" presId="urn:microsoft.com/office/officeart/2011/layout/HexagonRadial"/>
    <dgm:cxn modelId="{6DC04483-087B-4E29-B832-916AA7F93035}" type="presParOf" srcId="{BFD8E20A-BCE7-4A00-8379-9659B72F4A15}" destId="{944EDC17-F2A5-43CB-B432-21F96F191705}" srcOrd="11" destOrd="0" presId="urn:microsoft.com/office/officeart/2011/layout/HexagonRadial"/>
    <dgm:cxn modelId="{CB29783B-808C-49B4-95F3-19C4A152274A}" type="presParOf" srcId="{944EDC17-F2A5-43CB-B432-21F96F191705}" destId="{34C3D913-B624-4227-A48D-FA1F224D914D}" srcOrd="0" destOrd="0" presId="urn:microsoft.com/office/officeart/2011/layout/HexagonRadial"/>
    <dgm:cxn modelId="{EA01ADC6-911C-47A8-9EE8-A3D16F045599}" type="presParOf" srcId="{BFD8E20A-BCE7-4A00-8379-9659B72F4A15}" destId="{625F2914-632A-4FA9-A1AB-5704ECA138C7}"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69D9B-4E9F-4A9B-A24C-33F3AA8EA469}">
      <dsp:nvSpPr>
        <dsp:cNvPr id="0" name=""/>
        <dsp:cNvSpPr/>
      </dsp:nvSpPr>
      <dsp:spPr>
        <a:xfrm>
          <a:off x="2246186" y="1021621"/>
          <a:ext cx="1298525" cy="1123276"/>
        </a:xfrm>
        <a:prstGeom prst="hexagon">
          <a:avLst>
            <a:gd name="adj" fmla="val 28570"/>
            <a:gd name="vf" fmla="val 11547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endParaRPr lang="en-IN" sz="800" kern="1200" dirty="0"/>
        </a:p>
      </dsp:txBody>
      <dsp:txXfrm>
        <a:off x="2461370" y="1207764"/>
        <a:ext cx="868157" cy="750990"/>
      </dsp:txXfrm>
    </dsp:sp>
    <dsp:sp modelId="{D997478B-15E1-4DE3-8DD9-0C706A0834B2}">
      <dsp:nvSpPr>
        <dsp:cNvPr id="0" name=""/>
        <dsp:cNvSpPr/>
      </dsp:nvSpPr>
      <dsp:spPr>
        <a:xfrm>
          <a:off x="3059312" y="484209"/>
          <a:ext cx="489929" cy="422139"/>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BC6F82-EDC9-4DEB-8313-EA1BF1690784}">
      <dsp:nvSpPr>
        <dsp:cNvPr id="0" name=""/>
        <dsp:cNvSpPr/>
      </dsp:nvSpPr>
      <dsp:spPr>
        <a:xfrm>
          <a:off x="2365799" y="0"/>
          <a:ext cx="1064132" cy="920599"/>
        </a:xfrm>
        <a:prstGeom prst="hexagon">
          <a:avLst>
            <a:gd name="adj" fmla="val 28570"/>
            <a:gd name="vf" fmla="val 1154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Access Control</a:t>
          </a:r>
          <a:endParaRPr lang="en-IN" sz="800" kern="1200" dirty="0"/>
        </a:p>
      </dsp:txBody>
      <dsp:txXfrm>
        <a:off x="2542148" y="152563"/>
        <a:ext cx="711434" cy="615473"/>
      </dsp:txXfrm>
    </dsp:sp>
    <dsp:sp modelId="{A540059F-3F43-4256-94F7-CCF72D0F73D8}">
      <dsp:nvSpPr>
        <dsp:cNvPr id="0" name=""/>
        <dsp:cNvSpPr/>
      </dsp:nvSpPr>
      <dsp:spPr>
        <a:xfrm>
          <a:off x="3631098" y="1273384"/>
          <a:ext cx="489929" cy="422139"/>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6BEF0E-CFC7-44A7-936B-79AC6F6F69C6}">
      <dsp:nvSpPr>
        <dsp:cNvPr id="0" name=""/>
        <dsp:cNvSpPr/>
      </dsp:nvSpPr>
      <dsp:spPr>
        <a:xfrm>
          <a:off x="3341732" y="566230"/>
          <a:ext cx="1064132" cy="920599"/>
        </a:xfrm>
        <a:prstGeom prst="hexagon">
          <a:avLst>
            <a:gd name="adj" fmla="val 28570"/>
            <a:gd name="vf" fmla="val 115470"/>
          </a:avLst>
        </a:prstGeom>
        <a:solidFill>
          <a:schemeClr val="accent4">
            <a:hueOff val="-1371032"/>
            <a:satOff val="14804"/>
            <a:lumOff val="6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Encryption</a:t>
          </a:r>
          <a:endParaRPr lang="en-IN" sz="800" kern="1200" dirty="0"/>
        </a:p>
      </dsp:txBody>
      <dsp:txXfrm>
        <a:off x="3518081" y="718793"/>
        <a:ext cx="711434" cy="615473"/>
      </dsp:txXfrm>
    </dsp:sp>
    <dsp:sp modelId="{DF12D47B-28EC-404E-BA45-30F4A3BDEB0B}">
      <dsp:nvSpPr>
        <dsp:cNvPr id="0" name=""/>
        <dsp:cNvSpPr/>
      </dsp:nvSpPr>
      <dsp:spPr>
        <a:xfrm>
          <a:off x="3233899" y="2164215"/>
          <a:ext cx="489929" cy="422139"/>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ADD63-4566-4DC7-B5A4-F1E224CC7B0C}">
      <dsp:nvSpPr>
        <dsp:cNvPr id="0" name=""/>
        <dsp:cNvSpPr/>
      </dsp:nvSpPr>
      <dsp:spPr>
        <a:xfrm>
          <a:off x="3341732" y="1679373"/>
          <a:ext cx="1064132" cy="920599"/>
        </a:xfrm>
        <a:prstGeom prst="hexagon">
          <a:avLst>
            <a:gd name="adj" fmla="val 28570"/>
            <a:gd name="vf" fmla="val 115470"/>
          </a:avLst>
        </a:prstGeom>
        <a:solidFill>
          <a:schemeClr val="accent4">
            <a:hueOff val="-2742065"/>
            <a:satOff val="29608"/>
            <a:lumOff val="12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Auditing and Monitoring</a:t>
          </a:r>
          <a:endParaRPr lang="en-IN" sz="800" kern="1200" dirty="0"/>
        </a:p>
      </dsp:txBody>
      <dsp:txXfrm>
        <a:off x="3518081" y="1831936"/>
        <a:ext cx="711434" cy="615473"/>
      </dsp:txXfrm>
    </dsp:sp>
    <dsp:sp modelId="{0A21B139-CDD7-4A2F-A205-75352F0300C1}">
      <dsp:nvSpPr>
        <dsp:cNvPr id="0" name=""/>
        <dsp:cNvSpPr/>
      </dsp:nvSpPr>
      <dsp:spPr>
        <a:xfrm>
          <a:off x="2248602" y="2256687"/>
          <a:ext cx="489929" cy="422139"/>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73B5E-1B8C-401E-8F96-888BF79F9AD2}">
      <dsp:nvSpPr>
        <dsp:cNvPr id="0" name=""/>
        <dsp:cNvSpPr/>
      </dsp:nvSpPr>
      <dsp:spPr>
        <a:xfrm>
          <a:off x="2365799" y="2246236"/>
          <a:ext cx="1064132" cy="920599"/>
        </a:xfrm>
        <a:prstGeom prst="hexagon">
          <a:avLst>
            <a:gd name="adj" fmla="val 28570"/>
            <a:gd name="vf" fmla="val 115470"/>
          </a:avLst>
        </a:prstGeom>
        <a:solidFill>
          <a:schemeClr val="accent4">
            <a:hueOff val="-4113097"/>
            <a:satOff val="44412"/>
            <a:lumOff val="18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Secure Configuration</a:t>
          </a:r>
          <a:endParaRPr lang="en-IN" sz="800" kern="1200" dirty="0"/>
        </a:p>
      </dsp:txBody>
      <dsp:txXfrm>
        <a:off x="2542148" y="2398799"/>
        <a:ext cx="711434" cy="615473"/>
      </dsp:txXfrm>
    </dsp:sp>
    <dsp:sp modelId="{34C3D913-B624-4227-A48D-FA1F224D914D}">
      <dsp:nvSpPr>
        <dsp:cNvPr id="0" name=""/>
        <dsp:cNvSpPr/>
      </dsp:nvSpPr>
      <dsp:spPr>
        <a:xfrm>
          <a:off x="1667453" y="1467828"/>
          <a:ext cx="489929" cy="422139"/>
        </a:xfrm>
        <a:prstGeom prst="hexagon">
          <a:avLst>
            <a:gd name="adj" fmla="val 28900"/>
            <a:gd name="vf" fmla="val 11547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7576C-75C4-487C-92D4-5096A2515A2D}">
      <dsp:nvSpPr>
        <dsp:cNvPr id="0" name=""/>
        <dsp:cNvSpPr/>
      </dsp:nvSpPr>
      <dsp:spPr>
        <a:xfrm>
          <a:off x="1385335" y="1680006"/>
          <a:ext cx="1064132" cy="920599"/>
        </a:xfrm>
        <a:prstGeom prst="hexagon">
          <a:avLst>
            <a:gd name="adj" fmla="val 28570"/>
            <a:gd name="vf" fmla="val 115470"/>
          </a:avLst>
        </a:prstGeom>
        <a:solidFill>
          <a:schemeClr val="accent4">
            <a:hueOff val="-5484130"/>
            <a:satOff val="59216"/>
            <a:lumOff val="246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Data Masking and Anonymization</a:t>
          </a:r>
          <a:endParaRPr lang="en-IN" sz="800" kern="1200" dirty="0"/>
        </a:p>
      </dsp:txBody>
      <dsp:txXfrm>
        <a:off x="1561684" y="1832569"/>
        <a:ext cx="711434" cy="615473"/>
      </dsp:txXfrm>
    </dsp:sp>
    <dsp:sp modelId="{625F2914-632A-4FA9-A1AB-5704ECA138C7}">
      <dsp:nvSpPr>
        <dsp:cNvPr id="0" name=""/>
        <dsp:cNvSpPr/>
      </dsp:nvSpPr>
      <dsp:spPr>
        <a:xfrm>
          <a:off x="1385335" y="564963"/>
          <a:ext cx="1064132" cy="920599"/>
        </a:xfrm>
        <a:prstGeom prst="hexagon">
          <a:avLst>
            <a:gd name="adj" fmla="val 28570"/>
            <a:gd name="vf" fmla="val 115470"/>
          </a:avLst>
        </a:prstGeom>
        <a:solidFill>
          <a:schemeClr val="accent4">
            <a:hueOff val="-6855162"/>
            <a:satOff val="74020"/>
            <a:lumOff val="30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i="0" kern="1200" dirty="0"/>
            <a:t>Backup and Recovery</a:t>
          </a:r>
          <a:endParaRPr lang="en-IN" sz="800" kern="1200" dirty="0"/>
        </a:p>
      </dsp:txBody>
      <dsp:txXfrm>
        <a:off x="1561684" y="717526"/>
        <a:ext cx="711434" cy="61547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404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2127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5675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4730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01618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72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307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6281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5050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48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8879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97264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0329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7135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27768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2335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9478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3161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9778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6980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2502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249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5716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6796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6311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92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88964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17778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46135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9911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06839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4382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311100B6-4531-09B1-5727-2259C1DA47BE}"/>
            </a:ext>
          </a:extLst>
        </p:cNvPr>
        <p:cNvGrpSpPr/>
        <p:nvPr/>
      </p:nvGrpSpPr>
      <p:grpSpPr>
        <a:xfrm>
          <a:off x="0" y="0"/>
          <a:ext cx="0" cy="0"/>
          <a:chOff x="0" y="0"/>
          <a:chExt cx="0" cy="0"/>
        </a:xfrm>
      </p:grpSpPr>
      <p:sp>
        <p:nvSpPr>
          <p:cNvPr id="266" name="Google Shape;266;g10bc1bf111f_4_114:notes">
            <a:extLst>
              <a:ext uri="{FF2B5EF4-FFF2-40B4-BE49-F238E27FC236}">
                <a16:creationId xmlns:a16="http://schemas.microsoft.com/office/drawing/2014/main" id="{FC1D6259-33EF-A7FE-298F-2403872661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a:extLst>
              <a:ext uri="{FF2B5EF4-FFF2-40B4-BE49-F238E27FC236}">
                <a16:creationId xmlns:a16="http://schemas.microsoft.com/office/drawing/2014/main" id="{4279A235-A799-922F-F8B2-C851FD28C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7957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03056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64241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42511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6877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8648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6694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3505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4925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96143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B8276CB-73E2-EC4F-A8C6-E7CC8C4F0C8C}"/>
            </a:ext>
          </a:extLst>
        </p:cNvPr>
        <p:cNvGrpSpPr/>
        <p:nvPr/>
      </p:nvGrpSpPr>
      <p:grpSpPr>
        <a:xfrm>
          <a:off x="0" y="0"/>
          <a:ext cx="0" cy="0"/>
          <a:chOff x="0" y="0"/>
          <a:chExt cx="0" cy="0"/>
        </a:xfrm>
      </p:grpSpPr>
      <p:sp>
        <p:nvSpPr>
          <p:cNvPr id="266" name="Google Shape;266;g10bc1bf111f_4_114:notes">
            <a:extLst>
              <a:ext uri="{FF2B5EF4-FFF2-40B4-BE49-F238E27FC236}">
                <a16:creationId xmlns:a16="http://schemas.microsoft.com/office/drawing/2014/main" id="{F51141B6-281F-BB96-E0E8-CF6FC84A75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a:extLst>
              <a:ext uri="{FF2B5EF4-FFF2-40B4-BE49-F238E27FC236}">
                <a16:creationId xmlns:a16="http://schemas.microsoft.com/office/drawing/2014/main" id="{5D2F8802-6F9D-D0D3-64AE-78A392F393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9925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960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CF0B99D9-2242-38FA-5255-F3BDD1FEB283}"/>
            </a:ext>
          </a:extLst>
        </p:cNvPr>
        <p:cNvGrpSpPr/>
        <p:nvPr/>
      </p:nvGrpSpPr>
      <p:grpSpPr>
        <a:xfrm>
          <a:off x="0" y="0"/>
          <a:ext cx="0" cy="0"/>
          <a:chOff x="0" y="0"/>
          <a:chExt cx="0" cy="0"/>
        </a:xfrm>
      </p:grpSpPr>
      <p:sp>
        <p:nvSpPr>
          <p:cNvPr id="266" name="Google Shape;266;g10bc1bf111f_4_114:notes">
            <a:extLst>
              <a:ext uri="{FF2B5EF4-FFF2-40B4-BE49-F238E27FC236}">
                <a16:creationId xmlns:a16="http://schemas.microsoft.com/office/drawing/2014/main" id="{6A37E8AA-2BF5-E23F-1E58-F8449A3750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a:extLst>
              <a:ext uri="{FF2B5EF4-FFF2-40B4-BE49-F238E27FC236}">
                <a16:creationId xmlns:a16="http://schemas.microsoft.com/office/drawing/2014/main" id="{53BA1F09-15E9-FD29-6033-280CBA1195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89881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05EAD7E0-D9DE-4A3F-25EB-6DB831789A95}"/>
            </a:ext>
          </a:extLst>
        </p:cNvPr>
        <p:cNvGrpSpPr/>
        <p:nvPr/>
      </p:nvGrpSpPr>
      <p:grpSpPr>
        <a:xfrm>
          <a:off x="0" y="0"/>
          <a:ext cx="0" cy="0"/>
          <a:chOff x="0" y="0"/>
          <a:chExt cx="0" cy="0"/>
        </a:xfrm>
      </p:grpSpPr>
      <p:sp>
        <p:nvSpPr>
          <p:cNvPr id="266" name="Google Shape;266;g10bc1bf111f_4_114:notes">
            <a:extLst>
              <a:ext uri="{FF2B5EF4-FFF2-40B4-BE49-F238E27FC236}">
                <a16:creationId xmlns:a16="http://schemas.microsoft.com/office/drawing/2014/main" id="{20074458-4AFD-33EA-9251-E1A6D7E987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a:extLst>
              <a:ext uri="{FF2B5EF4-FFF2-40B4-BE49-F238E27FC236}">
                <a16:creationId xmlns:a16="http://schemas.microsoft.com/office/drawing/2014/main" id="{2133E00F-30DF-B47F-0B37-9BB9B795AA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36865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4BF310E5-8E84-F190-9F3A-D272F99C145B}"/>
            </a:ext>
          </a:extLst>
        </p:cNvPr>
        <p:cNvGrpSpPr/>
        <p:nvPr/>
      </p:nvGrpSpPr>
      <p:grpSpPr>
        <a:xfrm>
          <a:off x="0" y="0"/>
          <a:ext cx="0" cy="0"/>
          <a:chOff x="0" y="0"/>
          <a:chExt cx="0" cy="0"/>
        </a:xfrm>
      </p:grpSpPr>
      <p:sp>
        <p:nvSpPr>
          <p:cNvPr id="266" name="Google Shape;266;g10bc1bf111f_4_114:notes">
            <a:extLst>
              <a:ext uri="{FF2B5EF4-FFF2-40B4-BE49-F238E27FC236}">
                <a16:creationId xmlns:a16="http://schemas.microsoft.com/office/drawing/2014/main" id="{02887B42-BF0E-9D4F-52B6-FFBA9B1560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a:extLst>
              <a:ext uri="{FF2B5EF4-FFF2-40B4-BE49-F238E27FC236}">
                <a16:creationId xmlns:a16="http://schemas.microsoft.com/office/drawing/2014/main" id="{5FA9E0C6-9C1A-F258-13D6-6BB8A472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50516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92784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427117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96828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28388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296345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8639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7183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2622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68460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72765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357211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54225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72504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208776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07152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25991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76520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936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89706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599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8222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760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0bc1bf111f_4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0bc1bf111f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4860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59350" y="446700"/>
            <a:ext cx="8025300" cy="4250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020625" y="1310475"/>
            <a:ext cx="4572000" cy="2336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Font typeface="Archivo Black"/>
              <a:buNone/>
              <a:defRPr sz="4800">
                <a:latin typeface="Archivo Black"/>
                <a:ea typeface="Archivo Black"/>
                <a:cs typeface="Archivo Black"/>
                <a:sym typeface="Archivo Black"/>
              </a:defRPr>
            </a:lvl1pPr>
            <a:lvl2pPr lvl="1" algn="ctr">
              <a:spcBef>
                <a:spcPts val="0"/>
              </a:spcBef>
              <a:spcAft>
                <a:spcPts val="0"/>
              </a:spcAft>
              <a:buSzPts val="5200"/>
              <a:buFont typeface="Archivo Black"/>
              <a:buNone/>
              <a:defRPr sz="5200">
                <a:latin typeface="Archivo Black"/>
                <a:ea typeface="Archivo Black"/>
                <a:cs typeface="Archivo Black"/>
                <a:sym typeface="Archivo Black"/>
              </a:defRPr>
            </a:lvl2pPr>
            <a:lvl3pPr lvl="2" algn="ctr">
              <a:spcBef>
                <a:spcPts val="0"/>
              </a:spcBef>
              <a:spcAft>
                <a:spcPts val="0"/>
              </a:spcAft>
              <a:buSzPts val="5200"/>
              <a:buFont typeface="Archivo Black"/>
              <a:buNone/>
              <a:defRPr sz="5200">
                <a:latin typeface="Archivo Black"/>
                <a:ea typeface="Archivo Black"/>
                <a:cs typeface="Archivo Black"/>
                <a:sym typeface="Archivo Black"/>
              </a:defRPr>
            </a:lvl3pPr>
            <a:lvl4pPr lvl="3" algn="ctr">
              <a:spcBef>
                <a:spcPts val="0"/>
              </a:spcBef>
              <a:spcAft>
                <a:spcPts val="0"/>
              </a:spcAft>
              <a:buSzPts val="5200"/>
              <a:buFont typeface="Archivo Black"/>
              <a:buNone/>
              <a:defRPr sz="5200">
                <a:latin typeface="Archivo Black"/>
                <a:ea typeface="Archivo Black"/>
                <a:cs typeface="Archivo Black"/>
                <a:sym typeface="Archivo Black"/>
              </a:defRPr>
            </a:lvl4pPr>
            <a:lvl5pPr lvl="4" algn="ctr">
              <a:spcBef>
                <a:spcPts val="0"/>
              </a:spcBef>
              <a:spcAft>
                <a:spcPts val="0"/>
              </a:spcAft>
              <a:buSzPts val="5200"/>
              <a:buFont typeface="Archivo Black"/>
              <a:buNone/>
              <a:defRPr sz="5200">
                <a:latin typeface="Archivo Black"/>
                <a:ea typeface="Archivo Black"/>
                <a:cs typeface="Archivo Black"/>
                <a:sym typeface="Archivo Black"/>
              </a:defRPr>
            </a:lvl5pPr>
            <a:lvl6pPr lvl="5" algn="ctr">
              <a:spcBef>
                <a:spcPts val="0"/>
              </a:spcBef>
              <a:spcAft>
                <a:spcPts val="0"/>
              </a:spcAft>
              <a:buSzPts val="5200"/>
              <a:buFont typeface="Archivo Black"/>
              <a:buNone/>
              <a:defRPr sz="5200">
                <a:latin typeface="Archivo Black"/>
                <a:ea typeface="Archivo Black"/>
                <a:cs typeface="Archivo Black"/>
                <a:sym typeface="Archivo Black"/>
              </a:defRPr>
            </a:lvl6pPr>
            <a:lvl7pPr lvl="6" algn="ctr">
              <a:spcBef>
                <a:spcPts val="0"/>
              </a:spcBef>
              <a:spcAft>
                <a:spcPts val="0"/>
              </a:spcAft>
              <a:buSzPts val="5200"/>
              <a:buFont typeface="Archivo Black"/>
              <a:buNone/>
              <a:defRPr sz="5200">
                <a:latin typeface="Archivo Black"/>
                <a:ea typeface="Archivo Black"/>
                <a:cs typeface="Archivo Black"/>
                <a:sym typeface="Archivo Black"/>
              </a:defRPr>
            </a:lvl7pPr>
            <a:lvl8pPr lvl="7" algn="ctr">
              <a:spcBef>
                <a:spcPts val="0"/>
              </a:spcBef>
              <a:spcAft>
                <a:spcPts val="0"/>
              </a:spcAft>
              <a:buSzPts val="5200"/>
              <a:buFont typeface="Archivo Black"/>
              <a:buNone/>
              <a:defRPr sz="5200">
                <a:latin typeface="Archivo Black"/>
                <a:ea typeface="Archivo Black"/>
                <a:cs typeface="Archivo Black"/>
                <a:sym typeface="Archivo Black"/>
              </a:defRPr>
            </a:lvl8pPr>
            <a:lvl9pPr lvl="8" algn="ctr">
              <a:spcBef>
                <a:spcPts val="0"/>
              </a:spcBef>
              <a:spcAft>
                <a:spcPts val="0"/>
              </a:spcAft>
              <a:buSzPts val="5200"/>
              <a:buFont typeface="Archivo Black"/>
              <a:buNone/>
              <a:defRPr sz="5200">
                <a:latin typeface="Archivo Black"/>
                <a:ea typeface="Archivo Black"/>
                <a:cs typeface="Archivo Black"/>
                <a:sym typeface="Archivo Black"/>
              </a:defRPr>
            </a:lvl9pPr>
          </a:lstStyle>
          <a:p>
            <a:endParaRPr/>
          </a:p>
        </p:txBody>
      </p:sp>
      <p:sp>
        <p:nvSpPr>
          <p:cNvPr id="11" name="Google Shape;11;p2"/>
          <p:cNvSpPr txBox="1">
            <a:spLocks noGrp="1"/>
          </p:cNvSpPr>
          <p:nvPr>
            <p:ph type="subTitle" idx="1"/>
          </p:nvPr>
        </p:nvSpPr>
        <p:spPr>
          <a:xfrm>
            <a:off x="2020625" y="3854325"/>
            <a:ext cx="4572000" cy="28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2" name="Google Shape;12;p2"/>
          <p:cNvSpPr/>
          <p:nvPr/>
        </p:nvSpPr>
        <p:spPr>
          <a:xfrm>
            <a:off x="-411600" y="-575725"/>
            <a:ext cx="2036700" cy="2036700"/>
          </a:xfrm>
          <a:prstGeom prst="donut">
            <a:avLst>
              <a:gd name="adj" fmla="val 870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7322025" y="2986525"/>
            <a:ext cx="2501400" cy="2501400"/>
          </a:xfrm>
          <a:prstGeom prst="blockArc">
            <a:avLst>
              <a:gd name="adj1" fmla="val 10800000"/>
              <a:gd name="adj2" fmla="val 44166"/>
              <a:gd name="adj3" fmla="val 93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40"/>
        <p:cNvGrpSpPr/>
        <p:nvPr/>
      </p:nvGrpSpPr>
      <p:grpSpPr>
        <a:xfrm>
          <a:off x="0" y="0"/>
          <a:ext cx="0" cy="0"/>
          <a:chOff x="0" y="0"/>
          <a:chExt cx="0" cy="0"/>
        </a:xfrm>
      </p:grpSpPr>
      <p:sp>
        <p:nvSpPr>
          <p:cNvPr id="41" name="Google Shape;41;p7"/>
          <p:cNvSpPr/>
          <p:nvPr/>
        </p:nvSpPr>
        <p:spPr>
          <a:xfrm>
            <a:off x="543100" y="443875"/>
            <a:ext cx="8043000" cy="727200"/>
          </a:xfrm>
          <a:prstGeom prst="roundRect">
            <a:avLst>
              <a:gd name="adj" fmla="val 384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subTitle" idx="1"/>
          </p:nvPr>
        </p:nvSpPr>
        <p:spPr>
          <a:xfrm>
            <a:off x="2235625" y="1621650"/>
            <a:ext cx="5688600" cy="2399400"/>
          </a:xfrm>
          <a:prstGeom prst="rect">
            <a:avLst/>
          </a:prstGeom>
        </p:spPr>
        <p:txBody>
          <a:bodyPr spcFirstLastPara="1" wrap="square" lIns="91425" tIns="91425" rIns="91425" bIns="91425" anchor="t" anchorCtr="0">
            <a:noAutofit/>
          </a:bodyPr>
          <a:lstStyle>
            <a:lvl1pPr marR="91440" lvl="0" rtl="0">
              <a:lnSpc>
                <a:spcPct val="100000"/>
              </a:lnSpc>
              <a:spcBef>
                <a:spcPts val="0"/>
              </a:spcBef>
              <a:spcAft>
                <a:spcPts val="0"/>
              </a:spcAft>
              <a:buClr>
                <a:srgbClr val="FFF2EE"/>
              </a:buClr>
              <a:buSzPts val="1600"/>
              <a:buChar char="●"/>
              <a:defRPr sz="1600"/>
            </a:lvl1pPr>
            <a:lvl2pPr lvl="1" rtl="0">
              <a:lnSpc>
                <a:spcPct val="100000"/>
              </a:lnSpc>
              <a:spcBef>
                <a:spcPts val="0"/>
              </a:spcBef>
              <a:spcAft>
                <a:spcPts val="0"/>
              </a:spcAft>
              <a:buClr>
                <a:srgbClr val="FFF2EE"/>
              </a:buClr>
              <a:buSzPts val="1600"/>
              <a:buFont typeface="Open Sans"/>
              <a:buChar char="○"/>
              <a:defRPr sz="1600"/>
            </a:lvl2pPr>
            <a:lvl3pPr lvl="2" rtl="0">
              <a:lnSpc>
                <a:spcPct val="100000"/>
              </a:lnSpc>
              <a:spcBef>
                <a:spcPts val="0"/>
              </a:spcBef>
              <a:spcAft>
                <a:spcPts val="0"/>
              </a:spcAft>
              <a:buClr>
                <a:srgbClr val="FFF2EE"/>
              </a:buClr>
              <a:buSzPts val="1600"/>
              <a:buFont typeface="Open Sans"/>
              <a:buChar char="■"/>
              <a:defRPr sz="1600"/>
            </a:lvl3pPr>
            <a:lvl4pPr lvl="3" rtl="0">
              <a:lnSpc>
                <a:spcPct val="100000"/>
              </a:lnSpc>
              <a:spcBef>
                <a:spcPts val="0"/>
              </a:spcBef>
              <a:spcAft>
                <a:spcPts val="0"/>
              </a:spcAft>
              <a:buClr>
                <a:srgbClr val="FFF2EE"/>
              </a:buClr>
              <a:buSzPts val="1600"/>
              <a:buFont typeface="Open Sans"/>
              <a:buChar char="●"/>
              <a:defRPr sz="1600"/>
            </a:lvl4pPr>
            <a:lvl5pPr lvl="4" rtl="0">
              <a:lnSpc>
                <a:spcPct val="100000"/>
              </a:lnSpc>
              <a:spcBef>
                <a:spcPts val="0"/>
              </a:spcBef>
              <a:spcAft>
                <a:spcPts val="0"/>
              </a:spcAft>
              <a:buClr>
                <a:srgbClr val="FFF2EE"/>
              </a:buClr>
              <a:buSzPts val="1600"/>
              <a:buFont typeface="Open Sans"/>
              <a:buChar char="○"/>
              <a:defRPr sz="1600"/>
            </a:lvl5pPr>
            <a:lvl6pPr lvl="5" rtl="0">
              <a:lnSpc>
                <a:spcPct val="100000"/>
              </a:lnSpc>
              <a:spcBef>
                <a:spcPts val="0"/>
              </a:spcBef>
              <a:spcAft>
                <a:spcPts val="0"/>
              </a:spcAft>
              <a:buClr>
                <a:srgbClr val="FFF2EE"/>
              </a:buClr>
              <a:buSzPts val="1600"/>
              <a:buFont typeface="Open Sans"/>
              <a:buChar char="■"/>
              <a:defRPr sz="1600"/>
            </a:lvl6pPr>
            <a:lvl7pPr lvl="6" rtl="0">
              <a:lnSpc>
                <a:spcPct val="100000"/>
              </a:lnSpc>
              <a:spcBef>
                <a:spcPts val="0"/>
              </a:spcBef>
              <a:spcAft>
                <a:spcPts val="0"/>
              </a:spcAft>
              <a:buClr>
                <a:srgbClr val="FFF2EE"/>
              </a:buClr>
              <a:buSzPts val="1600"/>
              <a:buFont typeface="Open Sans"/>
              <a:buChar char="●"/>
              <a:defRPr sz="1600"/>
            </a:lvl7pPr>
            <a:lvl8pPr lvl="7" rtl="0">
              <a:lnSpc>
                <a:spcPct val="100000"/>
              </a:lnSpc>
              <a:spcBef>
                <a:spcPts val="0"/>
              </a:spcBef>
              <a:spcAft>
                <a:spcPts val="0"/>
              </a:spcAft>
              <a:buClr>
                <a:srgbClr val="FFF2EE"/>
              </a:buClr>
              <a:buSzPts val="1600"/>
              <a:buFont typeface="Open Sans"/>
              <a:buChar char="○"/>
              <a:defRPr sz="1600"/>
            </a:lvl8pPr>
            <a:lvl9pPr lvl="8" rtl="0">
              <a:lnSpc>
                <a:spcPct val="100000"/>
              </a:lnSpc>
              <a:spcBef>
                <a:spcPts val="0"/>
              </a:spcBef>
              <a:spcAft>
                <a:spcPts val="0"/>
              </a:spcAft>
              <a:buClr>
                <a:srgbClr val="FFF2EE"/>
              </a:buClr>
              <a:buSzPts val="1600"/>
              <a:buFont typeface="Open Sans"/>
              <a:buChar char="■"/>
              <a:defRPr sz="1600"/>
            </a:lvl9pPr>
          </a:lstStyle>
          <a:p>
            <a:endParaRPr/>
          </a:p>
        </p:txBody>
      </p:sp>
      <p:sp>
        <p:nvSpPr>
          <p:cNvPr id="43" name="Google Shape;43;p7"/>
          <p:cNvSpPr/>
          <p:nvPr/>
        </p:nvSpPr>
        <p:spPr>
          <a:xfrm rot="5400000">
            <a:off x="-1405125" y="2816150"/>
            <a:ext cx="2715900" cy="2715900"/>
          </a:xfrm>
          <a:prstGeom prst="blockArc">
            <a:avLst>
              <a:gd name="adj1" fmla="val 10800000"/>
              <a:gd name="adj2" fmla="val 92"/>
              <a:gd name="adj3" fmla="val 9413"/>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lvl1pPr lvl="0" algn="ctr" rtl="0">
              <a:lnSpc>
                <a:spcPct val="128571"/>
              </a:lnSpc>
              <a:spcBef>
                <a:spcPts val="0"/>
              </a:spcBef>
              <a:spcAft>
                <a:spcPts val="0"/>
              </a:spcAft>
              <a:buClr>
                <a:schemeClr val="accent4"/>
              </a:buClr>
              <a:buSzPts val="3900"/>
              <a:buFont typeface="Archivo Black"/>
              <a:buNone/>
              <a:defRPr sz="3600" b="1">
                <a:latin typeface="Barlow"/>
                <a:ea typeface="Barlow"/>
                <a:cs typeface="Barlow"/>
                <a:sym typeface="Barlow"/>
              </a:defRPr>
            </a:lvl1pPr>
            <a:lvl2pPr lvl="1" algn="ctr" rtl="0">
              <a:spcBef>
                <a:spcPts val="0"/>
              </a:spcBef>
              <a:spcAft>
                <a:spcPts val="0"/>
              </a:spcAft>
              <a:buSzPts val="3900"/>
              <a:buFont typeface="Archivo Black"/>
              <a:buNone/>
              <a:defRPr sz="3900">
                <a:latin typeface="Archivo Black"/>
                <a:ea typeface="Archivo Black"/>
                <a:cs typeface="Archivo Black"/>
                <a:sym typeface="Archivo Black"/>
              </a:defRPr>
            </a:lvl2pPr>
            <a:lvl3pPr lvl="2" algn="ctr" rtl="0">
              <a:spcBef>
                <a:spcPts val="0"/>
              </a:spcBef>
              <a:spcAft>
                <a:spcPts val="0"/>
              </a:spcAft>
              <a:buSzPts val="3900"/>
              <a:buFont typeface="Archivo Black"/>
              <a:buNone/>
              <a:defRPr sz="3900">
                <a:latin typeface="Archivo Black"/>
                <a:ea typeface="Archivo Black"/>
                <a:cs typeface="Archivo Black"/>
                <a:sym typeface="Archivo Black"/>
              </a:defRPr>
            </a:lvl3pPr>
            <a:lvl4pPr lvl="3" algn="ctr" rtl="0">
              <a:spcBef>
                <a:spcPts val="0"/>
              </a:spcBef>
              <a:spcAft>
                <a:spcPts val="0"/>
              </a:spcAft>
              <a:buSzPts val="3900"/>
              <a:buFont typeface="Archivo Black"/>
              <a:buNone/>
              <a:defRPr sz="3900">
                <a:latin typeface="Archivo Black"/>
                <a:ea typeface="Archivo Black"/>
                <a:cs typeface="Archivo Black"/>
                <a:sym typeface="Archivo Black"/>
              </a:defRPr>
            </a:lvl4pPr>
            <a:lvl5pPr lvl="4" algn="ctr" rtl="0">
              <a:spcBef>
                <a:spcPts val="0"/>
              </a:spcBef>
              <a:spcAft>
                <a:spcPts val="0"/>
              </a:spcAft>
              <a:buSzPts val="3900"/>
              <a:buFont typeface="Archivo Black"/>
              <a:buNone/>
              <a:defRPr sz="3900">
                <a:latin typeface="Archivo Black"/>
                <a:ea typeface="Archivo Black"/>
                <a:cs typeface="Archivo Black"/>
                <a:sym typeface="Archivo Black"/>
              </a:defRPr>
            </a:lvl5pPr>
            <a:lvl6pPr lvl="5" algn="ctr" rtl="0">
              <a:spcBef>
                <a:spcPts val="0"/>
              </a:spcBef>
              <a:spcAft>
                <a:spcPts val="0"/>
              </a:spcAft>
              <a:buSzPts val="3900"/>
              <a:buFont typeface="Archivo Black"/>
              <a:buNone/>
              <a:defRPr sz="3900">
                <a:latin typeface="Archivo Black"/>
                <a:ea typeface="Archivo Black"/>
                <a:cs typeface="Archivo Black"/>
                <a:sym typeface="Archivo Black"/>
              </a:defRPr>
            </a:lvl6pPr>
            <a:lvl7pPr lvl="6" algn="ctr" rtl="0">
              <a:spcBef>
                <a:spcPts val="0"/>
              </a:spcBef>
              <a:spcAft>
                <a:spcPts val="0"/>
              </a:spcAft>
              <a:buSzPts val="3900"/>
              <a:buFont typeface="Archivo Black"/>
              <a:buNone/>
              <a:defRPr sz="3900">
                <a:latin typeface="Archivo Black"/>
                <a:ea typeface="Archivo Black"/>
                <a:cs typeface="Archivo Black"/>
                <a:sym typeface="Archivo Black"/>
              </a:defRPr>
            </a:lvl7pPr>
            <a:lvl8pPr lvl="7" algn="ctr" rtl="0">
              <a:spcBef>
                <a:spcPts val="0"/>
              </a:spcBef>
              <a:spcAft>
                <a:spcPts val="0"/>
              </a:spcAft>
              <a:buSzPts val="3900"/>
              <a:buFont typeface="Archivo Black"/>
              <a:buNone/>
              <a:defRPr sz="3900">
                <a:latin typeface="Archivo Black"/>
                <a:ea typeface="Archivo Black"/>
                <a:cs typeface="Archivo Black"/>
                <a:sym typeface="Archivo Black"/>
              </a:defRPr>
            </a:lvl8pPr>
            <a:lvl9pPr lvl="8" algn="ctr" rtl="0">
              <a:spcBef>
                <a:spcPts val="0"/>
              </a:spcBef>
              <a:spcAft>
                <a:spcPts val="0"/>
              </a:spcAft>
              <a:buSzPts val="3900"/>
              <a:buFont typeface="Archivo Black"/>
              <a:buNone/>
              <a:defRPr sz="3900">
                <a:latin typeface="Archivo Black"/>
                <a:ea typeface="Archivo Black"/>
                <a:cs typeface="Archivo Black"/>
                <a:sym typeface="Archivo Black"/>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06"/>
        <p:cNvGrpSpPr/>
        <p:nvPr/>
      </p:nvGrpSpPr>
      <p:grpSpPr>
        <a:xfrm>
          <a:off x="0" y="0"/>
          <a:ext cx="0" cy="0"/>
          <a:chOff x="0" y="0"/>
          <a:chExt cx="0" cy="0"/>
        </a:xfrm>
      </p:grpSpPr>
      <p:sp>
        <p:nvSpPr>
          <p:cNvPr id="207" name="Google Shape;207;p28"/>
          <p:cNvSpPr/>
          <p:nvPr/>
        </p:nvSpPr>
        <p:spPr>
          <a:xfrm rot="5400000">
            <a:off x="-4350250" y="-388450"/>
            <a:ext cx="5842800" cy="5842800"/>
          </a:xfrm>
          <a:prstGeom prst="blockArc">
            <a:avLst>
              <a:gd name="adj1" fmla="val 10800000"/>
              <a:gd name="adj2" fmla="val 44166"/>
              <a:gd name="adj3" fmla="val 939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8"/>
          <p:cNvSpPr/>
          <p:nvPr/>
        </p:nvSpPr>
        <p:spPr>
          <a:xfrm>
            <a:off x="3685325" y="4067750"/>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8"/>
          <p:cNvSpPr/>
          <p:nvPr/>
        </p:nvSpPr>
        <p:spPr>
          <a:xfrm>
            <a:off x="7178925" y="-851575"/>
            <a:ext cx="1822500" cy="182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3_1">
    <p:spTree>
      <p:nvGrpSpPr>
        <p:cNvPr id="1" name="Shape 210"/>
        <p:cNvGrpSpPr/>
        <p:nvPr/>
      </p:nvGrpSpPr>
      <p:grpSpPr>
        <a:xfrm>
          <a:off x="0" y="0"/>
          <a:ext cx="0" cy="0"/>
          <a:chOff x="0" y="0"/>
          <a:chExt cx="0" cy="0"/>
        </a:xfrm>
      </p:grpSpPr>
      <p:sp>
        <p:nvSpPr>
          <p:cNvPr id="211" name="Google Shape;211;p29"/>
          <p:cNvSpPr/>
          <p:nvPr/>
        </p:nvSpPr>
        <p:spPr>
          <a:xfrm>
            <a:off x="-911250" y="3916525"/>
            <a:ext cx="1822500" cy="1822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8402300" y="-801125"/>
            <a:ext cx="1822500" cy="1822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4320096" y="4037027"/>
            <a:ext cx="3972900" cy="3972900"/>
          </a:xfrm>
          <a:prstGeom prst="blockArc">
            <a:avLst>
              <a:gd name="adj1" fmla="val 10800000"/>
              <a:gd name="adj2" fmla="val 44166"/>
              <a:gd name="adj3" fmla="val 939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Barlow ExtraBold"/>
              <a:buNone/>
              <a:defRPr sz="2800">
                <a:solidFill>
                  <a:schemeClr val="dk2"/>
                </a:solidFill>
                <a:latin typeface="Barlow ExtraBold"/>
                <a:ea typeface="Barlow ExtraBold"/>
                <a:cs typeface="Barlow ExtraBold"/>
                <a:sym typeface="Barlow ExtraBold"/>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3" name="Rectangle 2">
            <a:extLst>
              <a:ext uri="{FF2B5EF4-FFF2-40B4-BE49-F238E27FC236}">
                <a16:creationId xmlns:a16="http://schemas.microsoft.com/office/drawing/2014/main" id="{383B669A-D7BD-437B-24B8-FA2A3387AA30}"/>
              </a:ext>
            </a:extLst>
          </p:cNvPr>
          <p:cNvSpPr/>
          <p:nvPr userDrawn="1"/>
        </p:nvSpPr>
        <p:spPr>
          <a:xfrm>
            <a:off x="2872326" y="4698475"/>
            <a:ext cx="3637919" cy="33855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tx1"/>
                </a:solidFill>
                <a:latin typeface="Century" panose="02040604050505020304" pitchFamily="18" charset="0"/>
              </a:rPr>
              <a:t>Copyright  © </a:t>
            </a:r>
            <a:r>
              <a:rPr lang="en-US" sz="1600" dirty="0" err="1">
                <a:solidFill>
                  <a:schemeClr val="tx1"/>
                </a:solidFill>
                <a:latin typeface="Century" panose="02040604050505020304" pitchFamily="18" charset="0"/>
              </a:rPr>
              <a:t>Thinknyx</a:t>
            </a:r>
            <a:r>
              <a:rPr lang="en-US" sz="1600" dirty="0">
                <a:solidFill>
                  <a:schemeClr val="tx1"/>
                </a:solidFill>
                <a:latin typeface="Century" panose="02040604050505020304" pitchFamily="18" charset="0"/>
              </a:rPr>
              <a:t> Technologies</a:t>
            </a:r>
          </a:p>
        </p:txBody>
      </p:sp>
      <p:pic>
        <p:nvPicPr>
          <p:cNvPr id="4" name="Picture 3">
            <a:extLst>
              <a:ext uri="{FF2B5EF4-FFF2-40B4-BE49-F238E27FC236}">
                <a16:creationId xmlns:a16="http://schemas.microsoft.com/office/drawing/2014/main" id="{3E2AC62A-C3FF-37FA-6779-066A23F8F90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632233" y="33733"/>
            <a:ext cx="1445724" cy="343917"/>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74" r:id="rId4"/>
    <p:sldLayoutId id="2147483675"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mailto:jane.smith@example.co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8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8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8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3"/>
        <p:cNvGrpSpPr/>
        <p:nvPr/>
      </p:nvGrpSpPr>
      <p:grpSpPr>
        <a:xfrm>
          <a:off x="0" y="0"/>
          <a:ext cx="0" cy="0"/>
          <a:chOff x="0" y="0"/>
          <a:chExt cx="0" cy="0"/>
        </a:xfrm>
      </p:grpSpPr>
      <p:sp>
        <p:nvSpPr>
          <p:cNvPr id="224" name="Google Shape;224;p33"/>
          <p:cNvSpPr txBox="1">
            <a:spLocks noGrp="1"/>
          </p:cNvSpPr>
          <p:nvPr>
            <p:ph type="ctrTitle"/>
          </p:nvPr>
        </p:nvSpPr>
        <p:spPr>
          <a:xfrm>
            <a:off x="2510483" y="1426855"/>
            <a:ext cx="4572000" cy="626089"/>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8000" dirty="0">
                <a:solidFill>
                  <a:schemeClr val="dk2"/>
                </a:solidFill>
                <a:latin typeface="Barlow"/>
                <a:ea typeface="Barlow"/>
                <a:cs typeface="Barlow"/>
                <a:sym typeface="Barlow"/>
              </a:rPr>
              <a:t>SQL</a:t>
            </a:r>
            <a:endParaRPr sz="8000" dirty="0">
              <a:solidFill>
                <a:schemeClr val="accent6"/>
              </a:solidFill>
              <a:latin typeface="Barlow ExtraBold"/>
              <a:ea typeface="Barlow ExtraBold"/>
              <a:cs typeface="Barlow ExtraBold"/>
              <a:sym typeface="Barlow ExtraBold"/>
            </a:endParaRPr>
          </a:p>
        </p:txBody>
      </p:sp>
      <p:sp>
        <p:nvSpPr>
          <p:cNvPr id="226" name="Google Shape;226;p33"/>
          <p:cNvSpPr/>
          <p:nvPr/>
        </p:nvSpPr>
        <p:spPr>
          <a:xfrm>
            <a:off x="7395550" y="1353500"/>
            <a:ext cx="772800" cy="772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AutoShape 2" descr="Microsoft Sql Server Logo Vector SVG Icon - SVG Repo">
            <a:extLst>
              <a:ext uri="{FF2B5EF4-FFF2-40B4-BE49-F238E27FC236}">
                <a16:creationId xmlns:a16="http://schemas.microsoft.com/office/drawing/2014/main" id="{DD780EF6-F2D5-6B46-1AE5-632C6E468341}"/>
              </a:ext>
            </a:extLst>
          </p:cNvPr>
          <p:cNvSpPr>
            <a:spLocks noChangeAspect="1" noChangeArrowheads="1"/>
          </p:cNvSpPr>
          <p:nvPr/>
        </p:nvSpPr>
        <p:spPr bwMode="auto">
          <a:xfrm>
            <a:off x="6909707" y="1765300"/>
            <a:ext cx="101600" cy="10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Microsoft SQL Server Logo PNG vector in SVG, PDF, AI, CDR format">
            <a:extLst>
              <a:ext uri="{FF2B5EF4-FFF2-40B4-BE49-F238E27FC236}">
                <a16:creationId xmlns:a16="http://schemas.microsoft.com/office/drawing/2014/main" id="{FD5AA085-88B6-2595-7196-C80661980B4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9506" y="2126300"/>
            <a:ext cx="3349887" cy="251416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SQL Server Management Studio - Reviews, Pros &amp; Cons | Companies  using Microsoft SQL Server Management Studio">
            <a:extLst>
              <a:ext uri="{FF2B5EF4-FFF2-40B4-BE49-F238E27FC236}">
                <a16:creationId xmlns:a16="http://schemas.microsoft.com/office/drawing/2014/main" id="{E18C64C9-DA6B-7A74-A97B-468833E4D6FA}"/>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23757" y="2205345"/>
            <a:ext cx="2299608" cy="22996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C4C4E-FD88-CFF4-5870-01CB98C69A17}"/>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113A2771-0E46-D51E-24D6-80AA7E9FAEFD}"/>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Join</a:t>
            </a:r>
          </a:p>
        </p:txBody>
      </p:sp>
      <p:sp>
        <p:nvSpPr>
          <p:cNvPr id="26" name="TextBox 26">
            <a:extLst>
              <a:ext uri="{FF2B5EF4-FFF2-40B4-BE49-F238E27FC236}">
                <a16:creationId xmlns:a16="http://schemas.microsoft.com/office/drawing/2014/main" id="{988E820B-7589-31F9-3923-40DBCF7A7B3B}"/>
              </a:ext>
            </a:extLst>
          </p:cNvPr>
          <p:cNvSpPr txBox="1"/>
          <p:nvPr/>
        </p:nvSpPr>
        <p:spPr>
          <a:xfrm>
            <a:off x="1327546" y="2687476"/>
            <a:ext cx="952500"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Single Table</a:t>
            </a:r>
          </a:p>
        </p:txBody>
      </p:sp>
      <p:pic>
        <p:nvPicPr>
          <p:cNvPr id="7" name="Picture 6">
            <a:extLst>
              <a:ext uri="{FF2B5EF4-FFF2-40B4-BE49-F238E27FC236}">
                <a16:creationId xmlns:a16="http://schemas.microsoft.com/office/drawing/2014/main" id="{4A5A5887-F554-616C-F435-9BFE0C59924D}"/>
              </a:ext>
            </a:extLst>
          </p:cNvPr>
          <p:cNvPicPr>
            <a:picLocks noChangeAspect="1"/>
          </p:cNvPicPr>
          <p:nvPr/>
        </p:nvPicPr>
        <p:blipFill>
          <a:blip r:embed="rId2"/>
          <a:stretch>
            <a:fillRect/>
          </a:stretch>
        </p:blipFill>
        <p:spPr>
          <a:xfrm>
            <a:off x="1403746" y="2050448"/>
            <a:ext cx="800100" cy="800100"/>
          </a:xfrm>
          <a:prstGeom prst="rect">
            <a:avLst/>
          </a:prstGeom>
        </p:spPr>
      </p:pic>
      <p:sp>
        <p:nvSpPr>
          <p:cNvPr id="3" name="TextBox 26">
            <a:extLst>
              <a:ext uri="{FF2B5EF4-FFF2-40B4-BE49-F238E27FC236}">
                <a16:creationId xmlns:a16="http://schemas.microsoft.com/office/drawing/2014/main" id="{18BC1F63-A5CD-9CC5-06B2-E81071B6F7BD}"/>
              </a:ext>
            </a:extLst>
          </p:cNvPr>
          <p:cNvSpPr txBox="1"/>
          <p:nvPr/>
        </p:nvSpPr>
        <p:spPr>
          <a:xfrm>
            <a:off x="3253808" y="1795159"/>
            <a:ext cx="1145809" cy="320088"/>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Inserting</a:t>
            </a:r>
          </a:p>
        </p:txBody>
      </p:sp>
      <p:sp>
        <p:nvSpPr>
          <p:cNvPr id="4" name="TextBox 26">
            <a:extLst>
              <a:ext uri="{FF2B5EF4-FFF2-40B4-BE49-F238E27FC236}">
                <a16:creationId xmlns:a16="http://schemas.microsoft.com/office/drawing/2014/main" id="{DA01200E-3130-BD7D-FE0D-D70100BE466F}"/>
              </a:ext>
            </a:extLst>
          </p:cNvPr>
          <p:cNvSpPr txBox="1"/>
          <p:nvPr/>
        </p:nvSpPr>
        <p:spPr>
          <a:xfrm>
            <a:off x="3251426" y="2147587"/>
            <a:ext cx="1145809" cy="320088"/>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Updating</a:t>
            </a:r>
          </a:p>
        </p:txBody>
      </p:sp>
      <p:sp>
        <p:nvSpPr>
          <p:cNvPr id="5" name="TextBox 26">
            <a:extLst>
              <a:ext uri="{FF2B5EF4-FFF2-40B4-BE49-F238E27FC236}">
                <a16:creationId xmlns:a16="http://schemas.microsoft.com/office/drawing/2014/main" id="{4439642E-753F-9293-3F4D-1E5C7281754D}"/>
              </a:ext>
            </a:extLst>
          </p:cNvPr>
          <p:cNvSpPr txBox="1"/>
          <p:nvPr/>
        </p:nvSpPr>
        <p:spPr>
          <a:xfrm>
            <a:off x="3251426" y="2497553"/>
            <a:ext cx="1145809" cy="320088"/>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Retrieving</a:t>
            </a:r>
          </a:p>
        </p:txBody>
      </p:sp>
      <p:sp>
        <p:nvSpPr>
          <p:cNvPr id="6" name="TextBox 26">
            <a:extLst>
              <a:ext uri="{FF2B5EF4-FFF2-40B4-BE49-F238E27FC236}">
                <a16:creationId xmlns:a16="http://schemas.microsoft.com/office/drawing/2014/main" id="{EF714A14-A9B7-5A63-7251-C384B3B30142}"/>
              </a:ext>
            </a:extLst>
          </p:cNvPr>
          <p:cNvSpPr txBox="1"/>
          <p:nvPr/>
        </p:nvSpPr>
        <p:spPr>
          <a:xfrm>
            <a:off x="3251427" y="2847520"/>
            <a:ext cx="1263254" cy="320088"/>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Summarizing</a:t>
            </a:r>
          </a:p>
        </p:txBody>
      </p:sp>
      <p:sp>
        <p:nvSpPr>
          <p:cNvPr id="8" name="TextBox 26">
            <a:extLst>
              <a:ext uri="{FF2B5EF4-FFF2-40B4-BE49-F238E27FC236}">
                <a16:creationId xmlns:a16="http://schemas.microsoft.com/office/drawing/2014/main" id="{E7EA22EE-90E9-2396-E330-05F66CCCAAC7}"/>
              </a:ext>
            </a:extLst>
          </p:cNvPr>
          <p:cNvSpPr txBox="1"/>
          <p:nvPr/>
        </p:nvSpPr>
        <p:spPr>
          <a:xfrm>
            <a:off x="6443825" y="3742155"/>
            <a:ext cx="1318974" cy="373436"/>
          </a:xfrm>
          <a:prstGeom prst="rect">
            <a:avLst/>
          </a:prstGeom>
        </p:spPr>
        <p:txBody>
          <a:bodyPr wrap="square" lIns="0" tIns="0" rIns="0" bIns="0" rtlCol="0" anchor="t">
            <a:spAutoFit/>
          </a:bodyPr>
          <a:lstStyle/>
          <a:p>
            <a:pPr algn="ctr" defTabSz="457223">
              <a:lnSpc>
                <a:spcPct val="200000"/>
              </a:lnSpc>
              <a:spcBef>
                <a:spcPct val="0"/>
              </a:spcBef>
            </a:pPr>
            <a:r>
              <a:rPr lang="en-US">
                <a:solidFill>
                  <a:prstClr val="black"/>
                </a:solidFill>
                <a:latin typeface="Poppins"/>
                <a:ea typeface="Poppins"/>
                <a:cs typeface="Poppins"/>
                <a:sym typeface="Poppins"/>
              </a:rPr>
              <a:t>Real World</a:t>
            </a:r>
          </a:p>
        </p:txBody>
      </p:sp>
      <p:sp>
        <p:nvSpPr>
          <p:cNvPr id="9" name="Rectangle: Rounded Corners 8">
            <a:extLst>
              <a:ext uri="{FF2B5EF4-FFF2-40B4-BE49-F238E27FC236}">
                <a16:creationId xmlns:a16="http://schemas.microsoft.com/office/drawing/2014/main" id="{B6E7EF80-9EBC-C40C-233E-429130458C05}"/>
              </a:ext>
            </a:extLst>
          </p:cNvPr>
          <p:cNvSpPr/>
          <p:nvPr/>
        </p:nvSpPr>
        <p:spPr>
          <a:xfrm>
            <a:off x="5431631" y="1005891"/>
            <a:ext cx="3162300" cy="2746903"/>
          </a:xfrm>
          <a:prstGeom prst="roundRect">
            <a:avLst>
              <a:gd name="adj" fmla="val 5076"/>
            </a:avLst>
          </a:prstGeom>
          <a:noFill/>
          <a:ln w="57150">
            <a:solidFill>
              <a:srgbClr val="57D2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grpSp>
        <p:nvGrpSpPr>
          <p:cNvPr id="11" name="Group 10">
            <a:extLst>
              <a:ext uri="{FF2B5EF4-FFF2-40B4-BE49-F238E27FC236}">
                <a16:creationId xmlns:a16="http://schemas.microsoft.com/office/drawing/2014/main" id="{A9D8D1B6-6CEF-22F4-72D2-374DF3C92A20}"/>
              </a:ext>
            </a:extLst>
          </p:cNvPr>
          <p:cNvGrpSpPr/>
          <p:nvPr/>
        </p:nvGrpSpPr>
        <p:grpSpPr>
          <a:xfrm>
            <a:off x="5688806" y="1214628"/>
            <a:ext cx="2690813" cy="2315188"/>
            <a:chOff x="11377612" y="2429255"/>
            <a:chExt cx="5381625" cy="4630375"/>
          </a:xfrm>
        </p:grpSpPr>
        <p:grpSp>
          <p:nvGrpSpPr>
            <p:cNvPr id="61" name="Group 60">
              <a:extLst>
                <a:ext uri="{FF2B5EF4-FFF2-40B4-BE49-F238E27FC236}">
                  <a16:creationId xmlns:a16="http://schemas.microsoft.com/office/drawing/2014/main" id="{9D122A53-B2BB-881F-85E2-16599288B698}"/>
                </a:ext>
              </a:extLst>
            </p:cNvPr>
            <p:cNvGrpSpPr/>
            <p:nvPr/>
          </p:nvGrpSpPr>
          <p:grpSpPr>
            <a:xfrm>
              <a:off x="11872912" y="2930806"/>
              <a:ext cx="4391025" cy="3633524"/>
              <a:chOff x="11696700" y="2324100"/>
              <a:chExt cx="4391025" cy="3633524"/>
            </a:xfrm>
          </p:grpSpPr>
          <p:cxnSp>
            <p:nvCxnSpPr>
              <p:cNvPr id="43" name="Straight Connector 42">
                <a:extLst>
                  <a:ext uri="{FF2B5EF4-FFF2-40B4-BE49-F238E27FC236}">
                    <a16:creationId xmlns:a16="http://schemas.microsoft.com/office/drawing/2014/main" id="{B20A03B1-DE79-0FEF-6AD8-3687C9C68F42}"/>
                  </a:ext>
                </a:extLst>
              </p:cNvPr>
              <p:cNvCxnSpPr>
                <a:cxnSpLocks/>
                <a:stCxn id="12" idx="2"/>
                <a:endCxn id="38" idx="0"/>
              </p:cNvCxnSpPr>
              <p:nvPr/>
            </p:nvCxnSpPr>
            <p:spPr>
              <a:xfrm>
                <a:off x="13182600" y="2813149"/>
                <a:ext cx="0" cy="2649175"/>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D199BF7-1DDA-CA02-A4B8-AD02C27E3287}"/>
                  </a:ext>
                </a:extLst>
              </p:cNvPr>
              <p:cNvCxnSpPr>
                <a:cxnSpLocks/>
                <a:stCxn id="13" idx="2"/>
                <a:endCxn id="39" idx="0"/>
              </p:cNvCxnSpPr>
              <p:nvPr/>
            </p:nvCxnSpPr>
            <p:spPr>
              <a:xfrm>
                <a:off x="14668500" y="2813149"/>
                <a:ext cx="0" cy="2649175"/>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7F9BCF-5491-9BCC-DDAB-BC86C1A010FC}"/>
                  </a:ext>
                </a:extLst>
              </p:cNvPr>
              <p:cNvCxnSpPr>
                <a:cxnSpLocks/>
                <a:stCxn id="14" idx="2"/>
                <a:endCxn id="40" idx="0"/>
              </p:cNvCxnSpPr>
              <p:nvPr/>
            </p:nvCxnSpPr>
            <p:spPr>
              <a:xfrm>
                <a:off x="16087725" y="2813149"/>
                <a:ext cx="0" cy="2649175"/>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8FAAF18-F752-80CC-5DA0-A75733EF77DE}"/>
                  </a:ext>
                </a:extLst>
              </p:cNvPr>
              <p:cNvCxnSpPr>
                <a:cxnSpLocks/>
              </p:cNvCxnSpPr>
              <p:nvPr/>
            </p:nvCxnSpPr>
            <p:spPr>
              <a:xfrm>
                <a:off x="12192000" y="2324100"/>
                <a:ext cx="3400425" cy="0"/>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6988F438-9FCD-D02C-41ED-0BC78645D776}"/>
                  </a:ext>
                </a:extLst>
              </p:cNvPr>
              <p:cNvCxnSpPr>
                <a:cxnSpLocks/>
                <a:stCxn id="15" idx="3"/>
                <a:endCxn id="21" idx="1"/>
              </p:cNvCxnSpPr>
              <p:nvPr/>
            </p:nvCxnSpPr>
            <p:spPr>
              <a:xfrm>
                <a:off x="12192000" y="4154532"/>
                <a:ext cx="3400425" cy="0"/>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BB372EA-045B-8FAC-8E28-F1143878F2DD}"/>
                  </a:ext>
                </a:extLst>
              </p:cNvPr>
              <p:cNvCxnSpPr>
                <a:cxnSpLocks/>
                <a:stCxn id="22" idx="3"/>
                <a:endCxn id="40" idx="1"/>
              </p:cNvCxnSpPr>
              <p:nvPr/>
            </p:nvCxnSpPr>
            <p:spPr>
              <a:xfrm>
                <a:off x="12192000" y="5957624"/>
                <a:ext cx="3400425" cy="0"/>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E320FB0-F865-C012-3DF4-A1498D6D7A42}"/>
                  </a:ext>
                </a:extLst>
              </p:cNvPr>
              <p:cNvCxnSpPr>
                <a:stCxn id="10" idx="2"/>
                <a:endCxn id="22" idx="0"/>
              </p:cNvCxnSpPr>
              <p:nvPr/>
            </p:nvCxnSpPr>
            <p:spPr>
              <a:xfrm>
                <a:off x="11696700" y="2813149"/>
                <a:ext cx="0" cy="2649175"/>
              </a:xfrm>
              <a:prstGeom prst="line">
                <a:avLst/>
              </a:prstGeom>
              <a:ln w="57150">
                <a:solidFill>
                  <a:srgbClr val="57D2CC"/>
                </a:solidFill>
                <a:prstDash val="sysDash"/>
              </a:ln>
            </p:spPr>
            <p:style>
              <a:lnRef idx="1">
                <a:schemeClr val="accent1"/>
              </a:lnRef>
              <a:fillRef idx="0">
                <a:schemeClr val="accent1"/>
              </a:fillRef>
              <a:effectRef idx="0">
                <a:schemeClr val="accent1"/>
              </a:effectRef>
              <a:fontRef idx="minor">
                <a:schemeClr val="tx1"/>
              </a:fontRef>
            </p:style>
          </p:cxnSp>
        </p:grpSp>
        <p:pic>
          <p:nvPicPr>
            <p:cNvPr id="10" name="Picture 9">
              <a:extLst>
                <a:ext uri="{FF2B5EF4-FFF2-40B4-BE49-F238E27FC236}">
                  <a16:creationId xmlns:a16="http://schemas.microsoft.com/office/drawing/2014/main" id="{AE8E8C20-0ABF-0DF8-B7F6-86AF1A034E8C}"/>
                </a:ext>
              </a:extLst>
            </p:cNvPr>
            <p:cNvPicPr>
              <a:picLocks noChangeAspect="1"/>
            </p:cNvPicPr>
            <p:nvPr/>
          </p:nvPicPr>
          <p:blipFill>
            <a:blip r:embed="rId2"/>
            <a:stretch>
              <a:fillRect/>
            </a:stretch>
          </p:blipFill>
          <p:spPr>
            <a:xfrm>
              <a:off x="11377612" y="2429255"/>
              <a:ext cx="990600" cy="990600"/>
            </a:xfrm>
            <a:prstGeom prst="rect">
              <a:avLst/>
            </a:prstGeom>
          </p:spPr>
        </p:pic>
        <p:pic>
          <p:nvPicPr>
            <p:cNvPr id="12" name="Picture 11">
              <a:extLst>
                <a:ext uri="{FF2B5EF4-FFF2-40B4-BE49-F238E27FC236}">
                  <a16:creationId xmlns:a16="http://schemas.microsoft.com/office/drawing/2014/main" id="{9126CAF4-FC9A-C82F-9976-7676505F826A}"/>
                </a:ext>
              </a:extLst>
            </p:cNvPr>
            <p:cNvPicPr>
              <a:picLocks noChangeAspect="1"/>
            </p:cNvPicPr>
            <p:nvPr/>
          </p:nvPicPr>
          <p:blipFill>
            <a:blip r:embed="rId2"/>
            <a:stretch>
              <a:fillRect/>
            </a:stretch>
          </p:blipFill>
          <p:spPr>
            <a:xfrm>
              <a:off x="12863512" y="2429255"/>
              <a:ext cx="990600" cy="990600"/>
            </a:xfrm>
            <a:prstGeom prst="rect">
              <a:avLst/>
            </a:prstGeom>
          </p:spPr>
        </p:pic>
        <p:pic>
          <p:nvPicPr>
            <p:cNvPr id="13" name="Picture 12">
              <a:extLst>
                <a:ext uri="{FF2B5EF4-FFF2-40B4-BE49-F238E27FC236}">
                  <a16:creationId xmlns:a16="http://schemas.microsoft.com/office/drawing/2014/main" id="{49336B4A-AFD0-C468-FD4F-A831A3A02A62}"/>
                </a:ext>
              </a:extLst>
            </p:cNvPr>
            <p:cNvPicPr>
              <a:picLocks noChangeAspect="1"/>
            </p:cNvPicPr>
            <p:nvPr/>
          </p:nvPicPr>
          <p:blipFill>
            <a:blip r:embed="rId2"/>
            <a:stretch>
              <a:fillRect/>
            </a:stretch>
          </p:blipFill>
          <p:spPr>
            <a:xfrm>
              <a:off x="14349412" y="2429255"/>
              <a:ext cx="990600" cy="990600"/>
            </a:xfrm>
            <a:prstGeom prst="rect">
              <a:avLst/>
            </a:prstGeom>
          </p:spPr>
        </p:pic>
        <p:pic>
          <p:nvPicPr>
            <p:cNvPr id="14" name="Picture 13">
              <a:extLst>
                <a:ext uri="{FF2B5EF4-FFF2-40B4-BE49-F238E27FC236}">
                  <a16:creationId xmlns:a16="http://schemas.microsoft.com/office/drawing/2014/main" id="{75516788-9215-D9F3-0F09-2F34210C9798}"/>
                </a:ext>
              </a:extLst>
            </p:cNvPr>
            <p:cNvPicPr>
              <a:picLocks noChangeAspect="1"/>
            </p:cNvPicPr>
            <p:nvPr/>
          </p:nvPicPr>
          <p:blipFill>
            <a:blip r:embed="rId2"/>
            <a:stretch>
              <a:fillRect/>
            </a:stretch>
          </p:blipFill>
          <p:spPr>
            <a:xfrm>
              <a:off x="15768637" y="2429255"/>
              <a:ext cx="990600" cy="990600"/>
            </a:xfrm>
            <a:prstGeom prst="rect">
              <a:avLst/>
            </a:prstGeom>
          </p:spPr>
        </p:pic>
        <p:pic>
          <p:nvPicPr>
            <p:cNvPr id="15" name="Picture 14">
              <a:extLst>
                <a:ext uri="{FF2B5EF4-FFF2-40B4-BE49-F238E27FC236}">
                  <a16:creationId xmlns:a16="http://schemas.microsoft.com/office/drawing/2014/main" id="{6CDEACB1-23C0-EC51-8A97-949E0950EB2F}"/>
                </a:ext>
              </a:extLst>
            </p:cNvPr>
            <p:cNvPicPr>
              <a:picLocks noChangeAspect="1"/>
            </p:cNvPicPr>
            <p:nvPr/>
          </p:nvPicPr>
          <p:blipFill>
            <a:blip r:embed="rId2"/>
            <a:stretch>
              <a:fillRect/>
            </a:stretch>
          </p:blipFill>
          <p:spPr>
            <a:xfrm>
              <a:off x="11377612" y="4265938"/>
              <a:ext cx="990600" cy="990600"/>
            </a:xfrm>
            <a:prstGeom prst="rect">
              <a:avLst/>
            </a:prstGeom>
          </p:spPr>
        </p:pic>
        <p:pic>
          <p:nvPicPr>
            <p:cNvPr id="17" name="Picture 16">
              <a:extLst>
                <a:ext uri="{FF2B5EF4-FFF2-40B4-BE49-F238E27FC236}">
                  <a16:creationId xmlns:a16="http://schemas.microsoft.com/office/drawing/2014/main" id="{3B2DBE58-D10F-55DB-A511-5F28CEBEDA3F}"/>
                </a:ext>
              </a:extLst>
            </p:cNvPr>
            <p:cNvPicPr>
              <a:picLocks noChangeAspect="1"/>
            </p:cNvPicPr>
            <p:nvPr/>
          </p:nvPicPr>
          <p:blipFill>
            <a:blip r:embed="rId2"/>
            <a:stretch>
              <a:fillRect/>
            </a:stretch>
          </p:blipFill>
          <p:spPr>
            <a:xfrm>
              <a:off x="12863512" y="4265938"/>
              <a:ext cx="990600" cy="990600"/>
            </a:xfrm>
            <a:prstGeom prst="rect">
              <a:avLst/>
            </a:prstGeom>
          </p:spPr>
        </p:pic>
        <p:pic>
          <p:nvPicPr>
            <p:cNvPr id="19" name="Picture 18">
              <a:extLst>
                <a:ext uri="{FF2B5EF4-FFF2-40B4-BE49-F238E27FC236}">
                  <a16:creationId xmlns:a16="http://schemas.microsoft.com/office/drawing/2014/main" id="{854FAF56-0AB1-D7C8-964E-968334D5054C}"/>
                </a:ext>
              </a:extLst>
            </p:cNvPr>
            <p:cNvPicPr>
              <a:picLocks noChangeAspect="1"/>
            </p:cNvPicPr>
            <p:nvPr/>
          </p:nvPicPr>
          <p:blipFill>
            <a:blip r:embed="rId2"/>
            <a:stretch>
              <a:fillRect/>
            </a:stretch>
          </p:blipFill>
          <p:spPr>
            <a:xfrm>
              <a:off x="14349412" y="4265938"/>
              <a:ext cx="990600" cy="990600"/>
            </a:xfrm>
            <a:prstGeom prst="rect">
              <a:avLst/>
            </a:prstGeom>
          </p:spPr>
        </p:pic>
        <p:pic>
          <p:nvPicPr>
            <p:cNvPr id="21" name="Picture 20">
              <a:extLst>
                <a:ext uri="{FF2B5EF4-FFF2-40B4-BE49-F238E27FC236}">
                  <a16:creationId xmlns:a16="http://schemas.microsoft.com/office/drawing/2014/main" id="{B2B43EE8-CE27-5716-E88E-78BF9ADC931F}"/>
                </a:ext>
              </a:extLst>
            </p:cNvPr>
            <p:cNvPicPr>
              <a:picLocks noChangeAspect="1"/>
            </p:cNvPicPr>
            <p:nvPr/>
          </p:nvPicPr>
          <p:blipFill>
            <a:blip r:embed="rId2"/>
            <a:stretch>
              <a:fillRect/>
            </a:stretch>
          </p:blipFill>
          <p:spPr>
            <a:xfrm>
              <a:off x="15768637" y="4265938"/>
              <a:ext cx="990600" cy="990600"/>
            </a:xfrm>
            <a:prstGeom prst="rect">
              <a:avLst/>
            </a:prstGeom>
          </p:spPr>
        </p:pic>
        <p:pic>
          <p:nvPicPr>
            <p:cNvPr id="22" name="Picture 21">
              <a:extLst>
                <a:ext uri="{FF2B5EF4-FFF2-40B4-BE49-F238E27FC236}">
                  <a16:creationId xmlns:a16="http://schemas.microsoft.com/office/drawing/2014/main" id="{AB61212E-FA58-C84A-C10C-B6773B0F5442}"/>
                </a:ext>
              </a:extLst>
            </p:cNvPr>
            <p:cNvPicPr>
              <a:picLocks noChangeAspect="1"/>
            </p:cNvPicPr>
            <p:nvPr/>
          </p:nvPicPr>
          <p:blipFill>
            <a:blip r:embed="rId2"/>
            <a:stretch>
              <a:fillRect/>
            </a:stretch>
          </p:blipFill>
          <p:spPr>
            <a:xfrm>
              <a:off x="11377612" y="6069030"/>
              <a:ext cx="990600" cy="990600"/>
            </a:xfrm>
            <a:prstGeom prst="rect">
              <a:avLst/>
            </a:prstGeom>
          </p:spPr>
        </p:pic>
        <p:pic>
          <p:nvPicPr>
            <p:cNvPr id="38" name="Picture 37">
              <a:extLst>
                <a:ext uri="{FF2B5EF4-FFF2-40B4-BE49-F238E27FC236}">
                  <a16:creationId xmlns:a16="http://schemas.microsoft.com/office/drawing/2014/main" id="{4B5A9A46-EFBD-4CB5-8FE3-5CE3DFF2384C}"/>
                </a:ext>
              </a:extLst>
            </p:cNvPr>
            <p:cNvPicPr>
              <a:picLocks noChangeAspect="1"/>
            </p:cNvPicPr>
            <p:nvPr/>
          </p:nvPicPr>
          <p:blipFill>
            <a:blip r:embed="rId2"/>
            <a:stretch>
              <a:fillRect/>
            </a:stretch>
          </p:blipFill>
          <p:spPr>
            <a:xfrm>
              <a:off x="12863512" y="6069030"/>
              <a:ext cx="990600" cy="990600"/>
            </a:xfrm>
            <a:prstGeom prst="rect">
              <a:avLst/>
            </a:prstGeom>
          </p:spPr>
        </p:pic>
        <p:pic>
          <p:nvPicPr>
            <p:cNvPr id="39" name="Picture 38">
              <a:extLst>
                <a:ext uri="{FF2B5EF4-FFF2-40B4-BE49-F238E27FC236}">
                  <a16:creationId xmlns:a16="http://schemas.microsoft.com/office/drawing/2014/main" id="{D11DACB5-683E-7C3C-1956-295F005454C2}"/>
                </a:ext>
              </a:extLst>
            </p:cNvPr>
            <p:cNvPicPr>
              <a:picLocks noChangeAspect="1"/>
            </p:cNvPicPr>
            <p:nvPr/>
          </p:nvPicPr>
          <p:blipFill>
            <a:blip r:embed="rId2"/>
            <a:stretch>
              <a:fillRect/>
            </a:stretch>
          </p:blipFill>
          <p:spPr>
            <a:xfrm>
              <a:off x="14349412" y="6069030"/>
              <a:ext cx="990600" cy="990600"/>
            </a:xfrm>
            <a:prstGeom prst="rect">
              <a:avLst/>
            </a:prstGeom>
          </p:spPr>
        </p:pic>
        <p:pic>
          <p:nvPicPr>
            <p:cNvPr id="40" name="Picture 39">
              <a:extLst>
                <a:ext uri="{FF2B5EF4-FFF2-40B4-BE49-F238E27FC236}">
                  <a16:creationId xmlns:a16="http://schemas.microsoft.com/office/drawing/2014/main" id="{5276B66B-9E84-FD69-F9EC-9F768DE8F8AA}"/>
                </a:ext>
              </a:extLst>
            </p:cNvPr>
            <p:cNvPicPr>
              <a:picLocks noChangeAspect="1"/>
            </p:cNvPicPr>
            <p:nvPr/>
          </p:nvPicPr>
          <p:blipFill>
            <a:blip r:embed="rId2"/>
            <a:stretch>
              <a:fillRect/>
            </a:stretch>
          </p:blipFill>
          <p:spPr>
            <a:xfrm>
              <a:off x="15768637" y="6069030"/>
              <a:ext cx="990600" cy="990600"/>
            </a:xfrm>
            <a:prstGeom prst="rect">
              <a:avLst/>
            </a:prstGeom>
          </p:spPr>
        </p:pic>
      </p:grpSp>
    </p:spTree>
    <p:extLst>
      <p:ext uri="{BB962C8B-B14F-4D97-AF65-F5344CB8AC3E}">
        <p14:creationId xmlns:p14="http://schemas.microsoft.com/office/powerpoint/2010/main" val="340960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500"/>
                            </p:stCondLst>
                            <p:childTnLst>
                              <p:par>
                                <p:cTn id="18" presetID="22" presetClass="entr" presetSubtype="8" fill="hold" grpId="0" nodeType="afterEffect">
                                  <p:stCondLst>
                                    <p:cond delay="25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1250"/>
                            </p:stCondLst>
                            <p:childTnLst>
                              <p:par>
                                <p:cTn id="22" presetID="22" presetClass="entr" presetSubtype="8" fill="hold" grpId="0" nodeType="afterEffect">
                                  <p:stCondLst>
                                    <p:cond delay="250"/>
                                  </p:stCondLst>
                                  <p:childTnLst>
                                    <p:set>
                                      <p:cBhvr>
                                        <p:cTn id="23" dur="1" fill="hold">
                                          <p:stCondLst>
                                            <p:cond delay="0"/>
                                          </p:stCondLst>
                                        </p:cTn>
                                        <p:tgtEl>
                                          <p:spTgt spid="5"/>
                                        </p:tgtEl>
                                        <p:attrNameLst>
                                          <p:attrName>style.visibility</p:attrName>
                                        </p:attrNameLst>
                                      </p:cBhvr>
                                      <p:to>
                                        <p:strVal val="visible"/>
                                      </p:to>
                                    </p:set>
                                    <p:animEffect transition="in" filter="wipe(left)">
                                      <p:cBhvr>
                                        <p:cTn id="24" dur="500"/>
                                        <p:tgtEl>
                                          <p:spTgt spid="5"/>
                                        </p:tgtEl>
                                      </p:cBhvr>
                                    </p:animEffect>
                                  </p:childTnLst>
                                </p:cTn>
                              </p:par>
                            </p:childTnLst>
                          </p:cTn>
                        </p:par>
                        <p:par>
                          <p:cTn id="25" fill="hold">
                            <p:stCondLst>
                              <p:cond delay="2000"/>
                            </p:stCondLst>
                            <p:childTnLst>
                              <p:par>
                                <p:cTn id="26" presetID="22" presetClass="entr" presetSubtype="8" fill="hold" grpId="0" nodeType="afterEffect">
                                  <p:stCondLst>
                                    <p:cond delay="25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arn(inVertical)">
                                      <p:cBhvr>
                                        <p:cTn id="33" dur="500"/>
                                        <p:tgtEl>
                                          <p:spTgt spid="9"/>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par>
                          <p:cTn id="38" fill="hold">
                            <p:stCondLst>
                              <p:cond delay="1000"/>
                            </p:stCondLst>
                            <p:childTnLst>
                              <p:par>
                                <p:cTn id="39" presetID="22" presetClass="entr" presetSubtype="1"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4" grpId="0"/>
      <p:bldP spid="5" grpId="0"/>
      <p:bldP spid="6" grpId="0"/>
      <p:bldP spid="8"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24CBB-C89B-2A4C-5C14-28734C8F132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FF0BF14F-E474-04EA-9C47-2CBA282BFCE9}"/>
              </a:ext>
            </a:extLst>
          </p:cNvPr>
          <p:cNvSpPr/>
          <p:nvPr/>
        </p:nvSpPr>
        <p:spPr>
          <a:xfrm>
            <a:off x="0" y="5116624"/>
            <a:ext cx="9144000" cy="26876"/>
          </a:xfrm>
          <a:prstGeom prst="line">
            <a:avLst/>
          </a:prstGeom>
          <a:ln w="127000" cap="flat">
            <a:gradFill>
              <a:gsLst>
                <a:gs pos="0">
                  <a:srgbClr val="4DA8EA">
                    <a:alpha val="100000"/>
                  </a:srgbClr>
                </a:gs>
                <a:gs pos="100000">
                  <a:srgbClr val="00D856">
                    <a:alpha val="100000"/>
                  </a:srgbClr>
                </a:gs>
              </a:gsLst>
              <a:lin ang="0"/>
            </a:gradFill>
            <a:prstDash val="solid"/>
            <a:headEnd type="none" w="sm" len="sm"/>
            <a:tailEnd type="none" w="sm" len="sm"/>
          </a:ln>
        </p:spPr>
      </p:sp>
      <p:sp>
        <p:nvSpPr>
          <p:cNvPr id="27" name="TextBox 27">
            <a:extLst>
              <a:ext uri="{FF2B5EF4-FFF2-40B4-BE49-F238E27FC236}">
                <a16:creationId xmlns:a16="http://schemas.microsoft.com/office/drawing/2014/main" id="{770CD63A-7181-8DE7-21A2-62BD21C13981}"/>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Join</a:t>
            </a:r>
          </a:p>
        </p:txBody>
      </p:sp>
      <p:sp>
        <p:nvSpPr>
          <p:cNvPr id="26" name="TextBox 26">
            <a:extLst>
              <a:ext uri="{FF2B5EF4-FFF2-40B4-BE49-F238E27FC236}">
                <a16:creationId xmlns:a16="http://schemas.microsoft.com/office/drawing/2014/main" id="{3BECF377-79FF-6FC4-7A0C-1AAD3F512234}"/>
              </a:ext>
            </a:extLst>
          </p:cNvPr>
          <p:cNvSpPr txBox="1"/>
          <p:nvPr/>
        </p:nvSpPr>
        <p:spPr>
          <a:xfrm>
            <a:off x="3314701" y="3870700"/>
            <a:ext cx="457199"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JOINS</a:t>
            </a:r>
          </a:p>
        </p:txBody>
      </p:sp>
      <p:sp>
        <p:nvSpPr>
          <p:cNvPr id="28" name="TextBox 26">
            <a:extLst>
              <a:ext uri="{FF2B5EF4-FFF2-40B4-BE49-F238E27FC236}">
                <a16:creationId xmlns:a16="http://schemas.microsoft.com/office/drawing/2014/main" id="{541C1D40-3710-E38B-2C95-77062899D2FC}"/>
              </a:ext>
            </a:extLst>
          </p:cNvPr>
          <p:cNvSpPr txBox="1"/>
          <p:nvPr/>
        </p:nvSpPr>
        <p:spPr>
          <a:xfrm>
            <a:off x="3480006" y="1937550"/>
            <a:ext cx="3470216" cy="685893"/>
          </a:xfrm>
          <a:prstGeom prst="rect">
            <a:avLst/>
          </a:prstGeom>
        </p:spPr>
        <p:txBody>
          <a:bodyPr wrap="square" lIns="0" tIns="0" rIns="0" bIns="0" rtlCol="0" anchor="t">
            <a:spAutoFit/>
          </a:bodyPr>
          <a:lstStyle/>
          <a:p>
            <a:pPr defTabSz="457223">
              <a:lnSpc>
                <a:spcPct val="200000"/>
              </a:lnSpc>
            </a:pPr>
            <a:r>
              <a:rPr lang="en-US" sz="1200" b="1">
                <a:solidFill>
                  <a:prstClr val="white"/>
                </a:solidFill>
                <a:highlight>
                  <a:srgbClr val="000000"/>
                </a:highlight>
                <a:latin typeface="Consolas"/>
                <a:ea typeface="Roboto"/>
                <a:cs typeface="Roboto"/>
              </a:rPr>
              <a:t>Querying them together becomes essential</a:t>
            </a:r>
          </a:p>
          <a:p>
            <a:pPr defTabSz="457223">
              <a:lnSpc>
                <a:spcPct val="200000"/>
              </a:lnSpc>
              <a:spcBef>
                <a:spcPct val="0"/>
              </a:spcBef>
            </a:pPr>
            <a:endParaRPr lang="en-US" sz="1200" b="1">
              <a:solidFill>
                <a:prstClr val="white"/>
              </a:solidFill>
              <a:highlight>
                <a:srgbClr val="000000"/>
              </a:highlight>
              <a:latin typeface="Consolas"/>
              <a:ea typeface="Roboto" panose="02000000000000000000" pitchFamily="2" charset="0"/>
              <a:cs typeface="Roboto" panose="02000000000000000000" pitchFamily="2" charset="0"/>
            </a:endParaRPr>
          </a:p>
        </p:txBody>
      </p:sp>
      <p:pic>
        <p:nvPicPr>
          <p:cNvPr id="7" name="Picture 6">
            <a:extLst>
              <a:ext uri="{FF2B5EF4-FFF2-40B4-BE49-F238E27FC236}">
                <a16:creationId xmlns:a16="http://schemas.microsoft.com/office/drawing/2014/main" id="{FC18590F-47BD-9FAB-5E9D-BE2564107625}"/>
              </a:ext>
            </a:extLst>
          </p:cNvPr>
          <p:cNvPicPr>
            <a:picLocks noChangeAspect="1"/>
          </p:cNvPicPr>
          <p:nvPr/>
        </p:nvPicPr>
        <p:blipFill>
          <a:blip r:embed="rId2"/>
          <a:stretch>
            <a:fillRect/>
          </a:stretch>
        </p:blipFill>
        <p:spPr>
          <a:xfrm>
            <a:off x="952500" y="1048547"/>
            <a:ext cx="800100" cy="800100"/>
          </a:xfrm>
          <a:prstGeom prst="rect">
            <a:avLst/>
          </a:prstGeom>
        </p:spPr>
      </p:pic>
      <p:pic>
        <p:nvPicPr>
          <p:cNvPr id="11" name="Picture 10">
            <a:extLst>
              <a:ext uri="{FF2B5EF4-FFF2-40B4-BE49-F238E27FC236}">
                <a16:creationId xmlns:a16="http://schemas.microsoft.com/office/drawing/2014/main" id="{BC0F9586-6AC1-4BDE-E4B4-2DC725B2BB16}"/>
              </a:ext>
            </a:extLst>
          </p:cNvPr>
          <p:cNvPicPr>
            <a:picLocks noChangeAspect="1"/>
          </p:cNvPicPr>
          <p:nvPr/>
        </p:nvPicPr>
        <p:blipFill>
          <a:blip r:embed="rId3"/>
          <a:stretch>
            <a:fillRect/>
          </a:stretch>
        </p:blipFill>
        <p:spPr>
          <a:xfrm>
            <a:off x="959644" y="2446558"/>
            <a:ext cx="800100" cy="800100"/>
          </a:xfrm>
          <a:prstGeom prst="rect">
            <a:avLst/>
          </a:prstGeom>
        </p:spPr>
      </p:pic>
      <p:pic>
        <p:nvPicPr>
          <p:cNvPr id="16" name="Picture 15">
            <a:extLst>
              <a:ext uri="{FF2B5EF4-FFF2-40B4-BE49-F238E27FC236}">
                <a16:creationId xmlns:a16="http://schemas.microsoft.com/office/drawing/2014/main" id="{637CDE00-3C98-B80A-3EFC-6C9CA3B0F8BA}"/>
              </a:ext>
            </a:extLst>
          </p:cNvPr>
          <p:cNvPicPr>
            <a:picLocks noChangeAspect="1"/>
          </p:cNvPicPr>
          <p:nvPr/>
        </p:nvPicPr>
        <p:blipFill>
          <a:blip r:embed="rId4"/>
          <a:stretch>
            <a:fillRect/>
          </a:stretch>
        </p:blipFill>
        <p:spPr>
          <a:xfrm rot="5400000">
            <a:off x="1098375" y="1825891"/>
            <a:ext cx="544625" cy="544625"/>
          </a:xfrm>
          <a:prstGeom prst="rect">
            <a:avLst/>
          </a:prstGeom>
        </p:spPr>
      </p:pic>
      <p:cxnSp>
        <p:nvCxnSpPr>
          <p:cNvPr id="18" name="Straight Connector 17">
            <a:extLst>
              <a:ext uri="{FF2B5EF4-FFF2-40B4-BE49-F238E27FC236}">
                <a16:creationId xmlns:a16="http://schemas.microsoft.com/office/drawing/2014/main" id="{4C75B072-602B-FF30-5934-3213AA3FD4E0}"/>
              </a:ext>
            </a:extLst>
          </p:cNvPr>
          <p:cNvCxnSpPr>
            <a:stCxn id="7" idx="3"/>
          </p:cNvCxnSpPr>
          <p:nvPr/>
        </p:nvCxnSpPr>
        <p:spPr>
          <a:xfrm>
            <a:off x="1752600" y="1448598"/>
            <a:ext cx="1676400" cy="70405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5E914F-6D66-7390-2CB9-96E9DDB9536F}"/>
              </a:ext>
            </a:extLst>
          </p:cNvPr>
          <p:cNvCxnSpPr>
            <a:cxnSpLocks/>
            <a:stCxn id="11" idx="3"/>
          </p:cNvCxnSpPr>
          <p:nvPr/>
        </p:nvCxnSpPr>
        <p:spPr>
          <a:xfrm flipV="1">
            <a:off x="1759744" y="2152650"/>
            <a:ext cx="1669256" cy="693958"/>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grpSp>
        <p:nvGrpSpPr>
          <p:cNvPr id="23" name="Group 16">
            <a:extLst>
              <a:ext uri="{FF2B5EF4-FFF2-40B4-BE49-F238E27FC236}">
                <a16:creationId xmlns:a16="http://schemas.microsoft.com/office/drawing/2014/main" id="{D8A06088-ACAD-38D4-4062-3F4CCFCCE472}"/>
              </a:ext>
            </a:extLst>
          </p:cNvPr>
          <p:cNvGrpSpPr/>
          <p:nvPr/>
        </p:nvGrpSpPr>
        <p:grpSpPr>
          <a:xfrm>
            <a:off x="2744924" y="2920126"/>
            <a:ext cx="916364" cy="916364"/>
            <a:chOff x="0" y="0"/>
            <a:chExt cx="812800" cy="812800"/>
          </a:xfrm>
        </p:grpSpPr>
        <p:sp>
          <p:nvSpPr>
            <p:cNvPr id="24" name="Freeform 17">
              <a:extLst>
                <a:ext uri="{FF2B5EF4-FFF2-40B4-BE49-F238E27FC236}">
                  <a16:creationId xmlns:a16="http://schemas.microsoft.com/office/drawing/2014/main" id="{B65EE497-2283-63F3-6900-02D6D06A118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25" name="TextBox 18">
              <a:extLst>
                <a:ext uri="{FF2B5EF4-FFF2-40B4-BE49-F238E27FC236}">
                  <a16:creationId xmlns:a16="http://schemas.microsoft.com/office/drawing/2014/main" id="{9C7915E1-631E-7E69-BEF5-3C765BD9713B}"/>
                </a:ext>
              </a:extLst>
            </p:cNvPr>
            <p:cNvSpPr txBox="1"/>
            <p:nvPr/>
          </p:nvSpPr>
          <p:spPr>
            <a:xfrm>
              <a:off x="76200" y="38100"/>
              <a:ext cx="660400" cy="698500"/>
            </a:xfrm>
            <a:prstGeom prst="rect">
              <a:avLst/>
            </a:prstGeom>
          </p:spPr>
          <p:txBody>
            <a:bodyPr lIns="25400" tIns="25400" rIns="25400" bIns="25400" rtlCol="0" anchor="ctr"/>
            <a:lstStyle/>
            <a:p>
              <a:pPr algn="ctr" defTabSz="457223">
                <a:lnSpc>
                  <a:spcPts val="1330"/>
                </a:lnSpc>
                <a:spcBef>
                  <a:spcPct val="0"/>
                </a:spcBef>
              </a:pPr>
              <a:endParaRPr sz="900">
                <a:solidFill>
                  <a:prstClr val="black"/>
                </a:solidFill>
                <a:latin typeface="Calibri"/>
              </a:endParaRPr>
            </a:p>
          </p:txBody>
        </p:sp>
      </p:grpSp>
      <p:grpSp>
        <p:nvGrpSpPr>
          <p:cNvPr id="30" name="Group 16">
            <a:extLst>
              <a:ext uri="{FF2B5EF4-FFF2-40B4-BE49-F238E27FC236}">
                <a16:creationId xmlns:a16="http://schemas.microsoft.com/office/drawing/2014/main" id="{B314DF27-162A-7740-D189-8DC1525CBECA}"/>
              </a:ext>
            </a:extLst>
          </p:cNvPr>
          <p:cNvGrpSpPr/>
          <p:nvPr/>
        </p:nvGrpSpPr>
        <p:grpSpPr>
          <a:xfrm>
            <a:off x="3325949" y="2928869"/>
            <a:ext cx="916364" cy="916364"/>
            <a:chOff x="0" y="0"/>
            <a:chExt cx="812800" cy="812800"/>
          </a:xfrm>
        </p:grpSpPr>
        <p:sp>
          <p:nvSpPr>
            <p:cNvPr id="35" name="Freeform 17">
              <a:extLst>
                <a:ext uri="{FF2B5EF4-FFF2-40B4-BE49-F238E27FC236}">
                  <a16:creationId xmlns:a16="http://schemas.microsoft.com/office/drawing/2014/main" id="{97DFC14E-E037-BEB4-F701-EABAEFACFB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36" name="TextBox 18">
              <a:extLst>
                <a:ext uri="{FF2B5EF4-FFF2-40B4-BE49-F238E27FC236}">
                  <a16:creationId xmlns:a16="http://schemas.microsoft.com/office/drawing/2014/main" id="{2DC544D8-3B56-A878-7311-82D922DE4B83}"/>
                </a:ext>
              </a:extLst>
            </p:cNvPr>
            <p:cNvSpPr txBox="1"/>
            <p:nvPr/>
          </p:nvSpPr>
          <p:spPr>
            <a:xfrm>
              <a:off x="76200" y="38100"/>
              <a:ext cx="660400" cy="698500"/>
            </a:xfrm>
            <a:prstGeom prst="rect">
              <a:avLst/>
            </a:prstGeom>
          </p:spPr>
          <p:txBody>
            <a:bodyPr lIns="25400" tIns="25400" rIns="25400" bIns="25400" rtlCol="0" anchor="ctr"/>
            <a:lstStyle/>
            <a:p>
              <a:pPr algn="ctr" defTabSz="457223">
                <a:lnSpc>
                  <a:spcPts val="1330"/>
                </a:lnSpc>
                <a:spcBef>
                  <a:spcPct val="0"/>
                </a:spcBef>
              </a:pPr>
              <a:endParaRPr sz="900">
                <a:solidFill>
                  <a:prstClr val="black"/>
                </a:solidFill>
                <a:latin typeface="Calibri"/>
              </a:endParaRPr>
            </a:p>
          </p:txBody>
        </p:sp>
      </p:grpSp>
      <p:sp>
        <p:nvSpPr>
          <p:cNvPr id="37" name="TextBox 26">
            <a:extLst>
              <a:ext uri="{FF2B5EF4-FFF2-40B4-BE49-F238E27FC236}">
                <a16:creationId xmlns:a16="http://schemas.microsoft.com/office/drawing/2014/main" id="{4840A0FA-B70B-BBB0-A2DF-14C7C2571C58}"/>
              </a:ext>
            </a:extLst>
          </p:cNvPr>
          <p:cNvSpPr txBox="1"/>
          <p:nvPr/>
        </p:nvSpPr>
        <p:spPr>
          <a:xfrm>
            <a:off x="4495800" y="2920126"/>
            <a:ext cx="3860431" cy="689420"/>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Allow us to fetch combined data from multiple tables based on the relationships we’ve designed</a:t>
            </a:r>
          </a:p>
        </p:txBody>
      </p:sp>
    </p:spTree>
    <p:extLst>
      <p:ext uri="{BB962C8B-B14F-4D97-AF65-F5344CB8AC3E}">
        <p14:creationId xmlns:p14="http://schemas.microsoft.com/office/powerpoint/2010/main" val="148789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arn(outHorizontal)">
                                      <p:cBhvr>
                                        <p:cTn id="11" dur="500"/>
                                        <p:tgtEl>
                                          <p:spTgt spid="1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anim calcmode="lin" valueType="num">
                                      <p:cBhvr>
                                        <p:cTn id="33" dur="500" fill="hold"/>
                                        <p:tgtEl>
                                          <p:spTgt spid="30"/>
                                        </p:tgtEl>
                                        <p:attrNameLst>
                                          <p:attrName>ppt_x</p:attrName>
                                        </p:attrNameLst>
                                      </p:cBhvr>
                                      <p:tavLst>
                                        <p:tav tm="0">
                                          <p:val>
                                            <p:strVal val="#ppt_x"/>
                                          </p:val>
                                        </p:tav>
                                        <p:tav tm="100000">
                                          <p:val>
                                            <p:strVal val="#ppt_x"/>
                                          </p:val>
                                        </p:tav>
                                      </p:tavLst>
                                    </p:anim>
                                    <p:anim calcmode="lin" valueType="num">
                                      <p:cBhvr>
                                        <p:cTn id="34" dur="500" fill="hold"/>
                                        <p:tgtEl>
                                          <p:spTgt spid="30"/>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anim calcmode="lin" valueType="num">
                                      <p:cBhvr>
                                        <p:cTn id="38" dur="500" fill="hold"/>
                                        <p:tgtEl>
                                          <p:spTgt spid="23"/>
                                        </p:tgtEl>
                                        <p:attrNameLst>
                                          <p:attrName>ppt_x</p:attrName>
                                        </p:attrNameLst>
                                      </p:cBhvr>
                                      <p:tavLst>
                                        <p:tav tm="0">
                                          <p:val>
                                            <p:strVal val="#ppt_x"/>
                                          </p:val>
                                        </p:tav>
                                        <p:tav tm="100000">
                                          <p:val>
                                            <p:strVal val="#ppt_x"/>
                                          </p:val>
                                        </p:tav>
                                      </p:tavLst>
                                    </p:anim>
                                    <p:anim calcmode="lin" valueType="num">
                                      <p:cBhvr>
                                        <p:cTn id="39" dur="500" fill="hold"/>
                                        <p:tgtEl>
                                          <p:spTgt spid="23"/>
                                        </p:tgtEl>
                                        <p:attrNameLst>
                                          <p:attrName>ppt_y</p:attrName>
                                        </p:attrNameLst>
                                      </p:cBhvr>
                                      <p:tavLst>
                                        <p:tav tm="0">
                                          <p:val>
                                            <p:strVal val="#ppt_y+.1"/>
                                          </p:val>
                                        </p:tav>
                                        <p:tav tm="100000">
                                          <p:val>
                                            <p:strVal val="#ppt_y"/>
                                          </p:val>
                                        </p:tav>
                                      </p:tavLst>
                                    </p:anim>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F234-D719-B994-6F00-D0C73DFB3689}"/>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7B76181A-B2AD-C010-EDB9-F388F5DD9882}"/>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Example</a:t>
            </a:r>
          </a:p>
        </p:txBody>
      </p:sp>
      <p:sp>
        <p:nvSpPr>
          <p:cNvPr id="26" name="TextBox 26">
            <a:extLst>
              <a:ext uri="{FF2B5EF4-FFF2-40B4-BE49-F238E27FC236}">
                <a16:creationId xmlns:a16="http://schemas.microsoft.com/office/drawing/2014/main" id="{12E33C20-9ACB-CB7B-9915-EDAC254F7AFF}"/>
              </a:ext>
            </a:extLst>
          </p:cNvPr>
          <p:cNvSpPr txBox="1"/>
          <p:nvPr/>
        </p:nvSpPr>
        <p:spPr>
          <a:xfrm>
            <a:off x="2211296" y="4288070"/>
            <a:ext cx="342900"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Join</a:t>
            </a:r>
          </a:p>
        </p:txBody>
      </p:sp>
      <p:grpSp>
        <p:nvGrpSpPr>
          <p:cNvPr id="8" name="Group 7">
            <a:extLst>
              <a:ext uri="{FF2B5EF4-FFF2-40B4-BE49-F238E27FC236}">
                <a16:creationId xmlns:a16="http://schemas.microsoft.com/office/drawing/2014/main" id="{91E733D9-B252-209D-086C-25CD403A9DFF}"/>
              </a:ext>
            </a:extLst>
          </p:cNvPr>
          <p:cNvGrpSpPr/>
          <p:nvPr/>
        </p:nvGrpSpPr>
        <p:grpSpPr>
          <a:xfrm rot="5400000">
            <a:off x="2079912" y="2215043"/>
            <a:ext cx="682016" cy="1406918"/>
            <a:chOff x="2684954" y="4100671"/>
            <a:chExt cx="3352800" cy="2796020"/>
          </a:xfrm>
        </p:grpSpPr>
        <p:cxnSp>
          <p:nvCxnSpPr>
            <p:cNvPr id="18" name="Straight Connector 17">
              <a:extLst>
                <a:ext uri="{FF2B5EF4-FFF2-40B4-BE49-F238E27FC236}">
                  <a16:creationId xmlns:a16="http://schemas.microsoft.com/office/drawing/2014/main" id="{0B32C93F-F6D7-A26A-3990-B1C582407BE5}"/>
                </a:ext>
              </a:extLst>
            </p:cNvPr>
            <p:cNvCxnSpPr>
              <a:cxnSpLocks/>
            </p:cNvCxnSpPr>
            <p:nvPr/>
          </p:nvCxnSpPr>
          <p:spPr>
            <a:xfrm>
              <a:off x="2684954" y="4100671"/>
              <a:ext cx="3352800" cy="140810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FAC40E-F82F-B75C-A087-B1A1596602F0}"/>
                </a:ext>
              </a:extLst>
            </p:cNvPr>
            <p:cNvCxnSpPr>
              <a:cxnSpLocks/>
            </p:cNvCxnSpPr>
            <p:nvPr/>
          </p:nvCxnSpPr>
          <p:spPr>
            <a:xfrm flipV="1">
              <a:off x="2699241" y="5508776"/>
              <a:ext cx="3338513" cy="13879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grpSp>
      <p:grpSp>
        <p:nvGrpSpPr>
          <p:cNvPr id="23" name="Group 16">
            <a:extLst>
              <a:ext uri="{FF2B5EF4-FFF2-40B4-BE49-F238E27FC236}">
                <a16:creationId xmlns:a16="http://schemas.microsoft.com/office/drawing/2014/main" id="{52CFEB9D-59DC-3043-C77B-82CA1530ABB6}"/>
              </a:ext>
            </a:extLst>
          </p:cNvPr>
          <p:cNvGrpSpPr/>
          <p:nvPr/>
        </p:nvGrpSpPr>
        <p:grpSpPr>
          <a:xfrm>
            <a:off x="1641519" y="3337495"/>
            <a:ext cx="916364" cy="916364"/>
            <a:chOff x="0" y="0"/>
            <a:chExt cx="812800" cy="812800"/>
          </a:xfrm>
        </p:grpSpPr>
        <p:sp>
          <p:nvSpPr>
            <p:cNvPr id="24" name="Freeform 17">
              <a:extLst>
                <a:ext uri="{FF2B5EF4-FFF2-40B4-BE49-F238E27FC236}">
                  <a16:creationId xmlns:a16="http://schemas.microsoft.com/office/drawing/2014/main" id="{6645FE39-45A8-780A-10B7-04EF98BB187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25" name="TextBox 18">
              <a:extLst>
                <a:ext uri="{FF2B5EF4-FFF2-40B4-BE49-F238E27FC236}">
                  <a16:creationId xmlns:a16="http://schemas.microsoft.com/office/drawing/2014/main" id="{E4EB68ED-9FA7-239D-E863-F6B3A55955CA}"/>
                </a:ext>
              </a:extLst>
            </p:cNvPr>
            <p:cNvSpPr txBox="1"/>
            <p:nvPr/>
          </p:nvSpPr>
          <p:spPr>
            <a:xfrm>
              <a:off x="76200" y="38100"/>
              <a:ext cx="660400" cy="698500"/>
            </a:xfrm>
            <a:prstGeom prst="rect">
              <a:avLst/>
            </a:prstGeom>
          </p:spPr>
          <p:txBody>
            <a:bodyPr lIns="25400" tIns="25400" rIns="25400" bIns="25400" rtlCol="0" anchor="ctr"/>
            <a:lstStyle/>
            <a:p>
              <a:pPr algn="ctr" defTabSz="457223">
                <a:lnSpc>
                  <a:spcPts val="1330"/>
                </a:lnSpc>
                <a:spcBef>
                  <a:spcPct val="0"/>
                </a:spcBef>
              </a:pPr>
              <a:endParaRPr sz="900">
                <a:solidFill>
                  <a:prstClr val="black"/>
                </a:solidFill>
                <a:latin typeface="Calibri"/>
              </a:endParaRPr>
            </a:p>
          </p:txBody>
        </p:sp>
      </p:grpSp>
      <p:grpSp>
        <p:nvGrpSpPr>
          <p:cNvPr id="30" name="Group 16">
            <a:extLst>
              <a:ext uri="{FF2B5EF4-FFF2-40B4-BE49-F238E27FC236}">
                <a16:creationId xmlns:a16="http://schemas.microsoft.com/office/drawing/2014/main" id="{5500DB2D-DEAC-819D-4115-344A18CE7C7F}"/>
              </a:ext>
            </a:extLst>
          </p:cNvPr>
          <p:cNvGrpSpPr/>
          <p:nvPr/>
        </p:nvGrpSpPr>
        <p:grpSpPr>
          <a:xfrm>
            <a:off x="2222544" y="3346239"/>
            <a:ext cx="916364" cy="916364"/>
            <a:chOff x="0" y="0"/>
            <a:chExt cx="812800" cy="812800"/>
          </a:xfrm>
        </p:grpSpPr>
        <p:sp>
          <p:nvSpPr>
            <p:cNvPr id="35" name="Freeform 17">
              <a:extLst>
                <a:ext uri="{FF2B5EF4-FFF2-40B4-BE49-F238E27FC236}">
                  <a16:creationId xmlns:a16="http://schemas.microsoft.com/office/drawing/2014/main" id="{16D1D091-9AE6-D9CF-89F1-489D0F56413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36" name="TextBox 18">
              <a:extLst>
                <a:ext uri="{FF2B5EF4-FFF2-40B4-BE49-F238E27FC236}">
                  <a16:creationId xmlns:a16="http://schemas.microsoft.com/office/drawing/2014/main" id="{2858606A-3253-5465-0DB3-CC4FF604EE6D}"/>
                </a:ext>
              </a:extLst>
            </p:cNvPr>
            <p:cNvSpPr txBox="1"/>
            <p:nvPr/>
          </p:nvSpPr>
          <p:spPr>
            <a:xfrm>
              <a:off x="76200" y="38100"/>
              <a:ext cx="660400" cy="698500"/>
            </a:xfrm>
            <a:prstGeom prst="rect">
              <a:avLst/>
            </a:prstGeom>
          </p:spPr>
          <p:txBody>
            <a:bodyPr lIns="25400" tIns="25400" rIns="25400" bIns="25400" rtlCol="0" anchor="ctr"/>
            <a:lstStyle/>
            <a:p>
              <a:pPr algn="ctr" defTabSz="457223">
                <a:lnSpc>
                  <a:spcPts val="1330"/>
                </a:lnSpc>
                <a:spcBef>
                  <a:spcPct val="0"/>
                </a:spcBef>
              </a:pPr>
              <a:endParaRPr sz="900">
                <a:solidFill>
                  <a:prstClr val="black"/>
                </a:solidFill>
                <a:latin typeface="Calibri"/>
              </a:endParaRPr>
            </a:p>
          </p:txBody>
        </p:sp>
      </p:grpSp>
      <p:sp>
        <p:nvSpPr>
          <p:cNvPr id="37" name="TextBox 26">
            <a:extLst>
              <a:ext uri="{FF2B5EF4-FFF2-40B4-BE49-F238E27FC236}">
                <a16:creationId xmlns:a16="http://schemas.microsoft.com/office/drawing/2014/main" id="{E1D802A7-18E0-34B2-2C5B-FF01AE7E8EB3}"/>
              </a:ext>
            </a:extLst>
          </p:cNvPr>
          <p:cNvSpPr txBox="1"/>
          <p:nvPr/>
        </p:nvSpPr>
        <p:spPr>
          <a:xfrm>
            <a:off x="5165272" y="917370"/>
            <a:ext cx="4381500" cy="1428083"/>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200">
                <a:solidFill>
                  <a:prstClr val="black"/>
                </a:solidFill>
                <a:latin typeface="Poppins"/>
                <a:ea typeface="Poppins"/>
                <a:cs typeface="Poppins"/>
                <a:sym typeface="Poppins"/>
              </a:rPr>
              <a:t>One query can get long and harder</a:t>
            </a:r>
          </a:p>
          <a:p>
            <a:pPr marL="171458" indent="-171458" defTabSz="457223">
              <a:lnSpc>
                <a:spcPct val="200000"/>
              </a:lnSpc>
              <a:spcBef>
                <a:spcPct val="0"/>
              </a:spcBef>
              <a:buFont typeface="Wingdings" panose="05000000000000000000" pitchFamily="2" charset="2"/>
              <a:buChar char="§"/>
            </a:pPr>
            <a:r>
              <a:rPr lang="en-US" sz="1200">
                <a:solidFill>
                  <a:prstClr val="black"/>
                </a:solidFill>
                <a:latin typeface="Poppins"/>
                <a:ea typeface="Poppins"/>
                <a:cs typeface="Poppins"/>
                <a:sym typeface="Poppins"/>
              </a:rPr>
              <a:t>Here, aliases become very handy</a:t>
            </a:r>
            <a:endParaRPr lang="en-US" sz="1200">
              <a:solidFill>
                <a:prstClr val="black"/>
              </a:solidFill>
              <a:latin typeface="Poppins"/>
              <a:ea typeface="Poppins"/>
              <a:cs typeface="Poppins"/>
            </a:endParaRPr>
          </a:p>
          <a:p>
            <a:pPr marL="171458" indent="-171458" defTabSz="457223">
              <a:lnSpc>
                <a:spcPct val="200000"/>
              </a:lnSpc>
              <a:spcBef>
                <a:spcPct val="0"/>
              </a:spcBef>
              <a:buFont typeface="Wingdings" panose="05000000000000000000" pitchFamily="2" charset="2"/>
              <a:buChar char="§"/>
            </a:pPr>
            <a:r>
              <a:rPr lang="en-US" sz="1200">
                <a:solidFill>
                  <a:prstClr val="black"/>
                </a:solidFill>
                <a:latin typeface="Poppins"/>
                <a:ea typeface="Poppins"/>
                <a:cs typeface="Poppins"/>
                <a:sym typeface="Poppins"/>
              </a:rPr>
              <a:t>Short name assigned to a table in a query</a:t>
            </a:r>
            <a:endParaRPr lang="en-US" sz="1200">
              <a:solidFill>
                <a:prstClr val="black"/>
              </a:solidFill>
              <a:latin typeface="Poppins"/>
              <a:ea typeface="Poppins"/>
              <a:cs typeface="Poppins"/>
            </a:endParaRPr>
          </a:p>
          <a:p>
            <a:pPr marL="171458" indent="-171458" defTabSz="457223">
              <a:lnSpc>
                <a:spcPct val="200000"/>
              </a:lnSpc>
              <a:spcBef>
                <a:spcPct val="0"/>
              </a:spcBef>
              <a:buFont typeface="Wingdings" panose="05000000000000000000" pitchFamily="2" charset="2"/>
              <a:buChar char="§"/>
            </a:pPr>
            <a:r>
              <a:rPr lang="en-US" sz="1200">
                <a:solidFill>
                  <a:prstClr val="black"/>
                </a:solidFill>
                <a:latin typeface="Poppins"/>
                <a:ea typeface="Poppins"/>
                <a:cs typeface="Poppins"/>
                <a:sym typeface="Poppins"/>
              </a:rPr>
              <a:t>Helps in more concise and readable SQL</a:t>
            </a:r>
            <a:endParaRPr lang="en-US" sz="1200">
              <a:solidFill>
                <a:prstClr val="black"/>
              </a:solidFill>
              <a:latin typeface="Poppins"/>
              <a:ea typeface="Poppins"/>
              <a:cs typeface="Poppins"/>
            </a:endParaRPr>
          </a:p>
        </p:txBody>
      </p:sp>
      <p:sp>
        <p:nvSpPr>
          <p:cNvPr id="5" name="TextBox 26">
            <a:extLst>
              <a:ext uri="{FF2B5EF4-FFF2-40B4-BE49-F238E27FC236}">
                <a16:creationId xmlns:a16="http://schemas.microsoft.com/office/drawing/2014/main" id="{54125C7E-32D4-BCEF-A10C-C8229A2196CB}"/>
              </a:ext>
            </a:extLst>
          </p:cNvPr>
          <p:cNvSpPr txBox="1"/>
          <p:nvPr/>
        </p:nvSpPr>
        <p:spPr>
          <a:xfrm>
            <a:off x="1146129" y="2187284"/>
            <a:ext cx="836247"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Employees</a:t>
            </a:r>
          </a:p>
        </p:txBody>
      </p:sp>
      <p:sp>
        <p:nvSpPr>
          <p:cNvPr id="6" name="TextBox 26">
            <a:extLst>
              <a:ext uri="{FF2B5EF4-FFF2-40B4-BE49-F238E27FC236}">
                <a16:creationId xmlns:a16="http://schemas.microsoft.com/office/drawing/2014/main" id="{971419CE-3CA2-E52E-7C5F-F151C4F64606}"/>
              </a:ext>
            </a:extLst>
          </p:cNvPr>
          <p:cNvSpPr txBox="1"/>
          <p:nvPr/>
        </p:nvSpPr>
        <p:spPr>
          <a:xfrm>
            <a:off x="2815902" y="2187284"/>
            <a:ext cx="949766"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Department</a:t>
            </a:r>
          </a:p>
        </p:txBody>
      </p:sp>
      <p:sp>
        <p:nvSpPr>
          <p:cNvPr id="9" name="TextBox 26">
            <a:extLst>
              <a:ext uri="{FF2B5EF4-FFF2-40B4-BE49-F238E27FC236}">
                <a16:creationId xmlns:a16="http://schemas.microsoft.com/office/drawing/2014/main" id="{475DAA91-43B4-DD40-98D9-EBE1448F590C}"/>
              </a:ext>
            </a:extLst>
          </p:cNvPr>
          <p:cNvSpPr txBox="1"/>
          <p:nvPr/>
        </p:nvSpPr>
        <p:spPr>
          <a:xfrm>
            <a:off x="3810040" y="3119923"/>
            <a:ext cx="4210202" cy="1058751"/>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We can assign an alias like e to the employees table</a:t>
            </a:r>
          </a:p>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Simply use e.emp_Name</a:t>
            </a:r>
          </a:p>
          <a:p>
            <a:pPr marL="171458" indent="-171458" defTabSz="457223">
              <a:lnSpc>
                <a:spcPct val="200000"/>
              </a:lnSpc>
              <a:spcBef>
                <a:spcPct val="0"/>
              </a:spcBef>
              <a:buFont typeface="Wingdings" panose="05000000000000000000" pitchFamily="2" charset="2"/>
              <a:buChar char="ü"/>
            </a:pPr>
            <a:r>
              <a:rPr lang="en-US" sz="1200">
                <a:solidFill>
                  <a:prstClr val="black"/>
                </a:solidFill>
                <a:latin typeface="Poppins"/>
                <a:ea typeface="Poppins"/>
                <a:cs typeface="Poppins"/>
                <a:sym typeface="Poppins"/>
              </a:rPr>
              <a:t>Departments can be aliased as d</a:t>
            </a:r>
          </a:p>
        </p:txBody>
      </p:sp>
      <p:graphicFrame>
        <p:nvGraphicFramePr>
          <p:cNvPr id="10" name="Table 9">
            <a:extLst>
              <a:ext uri="{FF2B5EF4-FFF2-40B4-BE49-F238E27FC236}">
                <a16:creationId xmlns:a16="http://schemas.microsoft.com/office/drawing/2014/main" id="{E0C2B819-5819-4FE3-610D-2BC53165792A}"/>
              </a:ext>
            </a:extLst>
          </p:cNvPr>
          <p:cNvGraphicFramePr>
            <a:graphicFrameLocks noGrp="1"/>
          </p:cNvGraphicFramePr>
          <p:nvPr/>
        </p:nvGraphicFramePr>
        <p:xfrm>
          <a:off x="483417" y="927527"/>
          <a:ext cx="2073490" cy="1337924"/>
        </p:xfrm>
        <a:graphic>
          <a:graphicData uri="http://schemas.openxmlformats.org/drawingml/2006/table">
            <a:tbl>
              <a:tblPr firstRow="1" bandRow="1">
                <a:tableStyleId>{69012ECD-51FC-41F1-AA8D-1B2483CD663E}</a:tableStyleId>
              </a:tblPr>
              <a:tblGrid>
                <a:gridCol w="529046">
                  <a:extLst>
                    <a:ext uri="{9D8B030D-6E8A-4147-A177-3AD203B41FA5}">
                      <a16:colId xmlns:a16="http://schemas.microsoft.com/office/drawing/2014/main" val="1922517972"/>
                    </a:ext>
                  </a:extLst>
                </a:gridCol>
                <a:gridCol w="556383">
                  <a:extLst>
                    <a:ext uri="{9D8B030D-6E8A-4147-A177-3AD203B41FA5}">
                      <a16:colId xmlns:a16="http://schemas.microsoft.com/office/drawing/2014/main" val="621629663"/>
                    </a:ext>
                  </a:extLst>
                </a:gridCol>
                <a:gridCol w="988061">
                  <a:extLst>
                    <a:ext uri="{9D8B030D-6E8A-4147-A177-3AD203B41FA5}">
                      <a16:colId xmlns:a16="http://schemas.microsoft.com/office/drawing/2014/main" val="3444691108"/>
                    </a:ext>
                  </a:extLst>
                </a:gridCol>
              </a:tblGrid>
              <a:tr h="445325">
                <a:tc>
                  <a:txBody>
                    <a:bodyPr/>
                    <a:lstStyle/>
                    <a:p>
                      <a:pPr algn="ctr"/>
                      <a:r>
                        <a:rPr lang="en-IN" sz="1000" err="1"/>
                        <a:t>emp_ID</a:t>
                      </a:r>
                      <a:endParaRPr lang="en-IN" sz="1000"/>
                    </a:p>
                  </a:txBody>
                  <a:tcPr marL="45720" marR="45720" marT="22860" marB="22860" anchor="ctr"/>
                </a:tc>
                <a:tc>
                  <a:txBody>
                    <a:bodyPr/>
                    <a:lstStyle/>
                    <a:p>
                      <a:pPr algn="ctr"/>
                      <a:r>
                        <a:rPr lang="en-IN" sz="1000"/>
                        <a:t>name</a:t>
                      </a:r>
                    </a:p>
                  </a:txBody>
                  <a:tcPr marL="45720" marR="45720" marT="22860" marB="22860" anchor="ctr"/>
                </a:tc>
                <a:tc>
                  <a:txBody>
                    <a:bodyPr/>
                    <a:lstStyle/>
                    <a:p>
                      <a:pPr lvl="0" algn="ctr">
                        <a:buNone/>
                      </a:pPr>
                      <a:r>
                        <a:rPr lang="en-IN" sz="1000" err="1"/>
                        <a:t>Department_id</a:t>
                      </a:r>
                      <a:endParaRPr lang="en-IN" sz="1000"/>
                    </a:p>
                  </a:txBody>
                  <a:tcPr marL="45720" marR="45720" marT="22860" marB="22860" anchor="ctr"/>
                </a:tc>
                <a:extLst>
                  <a:ext uri="{0D108BD9-81ED-4DB2-BD59-A6C34878D82A}">
                    <a16:rowId xmlns:a16="http://schemas.microsoft.com/office/drawing/2014/main" val="698451983"/>
                  </a:ext>
                </a:extLst>
              </a:tr>
              <a:tr h="297533">
                <a:tc>
                  <a:txBody>
                    <a:bodyPr/>
                    <a:lstStyle/>
                    <a:p>
                      <a:pPr algn="ctr"/>
                      <a:r>
                        <a:rPr lang="en-IN" sz="1000"/>
                        <a:t>1</a:t>
                      </a:r>
                    </a:p>
                  </a:txBody>
                  <a:tcPr marL="45720" marR="45720" marT="22860" marB="22860" anchor="ctr"/>
                </a:tc>
                <a:tc>
                  <a:txBody>
                    <a:bodyPr/>
                    <a:lstStyle/>
                    <a:p>
                      <a:pPr algn="ctr"/>
                      <a:r>
                        <a:rPr lang="en-IN" sz="1000"/>
                        <a:t>Kanishk</a:t>
                      </a:r>
                    </a:p>
                  </a:txBody>
                  <a:tcPr marL="45720" marR="45720" marT="22860" marB="22860" anchor="ctr"/>
                </a:tc>
                <a:tc>
                  <a:txBody>
                    <a:bodyPr/>
                    <a:lstStyle/>
                    <a:p>
                      <a:pPr lvl="0" algn="ctr">
                        <a:buNone/>
                      </a:pPr>
                      <a:r>
                        <a:rPr lang="en-IN" sz="1000"/>
                        <a:t>T1</a:t>
                      </a:r>
                    </a:p>
                  </a:txBody>
                  <a:tcPr marL="45720" marR="45720" marT="22860" marB="22860" anchor="ctr"/>
                </a:tc>
                <a:extLst>
                  <a:ext uri="{0D108BD9-81ED-4DB2-BD59-A6C34878D82A}">
                    <a16:rowId xmlns:a16="http://schemas.microsoft.com/office/drawing/2014/main" val="644277764"/>
                  </a:ext>
                </a:extLst>
              </a:tr>
              <a:tr h="297533">
                <a:tc>
                  <a:txBody>
                    <a:bodyPr/>
                    <a:lstStyle/>
                    <a:p>
                      <a:pPr algn="ctr"/>
                      <a:r>
                        <a:rPr lang="en-IN" sz="1000" b="0"/>
                        <a:t>2</a:t>
                      </a:r>
                    </a:p>
                  </a:txBody>
                  <a:tcPr marL="45720" marR="45720" marT="22860" marB="22860" anchor="ctr"/>
                </a:tc>
                <a:tc>
                  <a:txBody>
                    <a:bodyPr/>
                    <a:lstStyle/>
                    <a:p>
                      <a:pPr algn="ctr"/>
                      <a:r>
                        <a:rPr lang="en-IN" sz="1000"/>
                        <a:t>Aryan</a:t>
                      </a:r>
                      <a:endParaRPr lang="en-IN" sz="1000" b="0"/>
                    </a:p>
                  </a:txBody>
                  <a:tcPr marL="45720" marR="45720" marT="22860" marB="22860" anchor="ctr"/>
                </a:tc>
                <a:tc>
                  <a:txBody>
                    <a:bodyPr/>
                    <a:lstStyle/>
                    <a:p>
                      <a:pPr lvl="0" algn="ctr">
                        <a:buNone/>
                      </a:pPr>
                      <a:r>
                        <a:rPr lang="en-IN" sz="1000"/>
                        <a:t>S1</a:t>
                      </a:r>
                    </a:p>
                  </a:txBody>
                  <a:tcPr marL="45720" marR="45720" marT="22860" marB="22860" anchor="ctr"/>
                </a:tc>
                <a:extLst>
                  <a:ext uri="{0D108BD9-81ED-4DB2-BD59-A6C34878D82A}">
                    <a16:rowId xmlns:a16="http://schemas.microsoft.com/office/drawing/2014/main" val="2705230028"/>
                  </a:ext>
                </a:extLst>
              </a:tr>
              <a:tr h="297533">
                <a:tc>
                  <a:txBody>
                    <a:bodyPr/>
                    <a:lstStyle/>
                    <a:p>
                      <a:pPr algn="ctr"/>
                      <a:r>
                        <a:rPr lang="en-IN" sz="1000"/>
                        <a:t>3</a:t>
                      </a:r>
                    </a:p>
                  </a:txBody>
                  <a:tcPr marL="45720" marR="45720" marT="22860" marB="22860" anchor="ctr"/>
                </a:tc>
                <a:tc>
                  <a:txBody>
                    <a:bodyPr/>
                    <a:lstStyle/>
                    <a:p>
                      <a:pPr algn="ctr"/>
                      <a:r>
                        <a:rPr lang="en-IN" sz="1000"/>
                        <a:t>Dheeraj</a:t>
                      </a:r>
                    </a:p>
                  </a:txBody>
                  <a:tcPr marL="45720" marR="45720" marT="22860" marB="22860" anchor="ctr"/>
                </a:tc>
                <a:tc>
                  <a:txBody>
                    <a:bodyPr/>
                    <a:lstStyle/>
                    <a:p>
                      <a:pPr lvl="0" algn="ctr">
                        <a:buNone/>
                      </a:pPr>
                      <a:r>
                        <a:rPr lang="en-IN" sz="1000"/>
                        <a:t>-</a:t>
                      </a:r>
                    </a:p>
                  </a:txBody>
                  <a:tcPr marL="45720" marR="45720" marT="22860" marB="22860" anchor="ctr"/>
                </a:tc>
                <a:extLst>
                  <a:ext uri="{0D108BD9-81ED-4DB2-BD59-A6C34878D82A}">
                    <a16:rowId xmlns:a16="http://schemas.microsoft.com/office/drawing/2014/main" val="2774555583"/>
                  </a:ext>
                </a:extLst>
              </a:tr>
            </a:tbl>
          </a:graphicData>
        </a:graphic>
      </p:graphicFrame>
      <p:graphicFrame>
        <p:nvGraphicFramePr>
          <p:cNvPr id="12" name="Table 11">
            <a:extLst>
              <a:ext uri="{FF2B5EF4-FFF2-40B4-BE49-F238E27FC236}">
                <a16:creationId xmlns:a16="http://schemas.microsoft.com/office/drawing/2014/main" id="{91D17BFA-4383-F78C-EC06-C10E79B95B2B}"/>
              </a:ext>
            </a:extLst>
          </p:cNvPr>
          <p:cNvGraphicFramePr>
            <a:graphicFrameLocks noGrp="1"/>
          </p:cNvGraphicFramePr>
          <p:nvPr/>
        </p:nvGraphicFramePr>
        <p:xfrm>
          <a:off x="2737784" y="927078"/>
          <a:ext cx="2141094" cy="1325119"/>
        </p:xfrm>
        <a:graphic>
          <a:graphicData uri="http://schemas.openxmlformats.org/drawingml/2006/table">
            <a:tbl>
              <a:tblPr firstRow="1" bandRow="1">
                <a:tableStyleId>{69012ECD-51FC-41F1-AA8D-1B2483CD663E}</a:tableStyleId>
              </a:tblPr>
              <a:tblGrid>
                <a:gridCol w="1003223">
                  <a:extLst>
                    <a:ext uri="{9D8B030D-6E8A-4147-A177-3AD203B41FA5}">
                      <a16:colId xmlns:a16="http://schemas.microsoft.com/office/drawing/2014/main" val="1701934521"/>
                    </a:ext>
                  </a:extLst>
                </a:gridCol>
                <a:gridCol w="1137871">
                  <a:extLst>
                    <a:ext uri="{9D8B030D-6E8A-4147-A177-3AD203B41FA5}">
                      <a16:colId xmlns:a16="http://schemas.microsoft.com/office/drawing/2014/main" val="621629663"/>
                    </a:ext>
                  </a:extLst>
                </a:gridCol>
              </a:tblGrid>
              <a:tr h="400618">
                <a:tc>
                  <a:txBody>
                    <a:bodyPr/>
                    <a:lstStyle/>
                    <a:p>
                      <a:pPr algn="ctr"/>
                      <a:r>
                        <a:rPr lang="en-IN" sz="1000" err="1"/>
                        <a:t>Department_ID</a:t>
                      </a:r>
                      <a:endParaRPr lang="en-IN" sz="1000"/>
                    </a:p>
                  </a:txBody>
                  <a:tcPr marL="45720" marR="45720" marT="22860" marB="22860" anchor="ctr"/>
                </a:tc>
                <a:tc>
                  <a:txBody>
                    <a:bodyPr/>
                    <a:lstStyle/>
                    <a:p>
                      <a:pPr lvl="0" algn="ctr">
                        <a:buNone/>
                      </a:pPr>
                      <a:r>
                        <a:rPr lang="en-IN" sz="1000" err="1"/>
                        <a:t>Department_name</a:t>
                      </a:r>
                      <a:endParaRPr lang="en-US" sz="1000"/>
                    </a:p>
                  </a:txBody>
                  <a:tcPr marL="45720" marR="45720" marT="22860" marB="22860" anchor="ctr"/>
                </a:tc>
                <a:extLst>
                  <a:ext uri="{0D108BD9-81ED-4DB2-BD59-A6C34878D82A}">
                    <a16:rowId xmlns:a16="http://schemas.microsoft.com/office/drawing/2014/main" val="698451983"/>
                  </a:ext>
                </a:extLst>
              </a:tr>
              <a:tr h="308167">
                <a:tc>
                  <a:txBody>
                    <a:bodyPr/>
                    <a:lstStyle/>
                    <a:p>
                      <a:pPr algn="ctr"/>
                      <a:r>
                        <a:rPr lang="en-IN" sz="1000"/>
                        <a:t>T1</a:t>
                      </a:r>
                    </a:p>
                  </a:txBody>
                  <a:tcPr marL="45720" marR="45720" marT="22860" marB="22860" anchor="ctr"/>
                </a:tc>
                <a:tc>
                  <a:txBody>
                    <a:bodyPr/>
                    <a:lstStyle/>
                    <a:p>
                      <a:pPr algn="ctr"/>
                      <a:r>
                        <a:rPr lang="en-IN" sz="1000"/>
                        <a:t>Tech</a:t>
                      </a:r>
                    </a:p>
                  </a:txBody>
                  <a:tcPr marL="45720" marR="45720" marT="22860" marB="22860" anchor="ctr"/>
                </a:tc>
                <a:extLst>
                  <a:ext uri="{0D108BD9-81ED-4DB2-BD59-A6C34878D82A}">
                    <a16:rowId xmlns:a16="http://schemas.microsoft.com/office/drawing/2014/main" val="644277764"/>
                  </a:ext>
                </a:extLst>
              </a:tr>
              <a:tr h="308167">
                <a:tc>
                  <a:txBody>
                    <a:bodyPr/>
                    <a:lstStyle/>
                    <a:p>
                      <a:pPr algn="ctr"/>
                      <a:r>
                        <a:rPr lang="en-IN" sz="1000"/>
                        <a:t>S1</a:t>
                      </a:r>
                      <a:endParaRPr lang="en-IN" sz="1000" b="0"/>
                    </a:p>
                  </a:txBody>
                  <a:tcPr marL="45720" marR="45720" marT="22860" marB="22860" anchor="ctr"/>
                </a:tc>
                <a:tc>
                  <a:txBody>
                    <a:bodyPr/>
                    <a:lstStyle/>
                    <a:p>
                      <a:pPr algn="ctr"/>
                      <a:r>
                        <a:rPr lang="en-IN" sz="1000"/>
                        <a:t>Support</a:t>
                      </a:r>
                    </a:p>
                  </a:txBody>
                  <a:tcPr marL="45720" marR="45720" marT="22860" marB="22860" anchor="ctr"/>
                </a:tc>
                <a:extLst>
                  <a:ext uri="{0D108BD9-81ED-4DB2-BD59-A6C34878D82A}">
                    <a16:rowId xmlns:a16="http://schemas.microsoft.com/office/drawing/2014/main" val="2705230028"/>
                  </a:ext>
                </a:extLst>
              </a:tr>
              <a:tr h="308167">
                <a:tc>
                  <a:txBody>
                    <a:bodyPr/>
                    <a:lstStyle/>
                    <a:p>
                      <a:pPr algn="ctr"/>
                      <a:r>
                        <a:rPr lang="en-IN" sz="1000"/>
                        <a:t>F1</a:t>
                      </a:r>
                    </a:p>
                  </a:txBody>
                  <a:tcPr marL="45720" marR="45720" marT="22860" marB="22860" anchor="ctr"/>
                </a:tc>
                <a:tc>
                  <a:txBody>
                    <a:bodyPr/>
                    <a:lstStyle/>
                    <a:p>
                      <a:pPr algn="ctr"/>
                      <a:r>
                        <a:rPr lang="en-IN" sz="1000"/>
                        <a:t>Finance</a:t>
                      </a:r>
                    </a:p>
                  </a:txBody>
                  <a:tcPr marL="45720" marR="45720" marT="22860" marB="22860" anchor="ctr"/>
                </a:tc>
                <a:extLst>
                  <a:ext uri="{0D108BD9-81ED-4DB2-BD59-A6C34878D82A}">
                    <a16:rowId xmlns:a16="http://schemas.microsoft.com/office/drawing/2014/main" val="2774555583"/>
                  </a:ext>
                </a:extLst>
              </a:tr>
            </a:tbl>
          </a:graphicData>
        </a:graphic>
      </p:graphicFrame>
    </p:spTree>
    <p:extLst>
      <p:ext uri="{BB962C8B-B14F-4D97-AF65-F5344CB8AC3E}">
        <p14:creationId xmlns:p14="http://schemas.microsoft.com/office/powerpoint/2010/main" val="101665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500"/>
                            </p:stCondLst>
                            <p:childTnLst>
                              <p:par>
                                <p:cTn id="26" presetID="47" presetClass="entr" presetSubtype="0"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anim calcmode="lin" valueType="num">
                                      <p:cBhvr>
                                        <p:cTn id="29" dur="500" fill="hold"/>
                                        <p:tgtEl>
                                          <p:spTgt spid="23"/>
                                        </p:tgtEl>
                                        <p:attrNameLst>
                                          <p:attrName>ppt_x</p:attrName>
                                        </p:attrNameLst>
                                      </p:cBhvr>
                                      <p:tavLst>
                                        <p:tav tm="0">
                                          <p:val>
                                            <p:strVal val="#ppt_x"/>
                                          </p:val>
                                        </p:tav>
                                        <p:tav tm="100000">
                                          <p:val>
                                            <p:strVal val="#ppt_x"/>
                                          </p:val>
                                        </p:tav>
                                      </p:tavLst>
                                    </p:anim>
                                    <p:anim calcmode="lin" valueType="num">
                                      <p:cBhvr>
                                        <p:cTn id="30" dur="500" fill="hold"/>
                                        <p:tgtEl>
                                          <p:spTgt spid="23"/>
                                        </p:tgtEl>
                                        <p:attrNameLst>
                                          <p:attrName>ppt_y</p:attrName>
                                        </p:attrNameLst>
                                      </p:cBhvr>
                                      <p:tavLst>
                                        <p:tav tm="0">
                                          <p:val>
                                            <p:strVal val="#ppt_y-.1"/>
                                          </p:val>
                                        </p:tav>
                                        <p:tav tm="100000">
                                          <p:val>
                                            <p:strVal val="#ppt_y"/>
                                          </p:val>
                                        </p:tav>
                                      </p:tavLst>
                                    </p:anim>
                                  </p:childTnLst>
                                </p:cTn>
                              </p:par>
                              <p:par>
                                <p:cTn id="31" presetID="47"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anim calcmode="lin" valueType="num">
                                      <p:cBhvr>
                                        <p:cTn id="34" dur="500" fill="hold"/>
                                        <p:tgtEl>
                                          <p:spTgt spid="30"/>
                                        </p:tgtEl>
                                        <p:attrNameLst>
                                          <p:attrName>ppt_x</p:attrName>
                                        </p:attrNameLst>
                                      </p:cBhvr>
                                      <p:tavLst>
                                        <p:tav tm="0">
                                          <p:val>
                                            <p:strVal val="#ppt_x"/>
                                          </p:val>
                                        </p:tav>
                                        <p:tav tm="100000">
                                          <p:val>
                                            <p:strVal val="#ppt_x"/>
                                          </p:val>
                                        </p:tav>
                                      </p:tavLst>
                                    </p:anim>
                                    <p:anim calcmode="lin" valueType="num">
                                      <p:cBhvr>
                                        <p:cTn id="35" dur="500" fill="hold"/>
                                        <p:tgtEl>
                                          <p:spTgt spid="30"/>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7">
                                            <p:txEl>
                                              <p:pRg st="0" end="0"/>
                                            </p:txEl>
                                          </p:spTgt>
                                        </p:tgtEl>
                                        <p:attrNameLst>
                                          <p:attrName>style.visibility</p:attrName>
                                        </p:attrNameLst>
                                      </p:cBhvr>
                                      <p:to>
                                        <p:strVal val="visible"/>
                                      </p:to>
                                    </p:set>
                                    <p:animEffect transition="in" filter="fade">
                                      <p:cBhvr>
                                        <p:cTn id="44" dur="500"/>
                                        <p:tgtEl>
                                          <p:spTgt spid="3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7">
                                            <p:txEl>
                                              <p:pRg st="1" end="1"/>
                                            </p:txEl>
                                          </p:spTgt>
                                        </p:tgtEl>
                                        <p:attrNameLst>
                                          <p:attrName>style.visibility</p:attrName>
                                        </p:attrNameLst>
                                      </p:cBhvr>
                                      <p:to>
                                        <p:strVal val="visible"/>
                                      </p:to>
                                    </p:set>
                                    <p:animEffect transition="in" filter="fade">
                                      <p:cBhvr>
                                        <p:cTn id="49" dur="500"/>
                                        <p:tgtEl>
                                          <p:spTgt spid="3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7">
                                            <p:txEl>
                                              <p:pRg st="2" end="2"/>
                                            </p:txEl>
                                          </p:spTgt>
                                        </p:tgtEl>
                                        <p:attrNameLst>
                                          <p:attrName>style.visibility</p:attrName>
                                        </p:attrNameLst>
                                      </p:cBhvr>
                                      <p:to>
                                        <p:strVal val="visible"/>
                                      </p:to>
                                    </p:set>
                                    <p:animEffect transition="in" filter="fade">
                                      <p:cBhvr>
                                        <p:cTn id="54" dur="500"/>
                                        <p:tgtEl>
                                          <p:spTgt spid="37">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7">
                                            <p:txEl>
                                              <p:pRg st="3" end="3"/>
                                            </p:txEl>
                                          </p:spTgt>
                                        </p:tgtEl>
                                        <p:attrNameLst>
                                          <p:attrName>style.visibility</p:attrName>
                                        </p:attrNameLst>
                                      </p:cBhvr>
                                      <p:to>
                                        <p:strVal val="visible"/>
                                      </p:to>
                                    </p:set>
                                    <p:animEffect transition="in" filter="fade">
                                      <p:cBhvr>
                                        <p:cTn id="59" dur="500"/>
                                        <p:tgtEl>
                                          <p:spTgt spid="37">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9">
                                            <p:txEl>
                                              <p:pRg st="0" end="0"/>
                                            </p:txEl>
                                          </p:spTgt>
                                        </p:tgtEl>
                                        <p:attrNameLst>
                                          <p:attrName>style.visibility</p:attrName>
                                        </p:attrNameLst>
                                      </p:cBhvr>
                                      <p:to>
                                        <p:strVal val="visible"/>
                                      </p:to>
                                    </p:set>
                                    <p:animEffect transition="in" filter="wipe(left)">
                                      <p:cBhvr>
                                        <p:cTn id="64" dur="500"/>
                                        <p:tgtEl>
                                          <p:spTgt spid="9">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9">
                                            <p:txEl>
                                              <p:pRg st="1" end="1"/>
                                            </p:txEl>
                                          </p:spTgt>
                                        </p:tgtEl>
                                        <p:attrNameLst>
                                          <p:attrName>style.visibility</p:attrName>
                                        </p:attrNameLst>
                                      </p:cBhvr>
                                      <p:to>
                                        <p:strVal val="visible"/>
                                      </p:to>
                                    </p:set>
                                    <p:animEffect transition="in" filter="wipe(left)">
                                      <p:cBhvr>
                                        <p:cTn id="69" dur="500"/>
                                        <p:tgtEl>
                                          <p:spTgt spid="9">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
                                            <p:txEl>
                                              <p:pRg st="2" end="2"/>
                                            </p:txEl>
                                          </p:spTgt>
                                        </p:tgtEl>
                                        <p:attrNameLst>
                                          <p:attrName>style.visibility</p:attrName>
                                        </p:attrNameLst>
                                      </p:cBhvr>
                                      <p:to>
                                        <p:strVal val="visible"/>
                                      </p:to>
                                    </p:set>
                                    <p:animEffect transition="in" filter="wipe(left)">
                                      <p:cBhvr>
                                        <p:cTn id="7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9A9D-1AE6-103D-42D0-E4B24D0DB83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3307D10-AAA9-7AF7-7784-EEBF299E57DA}"/>
              </a:ext>
            </a:extLst>
          </p:cNvPr>
          <p:cNvSpPr/>
          <p:nvPr/>
        </p:nvSpPr>
        <p:spPr>
          <a:xfrm>
            <a:off x="5361775" y="1480182"/>
            <a:ext cx="465791" cy="248422"/>
          </a:xfrm>
          <a:prstGeom prst="rect">
            <a:avLst/>
          </a:prstGeom>
          <a:effectLst>
            <a:outerShdw blurRad="63500" dist="38100" dir="2700000">
              <a:srgbClr val="000000">
                <a:alpha val="40000"/>
              </a:srgbClr>
            </a:outerShdw>
            <a:reflection stA="0" endPos="54000" dist="50800" dir="5400000" sy="-100000" algn="bl" rotWithShape="0"/>
          </a:effectLst>
        </p:spPr>
        <p:style>
          <a:lnRef idx="2">
            <a:schemeClr val="accent6"/>
          </a:lnRef>
          <a:fillRef idx="1">
            <a:schemeClr val="lt1"/>
          </a:fillRef>
          <a:effectRef idx="0">
            <a:schemeClr val="accent6"/>
          </a:effectRef>
          <a:fontRef idx="minor">
            <a:schemeClr val="dk1"/>
          </a:fontRef>
        </p:style>
        <p:txBody>
          <a:bodyPr rtlCol="0" anchor="ctr"/>
          <a:lstStyle/>
          <a:p>
            <a:pPr algn="ctr" defTabSz="457223"/>
            <a:endParaRPr lang="en-GB" sz="900">
              <a:solidFill>
                <a:prstClr val="black"/>
              </a:solidFill>
              <a:latin typeface="Calibri"/>
            </a:endParaRPr>
          </a:p>
        </p:txBody>
      </p:sp>
      <p:sp>
        <p:nvSpPr>
          <p:cNvPr id="27" name="TextBox 27">
            <a:extLst>
              <a:ext uri="{FF2B5EF4-FFF2-40B4-BE49-F238E27FC236}">
                <a16:creationId xmlns:a16="http://schemas.microsoft.com/office/drawing/2014/main" id="{54C9517D-9F5C-E580-9062-8E6DC172CEBD}"/>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Inner Join</a:t>
            </a:r>
          </a:p>
        </p:txBody>
      </p:sp>
      <p:sp>
        <p:nvSpPr>
          <p:cNvPr id="26" name="TextBox 26">
            <a:extLst>
              <a:ext uri="{FF2B5EF4-FFF2-40B4-BE49-F238E27FC236}">
                <a16:creationId xmlns:a16="http://schemas.microsoft.com/office/drawing/2014/main" id="{CC34758C-ABCC-1FC1-4E71-B1AA64E6C211}"/>
              </a:ext>
            </a:extLst>
          </p:cNvPr>
          <p:cNvSpPr txBox="1"/>
          <p:nvPr/>
        </p:nvSpPr>
        <p:spPr>
          <a:xfrm>
            <a:off x="1129748" y="2468093"/>
            <a:ext cx="609600"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Table A</a:t>
            </a:r>
          </a:p>
        </p:txBody>
      </p:sp>
      <p:pic>
        <p:nvPicPr>
          <p:cNvPr id="6" name="Picture 5">
            <a:extLst>
              <a:ext uri="{FF2B5EF4-FFF2-40B4-BE49-F238E27FC236}">
                <a16:creationId xmlns:a16="http://schemas.microsoft.com/office/drawing/2014/main" id="{AB7BB380-6605-466B-8C56-E5971790525E}"/>
              </a:ext>
            </a:extLst>
          </p:cNvPr>
          <p:cNvPicPr>
            <a:picLocks noChangeAspect="1"/>
          </p:cNvPicPr>
          <p:nvPr/>
        </p:nvPicPr>
        <p:blipFill>
          <a:blip r:embed="rId2"/>
          <a:srcRect t="17888" b="18836"/>
          <a:stretch/>
        </p:blipFill>
        <p:spPr>
          <a:xfrm>
            <a:off x="826604" y="837923"/>
            <a:ext cx="2438400" cy="1542899"/>
          </a:xfrm>
          <a:prstGeom prst="rect">
            <a:avLst/>
          </a:prstGeom>
        </p:spPr>
      </p:pic>
      <p:sp>
        <p:nvSpPr>
          <p:cNvPr id="8" name="TextBox 26">
            <a:extLst>
              <a:ext uri="{FF2B5EF4-FFF2-40B4-BE49-F238E27FC236}">
                <a16:creationId xmlns:a16="http://schemas.microsoft.com/office/drawing/2014/main" id="{4B846D8B-4793-913A-C016-CE2537A29588}"/>
              </a:ext>
            </a:extLst>
          </p:cNvPr>
          <p:cNvSpPr txBox="1"/>
          <p:nvPr/>
        </p:nvSpPr>
        <p:spPr>
          <a:xfrm>
            <a:off x="2324100" y="2492942"/>
            <a:ext cx="609600"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Table B</a:t>
            </a:r>
          </a:p>
        </p:txBody>
      </p:sp>
      <p:sp>
        <p:nvSpPr>
          <p:cNvPr id="9" name="Rectangle 8">
            <a:extLst>
              <a:ext uri="{FF2B5EF4-FFF2-40B4-BE49-F238E27FC236}">
                <a16:creationId xmlns:a16="http://schemas.microsoft.com/office/drawing/2014/main" id="{4021E421-5537-BEC3-C5F4-28103209EFE4}"/>
              </a:ext>
            </a:extLst>
          </p:cNvPr>
          <p:cNvSpPr/>
          <p:nvPr/>
        </p:nvSpPr>
        <p:spPr>
          <a:xfrm>
            <a:off x="1741004" y="837923"/>
            <a:ext cx="609600" cy="1542899"/>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cxnSp>
        <p:nvCxnSpPr>
          <p:cNvPr id="12" name="Straight Connector 11">
            <a:extLst>
              <a:ext uri="{FF2B5EF4-FFF2-40B4-BE49-F238E27FC236}">
                <a16:creationId xmlns:a16="http://schemas.microsoft.com/office/drawing/2014/main" id="{4B02D176-0F43-B05F-385B-B52B0568768E}"/>
              </a:ext>
            </a:extLst>
          </p:cNvPr>
          <p:cNvCxnSpPr>
            <a:stCxn id="9" idx="2"/>
          </p:cNvCxnSpPr>
          <p:nvPr/>
        </p:nvCxnSpPr>
        <p:spPr>
          <a:xfrm>
            <a:off x="2045804" y="2380822"/>
            <a:ext cx="0" cy="815751"/>
          </a:xfrm>
          <a:prstGeom prst="line">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cxnSp>
      <p:sp>
        <p:nvSpPr>
          <p:cNvPr id="13" name="TextBox 26">
            <a:extLst>
              <a:ext uri="{FF2B5EF4-FFF2-40B4-BE49-F238E27FC236}">
                <a16:creationId xmlns:a16="http://schemas.microsoft.com/office/drawing/2014/main" id="{710C1527-B2EE-8A06-1DA3-0B3645EEF5F2}"/>
              </a:ext>
            </a:extLst>
          </p:cNvPr>
          <p:cNvSpPr txBox="1"/>
          <p:nvPr/>
        </p:nvSpPr>
        <p:spPr>
          <a:xfrm>
            <a:off x="1171161" y="3046397"/>
            <a:ext cx="1752598"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Returned by Inner Join</a:t>
            </a:r>
          </a:p>
        </p:txBody>
      </p:sp>
      <p:graphicFrame>
        <p:nvGraphicFramePr>
          <p:cNvPr id="14" name="Table 13">
            <a:extLst>
              <a:ext uri="{FF2B5EF4-FFF2-40B4-BE49-F238E27FC236}">
                <a16:creationId xmlns:a16="http://schemas.microsoft.com/office/drawing/2014/main" id="{2BF1E111-9351-C01A-1490-1BF0BFB0845C}"/>
              </a:ext>
            </a:extLst>
          </p:cNvPr>
          <p:cNvGraphicFramePr>
            <a:graphicFrameLocks noGrp="1"/>
          </p:cNvGraphicFramePr>
          <p:nvPr/>
        </p:nvGraphicFramePr>
        <p:xfrm>
          <a:off x="3458927" y="951278"/>
          <a:ext cx="2714626" cy="1525097"/>
        </p:xfrm>
        <a:graphic>
          <a:graphicData uri="http://schemas.openxmlformats.org/drawingml/2006/table">
            <a:tbl>
              <a:tblPr firstRow="1" bandRow="1">
                <a:tableStyleId>{69012ECD-51FC-41F1-AA8D-1B2483CD663E}</a:tableStyleId>
              </a:tblPr>
              <a:tblGrid>
                <a:gridCol w="605877">
                  <a:extLst>
                    <a:ext uri="{9D8B030D-6E8A-4147-A177-3AD203B41FA5}">
                      <a16:colId xmlns:a16="http://schemas.microsoft.com/office/drawing/2014/main" val="1922517972"/>
                    </a:ext>
                  </a:extLst>
                </a:gridCol>
                <a:gridCol w="980036">
                  <a:extLst>
                    <a:ext uri="{9D8B030D-6E8A-4147-A177-3AD203B41FA5}">
                      <a16:colId xmlns:a16="http://schemas.microsoft.com/office/drawing/2014/main" val="621629663"/>
                    </a:ext>
                  </a:extLst>
                </a:gridCol>
                <a:gridCol w="1128713">
                  <a:extLst>
                    <a:ext uri="{9D8B030D-6E8A-4147-A177-3AD203B41FA5}">
                      <a16:colId xmlns:a16="http://schemas.microsoft.com/office/drawing/2014/main" val="3444691108"/>
                    </a:ext>
                  </a:extLst>
                </a:gridCol>
              </a:tblGrid>
              <a:tr h="514391">
                <a:tc>
                  <a:txBody>
                    <a:bodyPr/>
                    <a:lstStyle/>
                    <a:p>
                      <a:pPr algn="ctr"/>
                      <a:r>
                        <a:rPr lang="en-IN" sz="1200" err="1"/>
                        <a:t>emp_ID</a:t>
                      </a:r>
                      <a:endParaRPr lang="en-IN" sz="1200"/>
                    </a:p>
                  </a:txBody>
                  <a:tcPr marL="45720" marR="45720" marT="22860" marB="22860" anchor="ctr"/>
                </a:tc>
                <a:tc>
                  <a:txBody>
                    <a:bodyPr/>
                    <a:lstStyle/>
                    <a:p>
                      <a:pPr algn="ctr"/>
                      <a:r>
                        <a:rPr lang="en-IN" sz="1200"/>
                        <a:t>name</a:t>
                      </a:r>
                    </a:p>
                  </a:txBody>
                  <a:tcPr marL="45720" marR="45720" marT="22860" marB="22860" anchor="ctr"/>
                </a:tc>
                <a:tc>
                  <a:txBody>
                    <a:bodyPr/>
                    <a:lstStyle/>
                    <a:p>
                      <a:pPr lvl="0" algn="ctr">
                        <a:buNone/>
                      </a:pPr>
                      <a:r>
                        <a:rPr lang="en-IN" sz="1200" err="1"/>
                        <a:t>Department_id</a:t>
                      </a:r>
                      <a:endParaRPr lang="en-IN" sz="1200"/>
                    </a:p>
                  </a:txBody>
                  <a:tcPr marL="45720" marR="45720" marT="22860" marB="22860" anchor="ctr"/>
                </a:tc>
                <a:extLst>
                  <a:ext uri="{0D108BD9-81ED-4DB2-BD59-A6C34878D82A}">
                    <a16:rowId xmlns:a16="http://schemas.microsoft.com/office/drawing/2014/main" val="698451983"/>
                  </a:ext>
                </a:extLst>
              </a:tr>
              <a:tr h="336902">
                <a:tc>
                  <a:txBody>
                    <a:bodyPr/>
                    <a:lstStyle/>
                    <a:p>
                      <a:pPr algn="ctr"/>
                      <a:r>
                        <a:rPr lang="en-IN" sz="1200"/>
                        <a:t>1</a:t>
                      </a:r>
                    </a:p>
                  </a:txBody>
                  <a:tcPr marL="45720" marR="45720" marT="22860" marB="22860" anchor="ctr"/>
                </a:tc>
                <a:tc>
                  <a:txBody>
                    <a:bodyPr/>
                    <a:lstStyle/>
                    <a:p>
                      <a:pPr algn="ctr"/>
                      <a:r>
                        <a:rPr lang="en-IN" sz="1200"/>
                        <a:t>Kanishk</a:t>
                      </a:r>
                    </a:p>
                  </a:txBody>
                  <a:tcPr marL="45720" marR="45720" marT="22860" marB="22860" anchor="ctr"/>
                </a:tc>
                <a:tc>
                  <a:txBody>
                    <a:bodyPr/>
                    <a:lstStyle/>
                    <a:p>
                      <a:pPr lvl="0" algn="ctr">
                        <a:buNone/>
                      </a:pPr>
                      <a:r>
                        <a:rPr lang="en-IN" sz="1200"/>
                        <a:t>T1</a:t>
                      </a:r>
                    </a:p>
                  </a:txBody>
                  <a:tcPr marL="45720" marR="45720" marT="22860" marB="22860" anchor="ctr"/>
                </a:tc>
                <a:extLst>
                  <a:ext uri="{0D108BD9-81ED-4DB2-BD59-A6C34878D82A}">
                    <a16:rowId xmlns:a16="http://schemas.microsoft.com/office/drawing/2014/main" val="644277764"/>
                  </a:ext>
                </a:extLst>
              </a:tr>
              <a:tr h="336902">
                <a:tc>
                  <a:txBody>
                    <a:bodyPr/>
                    <a:lstStyle/>
                    <a:p>
                      <a:pPr algn="ctr"/>
                      <a:r>
                        <a:rPr lang="en-IN" sz="1200" b="0"/>
                        <a:t>2</a:t>
                      </a:r>
                    </a:p>
                  </a:txBody>
                  <a:tcPr marL="45720" marR="45720" marT="22860" marB="22860" anchor="ctr"/>
                </a:tc>
                <a:tc>
                  <a:txBody>
                    <a:bodyPr/>
                    <a:lstStyle/>
                    <a:p>
                      <a:pPr algn="ctr"/>
                      <a:r>
                        <a:rPr lang="en-IN" sz="1200"/>
                        <a:t>Aryan</a:t>
                      </a:r>
                      <a:endParaRPr lang="en-IN" sz="1200" b="0"/>
                    </a:p>
                  </a:txBody>
                  <a:tcPr marL="45720" marR="45720" marT="22860" marB="22860" anchor="ctr"/>
                </a:tc>
                <a:tc>
                  <a:txBody>
                    <a:bodyPr/>
                    <a:lstStyle/>
                    <a:p>
                      <a:pPr lvl="0" algn="ctr">
                        <a:buNone/>
                      </a:pPr>
                      <a:r>
                        <a:rPr lang="en-IN" sz="1200"/>
                        <a:t>S1</a:t>
                      </a:r>
                    </a:p>
                  </a:txBody>
                  <a:tcPr marL="45720" marR="45720" marT="22860" marB="22860" anchor="ctr"/>
                </a:tc>
                <a:extLst>
                  <a:ext uri="{0D108BD9-81ED-4DB2-BD59-A6C34878D82A}">
                    <a16:rowId xmlns:a16="http://schemas.microsoft.com/office/drawing/2014/main" val="2705230028"/>
                  </a:ext>
                </a:extLst>
              </a:tr>
              <a:tr h="336902">
                <a:tc>
                  <a:txBody>
                    <a:bodyPr/>
                    <a:lstStyle/>
                    <a:p>
                      <a:pPr algn="ctr"/>
                      <a:r>
                        <a:rPr lang="en-IN" sz="1200"/>
                        <a:t>3</a:t>
                      </a:r>
                    </a:p>
                  </a:txBody>
                  <a:tcPr marL="45720" marR="45720" marT="22860" marB="22860" anchor="ctr"/>
                </a:tc>
                <a:tc>
                  <a:txBody>
                    <a:bodyPr/>
                    <a:lstStyle/>
                    <a:p>
                      <a:pPr algn="ctr"/>
                      <a:r>
                        <a:rPr lang="en-IN" sz="1200"/>
                        <a:t>Dheeraj</a:t>
                      </a:r>
                    </a:p>
                  </a:txBody>
                  <a:tcPr marL="45720" marR="45720" marT="22860" marB="22860" anchor="ctr"/>
                </a:tc>
                <a:tc>
                  <a:txBody>
                    <a:bodyPr/>
                    <a:lstStyle/>
                    <a:p>
                      <a:pPr lvl="0" algn="ctr">
                        <a:buNone/>
                      </a:pPr>
                      <a:r>
                        <a:rPr lang="en-IN" sz="1200"/>
                        <a:t>-</a:t>
                      </a:r>
                    </a:p>
                  </a:txBody>
                  <a:tcPr marL="45720" marR="45720" marT="22860" marB="22860" anchor="ctr"/>
                </a:tc>
                <a:extLst>
                  <a:ext uri="{0D108BD9-81ED-4DB2-BD59-A6C34878D82A}">
                    <a16:rowId xmlns:a16="http://schemas.microsoft.com/office/drawing/2014/main" val="2774555583"/>
                  </a:ext>
                </a:extLst>
              </a:tr>
            </a:tbl>
          </a:graphicData>
        </a:graphic>
      </p:graphicFrame>
      <p:sp>
        <p:nvSpPr>
          <p:cNvPr id="38" name="TextBox 26">
            <a:extLst>
              <a:ext uri="{FF2B5EF4-FFF2-40B4-BE49-F238E27FC236}">
                <a16:creationId xmlns:a16="http://schemas.microsoft.com/office/drawing/2014/main" id="{9E3410CE-E9A3-7657-E4A6-C0183FADC47D}"/>
              </a:ext>
            </a:extLst>
          </p:cNvPr>
          <p:cNvSpPr txBox="1"/>
          <p:nvPr/>
        </p:nvSpPr>
        <p:spPr>
          <a:xfrm>
            <a:off x="4250633" y="2995894"/>
            <a:ext cx="4186657" cy="1424557"/>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a:ea typeface="Roboto"/>
                <a:cs typeface="Roboto"/>
              </a:rPr>
              <a:t>SELECT e.name, </a:t>
            </a:r>
            <a:r>
              <a:rPr lang="en-US" sz="1200" b="1" err="1">
                <a:solidFill>
                  <a:prstClr val="white"/>
                </a:solidFill>
                <a:highlight>
                  <a:srgbClr val="000000"/>
                </a:highlight>
                <a:latin typeface="Consolas"/>
                <a:ea typeface="Roboto"/>
                <a:cs typeface="Roboto"/>
              </a:rPr>
              <a:t>d.department_name</a:t>
            </a:r>
            <a:r>
              <a:rPr lang="en-US" sz="1200" b="1">
                <a:solidFill>
                  <a:prstClr val="white"/>
                </a:solidFill>
                <a:highlight>
                  <a:srgbClr val="000000"/>
                </a:highlight>
                <a:latin typeface="Consolas"/>
                <a:ea typeface="Roboto"/>
                <a:cs typeface="Roboto"/>
              </a:rPr>
              <a:t> FROM employees e INNER JOIN </a:t>
            </a:r>
            <a:endPar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endParaRPr>
          </a:p>
          <a:p>
            <a:pPr defTabSz="457223">
              <a:lnSpc>
                <a:spcPct val="200000"/>
              </a:lnSpc>
              <a:spcBef>
                <a:spcPct val="0"/>
              </a:spcBef>
            </a:pPr>
            <a:r>
              <a:rPr lang="en-US" sz="1200" b="1">
                <a:solidFill>
                  <a:prstClr val="white"/>
                </a:solidFill>
                <a:highlight>
                  <a:srgbClr val="000000"/>
                </a:highlight>
                <a:latin typeface="Consolas"/>
                <a:ea typeface="Roboto"/>
                <a:cs typeface="Roboto"/>
              </a:rPr>
              <a:t>departments d </a:t>
            </a:r>
            <a:endPar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endParaRPr>
          </a:p>
          <a:p>
            <a:pPr defTabSz="457223">
              <a:lnSpc>
                <a:spcPct val="200000"/>
              </a:lnSpc>
              <a:spcBef>
                <a:spcPct val="0"/>
              </a:spcBef>
            </a:pPr>
            <a:r>
              <a:rPr lang="en-US" sz="1200" b="1">
                <a:solidFill>
                  <a:prstClr val="white"/>
                </a:solidFill>
                <a:highlight>
                  <a:srgbClr val="000000"/>
                </a:highlight>
                <a:latin typeface="Consolas"/>
                <a:ea typeface="Roboto"/>
                <a:cs typeface="Roboto"/>
              </a:rPr>
              <a:t>ON </a:t>
            </a:r>
            <a:r>
              <a:rPr lang="en-US" sz="1200" b="1" err="1">
                <a:solidFill>
                  <a:prstClr val="white"/>
                </a:solidFill>
                <a:highlight>
                  <a:srgbClr val="000000"/>
                </a:highlight>
                <a:latin typeface="Consolas"/>
                <a:ea typeface="Roboto"/>
                <a:cs typeface="Roboto"/>
              </a:rPr>
              <a:t>e.department_id</a:t>
            </a:r>
            <a:r>
              <a:rPr lang="en-US" sz="1200" b="1">
                <a:solidFill>
                  <a:prstClr val="white"/>
                </a:solidFill>
                <a:highlight>
                  <a:srgbClr val="000000"/>
                </a:highlight>
                <a:latin typeface="Consolas"/>
                <a:ea typeface="Roboto"/>
                <a:cs typeface="Roboto"/>
              </a:rPr>
              <a:t> = </a:t>
            </a:r>
            <a:r>
              <a:rPr lang="en-US" sz="1200" b="1" err="1">
                <a:solidFill>
                  <a:prstClr val="white"/>
                </a:solidFill>
                <a:highlight>
                  <a:srgbClr val="000000"/>
                </a:highlight>
                <a:latin typeface="Consolas"/>
                <a:ea typeface="Roboto"/>
                <a:cs typeface="Roboto"/>
              </a:rPr>
              <a:t>d.department_id</a:t>
            </a:r>
            <a:r>
              <a:rPr lang="en-US" sz="1200" b="1">
                <a:solidFill>
                  <a:prstClr val="white"/>
                </a:solidFill>
                <a:highlight>
                  <a:srgbClr val="000000"/>
                </a:highlight>
                <a:latin typeface="Consolas"/>
                <a:ea typeface="Roboto"/>
                <a:cs typeface="Roboto"/>
              </a:rPr>
              <a:t>; </a:t>
            </a:r>
            <a:endPar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endParaRPr>
          </a:p>
        </p:txBody>
      </p:sp>
      <p:sp>
        <p:nvSpPr>
          <p:cNvPr id="4" name="Rectangle 3">
            <a:extLst>
              <a:ext uri="{FF2B5EF4-FFF2-40B4-BE49-F238E27FC236}">
                <a16:creationId xmlns:a16="http://schemas.microsoft.com/office/drawing/2014/main" id="{884EEF0E-C1B9-FE56-D34A-0B0D20C361B9}"/>
              </a:ext>
            </a:extLst>
          </p:cNvPr>
          <p:cNvSpPr/>
          <p:nvPr/>
        </p:nvSpPr>
        <p:spPr>
          <a:xfrm rot="5400000">
            <a:off x="6317895" y="-567291"/>
            <a:ext cx="239666" cy="4359986"/>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sp>
        <p:nvSpPr>
          <p:cNvPr id="5" name="Rectangle 4">
            <a:extLst>
              <a:ext uri="{FF2B5EF4-FFF2-40B4-BE49-F238E27FC236}">
                <a16:creationId xmlns:a16="http://schemas.microsoft.com/office/drawing/2014/main" id="{4955EAE6-4405-1DE9-D987-83F7D67D8B37}"/>
              </a:ext>
            </a:extLst>
          </p:cNvPr>
          <p:cNvSpPr/>
          <p:nvPr/>
        </p:nvSpPr>
        <p:spPr>
          <a:xfrm rot="5400000">
            <a:off x="6355281" y="-262859"/>
            <a:ext cx="265072" cy="4401059"/>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graphicFrame>
        <p:nvGraphicFramePr>
          <p:cNvPr id="3" name="Table 2">
            <a:extLst>
              <a:ext uri="{FF2B5EF4-FFF2-40B4-BE49-F238E27FC236}">
                <a16:creationId xmlns:a16="http://schemas.microsoft.com/office/drawing/2014/main" id="{F1DD5582-B1CF-1625-FDF5-E7DE4ACC32B2}"/>
              </a:ext>
            </a:extLst>
          </p:cNvPr>
          <p:cNvGraphicFramePr>
            <a:graphicFrameLocks noGrp="1"/>
          </p:cNvGraphicFramePr>
          <p:nvPr/>
        </p:nvGraphicFramePr>
        <p:xfrm>
          <a:off x="6315828" y="947727"/>
          <a:ext cx="2612968" cy="1549883"/>
        </p:xfrm>
        <a:graphic>
          <a:graphicData uri="http://schemas.openxmlformats.org/drawingml/2006/table">
            <a:tbl>
              <a:tblPr firstRow="1" bandRow="1">
                <a:tableStyleId>{69012ECD-51FC-41F1-AA8D-1B2483CD663E}</a:tableStyleId>
              </a:tblPr>
              <a:tblGrid>
                <a:gridCol w="1224323">
                  <a:extLst>
                    <a:ext uri="{9D8B030D-6E8A-4147-A177-3AD203B41FA5}">
                      <a16:colId xmlns:a16="http://schemas.microsoft.com/office/drawing/2014/main" val="1701934521"/>
                    </a:ext>
                  </a:extLst>
                </a:gridCol>
                <a:gridCol w="1388645">
                  <a:extLst>
                    <a:ext uri="{9D8B030D-6E8A-4147-A177-3AD203B41FA5}">
                      <a16:colId xmlns:a16="http://schemas.microsoft.com/office/drawing/2014/main" val="621629663"/>
                    </a:ext>
                  </a:extLst>
                </a:gridCol>
              </a:tblGrid>
              <a:tr h="458258">
                <a:tc>
                  <a:txBody>
                    <a:bodyPr/>
                    <a:lstStyle/>
                    <a:p>
                      <a:pPr algn="ctr"/>
                      <a:r>
                        <a:rPr lang="en-IN" sz="1200" err="1"/>
                        <a:t>Department_ID</a:t>
                      </a:r>
                      <a:endParaRPr lang="en-IN" sz="1200"/>
                    </a:p>
                  </a:txBody>
                  <a:tcPr marL="45720" marR="45720" marT="22860" marB="22860" anchor="ctr"/>
                </a:tc>
                <a:tc>
                  <a:txBody>
                    <a:bodyPr/>
                    <a:lstStyle/>
                    <a:p>
                      <a:pPr lvl="0" algn="ctr">
                        <a:buNone/>
                      </a:pPr>
                      <a:r>
                        <a:rPr lang="en-IN" sz="1200" err="1"/>
                        <a:t>Department_name</a:t>
                      </a:r>
                      <a:endParaRPr lang="en-US" sz="600"/>
                    </a:p>
                  </a:txBody>
                  <a:tcPr marL="45720" marR="45720" marT="22860" marB="22860" anchor="ctr"/>
                </a:tc>
                <a:extLst>
                  <a:ext uri="{0D108BD9-81ED-4DB2-BD59-A6C34878D82A}">
                    <a16:rowId xmlns:a16="http://schemas.microsoft.com/office/drawing/2014/main" val="698451983"/>
                  </a:ext>
                </a:extLst>
              </a:tr>
              <a:tr h="363875">
                <a:tc>
                  <a:txBody>
                    <a:bodyPr/>
                    <a:lstStyle/>
                    <a:p>
                      <a:pPr algn="ctr"/>
                      <a:r>
                        <a:rPr lang="en-IN" sz="1200"/>
                        <a:t>T1</a:t>
                      </a:r>
                    </a:p>
                  </a:txBody>
                  <a:tcPr marL="45720" marR="45720" marT="22860" marB="22860" anchor="ctr"/>
                </a:tc>
                <a:tc>
                  <a:txBody>
                    <a:bodyPr/>
                    <a:lstStyle/>
                    <a:p>
                      <a:pPr algn="ctr"/>
                      <a:r>
                        <a:rPr lang="en-IN" sz="1200"/>
                        <a:t>Tech</a:t>
                      </a:r>
                    </a:p>
                  </a:txBody>
                  <a:tcPr marL="45720" marR="45720" marT="22860" marB="22860" anchor="ctr"/>
                </a:tc>
                <a:extLst>
                  <a:ext uri="{0D108BD9-81ED-4DB2-BD59-A6C34878D82A}">
                    <a16:rowId xmlns:a16="http://schemas.microsoft.com/office/drawing/2014/main" val="644277764"/>
                  </a:ext>
                </a:extLst>
              </a:tr>
              <a:tr h="363875">
                <a:tc>
                  <a:txBody>
                    <a:bodyPr/>
                    <a:lstStyle/>
                    <a:p>
                      <a:pPr algn="ctr"/>
                      <a:r>
                        <a:rPr lang="en-IN" sz="1200"/>
                        <a:t>S1</a:t>
                      </a:r>
                      <a:endParaRPr lang="en-IN" sz="1200" b="0"/>
                    </a:p>
                  </a:txBody>
                  <a:tcPr marL="45720" marR="45720" marT="22860" marB="22860" anchor="ctr"/>
                </a:tc>
                <a:tc>
                  <a:txBody>
                    <a:bodyPr/>
                    <a:lstStyle/>
                    <a:p>
                      <a:pPr algn="ctr"/>
                      <a:r>
                        <a:rPr lang="en-IN" sz="1200"/>
                        <a:t>Support</a:t>
                      </a:r>
                    </a:p>
                  </a:txBody>
                  <a:tcPr marL="45720" marR="45720" marT="22860" marB="22860" anchor="ctr"/>
                </a:tc>
                <a:extLst>
                  <a:ext uri="{0D108BD9-81ED-4DB2-BD59-A6C34878D82A}">
                    <a16:rowId xmlns:a16="http://schemas.microsoft.com/office/drawing/2014/main" val="2705230028"/>
                  </a:ext>
                </a:extLst>
              </a:tr>
              <a:tr h="363875">
                <a:tc>
                  <a:txBody>
                    <a:bodyPr/>
                    <a:lstStyle/>
                    <a:p>
                      <a:pPr algn="ctr"/>
                      <a:r>
                        <a:rPr lang="en-IN" sz="1200"/>
                        <a:t>F1</a:t>
                      </a:r>
                    </a:p>
                  </a:txBody>
                  <a:tcPr marL="45720" marR="45720" marT="22860" marB="22860" anchor="ctr"/>
                </a:tc>
                <a:tc>
                  <a:txBody>
                    <a:bodyPr/>
                    <a:lstStyle/>
                    <a:p>
                      <a:pPr algn="ctr"/>
                      <a:r>
                        <a:rPr lang="en-IN" sz="1200"/>
                        <a:t>Finance</a:t>
                      </a:r>
                    </a:p>
                  </a:txBody>
                  <a:tcPr marL="45720" marR="45720" marT="22860" marB="22860" anchor="ctr"/>
                </a:tc>
                <a:extLst>
                  <a:ext uri="{0D108BD9-81ED-4DB2-BD59-A6C34878D82A}">
                    <a16:rowId xmlns:a16="http://schemas.microsoft.com/office/drawing/2014/main" val="2774555583"/>
                  </a:ext>
                </a:extLst>
              </a:tr>
            </a:tbl>
          </a:graphicData>
        </a:graphic>
      </p:graphicFrame>
      <p:graphicFrame>
        <p:nvGraphicFramePr>
          <p:cNvPr id="10" name="Table 9">
            <a:extLst>
              <a:ext uri="{FF2B5EF4-FFF2-40B4-BE49-F238E27FC236}">
                <a16:creationId xmlns:a16="http://schemas.microsoft.com/office/drawing/2014/main" id="{9FF175FB-1D83-1FC1-2524-4EB32F0DFFCC}"/>
              </a:ext>
            </a:extLst>
          </p:cNvPr>
          <p:cNvGraphicFramePr>
            <a:graphicFrameLocks noGrp="1"/>
          </p:cNvGraphicFramePr>
          <p:nvPr/>
        </p:nvGraphicFramePr>
        <p:xfrm>
          <a:off x="844826" y="3453848"/>
          <a:ext cx="2486862" cy="1188195"/>
        </p:xfrm>
        <a:graphic>
          <a:graphicData uri="http://schemas.openxmlformats.org/drawingml/2006/table">
            <a:tbl>
              <a:tblPr firstRow="1" bandRow="1">
                <a:tableStyleId>{69012ECD-51FC-41F1-AA8D-1B2483CD663E}</a:tableStyleId>
              </a:tblPr>
              <a:tblGrid>
                <a:gridCol w="1155763">
                  <a:extLst>
                    <a:ext uri="{9D8B030D-6E8A-4147-A177-3AD203B41FA5}">
                      <a16:colId xmlns:a16="http://schemas.microsoft.com/office/drawing/2014/main" val="621629663"/>
                    </a:ext>
                  </a:extLst>
                </a:gridCol>
                <a:gridCol w="1331099">
                  <a:extLst>
                    <a:ext uri="{9D8B030D-6E8A-4147-A177-3AD203B41FA5}">
                      <a16:colId xmlns:a16="http://schemas.microsoft.com/office/drawing/2014/main" val="3444691108"/>
                    </a:ext>
                  </a:extLst>
                </a:gridCol>
              </a:tblGrid>
              <a:tr h="514391">
                <a:tc>
                  <a:txBody>
                    <a:bodyPr/>
                    <a:lstStyle/>
                    <a:p>
                      <a:pPr algn="ctr"/>
                      <a:r>
                        <a:rPr lang="en-IN" sz="1200" dirty="0"/>
                        <a:t>name</a:t>
                      </a:r>
                    </a:p>
                  </a:txBody>
                  <a:tcPr marL="45720" marR="45720" marT="22860" marB="22860" anchor="ctr"/>
                </a:tc>
                <a:tc>
                  <a:txBody>
                    <a:bodyPr/>
                    <a:lstStyle/>
                    <a:p>
                      <a:pPr lvl="0" algn="ctr">
                        <a:buNone/>
                      </a:pPr>
                      <a:r>
                        <a:rPr lang="en-IN" sz="1200" err="1"/>
                        <a:t>Department_name</a:t>
                      </a:r>
                      <a:endParaRPr lang="en-IN" sz="1200" dirty="0" err="1"/>
                    </a:p>
                  </a:txBody>
                  <a:tcPr marL="45720" marR="45720" marT="22860" marB="22860" anchor="ctr"/>
                </a:tc>
                <a:extLst>
                  <a:ext uri="{0D108BD9-81ED-4DB2-BD59-A6C34878D82A}">
                    <a16:rowId xmlns:a16="http://schemas.microsoft.com/office/drawing/2014/main" val="698451983"/>
                  </a:ext>
                </a:extLst>
              </a:tr>
              <a:tr h="336902">
                <a:tc>
                  <a:txBody>
                    <a:bodyPr/>
                    <a:lstStyle/>
                    <a:p>
                      <a:pPr algn="ctr"/>
                      <a:r>
                        <a:rPr lang="en-IN" sz="1200" dirty="0"/>
                        <a:t>Kanishk</a:t>
                      </a:r>
                    </a:p>
                  </a:txBody>
                  <a:tcPr marL="45720" marR="45720" marT="22860" marB="22860" anchor="ctr"/>
                </a:tc>
                <a:tc>
                  <a:txBody>
                    <a:bodyPr/>
                    <a:lstStyle/>
                    <a:p>
                      <a:pPr lvl="0" algn="ctr">
                        <a:buNone/>
                      </a:pPr>
                      <a:r>
                        <a:rPr lang="en-IN" sz="1200" dirty="0"/>
                        <a:t>Tech</a:t>
                      </a:r>
                    </a:p>
                  </a:txBody>
                  <a:tcPr marL="45720" marR="45720" marT="22860" marB="22860" anchor="ctr"/>
                </a:tc>
                <a:extLst>
                  <a:ext uri="{0D108BD9-81ED-4DB2-BD59-A6C34878D82A}">
                    <a16:rowId xmlns:a16="http://schemas.microsoft.com/office/drawing/2014/main" val="644277764"/>
                  </a:ext>
                </a:extLst>
              </a:tr>
              <a:tr h="336902">
                <a:tc>
                  <a:txBody>
                    <a:bodyPr/>
                    <a:lstStyle/>
                    <a:p>
                      <a:pPr algn="ctr"/>
                      <a:r>
                        <a:rPr lang="en-IN" sz="1200" dirty="0"/>
                        <a:t>Aryan</a:t>
                      </a:r>
                      <a:endParaRPr lang="en-IN" sz="1200" b="0" dirty="0"/>
                    </a:p>
                  </a:txBody>
                  <a:tcPr marL="45720" marR="45720" marT="22860" marB="22860" anchor="ctr"/>
                </a:tc>
                <a:tc>
                  <a:txBody>
                    <a:bodyPr/>
                    <a:lstStyle/>
                    <a:p>
                      <a:pPr lvl="0" algn="ctr">
                        <a:buNone/>
                      </a:pPr>
                      <a:r>
                        <a:rPr lang="en-IN" sz="1200" dirty="0"/>
                        <a:t>Support</a:t>
                      </a:r>
                    </a:p>
                  </a:txBody>
                  <a:tcPr marL="45720" marR="45720" marT="22860" marB="22860" anchor="ctr"/>
                </a:tc>
                <a:extLst>
                  <a:ext uri="{0D108BD9-81ED-4DB2-BD59-A6C34878D82A}">
                    <a16:rowId xmlns:a16="http://schemas.microsoft.com/office/drawing/2014/main" val="2705230028"/>
                  </a:ext>
                </a:extLst>
              </a:tr>
            </a:tbl>
          </a:graphicData>
        </a:graphic>
      </p:graphicFrame>
    </p:spTree>
    <p:extLst>
      <p:ext uri="{BB962C8B-B14F-4D97-AF65-F5344CB8AC3E}">
        <p14:creationId xmlns:p14="http://schemas.microsoft.com/office/powerpoint/2010/main" val="2532656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8">
                                            <p:txEl>
                                              <p:pRg st="0" end="0"/>
                                            </p:txEl>
                                          </p:spTgt>
                                        </p:tgtEl>
                                        <p:attrNameLst>
                                          <p:attrName>style.visibility</p:attrName>
                                        </p:attrNameLst>
                                      </p:cBhvr>
                                      <p:to>
                                        <p:strVal val="visible"/>
                                      </p:to>
                                    </p:set>
                                    <p:animEffect transition="in" filter="wipe(left)">
                                      <p:cBhvr>
                                        <p:cTn id="51" dur="500"/>
                                        <p:tgtEl>
                                          <p:spTgt spid="38">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8">
                                            <p:txEl>
                                              <p:pRg st="1" end="1"/>
                                            </p:txEl>
                                          </p:spTgt>
                                        </p:tgtEl>
                                        <p:attrNameLst>
                                          <p:attrName>style.visibility</p:attrName>
                                        </p:attrNameLst>
                                      </p:cBhvr>
                                      <p:to>
                                        <p:strVal val="visible"/>
                                      </p:to>
                                    </p:set>
                                    <p:animEffect transition="in" filter="wipe(left)">
                                      <p:cBhvr>
                                        <p:cTn id="56" dur="500"/>
                                        <p:tgtEl>
                                          <p:spTgt spid="38">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38">
                                            <p:txEl>
                                              <p:pRg st="2" end="2"/>
                                            </p:txEl>
                                          </p:spTgt>
                                        </p:tgtEl>
                                        <p:attrNameLst>
                                          <p:attrName>style.visibility</p:attrName>
                                        </p:attrNameLst>
                                      </p:cBhvr>
                                      <p:to>
                                        <p:strVal val="visible"/>
                                      </p:to>
                                    </p:set>
                                    <p:animEffect transition="in" filter="wipe(left)">
                                      <p:cBhvr>
                                        <p:cTn id="61" dur="500"/>
                                        <p:tgtEl>
                                          <p:spTgt spid="3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up)">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wipe(up)">
                                      <p:cBhvr>
                                        <p:cTn id="7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8" grpId="0"/>
      <p:bldP spid="9" grpId="0" animBg="1"/>
      <p:bldP spid="13" grpId="0"/>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1528C-15AF-F8A4-5893-FF4853062AF1}"/>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A6FBD9D4-71F5-F1B5-A3F3-C37E112A7438}"/>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Outer Join</a:t>
            </a:r>
          </a:p>
        </p:txBody>
      </p:sp>
      <p:sp>
        <p:nvSpPr>
          <p:cNvPr id="38" name="TextBox 26">
            <a:extLst>
              <a:ext uri="{FF2B5EF4-FFF2-40B4-BE49-F238E27FC236}">
                <a16:creationId xmlns:a16="http://schemas.microsoft.com/office/drawing/2014/main" id="{D0FBEA1C-A056-B5D0-AA7E-D29A7DBB3288}"/>
              </a:ext>
            </a:extLst>
          </p:cNvPr>
          <p:cNvSpPr txBox="1"/>
          <p:nvPr/>
        </p:nvSpPr>
        <p:spPr>
          <a:xfrm>
            <a:off x="4016675" y="2743113"/>
            <a:ext cx="4186657" cy="1055225"/>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a:ea typeface="Roboto"/>
                <a:cs typeface="Roboto"/>
              </a:rPr>
              <a:t>SELECT columns FROM </a:t>
            </a:r>
            <a:r>
              <a:rPr lang="en-US" sz="1200" b="1" err="1">
                <a:solidFill>
                  <a:prstClr val="white"/>
                </a:solidFill>
                <a:highlight>
                  <a:srgbClr val="000000"/>
                </a:highlight>
                <a:latin typeface="Consolas"/>
                <a:ea typeface="Roboto"/>
                <a:cs typeface="Roboto"/>
              </a:rPr>
              <a:t>left_table</a:t>
            </a:r>
            <a:r>
              <a:rPr lang="en-US" sz="1200" b="1">
                <a:solidFill>
                  <a:prstClr val="white"/>
                </a:solidFill>
                <a:highlight>
                  <a:srgbClr val="000000"/>
                </a:highlight>
                <a:latin typeface="Consolas"/>
                <a:ea typeface="Roboto"/>
                <a:cs typeface="Roboto"/>
              </a:rPr>
              <a:t> LEFT JOIN </a:t>
            </a:r>
            <a:r>
              <a:rPr lang="en-US" sz="1200" b="1" err="1">
                <a:solidFill>
                  <a:prstClr val="white"/>
                </a:solidFill>
                <a:highlight>
                  <a:srgbClr val="000000"/>
                </a:highlight>
                <a:latin typeface="Consolas"/>
                <a:ea typeface="Roboto"/>
                <a:cs typeface="Roboto"/>
              </a:rPr>
              <a:t>right_table</a:t>
            </a:r>
            <a:r>
              <a:rPr lang="en-US" sz="1200" b="1">
                <a:solidFill>
                  <a:prstClr val="white"/>
                </a:solidFill>
                <a:highlight>
                  <a:srgbClr val="000000"/>
                </a:highlight>
                <a:latin typeface="Consolas"/>
                <a:ea typeface="Roboto"/>
                <a:cs typeface="Roboto"/>
              </a:rPr>
              <a:t> ON </a:t>
            </a:r>
            <a:r>
              <a:rPr lang="en-US" sz="1200" b="1" err="1">
                <a:solidFill>
                  <a:prstClr val="white"/>
                </a:solidFill>
                <a:highlight>
                  <a:srgbClr val="000000"/>
                </a:highlight>
                <a:latin typeface="Consolas"/>
                <a:ea typeface="Roboto"/>
                <a:cs typeface="Roboto"/>
              </a:rPr>
              <a:t>left_table.common_column</a:t>
            </a:r>
            <a:r>
              <a:rPr lang="en-US" sz="1200" b="1">
                <a:solidFill>
                  <a:prstClr val="white"/>
                </a:solidFill>
                <a:highlight>
                  <a:srgbClr val="000000"/>
                </a:highlight>
                <a:latin typeface="Consolas"/>
                <a:ea typeface="Roboto"/>
                <a:cs typeface="Roboto"/>
              </a:rPr>
              <a:t> = </a:t>
            </a:r>
            <a:r>
              <a:rPr lang="en-US" sz="1200" b="1" err="1">
                <a:solidFill>
                  <a:prstClr val="white"/>
                </a:solidFill>
                <a:highlight>
                  <a:srgbClr val="000000"/>
                </a:highlight>
                <a:latin typeface="Consolas"/>
                <a:ea typeface="Roboto"/>
                <a:cs typeface="Roboto"/>
              </a:rPr>
              <a:t>right_table.common_column</a:t>
            </a:r>
            <a:r>
              <a:rPr lang="en-US" sz="1200" b="1">
                <a:solidFill>
                  <a:prstClr val="white"/>
                </a:solidFill>
                <a:highlight>
                  <a:srgbClr val="000000"/>
                </a:highlight>
                <a:latin typeface="Consolas"/>
                <a:ea typeface="Roboto"/>
                <a:cs typeface="Roboto"/>
              </a:rPr>
              <a:t>;</a:t>
            </a:r>
            <a:endPar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endParaRPr>
          </a:p>
        </p:txBody>
      </p:sp>
      <p:sp>
        <p:nvSpPr>
          <p:cNvPr id="3" name="TextBox 27">
            <a:extLst>
              <a:ext uri="{FF2B5EF4-FFF2-40B4-BE49-F238E27FC236}">
                <a16:creationId xmlns:a16="http://schemas.microsoft.com/office/drawing/2014/main" id="{0124F887-7DCB-19F6-F223-4509E443BF1C}"/>
              </a:ext>
            </a:extLst>
          </p:cNvPr>
          <p:cNvSpPr txBox="1"/>
          <p:nvPr/>
        </p:nvSpPr>
        <p:spPr>
          <a:xfrm>
            <a:off x="1179557" y="498309"/>
            <a:ext cx="7023775" cy="454227"/>
          </a:xfrm>
          <a:prstGeom prst="rect">
            <a:avLst/>
          </a:prstGeom>
        </p:spPr>
        <p:txBody>
          <a:bodyPr wrap="square" lIns="0" tIns="0" rIns="0" bIns="0" rtlCol="0" anchor="t">
            <a:spAutoFit/>
          </a:bodyPr>
          <a:lstStyle/>
          <a:p>
            <a:pPr defTabSz="457223">
              <a:lnSpc>
                <a:spcPts val="4160"/>
              </a:lnSpc>
            </a:pPr>
            <a:r>
              <a:rPr lang="en-US">
                <a:latin typeface="Poppins "/>
                <a:ea typeface="Poppins Bold"/>
                <a:cs typeface="Poppins Bold"/>
                <a:sym typeface="Poppins Bold"/>
              </a:rPr>
              <a:t>LEFT OUTER JOIN </a:t>
            </a:r>
          </a:p>
        </p:txBody>
      </p:sp>
      <p:pic>
        <p:nvPicPr>
          <p:cNvPr id="7" name="Picture 6">
            <a:extLst>
              <a:ext uri="{FF2B5EF4-FFF2-40B4-BE49-F238E27FC236}">
                <a16:creationId xmlns:a16="http://schemas.microsoft.com/office/drawing/2014/main" id="{3557770E-0784-FEB8-85B8-52AE75AAAD4D}"/>
              </a:ext>
            </a:extLst>
          </p:cNvPr>
          <p:cNvPicPr>
            <a:picLocks noChangeAspect="1"/>
          </p:cNvPicPr>
          <p:nvPr/>
        </p:nvPicPr>
        <p:blipFill>
          <a:blip r:embed="rId2"/>
          <a:stretch>
            <a:fillRect/>
          </a:stretch>
        </p:blipFill>
        <p:spPr>
          <a:xfrm>
            <a:off x="1006310" y="1108954"/>
            <a:ext cx="2039178" cy="2030896"/>
          </a:xfrm>
          <a:prstGeom prst="rect">
            <a:avLst/>
          </a:prstGeom>
        </p:spPr>
      </p:pic>
      <p:sp>
        <p:nvSpPr>
          <p:cNvPr id="10" name="TextBox 26">
            <a:extLst>
              <a:ext uri="{FF2B5EF4-FFF2-40B4-BE49-F238E27FC236}">
                <a16:creationId xmlns:a16="http://schemas.microsoft.com/office/drawing/2014/main" id="{A54A552F-452A-E729-0335-8431F21D3867}"/>
              </a:ext>
            </a:extLst>
          </p:cNvPr>
          <p:cNvSpPr txBox="1"/>
          <p:nvPr/>
        </p:nvSpPr>
        <p:spPr>
          <a:xfrm>
            <a:off x="4023123" y="1093854"/>
            <a:ext cx="4298156" cy="1428083"/>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Returns: </a:t>
            </a:r>
          </a:p>
          <a:p>
            <a:pPr marL="171458" indent="-171458" defTabSz="457223">
              <a:lnSpc>
                <a:spcPct val="200000"/>
              </a:lnSpc>
              <a:spcBef>
                <a:spcPct val="0"/>
              </a:spcBef>
              <a:buFont typeface="Arial" panose="020B0604020202020204" pitchFamily="34" charset="0"/>
              <a:buChar char="•"/>
            </a:pPr>
            <a:r>
              <a:rPr lang="en-US" sz="1200">
                <a:solidFill>
                  <a:prstClr val="black"/>
                </a:solidFill>
                <a:latin typeface="Poppins"/>
                <a:ea typeface="Poppins"/>
                <a:cs typeface="Poppins"/>
                <a:sym typeface="Poppins"/>
              </a:rPr>
              <a:t>Records from the left table</a:t>
            </a:r>
          </a:p>
          <a:p>
            <a:pPr marL="171458" indent="-171458" defTabSz="457223">
              <a:lnSpc>
                <a:spcPct val="200000"/>
              </a:lnSpc>
              <a:spcBef>
                <a:spcPct val="0"/>
              </a:spcBef>
              <a:buFont typeface="Arial" panose="020B0604020202020204" pitchFamily="34" charset="0"/>
              <a:buChar char="•"/>
            </a:pPr>
            <a:r>
              <a:rPr lang="en-US" sz="1200">
                <a:solidFill>
                  <a:prstClr val="black"/>
                </a:solidFill>
                <a:latin typeface="Poppins"/>
                <a:ea typeface="Poppins"/>
                <a:cs typeface="Poppins"/>
                <a:sym typeface="Poppins"/>
              </a:rPr>
              <a:t>Matched records from the right table</a:t>
            </a:r>
          </a:p>
          <a:p>
            <a:pPr marL="171458" indent="-171458" defTabSz="457223">
              <a:lnSpc>
                <a:spcPct val="200000"/>
              </a:lnSpc>
              <a:spcBef>
                <a:spcPct val="0"/>
              </a:spcBef>
              <a:buFont typeface="Arial" panose="020B0604020202020204" pitchFamily="34" charset="0"/>
              <a:buChar char="•"/>
            </a:pPr>
            <a:r>
              <a:rPr lang="en-US" sz="1200">
                <a:solidFill>
                  <a:prstClr val="black"/>
                </a:solidFill>
                <a:latin typeface="Poppins"/>
                <a:ea typeface="Poppins"/>
                <a:cs typeface="Poppins"/>
                <a:sym typeface="Poppins"/>
              </a:rPr>
              <a:t>If no match, result shows NULLs</a:t>
            </a:r>
          </a:p>
        </p:txBody>
      </p:sp>
      <p:sp>
        <p:nvSpPr>
          <p:cNvPr id="6" name="TextBox 5">
            <a:extLst>
              <a:ext uri="{FF2B5EF4-FFF2-40B4-BE49-F238E27FC236}">
                <a16:creationId xmlns:a16="http://schemas.microsoft.com/office/drawing/2014/main" id="{2A883783-84E5-2F0A-EEDB-6EA60E942007}"/>
              </a:ext>
            </a:extLst>
          </p:cNvPr>
          <p:cNvSpPr txBox="1"/>
          <p:nvPr/>
        </p:nvSpPr>
        <p:spPr>
          <a:xfrm>
            <a:off x="1152940" y="2921277"/>
            <a:ext cx="874643" cy="230832"/>
          </a:xfrm>
          <a:prstGeom prst="rect">
            <a:avLst/>
          </a:prstGeom>
          <a:noFill/>
        </p:spPr>
        <p:txBody>
          <a:bodyPr rot="0" spcFirstLastPara="0" vertOverflow="overflow" horzOverflow="overflow" vert="horz" wrap="square" lIns="45720" tIns="22860" rIns="45720" bIns="22860" numCol="1" spcCol="0" rtlCol="0" fromWordArt="0" anchor="t" anchorCtr="0" forceAA="0" compatLnSpc="1">
            <a:prstTxWarp prst="textNoShape">
              <a:avLst/>
            </a:prstTxWarp>
            <a:spAutoFit/>
          </a:bodyPr>
          <a:lstStyle/>
          <a:p>
            <a:pPr defTabSz="457223"/>
            <a:r>
              <a:rPr lang="en-US" sz="1200" dirty="0">
                <a:solidFill>
                  <a:prstClr val="black"/>
                </a:solidFill>
                <a:latin typeface="Poppins"/>
              </a:rPr>
              <a:t>Table A</a:t>
            </a:r>
            <a:r>
              <a:rPr lang="en-GB" sz="1200" dirty="0">
                <a:solidFill>
                  <a:prstClr val="black"/>
                </a:solidFill>
                <a:latin typeface="Poppins"/>
                <a:cs typeface="Poppins"/>
              </a:rPr>
              <a:t>​</a:t>
            </a:r>
            <a:endParaRPr lang="en-GB" sz="900">
              <a:solidFill>
                <a:prstClr val="black"/>
              </a:solidFill>
              <a:latin typeface="Calibri"/>
              <a:ea typeface="Calibri"/>
              <a:cs typeface="Calibri"/>
            </a:endParaRPr>
          </a:p>
        </p:txBody>
      </p:sp>
      <p:sp>
        <p:nvSpPr>
          <p:cNvPr id="8" name="TextBox 7">
            <a:extLst>
              <a:ext uri="{FF2B5EF4-FFF2-40B4-BE49-F238E27FC236}">
                <a16:creationId xmlns:a16="http://schemas.microsoft.com/office/drawing/2014/main" id="{BA35F3C6-A28E-E2B6-FB8D-07397CF520D5}"/>
              </a:ext>
            </a:extLst>
          </p:cNvPr>
          <p:cNvSpPr txBox="1"/>
          <p:nvPr/>
        </p:nvSpPr>
        <p:spPr>
          <a:xfrm>
            <a:off x="2171701" y="2921277"/>
            <a:ext cx="874643" cy="230832"/>
          </a:xfrm>
          <a:prstGeom prst="rect">
            <a:avLst/>
          </a:prstGeom>
          <a:noFill/>
        </p:spPr>
        <p:txBody>
          <a:bodyPr rot="0" spcFirstLastPara="0" vertOverflow="overflow" horzOverflow="overflow" vert="horz" wrap="square" lIns="45720" tIns="22860" rIns="45720" bIns="22860" numCol="1" spcCol="0" rtlCol="0" fromWordArt="0" anchor="t" anchorCtr="0" forceAA="0" compatLnSpc="1">
            <a:prstTxWarp prst="textNoShape">
              <a:avLst/>
            </a:prstTxWarp>
            <a:spAutoFit/>
          </a:bodyPr>
          <a:lstStyle/>
          <a:p>
            <a:pPr defTabSz="457223"/>
            <a:r>
              <a:rPr lang="en-US" sz="1200" dirty="0">
                <a:solidFill>
                  <a:prstClr val="black"/>
                </a:solidFill>
                <a:latin typeface="Poppins"/>
              </a:rPr>
              <a:t>Table B</a:t>
            </a:r>
            <a:endParaRPr lang="en-GB" sz="900" dirty="0">
              <a:solidFill>
                <a:prstClr val="black"/>
              </a:solidFill>
              <a:latin typeface="Calibri"/>
              <a:ea typeface="Calibri"/>
              <a:cs typeface="Calibri"/>
            </a:endParaRPr>
          </a:p>
        </p:txBody>
      </p:sp>
    </p:spTree>
    <p:extLst>
      <p:ext uri="{BB962C8B-B14F-4D97-AF65-F5344CB8AC3E}">
        <p14:creationId xmlns:p14="http://schemas.microsoft.com/office/powerpoint/2010/main" val="344642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2088D-7373-2E1F-3E6E-77E5E5BA07DA}"/>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602BDAF0-42D8-6549-15D2-B62052A0417F}"/>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Outer Join</a:t>
            </a:r>
          </a:p>
        </p:txBody>
      </p:sp>
      <p:sp>
        <p:nvSpPr>
          <p:cNvPr id="29" name="TextBox 29">
            <a:extLst>
              <a:ext uri="{FF2B5EF4-FFF2-40B4-BE49-F238E27FC236}">
                <a16:creationId xmlns:a16="http://schemas.microsoft.com/office/drawing/2014/main" id="{B79A0B6D-5E0E-7C39-06FE-54F27B36238E}"/>
              </a:ext>
            </a:extLst>
          </p:cNvPr>
          <p:cNvSpPr txBox="1"/>
          <p:nvPr/>
        </p:nvSpPr>
        <p:spPr>
          <a:xfrm>
            <a:off x="6172200" y="4801547"/>
            <a:ext cx="2610002" cy="162993"/>
          </a:xfrm>
          <a:prstGeom prst="rect">
            <a:avLst/>
          </a:prstGeom>
        </p:spPr>
        <p:txBody>
          <a:bodyPr wrap="square" lIns="0" tIns="0" rIns="0" bIns="0" rtlCol="0" anchor="t">
            <a:spAutoFit/>
          </a:bodyPr>
          <a:lstStyle/>
          <a:p>
            <a:pPr algn="r" defTabSz="457223">
              <a:lnSpc>
                <a:spcPts val="1400"/>
              </a:lnSpc>
              <a:spcBef>
                <a:spcPct val="0"/>
              </a:spcBef>
            </a:pPr>
            <a:r>
              <a:rPr lang="en-US" sz="800">
                <a:latin typeface="Poppins"/>
                <a:ea typeface="Poppins"/>
                <a:cs typeface="Poppins"/>
                <a:sym typeface="Poppins"/>
              </a:rPr>
              <a:t>Copyright </a:t>
            </a:r>
            <a:r>
              <a:rPr lang="en-IN" sz="800">
                <a:solidFill>
                  <a:srgbClr val="040C28"/>
                </a:solidFill>
                <a:latin typeface="Google Sans"/>
              </a:rPr>
              <a:t>©</a:t>
            </a:r>
            <a:r>
              <a:rPr lang="en-US" sz="800">
                <a:latin typeface="Poppins"/>
                <a:ea typeface="Poppins"/>
                <a:cs typeface="Poppins"/>
                <a:sym typeface="Poppins"/>
              </a:rPr>
              <a:t> </a:t>
            </a:r>
            <a:r>
              <a:rPr lang="en-US" sz="800" err="1">
                <a:latin typeface="Poppins"/>
                <a:ea typeface="Poppins"/>
                <a:cs typeface="Poppins"/>
                <a:sym typeface="Poppins"/>
              </a:rPr>
              <a:t>Thinknyx</a:t>
            </a:r>
            <a:r>
              <a:rPr lang="en-US" sz="800">
                <a:latin typeface="Poppins"/>
                <a:ea typeface="Poppins"/>
                <a:cs typeface="Poppins"/>
                <a:sym typeface="Poppins"/>
              </a:rPr>
              <a:t> Technologies LLP</a:t>
            </a:r>
          </a:p>
        </p:txBody>
      </p:sp>
      <p:sp>
        <p:nvSpPr>
          <p:cNvPr id="38" name="TextBox 26">
            <a:extLst>
              <a:ext uri="{FF2B5EF4-FFF2-40B4-BE49-F238E27FC236}">
                <a16:creationId xmlns:a16="http://schemas.microsoft.com/office/drawing/2014/main" id="{C1E3999C-1C7E-A125-7A4B-E16DCCEC16B8}"/>
              </a:ext>
            </a:extLst>
          </p:cNvPr>
          <p:cNvSpPr txBox="1"/>
          <p:nvPr/>
        </p:nvSpPr>
        <p:spPr>
          <a:xfrm>
            <a:off x="4016675" y="2743114"/>
            <a:ext cx="4186657" cy="1424557"/>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a:ea typeface="Roboto"/>
                <a:cs typeface="Roboto"/>
              </a:rPr>
              <a:t>SELECT e.name, </a:t>
            </a:r>
            <a:r>
              <a:rPr lang="en-US" sz="1200" b="1" err="1">
                <a:solidFill>
                  <a:prstClr val="white"/>
                </a:solidFill>
                <a:highlight>
                  <a:srgbClr val="000000"/>
                </a:highlight>
                <a:latin typeface="Consolas"/>
                <a:ea typeface="Roboto"/>
                <a:cs typeface="Roboto"/>
              </a:rPr>
              <a:t>d.department_name</a:t>
            </a:r>
            <a:endParaRPr lang="en-US" sz="1200" b="1">
              <a:solidFill>
                <a:prstClr val="white"/>
              </a:solidFill>
              <a:highlight>
                <a:srgbClr val="000000"/>
              </a:highlight>
              <a:latin typeface="Consolas"/>
              <a:ea typeface="Roboto"/>
              <a:cs typeface="Roboto"/>
            </a:endParaRPr>
          </a:p>
          <a:p>
            <a:pPr defTabSz="457223">
              <a:lnSpc>
                <a:spcPct val="200000"/>
              </a:lnSpc>
              <a:spcBef>
                <a:spcPct val="0"/>
              </a:spcBef>
            </a:pPr>
            <a:r>
              <a:rPr lang="en-US" sz="1200" b="1">
                <a:solidFill>
                  <a:prstClr val="white"/>
                </a:solidFill>
                <a:highlight>
                  <a:srgbClr val="000000"/>
                </a:highlight>
                <a:latin typeface="Consolas"/>
                <a:ea typeface="Roboto"/>
                <a:cs typeface="Roboto"/>
              </a:rPr>
              <a:t>FROM employees e</a:t>
            </a:r>
          </a:p>
          <a:p>
            <a:pPr defTabSz="457223">
              <a:lnSpc>
                <a:spcPct val="200000"/>
              </a:lnSpc>
              <a:spcBef>
                <a:spcPct val="0"/>
              </a:spcBef>
            </a:pPr>
            <a:r>
              <a:rPr lang="en-US" sz="1200" b="1">
                <a:solidFill>
                  <a:prstClr val="white"/>
                </a:solidFill>
                <a:highlight>
                  <a:srgbClr val="000000"/>
                </a:highlight>
                <a:latin typeface="Consolas"/>
                <a:ea typeface="Roboto"/>
                <a:cs typeface="Roboto"/>
              </a:rPr>
              <a:t>LEFT JOIN departments d</a:t>
            </a:r>
          </a:p>
          <a:p>
            <a:pPr defTabSz="457223">
              <a:lnSpc>
                <a:spcPct val="200000"/>
              </a:lnSpc>
              <a:spcBef>
                <a:spcPct val="0"/>
              </a:spcBef>
            </a:pPr>
            <a:r>
              <a:rPr lang="en-US" sz="1200" b="1">
                <a:solidFill>
                  <a:prstClr val="white"/>
                </a:solidFill>
                <a:highlight>
                  <a:srgbClr val="000000"/>
                </a:highlight>
                <a:latin typeface="Consolas"/>
                <a:ea typeface="Roboto"/>
                <a:cs typeface="Roboto"/>
              </a:rPr>
              <a:t>ON </a:t>
            </a:r>
            <a:r>
              <a:rPr lang="en-US" sz="1200" b="1" err="1">
                <a:solidFill>
                  <a:prstClr val="white"/>
                </a:solidFill>
                <a:highlight>
                  <a:srgbClr val="000000"/>
                </a:highlight>
                <a:latin typeface="Consolas"/>
                <a:ea typeface="Roboto"/>
                <a:cs typeface="Roboto"/>
              </a:rPr>
              <a:t>e.department_id</a:t>
            </a:r>
            <a:r>
              <a:rPr lang="en-US" sz="1200" b="1">
                <a:solidFill>
                  <a:prstClr val="white"/>
                </a:solidFill>
                <a:highlight>
                  <a:srgbClr val="000000"/>
                </a:highlight>
                <a:latin typeface="Consolas"/>
                <a:ea typeface="Roboto"/>
                <a:cs typeface="Roboto"/>
              </a:rPr>
              <a:t> = </a:t>
            </a:r>
            <a:r>
              <a:rPr lang="en-US" sz="1200" b="1" err="1">
                <a:solidFill>
                  <a:prstClr val="white"/>
                </a:solidFill>
                <a:highlight>
                  <a:srgbClr val="000000"/>
                </a:highlight>
                <a:latin typeface="Consolas"/>
                <a:ea typeface="Roboto"/>
                <a:cs typeface="Roboto"/>
              </a:rPr>
              <a:t>d.department_id</a:t>
            </a:r>
            <a:r>
              <a:rPr lang="en-US" sz="1200" b="1">
                <a:solidFill>
                  <a:prstClr val="white"/>
                </a:solidFill>
                <a:highlight>
                  <a:srgbClr val="000000"/>
                </a:highlight>
                <a:latin typeface="Consolas"/>
                <a:ea typeface="Roboto"/>
                <a:cs typeface="Roboto"/>
              </a:rPr>
              <a:t>;</a:t>
            </a:r>
          </a:p>
        </p:txBody>
      </p:sp>
      <p:pic>
        <p:nvPicPr>
          <p:cNvPr id="7" name="Picture 6">
            <a:extLst>
              <a:ext uri="{FF2B5EF4-FFF2-40B4-BE49-F238E27FC236}">
                <a16:creationId xmlns:a16="http://schemas.microsoft.com/office/drawing/2014/main" id="{F07624B5-D67A-FB15-8A4E-7680395ADF10}"/>
              </a:ext>
            </a:extLst>
          </p:cNvPr>
          <p:cNvPicPr>
            <a:picLocks noChangeAspect="1"/>
          </p:cNvPicPr>
          <p:nvPr/>
        </p:nvPicPr>
        <p:blipFill>
          <a:blip r:embed="rId2"/>
          <a:srcRect l="-530" t="15407" r="-784" b="17807"/>
          <a:stretch>
            <a:fillRect/>
          </a:stretch>
        </p:blipFill>
        <p:spPr>
          <a:xfrm>
            <a:off x="728271" y="942393"/>
            <a:ext cx="2141516" cy="1428269"/>
          </a:xfrm>
          <a:prstGeom prst="rect">
            <a:avLst/>
          </a:prstGeom>
        </p:spPr>
      </p:pic>
      <p:graphicFrame>
        <p:nvGraphicFramePr>
          <p:cNvPr id="4" name="Table 3">
            <a:extLst>
              <a:ext uri="{FF2B5EF4-FFF2-40B4-BE49-F238E27FC236}">
                <a16:creationId xmlns:a16="http://schemas.microsoft.com/office/drawing/2014/main" id="{7C358631-C57C-E128-F90D-88286D061FBC}"/>
              </a:ext>
            </a:extLst>
          </p:cNvPr>
          <p:cNvGraphicFramePr>
            <a:graphicFrameLocks noGrp="1"/>
          </p:cNvGraphicFramePr>
          <p:nvPr/>
        </p:nvGraphicFramePr>
        <p:xfrm>
          <a:off x="3458928" y="942996"/>
          <a:ext cx="2714625" cy="1861999"/>
        </p:xfrm>
        <a:graphic>
          <a:graphicData uri="http://schemas.openxmlformats.org/drawingml/2006/table">
            <a:tbl>
              <a:tblPr firstRow="1" bandRow="1">
                <a:tableStyleId>{69012ECD-51FC-41F1-AA8D-1B2483CD663E}</a:tableStyleId>
              </a:tblPr>
              <a:tblGrid>
                <a:gridCol w="838614">
                  <a:extLst>
                    <a:ext uri="{9D8B030D-6E8A-4147-A177-3AD203B41FA5}">
                      <a16:colId xmlns:a16="http://schemas.microsoft.com/office/drawing/2014/main" val="1922517972"/>
                    </a:ext>
                  </a:extLst>
                </a:gridCol>
                <a:gridCol w="747298">
                  <a:extLst>
                    <a:ext uri="{9D8B030D-6E8A-4147-A177-3AD203B41FA5}">
                      <a16:colId xmlns:a16="http://schemas.microsoft.com/office/drawing/2014/main" val="621629663"/>
                    </a:ext>
                  </a:extLst>
                </a:gridCol>
                <a:gridCol w="1128713">
                  <a:extLst>
                    <a:ext uri="{9D8B030D-6E8A-4147-A177-3AD203B41FA5}">
                      <a16:colId xmlns:a16="http://schemas.microsoft.com/office/drawing/2014/main" val="3444691108"/>
                    </a:ext>
                  </a:extLst>
                </a:gridCol>
              </a:tblGrid>
              <a:tr h="514391">
                <a:tc>
                  <a:txBody>
                    <a:bodyPr/>
                    <a:lstStyle/>
                    <a:p>
                      <a:pPr algn="ctr"/>
                      <a:r>
                        <a:rPr lang="en-IN" sz="1200" err="1"/>
                        <a:t>emp_ID</a:t>
                      </a:r>
                      <a:endParaRPr lang="en-IN" sz="1200"/>
                    </a:p>
                  </a:txBody>
                  <a:tcPr marL="45720" marR="45720" marT="22860" marB="22860" anchor="ctr"/>
                </a:tc>
                <a:tc>
                  <a:txBody>
                    <a:bodyPr/>
                    <a:lstStyle/>
                    <a:p>
                      <a:pPr algn="ctr"/>
                      <a:r>
                        <a:rPr lang="en-IN" sz="1200" dirty="0"/>
                        <a:t>name</a:t>
                      </a:r>
                    </a:p>
                  </a:txBody>
                  <a:tcPr marL="45720" marR="45720" marT="22860" marB="22860" anchor="ctr"/>
                </a:tc>
                <a:tc>
                  <a:txBody>
                    <a:bodyPr/>
                    <a:lstStyle/>
                    <a:p>
                      <a:pPr lvl="0" algn="ctr">
                        <a:buNone/>
                      </a:pPr>
                      <a:r>
                        <a:rPr lang="en-IN" sz="1200" err="1"/>
                        <a:t>Department_id</a:t>
                      </a:r>
                      <a:endParaRPr lang="en-IN" sz="1200"/>
                    </a:p>
                  </a:txBody>
                  <a:tcPr marL="45720" marR="45720" marT="22860" marB="22860" anchor="ctr"/>
                </a:tc>
                <a:extLst>
                  <a:ext uri="{0D108BD9-81ED-4DB2-BD59-A6C34878D82A}">
                    <a16:rowId xmlns:a16="http://schemas.microsoft.com/office/drawing/2014/main" val="698451983"/>
                  </a:ext>
                </a:extLst>
              </a:tr>
              <a:tr h="336902">
                <a:tc>
                  <a:txBody>
                    <a:bodyPr/>
                    <a:lstStyle/>
                    <a:p>
                      <a:pPr algn="ctr"/>
                      <a:r>
                        <a:rPr lang="en-IN" sz="1200" dirty="0"/>
                        <a:t>1</a:t>
                      </a:r>
                    </a:p>
                  </a:txBody>
                  <a:tcPr marL="45720" marR="45720" marT="22860" marB="22860" anchor="ctr"/>
                </a:tc>
                <a:tc>
                  <a:txBody>
                    <a:bodyPr/>
                    <a:lstStyle/>
                    <a:p>
                      <a:pPr algn="ctr"/>
                      <a:r>
                        <a:rPr lang="en-IN" sz="1200" dirty="0"/>
                        <a:t>Kanishk</a:t>
                      </a:r>
                    </a:p>
                  </a:txBody>
                  <a:tcPr marL="45720" marR="45720" marT="22860" marB="22860" anchor="ctr"/>
                </a:tc>
                <a:tc>
                  <a:txBody>
                    <a:bodyPr/>
                    <a:lstStyle/>
                    <a:p>
                      <a:pPr lvl="0" algn="ctr">
                        <a:buNone/>
                      </a:pPr>
                      <a:r>
                        <a:rPr lang="en-IN" sz="1200" dirty="0"/>
                        <a:t>T1</a:t>
                      </a:r>
                    </a:p>
                  </a:txBody>
                  <a:tcPr marL="45720" marR="45720" marT="22860" marB="22860" anchor="ctr"/>
                </a:tc>
                <a:extLst>
                  <a:ext uri="{0D108BD9-81ED-4DB2-BD59-A6C34878D82A}">
                    <a16:rowId xmlns:a16="http://schemas.microsoft.com/office/drawing/2014/main" val="644277764"/>
                  </a:ext>
                </a:extLst>
              </a:tr>
              <a:tr h="336902">
                <a:tc>
                  <a:txBody>
                    <a:bodyPr/>
                    <a:lstStyle/>
                    <a:p>
                      <a:pPr algn="ctr"/>
                      <a:r>
                        <a:rPr lang="en-IN" sz="1200" b="0" dirty="0"/>
                        <a:t>2</a:t>
                      </a:r>
                    </a:p>
                  </a:txBody>
                  <a:tcPr marL="45720" marR="45720" marT="22860" marB="22860" anchor="ctr"/>
                </a:tc>
                <a:tc>
                  <a:txBody>
                    <a:bodyPr/>
                    <a:lstStyle/>
                    <a:p>
                      <a:pPr algn="ctr"/>
                      <a:r>
                        <a:rPr lang="en-IN" sz="1200" dirty="0"/>
                        <a:t>Aryan</a:t>
                      </a:r>
                      <a:endParaRPr lang="en-IN" sz="1200" b="0" dirty="0"/>
                    </a:p>
                  </a:txBody>
                  <a:tcPr marL="45720" marR="45720" marT="22860" marB="22860" anchor="ctr"/>
                </a:tc>
                <a:tc>
                  <a:txBody>
                    <a:bodyPr/>
                    <a:lstStyle/>
                    <a:p>
                      <a:pPr lvl="0" algn="ctr">
                        <a:buNone/>
                      </a:pPr>
                      <a:r>
                        <a:rPr lang="en-IN" sz="1200" dirty="0"/>
                        <a:t>S1</a:t>
                      </a:r>
                    </a:p>
                  </a:txBody>
                  <a:tcPr marL="45720" marR="45720" marT="22860" marB="22860" anchor="ctr"/>
                </a:tc>
                <a:extLst>
                  <a:ext uri="{0D108BD9-81ED-4DB2-BD59-A6C34878D82A}">
                    <a16:rowId xmlns:a16="http://schemas.microsoft.com/office/drawing/2014/main" val="2705230028"/>
                  </a:ext>
                </a:extLst>
              </a:tr>
              <a:tr h="336902">
                <a:tc>
                  <a:txBody>
                    <a:bodyPr/>
                    <a:lstStyle/>
                    <a:p>
                      <a:pPr algn="ctr"/>
                      <a:r>
                        <a:rPr lang="en-IN" sz="1200" dirty="0"/>
                        <a:t>3</a:t>
                      </a:r>
                    </a:p>
                  </a:txBody>
                  <a:tcPr marL="45720" marR="45720" marT="22860" marB="22860" anchor="ctr"/>
                </a:tc>
                <a:tc>
                  <a:txBody>
                    <a:bodyPr/>
                    <a:lstStyle/>
                    <a:p>
                      <a:pPr algn="ctr"/>
                      <a:r>
                        <a:rPr lang="en-IN" sz="1200" dirty="0"/>
                        <a:t>Dheeraj</a:t>
                      </a:r>
                    </a:p>
                  </a:txBody>
                  <a:tcPr marL="45720" marR="45720" marT="22860" marB="22860" anchor="ctr"/>
                </a:tc>
                <a:tc>
                  <a:txBody>
                    <a:bodyPr/>
                    <a:lstStyle/>
                    <a:p>
                      <a:pPr lvl="0" algn="ctr">
                        <a:buNone/>
                      </a:pPr>
                      <a:r>
                        <a:rPr lang="en-IN" sz="1200" dirty="0"/>
                        <a:t>-</a:t>
                      </a:r>
                    </a:p>
                  </a:txBody>
                  <a:tcPr marL="45720" marR="45720" marT="22860" marB="22860" anchor="ctr"/>
                </a:tc>
                <a:extLst>
                  <a:ext uri="{0D108BD9-81ED-4DB2-BD59-A6C34878D82A}">
                    <a16:rowId xmlns:a16="http://schemas.microsoft.com/office/drawing/2014/main" val="2774555583"/>
                  </a:ext>
                </a:extLst>
              </a:tr>
              <a:tr h="336902">
                <a:tc>
                  <a:txBody>
                    <a:bodyPr/>
                    <a:lstStyle/>
                    <a:p>
                      <a:pPr lvl="0" algn="ctr">
                        <a:buNone/>
                      </a:pPr>
                      <a:endParaRPr lang="en-IN" sz="1200" dirty="0"/>
                    </a:p>
                  </a:txBody>
                  <a:tcPr marL="45720" marR="45720" marT="22860" marB="22860" anchor="ctr"/>
                </a:tc>
                <a:tc>
                  <a:txBody>
                    <a:bodyPr/>
                    <a:lstStyle/>
                    <a:p>
                      <a:pPr lvl="0" algn="ctr">
                        <a:buNone/>
                      </a:pPr>
                      <a:endParaRPr lang="en-IN" sz="1200" dirty="0"/>
                    </a:p>
                  </a:txBody>
                  <a:tcPr marL="45720" marR="45720" marT="22860" marB="22860" anchor="ctr"/>
                </a:tc>
                <a:tc>
                  <a:txBody>
                    <a:bodyPr/>
                    <a:lstStyle/>
                    <a:p>
                      <a:pPr lvl="0" algn="ctr">
                        <a:buNone/>
                      </a:pPr>
                      <a:endParaRPr lang="en-IN" sz="1200" dirty="0"/>
                    </a:p>
                  </a:txBody>
                  <a:tcPr marL="45720" marR="45720" marT="22860" marB="22860" anchor="ctr"/>
                </a:tc>
                <a:extLst>
                  <a:ext uri="{0D108BD9-81ED-4DB2-BD59-A6C34878D82A}">
                    <a16:rowId xmlns:a16="http://schemas.microsoft.com/office/drawing/2014/main" val="893141648"/>
                  </a:ext>
                </a:extLst>
              </a:tr>
            </a:tbl>
          </a:graphicData>
        </a:graphic>
      </p:graphicFrame>
      <p:graphicFrame>
        <p:nvGraphicFramePr>
          <p:cNvPr id="5" name="Table 4">
            <a:extLst>
              <a:ext uri="{FF2B5EF4-FFF2-40B4-BE49-F238E27FC236}">
                <a16:creationId xmlns:a16="http://schemas.microsoft.com/office/drawing/2014/main" id="{9688B8CD-AECC-9786-FD22-150A33F722C3}"/>
              </a:ext>
            </a:extLst>
          </p:cNvPr>
          <p:cNvGraphicFramePr>
            <a:graphicFrameLocks noGrp="1"/>
          </p:cNvGraphicFramePr>
          <p:nvPr/>
        </p:nvGraphicFramePr>
        <p:xfrm>
          <a:off x="6315828" y="947727"/>
          <a:ext cx="2612968" cy="1549883"/>
        </p:xfrm>
        <a:graphic>
          <a:graphicData uri="http://schemas.openxmlformats.org/drawingml/2006/table">
            <a:tbl>
              <a:tblPr firstRow="1" bandRow="1">
                <a:tableStyleId>{69012ECD-51FC-41F1-AA8D-1B2483CD663E}</a:tableStyleId>
              </a:tblPr>
              <a:tblGrid>
                <a:gridCol w="1224323">
                  <a:extLst>
                    <a:ext uri="{9D8B030D-6E8A-4147-A177-3AD203B41FA5}">
                      <a16:colId xmlns:a16="http://schemas.microsoft.com/office/drawing/2014/main" val="1701934521"/>
                    </a:ext>
                  </a:extLst>
                </a:gridCol>
                <a:gridCol w="1388645">
                  <a:extLst>
                    <a:ext uri="{9D8B030D-6E8A-4147-A177-3AD203B41FA5}">
                      <a16:colId xmlns:a16="http://schemas.microsoft.com/office/drawing/2014/main" val="621629663"/>
                    </a:ext>
                  </a:extLst>
                </a:gridCol>
              </a:tblGrid>
              <a:tr h="458258">
                <a:tc>
                  <a:txBody>
                    <a:bodyPr/>
                    <a:lstStyle/>
                    <a:p>
                      <a:pPr algn="ctr"/>
                      <a:r>
                        <a:rPr lang="en-IN" sz="1200" err="1"/>
                        <a:t>Department_ID</a:t>
                      </a:r>
                      <a:endParaRPr lang="en-IN" sz="1200"/>
                    </a:p>
                  </a:txBody>
                  <a:tcPr marL="45720" marR="45720" marT="22860" marB="22860" anchor="ctr"/>
                </a:tc>
                <a:tc>
                  <a:txBody>
                    <a:bodyPr/>
                    <a:lstStyle/>
                    <a:p>
                      <a:pPr lvl="0" algn="ctr">
                        <a:buNone/>
                      </a:pPr>
                      <a:r>
                        <a:rPr lang="en-IN" sz="1200" err="1"/>
                        <a:t>Department_name</a:t>
                      </a:r>
                      <a:endParaRPr lang="en-US" sz="600"/>
                    </a:p>
                  </a:txBody>
                  <a:tcPr marL="45720" marR="45720" marT="22860" marB="22860" anchor="ctr"/>
                </a:tc>
                <a:extLst>
                  <a:ext uri="{0D108BD9-81ED-4DB2-BD59-A6C34878D82A}">
                    <a16:rowId xmlns:a16="http://schemas.microsoft.com/office/drawing/2014/main" val="698451983"/>
                  </a:ext>
                </a:extLst>
              </a:tr>
              <a:tr h="363875">
                <a:tc>
                  <a:txBody>
                    <a:bodyPr/>
                    <a:lstStyle/>
                    <a:p>
                      <a:pPr algn="ctr"/>
                      <a:r>
                        <a:rPr lang="en-IN" sz="1200"/>
                        <a:t>T1</a:t>
                      </a:r>
                    </a:p>
                  </a:txBody>
                  <a:tcPr marL="45720" marR="45720" marT="22860" marB="22860" anchor="ctr"/>
                </a:tc>
                <a:tc>
                  <a:txBody>
                    <a:bodyPr/>
                    <a:lstStyle/>
                    <a:p>
                      <a:pPr algn="ctr"/>
                      <a:r>
                        <a:rPr lang="en-IN" sz="1200"/>
                        <a:t>Tech</a:t>
                      </a:r>
                    </a:p>
                  </a:txBody>
                  <a:tcPr marL="45720" marR="45720" marT="22860" marB="22860" anchor="ctr"/>
                </a:tc>
                <a:extLst>
                  <a:ext uri="{0D108BD9-81ED-4DB2-BD59-A6C34878D82A}">
                    <a16:rowId xmlns:a16="http://schemas.microsoft.com/office/drawing/2014/main" val="644277764"/>
                  </a:ext>
                </a:extLst>
              </a:tr>
              <a:tr h="363875">
                <a:tc>
                  <a:txBody>
                    <a:bodyPr/>
                    <a:lstStyle/>
                    <a:p>
                      <a:pPr algn="ctr"/>
                      <a:r>
                        <a:rPr lang="en-IN" sz="1200"/>
                        <a:t>S1</a:t>
                      </a:r>
                      <a:endParaRPr lang="en-IN" sz="1200" b="0"/>
                    </a:p>
                  </a:txBody>
                  <a:tcPr marL="45720" marR="45720" marT="22860" marB="22860" anchor="ctr"/>
                </a:tc>
                <a:tc>
                  <a:txBody>
                    <a:bodyPr/>
                    <a:lstStyle/>
                    <a:p>
                      <a:pPr algn="ctr"/>
                      <a:r>
                        <a:rPr lang="en-IN" sz="1200"/>
                        <a:t>Support</a:t>
                      </a:r>
                    </a:p>
                  </a:txBody>
                  <a:tcPr marL="45720" marR="45720" marT="22860" marB="22860" anchor="ctr"/>
                </a:tc>
                <a:extLst>
                  <a:ext uri="{0D108BD9-81ED-4DB2-BD59-A6C34878D82A}">
                    <a16:rowId xmlns:a16="http://schemas.microsoft.com/office/drawing/2014/main" val="2705230028"/>
                  </a:ext>
                </a:extLst>
              </a:tr>
              <a:tr h="363875">
                <a:tc>
                  <a:txBody>
                    <a:bodyPr/>
                    <a:lstStyle/>
                    <a:p>
                      <a:pPr algn="ctr"/>
                      <a:r>
                        <a:rPr lang="en-IN" sz="1200"/>
                        <a:t>F1</a:t>
                      </a:r>
                    </a:p>
                  </a:txBody>
                  <a:tcPr marL="45720" marR="45720" marT="22860" marB="22860" anchor="ctr"/>
                </a:tc>
                <a:tc>
                  <a:txBody>
                    <a:bodyPr/>
                    <a:lstStyle/>
                    <a:p>
                      <a:pPr algn="ctr"/>
                      <a:r>
                        <a:rPr lang="en-IN" sz="1200"/>
                        <a:t>Finance</a:t>
                      </a:r>
                    </a:p>
                  </a:txBody>
                  <a:tcPr marL="45720" marR="45720" marT="22860" marB="22860" anchor="ctr"/>
                </a:tc>
                <a:extLst>
                  <a:ext uri="{0D108BD9-81ED-4DB2-BD59-A6C34878D82A}">
                    <a16:rowId xmlns:a16="http://schemas.microsoft.com/office/drawing/2014/main" val="2774555583"/>
                  </a:ext>
                </a:extLst>
              </a:tr>
            </a:tbl>
          </a:graphicData>
        </a:graphic>
      </p:graphicFrame>
      <p:sp>
        <p:nvSpPr>
          <p:cNvPr id="6" name="Rectangle 5">
            <a:extLst>
              <a:ext uri="{FF2B5EF4-FFF2-40B4-BE49-F238E27FC236}">
                <a16:creationId xmlns:a16="http://schemas.microsoft.com/office/drawing/2014/main" id="{FDC05382-A85C-F164-DF9A-E9D194B6C427}"/>
              </a:ext>
            </a:extLst>
          </p:cNvPr>
          <p:cNvSpPr/>
          <p:nvPr/>
        </p:nvSpPr>
        <p:spPr>
          <a:xfrm rot="5400000">
            <a:off x="6305470" y="-563148"/>
            <a:ext cx="305927" cy="4351703"/>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sp>
        <p:nvSpPr>
          <p:cNvPr id="8" name="Rectangle 7">
            <a:extLst>
              <a:ext uri="{FF2B5EF4-FFF2-40B4-BE49-F238E27FC236}">
                <a16:creationId xmlns:a16="http://schemas.microsoft.com/office/drawing/2014/main" id="{25C28764-4D5C-DBCB-5885-FC2E129BF68A}"/>
              </a:ext>
            </a:extLst>
          </p:cNvPr>
          <p:cNvSpPr/>
          <p:nvPr/>
        </p:nvSpPr>
        <p:spPr>
          <a:xfrm rot="5400000">
            <a:off x="6312418" y="-196599"/>
            <a:ext cx="298202" cy="4367929"/>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sp>
        <p:nvSpPr>
          <p:cNvPr id="9" name="Rectangle 8">
            <a:extLst>
              <a:ext uri="{FF2B5EF4-FFF2-40B4-BE49-F238E27FC236}">
                <a16:creationId xmlns:a16="http://schemas.microsoft.com/office/drawing/2014/main" id="{5EDD1B95-1BE1-3E73-6EC7-D325C609B4DB}"/>
              </a:ext>
            </a:extLst>
          </p:cNvPr>
          <p:cNvSpPr/>
          <p:nvPr/>
        </p:nvSpPr>
        <p:spPr>
          <a:xfrm rot="5400000">
            <a:off x="6317446" y="137963"/>
            <a:ext cx="298202" cy="4367929"/>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graphicFrame>
        <p:nvGraphicFramePr>
          <p:cNvPr id="11" name="Table 10">
            <a:extLst>
              <a:ext uri="{FF2B5EF4-FFF2-40B4-BE49-F238E27FC236}">
                <a16:creationId xmlns:a16="http://schemas.microsoft.com/office/drawing/2014/main" id="{EEC53380-BD88-C9B3-9AB6-6A103C06D53E}"/>
              </a:ext>
            </a:extLst>
          </p:cNvPr>
          <p:cNvGraphicFramePr>
            <a:graphicFrameLocks noGrp="1"/>
          </p:cNvGraphicFramePr>
          <p:nvPr/>
        </p:nvGraphicFramePr>
        <p:xfrm>
          <a:off x="819978" y="3006587"/>
          <a:ext cx="2486862" cy="1525097"/>
        </p:xfrm>
        <a:graphic>
          <a:graphicData uri="http://schemas.openxmlformats.org/drawingml/2006/table">
            <a:tbl>
              <a:tblPr firstRow="1" bandRow="1">
                <a:tableStyleId>{69012ECD-51FC-41F1-AA8D-1B2483CD663E}</a:tableStyleId>
              </a:tblPr>
              <a:tblGrid>
                <a:gridCol w="1155763">
                  <a:extLst>
                    <a:ext uri="{9D8B030D-6E8A-4147-A177-3AD203B41FA5}">
                      <a16:colId xmlns:a16="http://schemas.microsoft.com/office/drawing/2014/main" val="621629663"/>
                    </a:ext>
                  </a:extLst>
                </a:gridCol>
                <a:gridCol w="1331099">
                  <a:extLst>
                    <a:ext uri="{9D8B030D-6E8A-4147-A177-3AD203B41FA5}">
                      <a16:colId xmlns:a16="http://schemas.microsoft.com/office/drawing/2014/main" val="3444691108"/>
                    </a:ext>
                  </a:extLst>
                </a:gridCol>
              </a:tblGrid>
              <a:tr h="514391">
                <a:tc>
                  <a:txBody>
                    <a:bodyPr/>
                    <a:lstStyle/>
                    <a:p>
                      <a:pPr algn="ctr"/>
                      <a:r>
                        <a:rPr lang="en-IN" sz="1200" dirty="0"/>
                        <a:t>name</a:t>
                      </a:r>
                    </a:p>
                  </a:txBody>
                  <a:tcPr marL="45720" marR="45720" marT="22860" marB="22860" anchor="ctr"/>
                </a:tc>
                <a:tc>
                  <a:txBody>
                    <a:bodyPr/>
                    <a:lstStyle/>
                    <a:p>
                      <a:pPr lvl="0" algn="ctr">
                        <a:buNone/>
                      </a:pPr>
                      <a:r>
                        <a:rPr lang="en-IN" sz="1200" err="1"/>
                        <a:t>Department_name</a:t>
                      </a:r>
                      <a:endParaRPr lang="en-IN" sz="1200" dirty="0" err="1"/>
                    </a:p>
                  </a:txBody>
                  <a:tcPr marL="45720" marR="45720" marT="22860" marB="22860" anchor="ctr"/>
                </a:tc>
                <a:extLst>
                  <a:ext uri="{0D108BD9-81ED-4DB2-BD59-A6C34878D82A}">
                    <a16:rowId xmlns:a16="http://schemas.microsoft.com/office/drawing/2014/main" val="698451983"/>
                  </a:ext>
                </a:extLst>
              </a:tr>
              <a:tr h="336902">
                <a:tc>
                  <a:txBody>
                    <a:bodyPr/>
                    <a:lstStyle/>
                    <a:p>
                      <a:pPr algn="ctr"/>
                      <a:r>
                        <a:rPr lang="en-IN" sz="1200" dirty="0"/>
                        <a:t>Kanishk</a:t>
                      </a:r>
                    </a:p>
                  </a:txBody>
                  <a:tcPr marL="45720" marR="45720" marT="22860" marB="22860" anchor="ctr"/>
                </a:tc>
                <a:tc>
                  <a:txBody>
                    <a:bodyPr/>
                    <a:lstStyle/>
                    <a:p>
                      <a:pPr lvl="0" algn="ctr">
                        <a:buNone/>
                      </a:pPr>
                      <a:r>
                        <a:rPr lang="en-IN" sz="1200" dirty="0"/>
                        <a:t>Tech</a:t>
                      </a:r>
                    </a:p>
                  </a:txBody>
                  <a:tcPr marL="45720" marR="45720" marT="22860" marB="22860" anchor="ctr"/>
                </a:tc>
                <a:extLst>
                  <a:ext uri="{0D108BD9-81ED-4DB2-BD59-A6C34878D82A}">
                    <a16:rowId xmlns:a16="http://schemas.microsoft.com/office/drawing/2014/main" val="644277764"/>
                  </a:ext>
                </a:extLst>
              </a:tr>
              <a:tr h="336902">
                <a:tc>
                  <a:txBody>
                    <a:bodyPr/>
                    <a:lstStyle/>
                    <a:p>
                      <a:pPr algn="ctr"/>
                      <a:r>
                        <a:rPr lang="en-IN" sz="1200" dirty="0"/>
                        <a:t>Aryan</a:t>
                      </a:r>
                      <a:endParaRPr lang="en-IN" sz="1200" b="0" dirty="0"/>
                    </a:p>
                  </a:txBody>
                  <a:tcPr marL="45720" marR="45720" marT="22860" marB="22860" anchor="ctr"/>
                </a:tc>
                <a:tc>
                  <a:txBody>
                    <a:bodyPr/>
                    <a:lstStyle/>
                    <a:p>
                      <a:pPr lvl="0" algn="ctr">
                        <a:buNone/>
                      </a:pPr>
                      <a:r>
                        <a:rPr lang="en-IN" sz="1200" dirty="0"/>
                        <a:t>Support</a:t>
                      </a:r>
                    </a:p>
                  </a:txBody>
                  <a:tcPr marL="45720" marR="45720" marT="22860" marB="22860" anchor="ctr"/>
                </a:tc>
                <a:extLst>
                  <a:ext uri="{0D108BD9-81ED-4DB2-BD59-A6C34878D82A}">
                    <a16:rowId xmlns:a16="http://schemas.microsoft.com/office/drawing/2014/main" val="2705230028"/>
                  </a:ext>
                </a:extLst>
              </a:tr>
              <a:tr h="336902">
                <a:tc>
                  <a:txBody>
                    <a:bodyPr/>
                    <a:lstStyle/>
                    <a:p>
                      <a:pPr algn="ctr"/>
                      <a:r>
                        <a:rPr lang="en-IN" sz="1200" dirty="0"/>
                        <a:t>Dheeraj</a:t>
                      </a:r>
                    </a:p>
                  </a:txBody>
                  <a:tcPr marL="45720" marR="45720" marT="22860" marB="22860" anchor="ctr"/>
                </a:tc>
                <a:tc>
                  <a:txBody>
                    <a:bodyPr/>
                    <a:lstStyle/>
                    <a:p>
                      <a:pPr lvl="0" algn="ctr">
                        <a:buNone/>
                      </a:pPr>
                      <a:r>
                        <a:rPr lang="en-IN" sz="1200" dirty="0"/>
                        <a:t>NULL</a:t>
                      </a:r>
                    </a:p>
                  </a:txBody>
                  <a:tcPr marL="45720" marR="45720" marT="22860" marB="22860" anchor="ctr"/>
                </a:tc>
                <a:extLst>
                  <a:ext uri="{0D108BD9-81ED-4DB2-BD59-A6C34878D82A}">
                    <a16:rowId xmlns:a16="http://schemas.microsoft.com/office/drawing/2014/main" val="2774555583"/>
                  </a:ext>
                </a:extLst>
              </a:tr>
            </a:tbl>
          </a:graphicData>
        </a:graphic>
      </p:graphicFrame>
      <p:sp>
        <p:nvSpPr>
          <p:cNvPr id="12" name="TextBox 11">
            <a:extLst>
              <a:ext uri="{FF2B5EF4-FFF2-40B4-BE49-F238E27FC236}">
                <a16:creationId xmlns:a16="http://schemas.microsoft.com/office/drawing/2014/main" id="{E6BB447B-FF27-03EC-F1D0-DBEE2CDC3872}"/>
              </a:ext>
            </a:extLst>
          </p:cNvPr>
          <p:cNvSpPr txBox="1"/>
          <p:nvPr/>
        </p:nvSpPr>
        <p:spPr>
          <a:xfrm>
            <a:off x="797021" y="2670537"/>
            <a:ext cx="1397374" cy="230832"/>
          </a:xfrm>
          <a:prstGeom prst="rect">
            <a:avLst/>
          </a:prstGeom>
          <a:noFill/>
        </p:spPr>
        <p:txBody>
          <a:bodyPr rot="0" spcFirstLastPara="0" vertOverflow="overflow" horzOverflow="overflow" vert="horz" wrap="square" lIns="45720" tIns="22860" rIns="45720" bIns="22860" numCol="1" spcCol="0" rtlCol="0" fromWordArt="0" anchor="t" anchorCtr="0" forceAA="0" compatLnSpc="1">
            <a:prstTxWarp prst="textNoShape">
              <a:avLst/>
            </a:prstTxWarp>
            <a:spAutoFit/>
          </a:bodyPr>
          <a:lstStyle/>
          <a:p>
            <a:pPr defTabSz="457223"/>
            <a:r>
              <a:rPr lang="en-GB" sz="1200" dirty="0">
                <a:solidFill>
                  <a:prstClr val="black"/>
                </a:solidFill>
                <a:latin typeface="Poppins"/>
                <a:ea typeface="Calibri"/>
                <a:cs typeface="Calibri"/>
              </a:rPr>
              <a:t>OUTPUT:</a:t>
            </a:r>
            <a:endParaRPr lang="en-GB" sz="1200" dirty="0">
              <a:solidFill>
                <a:prstClr val="black"/>
              </a:solidFill>
              <a:latin typeface="Poppins"/>
            </a:endParaRPr>
          </a:p>
        </p:txBody>
      </p:sp>
      <p:sp>
        <p:nvSpPr>
          <p:cNvPr id="13" name="Rectangle 12">
            <a:extLst>
              <a:ext uri="{FF2B5EF4-FFF2-40B4-BE49-F238E27FC236}">
                <a16:creationId xmlns:a16="http://schemas.microsoft.com/office/drawing/2014/main" id="{D7022D42-0C2E-D122-4D9A-D1FF0DF372D9}"/>
              </a:ext>
            </a:extLst>
          </p:cNvPr>
          <p:cNvSpPr/>
          <p:nvPr/>
        </p:nvSpPr>
        <p:spPr>
          <a:xfrm>
            <a:off x="738809" y="945597"/>
            <a:ext cx="1272208" cy="1426943"/>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57223"/>
            <a:endParaRPr lang="en-IN" sz="900">
              <a:solidFill>
                <a:prstClr val="white"/>
              </a:solidFill>
              <a:latin typeface="Calibri"/>
            </a:endParaRPr>
          </a:p>
        </p:txBody>
      </p:sp>
      <p:cxnSp>
        <p:nvCxnSpPr>
          <p:cNvPr id="14" name="Straight Connector 13">
            <a:extLst>
              <a:ext uri="{FF2B5EF4-FFF2-40B4-BE49-F238E27FC236}">
                <a16:creationId xmlns:a16="http://schemas.microsoft.com/office/drawing/2014/main" id="{E293A555-D03A-F319-4463-3A18B4BB08A3}"/>
              </a:ext>
            </a:extLst>
          </p:cNvPr>
          <p:cNvCxnSpPr/>
          <p:nvPr/>
        </p:nvCxnSpPr>
        <p:spPr>
          <a:xfrm flipH="1">
            <a:off x="1532283" y="2331127"/>
            <a:ext cx="16565" cy="575555"/>
          </a:xfrm>
          <a:prstGeom prst="line">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cxnSp>
      <p:sp>
        <p:nvSpPr>
          <p:cNvPr id="10" name="TextBox 27">
            <a:extLst>
              <a:ext uri="{FF2B5EF4-FFF2-40B4-BE49-F238E27FC236}">
                <a16:creationId xmlns:a16="http://schemas.microsoft.com/office/drawing/2014/main" id="{B024618A-0FF3-CF85-6FE4-C862065C3348}"/>
              </a:ext>
            </a:extLst>
          </p:cNvPr>
          <p:cNvSpPr txBox="1"/>
          <p:nvPr/>
        </p:nvSpPr>
        <p:spPr>
          <a:xfrm>
            <a:off x="1179557" y="498309"/>
            <a:ext cx="7023775" cy="454227"/>
          </a:xfrm>
          <a:prstGeom prst="rect">
            <a:avLst/>
          </a:prstGeom>
        </p:spPr>
        <p:txBody>
          <a:bodyPr wrap="square" lIns="0" tIns="0" rIns="0" bIns="0" rtlCol="0" anchor="t">
            <a:spAutoFit/>
          </a:bodyPr>
          <a:lstStyle/>
          <a:p>
            <a:pPr defTabSz="457223">
              <a:lnSpc>
                <a:spcPts val="4160"/>
              </a:lnSpc>
            </a:pPr>
            <a:r>
              <a:rPr lang="en-US">
                <a:latin typeface="Poppins "/>
                <a:ea typeface="Poppins Bold"/>
                <a:cs typeface="Poppins Bold"/>
                <a:sym typeface="Poppins Bold"/>
              </a:rPr>
              <a:t>LEFT OUTER JOIN </a:t>
            </a:r>
          </a:p>
        </p:txBody>
      </p:sp>
    </p:spTree>
    <p:extLst>
      <p:ext uri="{BB962C8B-B14F-4D97-AF65-F5344CB8AC3E}">
        <p14:creationId xmlns:p14="http://schemas.microsoft.com/office/powerpoint/2010/main" val="61223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wipe(left)">
                                      <p:cBhvr>
                                        <p:cTn id="12" dur="500"/>
                                        <p:tgtEl>
                                          <p:spTgt spid="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
                                            <p:txEl>
                                              <p:pRg st="2" end="2"/>
                                            </p:txEl>
                                          </p:spTgt>
                                        </p:tgtEl>
                                        <p:attrNameLst>
                                          <p:attrName>style.visibility</p:attrName>
                                        </p:attrNameLst>
                                      </p:cBhvr>
                                      <p:to>
                                        <p:strVal val="visible"/>
                                      </p:to>
                                    </p:set>
                                    <p:animEffect transition="in" filter="wipe(left)">
                                      <p:cBhvr>
                                        <p:cTn id="17" dur="500"/>
                                        <p:tgtEl>
                                          <p:spTgt spid="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
                                            <p:txEl>
                                              <p:pRg st="3" end="3"/>
                                            </p:txEl>
                                          </p:spTgt>
                                        </p:tgtEl>
                                        <p:attrNameLst>
                                          <p:attrName>style.visibility</p:attrName>
                                        </p:attrNameLst>
                                      </p:cBhvr>
                                      <p:to>
                                        <p:strVal val="visible"/>
                                      </p:to>
                                    </p:set>
                                    <p:animEffect transition="in" filter="wipe(left)">
                                      <p:cBhvr>
                                        <p:cTn id="22" dur="500"/>
                                        <p:tgtEl>
                                          <p:spTgt spid="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up)">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up)">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0CF33-268B-F0CB-4962-0C81D07A3209}"/>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4AE426A9-449B-4379-BB08-4B19BBEF856D}"/>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Outer Join</a:t>
            </a:r>
          </a:p>
        </p:txBody>
      </p:sp>
      <p:sp>
        <p:nvSpPr>
          <p:cNvPr id="29" name="TextBox 29">
            <a:extLst>
              <a:ext uri="{FF2B5EF4-FFF2-40B4-BE49-F238E27FC236}">
                <a16:creationId xmlns:a16="http://schemas.microsoft.com/office/drawing/2014/main" id="{4DD7F431-0603-83D5-0595-1CF521F7764F}"/>
              </a:ext>
            </a:extLst>
          </p:cNvPr>
          <p:cNvSpPr txBox="1"/>
          <p:nvPr/>
        </p:nvSpPr>
        <p:spPr>
          <a:xfrm>
            <a:off x="6172200" y="4801547"/>
            <a:ext cx="2610002" cy="162993"/>
          </a:xfrm>
          <a:prstGeom prst="rect">
            <a:avLst/>
          </a:prstGeom>
        </p:spPr>
        <p:txBody>
          <a:bodyPr wrap="square" lIns="0" tIns="0" rIns="0" bIns="0" rtlCol="0" anchor="t">
            <a:spAutoFit/>
          </a:bodyPr>
          <a:lstStyle/>
          <a:p>
            <a:pPr algn="r" defTabSz="457223">
              <a:lnSpc>
                <a:spcPts val="1400"/>
              </a:lnSpc>
              <a:spcBef>
                <a:spcPct val="0"/>
              </a:spcBef>
            </a:pPr>
            <a:r>
              <a:rPr lang="en-US" sz="800">
                <a:latin typeface="Poppins"/>
                <a:ea typeface="Poppins"/>
                <a:cs typeface="Poppins"/>
                <a:sym typeface="Poppins"/>
              </a:rPr>
              <a:t>Copyright </a:t>
            </a:r>
            <a:r>
              <a:rPr lang="en-IN" sz="800">
                <a:solidFill>
                  <a:srgbClr val="040C28"/>
                </a:solidFill>
                <a:latin typeface="Google Sans"/>
              </a:rPr>
              <a:t>©</a:t>
            </a:r>
            <a:r>
              <a:rPr lang="en-US" sz="800">
                <a:latin typeface="Poppins"/>
                <a:ea typeface="Poppins"/>
                <a:cs typeface="Poppins"/>
                <a:sym typeface="Poppins"/>
              </a:rPr>
              <a:t> </a:t>
            </a:r>
            <a:r>
              <a:rPr lang="en-US" sz="800" err="1">
                <a:latin typeface="Poppins"/>
                <a:ea typeface="Poppins"/>
                <a:cs typeface="Poppins"/>
                <a:sym typeface="Poppins"/>
              </a:rPr>
              <a:t>Thinknyx</a:t>
            </a:r>
            <a:r>
              <a:rPr lang="en-US" sz="800">
                <a:latin typeface="Poppins"/>
                <a:ea typeface="Poppins"/>
                <a:cs typeface="Poppins"/>
                <a:sym typeface="Poppins"/>
              </a:rPr>
              <a:t> Technologies LLP</a:t>
            </a:r>
          </a:p>
        </p:txBody>
      </p:sp>
      <p:sp>
        <p:nvSpPr>
          <p:cNvPr id="38" name="TextBox 26">
            <a:extLst>
              <a:ext uri="{FF2B5EF4-FFF2-40B4-BE49-F238E27FC236}">
                <a16:creationId xmlns:a16="http://schemas.microsoft.com/office/drawing/2014/main" id="{7B6AB25E-0E57-5A5E-EBCA-C088480EC43C}"/>
              </a:ext>
            </a:extLst>
          </p:cNvPr>
          <p:cNvSpPr txBox="1"/>
          <p:nvPr/>
        </p:nvSpPr>
        <p:spPr>
          <a:xfrm>
            <a:off x="4016675" y="2743113"/>
            <a:ext cx="4186657" cy="1055225"/>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a:ea typeface="Roboto"/>
                <a:cs typeface="Roboto"/>
              </a:rPr>
              <a:t>SELECT columns FROM </a:t>
            </a:r>
            <a:r>
              <a:rPr lang="en-US" sz="1200" b="1" err="1">
                <a:solidFill>
                  <a:prstClr val="white"/>
                </a:solidFill>
                <a:highlight>
                  <a:srgbClr val="000000"/>
                </a:highlight>
                <a:latin typeface="Consolas"/>
                <a:ea typeface="Roboto"/>
                <a:cs typeface="Roboto"/>
              </a:rPr>
              <a:t>left_table</a:t>
            </a:r>
            <a:r>
              <a:rPr lang="en-US" sz="1200" b="1">
                <a:solidFill>
                  <a:prstClr val="white"/>
                </a:solidFill>
                <a:highlight>
                  <a:srgbClr val="000000"/>
                </a:highlight>
                <a:latin typeface="Consolas"/>
                <a:ea typeface="Roboto"/>
                <a:cs typeface="Roboto"/>
              </a:rPr>
              <a:t> RIGHT JOIN </a:t>
            </a:r>
            <a:r>
              <a:rPr lang="en-US" sz="1200" b="1" err="1">
                <a:solidFill>
                  <a:prstClr val="white"/>
                </a:solidFill>
                <a:highlight>
                  <a:srgbClr val="000000"/>
                </a:highlight>
                <a:latin typeface="Consolas"/>
                <a:ea typeface="Roboto"/>
                <a:cs typeface="Roboto"/>
              </a:rPr>
              <a:t>right_table</a:t>
            </a:r>
            <a:r>
              <a:rPr lang="en-US" sz="1200" b="1">
                <a:solidFill>
                  <a:prstClr val="white"/>
                </a:solidFill>
                <a:highlight>
                  <a:srgbClr val="000000"/>
                </a:highlight>
                <a:latin typeface="Consolas"/>
                <a:ea typeface="Roboto"/>
                <a:cs typeface="Roboto"/>
              </a:rPr>
              <a:t> ON </a:t>
            </a:r>
            <a:r>
              <a:rPr lang="en-US" sz="1200" b="1" err="1">
                <a:solidFill>
                  <a:prstClr val="white"/>
                </a:solidFill>
                <a:highlight>
                  <a:srgbClr val="000000"/>
                </a:highlight>
                <a:latin typeface="Consolas"/>
                <a:ea typeface="Roboto"/>
                <a:cs typeface="Roboto"/>
              </a:rPr>
              <a:t>left_table.common_column</a:t>
            </a:r>
            <a:r>
              <a:rPr lang="en-US" sz="1200" b="1">
                <a:solidFill>
                  <a:prstClr val="white"/>
                </a:solidFill>
                <a:highlight>
                  <a:srgbClr val="000000"/>
                </a:highlight>
                <a:latin typeface="Consolas"/>
                <a:ea typeface="Roboto"/>
                <a:cs typeface="Roboto"/>
              </a:rPr>
              <a:t> = </a:t>
            </a:r>
            <a:r>
              <a:rPr lang="en-US" sz="1200" b="1" err="1">
                <a:solidFill>
                  <a:prstClr val="white"/>
                </a:solidFill>
                <a:highlight>
                  <a:srgbClr val="000000"/>
                </a:highlight>
                <a:latin typeface="Consolas"/>
                <a:ea typeface="Roboto"/>
                <a:cs typeface="Roboto"/>
              </a:rPr>
              <a:t>right_table.common_column</a:t>
            </a:r>
            <a:r>
              <a:rPr lang="en-US" sz="1200" b="1">
                <a:solidFill>
                  <a:prstClr val="white"/>
                </a:solidFill>
                <a:highlight>
                  <a:srgbClr val="000000"/>
                </a:highlight>
                <a:latin typeface="Consolas"/>
                <a:ea typeface="Roboto"/>
                <a:cs typeface="Roboto"/>
              </a:rPr>
              <a:t>;</a:t>
            </a:r>
            <a:endPar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endParaRPr>
          </a:p>
        </p:txBody>
      </p:sp>
      <p:sp>
        <p:nvSpPr>
          <p:cNvPr id="3" name="TextBox 27">
            <a:extLst>
              <a:ext uri="{FF2B5EF4-FFF2-40B4-BE49-F238E27FC236}">
                <a16:creationId xmlns:a16="http://schemas.microsoft.com/office/drawing/2014/main" id="{1ECF47A1-36A5-D05B-BBD9-2AD1C59F6D20}"/>
              </a:ext>
            </a:extLst>
          </p:cNvPr>
          <p:cNvSpPr txBox="1"/>
          <p:nvPr/>
        </p:nvSpPr>
        <p:spPr>
          <a:xfrm>
            <a:off x="1179557" y="498309"/>
            <a:ext cx="7023775" cy="454227"/>
          </a:xfrm>
          <a:prstGeom prst="rect">
            <a:avLst/>
          </a:prstGeom>
        </p:spPr>
        <p:txBody>
          <a:bodyPr wrap="square" lIns="0" tIns="0" rIns="0" bIns="0" rtlCol="0" anchor="t">
            <a:spAutoFit/>
          </a:bodyPr>
          <a:lstStyle/>
          <a:p>
            <a:pPr defTabSz="457223">
              <a:lnSpc>
                <a:spcPts val="4160"/>
              </a:lnSpc>
            </a:pPr>
            <a:r>
              <a:rPr lang="en-US">
                <a:latin typeface="Poppins "/>
                <a:ea typeface="Poppins Bold"/>
                <a:cs typeface="Poppins Bold"/>
                <a:sym typeface="Poppins Bold"/>
              </a:rPr>
              <a:t>RIGHT OUTER JOIN </a:t>
            </a:r>
          </a:p>
        </p:txBody>
      </p:sp>
      <p:pic>
        <p:nvPicPr>
          <p:cNvPr id="7" name="Picture 6">
            <a:extLst>
              <a:ext uri="{FF2B5EF4-FFF2-40B4-BE49-F238E27FC236}">
                <a16:creationId xmlns:a16="http://schemas.microsoft.com/office/drawing/2014/main" id="{6778AB53-CB95-AC2D-71F4-0DC6837422C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4162" y="1316019"/>
            <a:ext cx="1721867" cy="1716157"/>
          </a:xfrm>
          <a:prstGeom prst="rect">
            <a:avLst/>
          </a:prstGeom>
        </p:spPr>
      </p:pic>
      <p:sp>
        <p:nvSpPr>
          <p:cNvPr id="10" name="TextBox 26">
            <a:extLst>
              <a:ext uri="{FF2B5EF4-FFF2-40B4-BE49-F238E27FC236}">
                <a16:creationId xmlns:a16="http://schemas.microsoft.com/office/drawing/2014/main" id="{CA53FD39-DE83-81FA-B925-C613C36DBB70}"/>
              </a:ext>
            </a:extLst>
          </p:cNvPr>
          <p:cNvSpPr txBox="1"/>
          <p:nvPr/>
        </p:nvSpPr>
        <p:spPr>
          <a:xfrm>
            <a:off x="4023123" y="1093854"/>
            <a:ext cx="4298156" cy="1428083"/>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Returns:</a:t>
            </a:r>
          </a:p>
          <a:p>
            <a:pPr marL="171458" indent="-171458" defTabSz="457223">
              <a:lnSpc>
                <a:spcPct val="200000"/>
              </a:lnSpc>
              <a:spcBef>
                <a:spcPct val="0"/>
              </a:spcBef>
              <a:buFont typeface="Arial" panose="020B0604020202020204" pitchFamily="34" charset="0"/>
              <a:buChar char="•"/>
            </a:pPr>
            <a:r>
              <a:rPr lang="en-US" sz="1200">
                <a:solidFill>
                  <a:prstClr val="black"/>
                </a:solidFill>
                <a:latin typeface="Poppins"/>
                <a:ea typeface="Poppins"/>
                <a:cs typeface="Poppins"/>
                <a:sym typeface="Poppins"/>
              </a:rPr>
              <a:t>Records from the right table</a:t>
            </a:r>
          </a:p>
          <a:p>
            <a:pPr marL="171458" indent="-171458" defTabSz="457223">
              <a:lnSpc>
                <a:spcPct val="200000"/>
              </a:lnSpc>
              <a:spcBef>
                <a:spcPct val="0"/>
              </a:spcBef>
              <a:buFont typeface="Arial" panose="020B0604020202020204" pitchFamily="34" charset="0"/>
              <a:buChar char="•"/>
            </a:pPr>
            <a:r>
              <a:rPr lang="en-US" sz="1200">
                <a:solidFill>
                  <a:prstClr val="black"/>
                </a:solidFill>
                <a:latin typeface="Poppins"/>
                <a:ea typeface="Poppins"/>
                <a:cs typeface="Poppins"/>
                <a:sym typeface="Poppins"/>
              </a:rPr>
              <a:t>Matched records from the left table</a:t>
            </a:r>
          </a:p>
          <a:p>
            <a:pPr marL="171458" indent="-171458" defTabSz="457223">
              <a:lnSpc>
                <a:spcPct val="200000"/>
              </a:lnSpc>
              <a:spcBef>
                <a:spcPct val="0"/>
              </a:spcBef>
              <a:buFont typeface="Arial" panose="020B0604020202020204" pitchFamily="34" charset="0"/>
              <a:buChar char="•"/>
            </a:pPr>
            <a:r>
              <a:rPr lang="en-US" sz="1200">
                <a:solidFill>
                  <a:prstClr val="black"/>
                </a:solidFill>
                <a:latin typeface="Poppins"/>
                <a:ea typeface="Poppins"/>
                <a:cs typeface="Poppins"/>
                <a:sym typeface="Poppins"/>
              </a:rPr>
              <a:t>If no match, result shows NULLs</a:t>
            </a:r>
          </a:p>
        </p:txBody>
      </p:sp>
    </p:spTree>
    <p:extLst>
      <p:ext uri="{BB962C8B-B14F-4D97-AF65-F5344CB8AC3E}">
        <p14:creationId xmlns:p14="http://schemas.microsoft.com/office/powerpoint/2010/main" val="195723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787E7-58FF-1163-3BB4-45F1D56EF999}"/>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1E1E2959-68D1-A045-F346-9B55671988C9}"/>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Outer Join</a:t>
            </a:r>
          </a:p>
        </p:txBody>
      </p:sp>
      <p:sp>
        <p:nvSpPr>
          <p:cNvPr id="38" name="TextBox 26">
            <a:extLst>
              <a:ext uri="{FF2B5EF4-FFF2-40B4-BE49-F238E27FC236}">
                <a16:creationId xmlns:a16="http://schemas.microsoft.com/office/drawing/2014/main" id="{9BD1D426-62F9-757A-E1E5-30E39E800550}"/>
              </a:ext>
            </a:extLst>
          </p:cNvPr>
          <p:cNvSpPr txBox="1"/>
          <p:nvPr/>
        </p:nvSpPr>
        <p:spPr>
          <a:xfrm>
            <a:off x="4016675" y="2743113"/>
            <a:ext cx="4186657" cy="1055225"/>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a:ea typeface="Roboto"/>
                <a:cs typeface="Roboto"/>
              </a:rPr>
              <a:t>SELECT e.name, </a:t>
            </a:r>
            <a:r>
              <a:rPr lang="en-US" sz="1200" b="1" err="1">
                <a:solidFill>
                  <a:prstClr val="white"/>
                </a:solidFill>
                <a:highlight>
                  <a:srgbClr val="000000"/>
                </a:highlight>
                <a:latin typeface="Consolas"/>
                <a:ea typeface="Roboto"/>
                <a:cs typeface="Roboto"/>
              </a:rPr>
              <a:t>d.department_name</a:t>
            </a:r>
            <a:r>
              <a:rPr lang="en-US" sz="1200" b="1">
                <a:solidFill>
                  <a:prstClr val="white"/>
                </a:solidFill>
                <a:highlight>
                  <a:srgbClr val="000000"/>
                </a:highlight>
                <a:latin typeface="Consolas"/>
                <a:ea typeface="Roboto"/>
                <a:cs typeface="Roboto"/>
              </a:rPr>
              <a:t> FROM employees e RIGHT JOIN departments d ON </a:t>
            </a:r>
            <a:r>
              <a:rPr lang="en-US" sz="1200" b="1" err="1">
                <a:solidFill>
                  <a:prstClr val="white"/>
                </a:solidFill>
                <a:highlight>
                  <a:srgbClr val="000000"/>
                </a:highlight>
                <a:latin typeface="Consolas"/>
                <a:ea typeface="Roboto"/>
                <a:cs typeface="Roboto"/>
              </a:rPr>
              <a:t>e.departmen</a:t>
            </a:r>
            <a:r>
              <a:rPr lang="en-US" sz="1200" b="1">
                <a:solidFill>
                  <a:prstClr val="white"/>
                </a:solidFill>
                <a:highlight>
                  <a:srgbClr val="000000"/>
                </a:highlight>
                <a:latin typeface="Consolas"/>
                <a:ea typeface="Roboto"/>
                <a:cs typeface="Roboto"/>
              </a:rPr>
              <a:t> </a:t>
            </a:r>
            <a:r>
              <a:rPr lang="en-US" sz="1200" b="1" err="1">
                <a:solidFill>
                  <a:prstClr val="white"/>
                </a:solidFill>
                <a:highlight>
                  <a:srgbClr val="000000"/>
                </a:highlight>
                <a:latin typeface="Consolas"/>
                <a:ea typeface="Roboto"/>
                <a:cs typeface="Roboto"/>
              </a:rPr>
              <a:t>t_id</a:t>
            </a:r>
            <a:r>
              <a:rPr lang="en-US" sz="1200" b="1">
                <a:solidFill>
                  <a:prstClr val="white"/>
                </a:solidFill>
                <a:highlight>
                  <a:srgbClr val="000000"/>
                </a:highlight>
                <a:latin typeface="Consolas"/>
                <a:ea typeface="Roboto"/>
                <a:cs typeface="Roboto"/>
              </a:rPr>
              <a:t> = </a:t>
            </a:r>
            <a:r>
              <a:rPr lang="en-US" sz="1200" b="1" err="1">
                <a:solidFill>
                  <a:prstClr val="white"/>
                </a:solidFill>
                <a:highlight>
                  <a:srgbClr val="000000"/>
                </a:highlight>
                <a:latin typeface="Consolas"/>
                <a:ea typeface="Roboto"/>
                <a:cs typeface="Roboto"/>
              </a:rPr>
              <a:t>d.department_id</a:t>
            </a:r>
            <a:endParaRPr lang="en-US" sz="1200" b="1">
              <a:solidFill>
                <a:prstClr val="white"/>
              </a:solidFill>
              <a:highlight>
                <a:srgbClr val="000000"/>
              </a:highlight>
              <a:latin typeface="Consolas"/>
              <a:ea typeface="Roboto"/>
              <a:cs typeface="Roboto"/>
            </a:endParaRPr>
          </a:p>
        </p:txBody>
      </p:sp>
      <p:sp>
        <p:nvSpPr>
          <p:cNvPr id="3" name="TextBox 27">
            <a:extLst>
              <a:ext uri="{FF2B5EF4-FFF2-40B4-BE49-F238E27FC236}">
                <a16:creationId xmlns:a16="http://schemas.microsoft.com/office/drawing/2014/main" id="{81A71E3B-276F-6053-42F0-F1AF7E40187C}"/>
              </a:ext>
            </a:extLst>
          </p:cNvPr>
          <p:cNvSpPr txBox="1"/>
          <p:nvPr/>
        </p:nvSpPr>
        <p:spPr>
          <a:xfrm>
            <a:off x="1179557" y="498309"/>
            <a:ext cx="7023775" cy="454227"/>
          </a:xfrm>
          <a:prstGeom prst="rect">
            <a:avLst/>
          </a:prstGeom>
        </p:spPr>
        <p:txBody>
          <a:bodyPr wrap="square" lIns="0" tIns="0" rIns="0" bIns="0" rtlCol="0" anchor="t">
            <a:spAutoFit/>
          </a:bodyPr>
          <a:lstStyle/>
          <a:p>
            <a:pPr defTabSz="457223">
              <a:lnSpc>
                <a:spcPts val="4160"/>
              </a:lnSpc>
            </a:pPr>
            <a:r>
              <a:rPr lang="en-US" dirty="0">
                <a:latin typeface="Poppins "/>
                <a:ea typeface="Poppins Bold"/>
                <a:cs typeface="Poppins Bold"/>
                <a:sym typeface="Poppins Bold"/>
              </a:rPr>
              <a:t>RIGHT OUTER JOIN </a:t>
            </a:r>
          </a:p>
        </p:txBody>
      </p:sp>
      <p:pic>
        <p:nvPicPr>
          <p:cNvPr id="7" name="Picture 6">
            <a:extLst>
              <a:ext uri="{FF2B5EF4-FFF2-40B4-BE49-F238E27FC236}">
                <a16:creationId xmlns:a16="http://schemas.microsoft.com/office/drawing/2014/main" id="{A189E948-D43C-5BB1-1FB7-F5AA886E52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3969" y="1316019"/>
            <a:ext cx="1722253" cy="1716157"/>
          </a:xfrm>
          <a:prstGeom prst="rect">
            <a:avLst/>
          </a:prstGeom>
        </p:spPr>
      </p:pic>
      <p:graphicFrame>
        <p:nvGraphicFramePr>
          <p:cNvPr id="4" name="Table 3">
            <a:extLst>
              <a:ext uri="{FF2B5EF4-FFF2-40B4-BE49-F238E27FC236}">
                <a16:creationId xmlns:a16="http://schemas.microsoft.com/office/drawing/2014/main" id="{FEAA8466-52C9-4DAB-21F8-748E7617E07F}"/>
              </a:ext>
            </a:extLst>
          </p:cNvPr>
          <p:cNvGraphicFramePr>
            <a:graphicFrameLocks noGrp="1"/>
          </p:cNvGraphicFramePr>
          <p:nvPr/>
        </p:nvGraphicFramePr>
        <p:xfrm>
          <a:off x="3458927" y="951278"/>
          <a:ext cx="2714626" cy="1525097"/>
        </p:xfrm>
        <a:graphic>
          <a:graphicData uri="http://schemas.openxmlformats.org/drawingml/2006/table">
            <a:tbl>
              <a:tblPr firstRow="1" bandRow="1">
                <a:tableStyleId>{69012ECD-51FC-41F1-AA8D-1B2483CD663E}</a:tableStyleId>
              </a:tblPr>
              <a:tblGrid>
                <a:gridCol w="605877">
                  <a:extLst>
                    <a:ext uri="{9D8B030D-6E8A-4147-A177-3AD203B41FA5}">
                      <a16:colId xmlns:a16="http://schemas.microsoft.com/office/drawing/2014/main" val="1922517972"/>
                    </a:ext>
                  </a:extLst>
                </a:gridCol>
                <a:gridCol w="980036">
                  <a:extLst>
                    <a:ext uri="{9D8B030D-6E8A-4147-A177-3AD203B41FA5}">
                      <a16:colId xmlns:a16="http://schemas.microsoft.com/office/drawing/2014/main" val="621629663"/>
                    </a:ext>
                  </a:extLst>
                </a:gridCol>
                <a:gridCol w="1128713">
                  <a:extLst>
                    <a:ext uri="{9D8B030D-6E8A-4147-A177-3AD203B41FA5}">
                      <a16:colId xmlns:a16="http://schemas.microsoft.com/office/drawing/2014/main" val="3444691108"/>
                    </a:ext>
                  </a:extLst>
                </a:gridCol>
              </a:tblGrid>
              <a:tr h="514391">
                <a:tc>
                  <a:txBody>
                    <a:bodyPr/>
                    <a:lstStyle/>
                    <a:p>
                      <a:pPr algn="ctr"/>
                      <a:r>
                        <a:rPr lang="en-IN" sz="1200" err="1"/>
                        <a:t>emp_ID</a:t>
                      </a:r>
                      <a:endParaRPr lang="en-IN" sz="1200"/>
                    </a:p>
                  </a:txBody>
                  <a:tcPr marL="45720" marR="45720" marT="22860" marB="22860" anchor="ctr"/>
                </a:tc>
                <a:tc>
                  <a:txBody>
                    <a:bodyPr/>
                    <a:lstStyle/>
                    <a:p>
                      <a:pPr algn="ctr"/>
                      <a:r>
                        <a:rPr lang="en-IN" sz="1200"/>
                        <a:t>name</a:t>
                      </a:r>
                    </a:p>
                  </a:txBody>
                  <a:tcPr marL="45720" marR="45720" marT="22860" marB="22860" anchor="ctr"/>
                </a:tc>
                <a:tc>
                  <a:txBody>
                    <a:bodyPr/>
                    <a:lstStyle/>
                    <a:p>
                      <a:pPr lvl="0" algn="ctr">
                        <a:buNone/>
                      </a:pPr>
                      <a:r>
                        <a:rPr lang="en-IN" sz="1200" err="1"/>
                        <a:t>Department_id</a:t>
                      </a:r>
                      <a:endParaRPr lang="en-IN" sz="1200"/>
                    </a:p>
                  </a:txBody>
                  <a:tcPr marL="45720" marR="45720" marT="22860" marB="22860" anchor="ctr"/>
                </a:tc>
                <a:extLst>
                  <a:ext uri="{0D108BD9-81ED-4DB2-BD59-A6C34878D82A}">
                    <a16:rowId xmlns:a16="http://schemas.microsoft.com/office/drawing/2014/main" val="698451983"/>
                  </a:ext>
                </a:extLst>
              </a:tr>
              <a:tr h="336902">
                <a:tc>
                  <a:txBody>
                    <a:bodyPr/>
                    <a:lstStyle/>
                    <a:p>
                      <a:pPr algn="ctr"/>
                      <a:r>
                        <a:rPr lang="en-IN" sz="1200"/>
                        <a:t>1</a:t>
                      </a:r>
                    </a:p>
                  </a:txBody>
                  <a:tcPr marL="45720" marR="45720" marT="22860" marB="22860" anchor="ctr"/>
                </a:tc>
                <a:tc>
                  <a:txBody>
                    <a:bodyPr/>
                    <a:lstStyle/>
                    <a:p>
                      <a:pPr algn="ctr"/>
                      <a:r>
                        <a:rPr lang="en-IN" sz="1200"/>
                        <a:t>Kanishk</a:t>
                      </a:r>
                    </a:p>
                  </a:txBody>
                  <a:tcPr marL="45720" marR="45720" marT="22860" marB="22860" anchor="ctr"/>
                </a:tc>
                <a:tc>
                  <a:txBody>
                    <a:bodyPr/>
                    <a:lstStyle/>
                    <a:p>
                      <a:pPr lvl="0" algn="ctr">
                        <a:buNone/>
                      </a:pPr>
                      <a:r>
                        <a:rPr lang="en-IN" sz="1200"/>
                        <a:t>T1</a:t>
                      </a:r>
                    </a:p>
                  </a:txBody>
                  <a:tcPr marL="45720" marR="45720" marT="22860" marB="22860" anchor="ctr"/>
                </a:tc>
                <a:extLst>
                  <a:ext uri="{0D108BD9-81ED-4DB2-BD59-A6C34878D82A}">
                    <a16:rowId xmlns:a16="http://schemas.microsoft.com/office/drawing/2014/main" val="644277764"/>
                  </a:ext>
                </a:extLst>
              </a:tr>
              <a:tr h="336902">
                <a:tc>
                  <a:txBody>
                    <a:bodyPr/>
                    <a:lstStyle/>
                    <a:p>
                      <a:pPr algn="ctr"/>
                      <a:r>
                        <a:rPr lang="en-IN" sz="1200" b="0"/>
                        <a:t>2</a:t>
                      </a:r>
                    </a:p>
                  </a:txBody>
                  <a:tcPr marL="45720" marR="45720" marT="22860" marB="22860" anchor="ctr"/>
                </a:tc>
                <a:tc>
                  <a:txBody>
                    <a:bodyPr/>
                    <a:lstStyle/>
                    <a:p>
                      <a:pPr algn="ctr"/>
                      <a:r>
                        <a:rPr lang="en-IN" sz="1200"/>
                        <a:t>Aryan</a:t>
                      </a:r>
                      <a:endParaRPr lang="en-IN" sz="1200" b="0"/>
                    </a:p>
                  </a:txBody>
                  <a:tcPr marL="45720" marR="45720" marT="22860" marB="22860" anchor="ctr"/>
                </a:tc>
                <a:tc>
                  <a:txBody>
                    <a:bodyPr/>
                    <a:lstStyle/>
                    <a:p>
                      <a:pPr lvl="0" algn="ctr">
                        <a:buNone/>
                      </a:pPr>
                      <a:r>
                        <a:rPr lang="en-IN" sz="1200"/>
                        <a:t>S1</a:t>
                      </a:r>
                    </a:p>
                  </a:txBody>
                  <a:tcPr marL="45720" marR="45720" marT="22860" marB="22860" anchor="ctr"/>
                </a:tc>
                <a:extLst>
                  <a:ext uri="{0D108BD9-81ED-4DB2-BD59-A6C34878D82A}">
                    <a16:rowId xmlns:a16="http://schemas.microsoft.com/office/drawing/2014/main" val="2705230028"/>
                  </a:ext>
                </a:extLst>
              </a:tr>
              <a:tr h="336902">
                <a:tc>
                  <a:txBody>
                    <a:bodyPr/>
                    <a:lstStyle/>
                    <a:p>
                      <a:pPr algn="ctr"/>
                      <a:r>
                        <a:rPr lang="en-IN" sz="1200"/>
                        <a:t>3</a:t>
                      </a:r>
                    </a:p>
                  </a:txBody>
                  <a:tcPr marL="45720" marR="45720" marT="22860" marB="22860" anchor="ctr"/>
                </a:tc>
                <a:tc>
                  <a:txBody>
                    <a:bodyPr/>
                    <a:lstStyle/>
                    <a:p>
                      <a:pPr algn="ctr"/>
                      <a:r>
                        <a:rPr lang="en-IN" sz="1200"/>
                        <a:t>Dheeraj</a:t>
                      </a:r>
                    </a:p>
                  </a:txBody>
                  <a:tcPr marL="45720" marR="45720" marT="22860" marB="22860" anchor="ctr"/>
                </a:tc>
                <a:tc>
                  <a:txBody>
                    <a:bodyPr/>
                    <a:lstStyle/>
                    <a:p>
                      <a:pPr lvl="0" algn="ctr">
                        <a:buNone/>
                      </a:pPr>
                      <a:r>
                        <a:rPr lang="en-IN" sz="1200"/>
                        <a:t>-</a:t>
                      </a:r>
                    </a:p>
                  </a:txBody>
                  <a:tcPr marL="45720" marR="45720" marT="22860" marB="22860" anchor="ctr"/>
                </a:tc>
                <a:extLst>
                  <a:ext uri="{0D108BD9-81ED-4DB2-BD59-A6C34878D82A}">
                    <a16:rowId xmlns:a16="http://schemas.microsoft.com/office/drawing/2014/main" val="2774555583"/>
                  </a:ext>
                </a:extLst>
              </a:tr>
            </a:tbl>
          </a:graphicData>
        </a:graphic>
      </p:graphicFrame>
      <p:graphicFrame>
        <p:nvGraphicFramePr>
          <p:cNvPr id="5" name="Table 4">
            <a:extLst>
              <a:ext uri="{FF2B5EF4-FFF2-40B4-BE49-F238E27FC236}">
                <a16:creationId xmlns:a16="http://schemas.microsoft.com/office/drawing/2014/main" id="{285A4BD6-2EE5-21F7-0924-4B1270297E78}"/>
              </a:ext>
            </a:extLst>
          </p:cNvPr>
          <p:cNvGraphicFramePr>
            <a:graphicFrameLocks noGrp="1"/>
          </p:cNvGraphicFramePr>
          <p:nvPr/>
        </p:nvGraphicFramePr>
        <p:xfrm>
          <a:off x="6315828" y="947727"/>
          <a:ext cx="2612968" cy="1549883"/>
        </p:xfrm>
        <a:graphic>
          <a:graphicData uri="http://schemas.openxmlformats.org/drawingml/2006/table">
            <a:tbl>
              <a:tblPr firstRow="1" bandRow="1">
                <a:tableStyleId>{69012ECD-51FC-41F1-AA8D-1B2483CD663E}</a:tableStyleId>
              </a:tblPr>
              <a:tblGrid>
                <a:gridCol w="1224323">
                  <a:extLst>
                    <a:ext uri="{9D8B030D-6E8A-4147-A177-3AD203B41FA5}">
                      <a16:colId xmlns:a16="http://schemas.microsoft.com/office/drawing/2014/main" val="1701934521"/>
                    </a:ext>
                  </a:extLst>
                </a:gridCol>
                <a:gridCol w="1388645">
                  <a:extLst>
                    <a:ext uri="{9D8B030D-6E8A-4147-A177-3AD203B41FA5}">
                      <a16:colId xmlns:a16="http://schemas.microsoft.com/office/drawing/2014/main" val="621629663"/>
                    </a:ext>
                  </a:extLst>
                </a:gridCol>
              </a:tblGrid>
              <a:tr h="458258">
                <a:tc>
                  <a:txBody>
                    <a:bodyPr/>
                    <a:lstStyle/>
                    <a:p>
                      <a:pPr algn="ctr"/>
                      <a:r>
                        <a:rPr lang="en-IN" sz="1200" err="1"/>
                        <a:t>Department_ID</a:t>
                      </a:r>
                      <a:endParaRPr lang="en-IN" sz="1200"/>
                    </a:p>
                  </a:txBody>
                  <a:tcPr marL="45720" marR="45720" marT="22860" marB="22860" anchor="ctr"/>
                </a:tc>
                <a:tc>
                  <a:txBody>
                    <a:bodyPr/>
                    <a:lstStyle/>
                    <a:p>
                      <a:pPr lvl="0" algn="ctr">
                        <a:buNone/>
                      </a:pPr>
                      <a:r>
                        <a:rPr lang="en-IN" sz="1200" err="1"/>
                        <a:t>Department_name</a:t>
                      </a:r>
                      <a:endParaRPr lang="en-US" sz="600"/>
                    </a:p>
                  </a:txBody>
                  <a:tcPr marL="45720" marR="45720" marT="22860" marB="22860" anchor="ctr"/>
                </a:tc>
                <a:extLst>
                  <a:ext uri="{0D108BD9-81ED-4DB2-BD59-A6C34878D82A}">
                    <a16:rowId xmlns:a16="http://schemas.microsoft.com/office/drawing/2014/main" val="698451983"/>
                  </a:ext>
                </a:extLst>
              </a:tr>
              <a:tr h="363875">
                <a:tc>
                  <a:txBody>
                    <a:bodyPr/>
                    <a:lstStyle/>
                    <a:p>
                      <a:pPr algn="ctr"/>
                      <a:r>
                        <a:rPr lang="en-IN" sz="1200"/>
                        <a:t>T1</a:t>
                      </a:r>
                    </a:p>
                  </a:txBody>
                  <a:tcPr marL="45720" marR="45720" marT="22860" marB="22860" anchor="ctr"/>
                </a:tc>
                <a:tc>
                  <a:txBody>
                    <a:bodyPr/>
                    <a:lstStyle/>
                    <a:p>
                      <a:pPr algn="ctr"/>
                      <a:r>
                        <a:rPr lang="en-IN" sz="1200"/>
                        <a:t>Tech</a:t>
                      </a:r>
                    </a:p>
                  </a:txBody>
                  <a:tcPr marL="45720" marR="45720" marT="22860" marB="22860" anchor="ctr"/>
                </a:tc>
                <a:extLst>
                  <a:ext uri="{0D108BD9-81ED-4DB2-BD59-A6C34878D82A}">
                    <a16:rowId xmlns:a16="http://schemas.microsoft.com/office/drawing/2014/main" val="644277764"/>
                  </a:ext>
                </a:extLst>
              </a:tr>
              <a:tr h="363875">
                <a:tc>
                  <a:txBody>
                    <a:bodyPr/>
                    <a:lstStyle/>
                    <a:p>
                      <a:pPr algn="ctr"/>
                      <a:r>
                        <a:rPr lang="en-IN" sz="1200"/>
                        <a:t>S1</a:t>
                      </a:r>
                      <a:endParaRPr lang="en-IN" sz="1200" b="0"/>
                    </a:p>
                  </a:txBody>
                  <a:tcPr marL="45720" marR="45720" marT="22860" marB="22860" anchor="ctr"/>
                </a:tc>
                <a:tc>
                  <a:txBody>
                    <a:bodyPr/>
                    <a:lstStyle/>
                    <a:p>
                      <a:pPr algn="ctr"/>
                      <a:r>
                        <a:rPr lang="en-IN" sz="1200"/>
                        <a:t>Support</a:t>
                      </a:r>
                    </a:p>
                  </a:txBody>
                  <a:tcPr marL="45720" marR="45720" marT="22860" marB="22860" anchor="ctr"/>
                </a:tc>
                <a:extLst>
                  <a:ext uri="{0D108BD9-81ED-4DB2-BD59-A6C34878D82A}">
                    <a16:rowId xmlns:a16="http://schemas.microsoft.com/office/drawing/2014/main" val="2705230028"/>
                  </a:ext>
                </a:extLst>
              </a:tr>
              <a:tr h="363875">
                <a:tc>
                  <a:txBody>
                    <a:bodyPr/>
                    <a:lstStyle/>
                    <a:p>
                      <a:pPr algn="ctr"/>
                      <a:r>
                        <a:rPr lang="en-IN" sz="1200"/>
                        <a:t>F1</a:t>
                      </a:r>
                    </a:p>
                  </a:txBody>
                  <a:tcPr marL="45720" marR="45720" marT="22860" marB="22860" anchor="ctr"/>
                </a:tc>
                <a:tc>
                  <a:txBody>
                    <a:bodyPr/>
                    <a:lstStyle/>
                    <a:p>
                      <a:pPr algn="ctr"/>
                      <a:r>
                        <a:rPr lang="en-IN" sz="1200"/>
                        <a:t>Finance</a:t>
                      </a:r>
                    </a:p>
                  </a:txBody>
                  <a:tcPr marL="45720" marR="45720" marT="22860" marB="22860" anchor="ctr"/>
                </a:tc>
                <a:extLst>
                  <a:ext uri="{0D108BD9-81ED-4DB2-BD59-A6C34878D82A}">
                    <a16:rowId xmlns:a16="http://schemas.microsoft.com/office/drawing/2014/main" val="2774555583"/>
                  </a:ext>
                </a:extLst>
              </a:tr>
            </a:tbl>
          </a:graphicData>
        </a:graphic>
      </p:graphicFrame>
      <p:sp>
        <p:nvSpPr>
          <p:cNvPr id="6" name="Rectangle 5">
            <a:extLst>
              <a:ext uri="{FF2B5EF4-FFF2-40B4-BE49-F238E27FC236}">
                <a16:creationId xmlns:a16="http://schemas.microsoft.com/office/drawing/2014/main" id="{3D501EAC-B0C4-A44D-370B-BCEB7EB33D01}"/>
              </a:ext>
            </a:extLst>
          </p:cNvPr>
          <p:cNvSpPr/>
          <p:nvPr/>
        </p:nvSpPr>
        <p:spPr>
          <a:xfrm rot="5400000">
            <a:off x="8104393" y="1235775"/>
            <a:ext cx="305927" cy="753856"/>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sp>
        <p:nvSpPr>
          <p:cNvPr id="8" name="Rectangle 7">
            <a:extLst>
              <a:ext uri="{FF2B5EF4-FFF2-40B4-BE49-F238E27FC236}">
                <a16:creationId xmlns:a16="http://schemas.microsoft.com/office/drawing/2014/main" id="{5E9CBD43-9FA7-25B7-471F-2E0DFD95FDAA}"/>
              </a:ext>
            </a:extLst>
          </p:cNvPr>
          <p:cNvSpPr/>
          <p:nvPr/>
        </p:nvSpPr>
        <p:spPr>
          <a:xfrm rot="5400000">
            <a:off x="8118049" y="1609033"/>
            <a:ext cx="298202" cy="756667"/>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sp>
        <p:nvSpPr>
          <p:cNvPr id="9" name="Rectangle 8">
            <a:extLst>
              <a:ext uri="{FF2B5EF4-FFF2-40B4-BE49-F238E27FC236}">
                <a16:creationId xmlns:a16="http://schemas.microsoft.com/office/drawing/2014/main" id="{DF606567-D855-7804-7D9D-CB60024C8806}"/>
              </a:ext>
            </a:extLst>
          </p:cNvPr>
          <p:cNvSpPr/>
          <p:nvPr/>
        </p:nvSpPr>
        <p:spPr>
          <a:xfrm rot="5400000">
            <a:off x="8123077" y="1943595"/>
            <a:ext cx="298202" cy="756667"/>
          </a:xfrm>
          <a:prstGeom prst="rect">
            <a:avLst/>
          </a:prstGeom>
          <a:noFill/>
          <a:ln w="57150">
            <a:solidFill>
              <a:srgbClr val="57D2CC"/>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457223"/>
            <a:endParaRPr lang="en-IN" sz="900">
              <a:solidFill>
                <a:prstClr val="white"/>
              </a:solidFill>
              <a:latin typeface="Calibri"/>
            </a:endParaRPr>
          </a:p>
        </p:txBody>
      </p:sp>
      <p:graphicFrame>
        <p:nvGraphicFramePr>
          <p:cNvPr id="11" name="Table 10">
            <a:extLst>
              <a:ext uri="{FF2B5EF4-FFF2-40B4-BE49-F238E27FC236}">
                <a16:creationId xmlns:a16="http://schemas.microsoft.com/office/drawing/2014/main" id="{9DAB8B83-8BEB-20E2-FC98-AD78ACDFE7D3}"/>
              </a:ext>
            </a:extLst>
          </p:cNvPr>
          <p:cNvGraphicFramePr>
            <a:graphicFrameLocks noGrp="1"/>
          </p:cNvGraphicFramePr>
          <p:nvPr/>
        </p:nvGraphicFramePr>
        <p:xfrm>
          <a:off x="818603" y="3260075"/>
          <a:ext cx="2486863" cy="1542635"/>
        </p:xfrm>
        <a:graphic>
          <a:graphicData uri="http://schemas.openxmlformats.org/drawingml/2006/table">
            <a:tbl>
              <a:tblPr bandRow="1">
                <a:tableStyleId>{5C22544A-7EE6-4342-B048-85BDC9FD1C3A}</a:tableStyleId>
              </a:tblPr>
              <a:tblGrid>
                <a:gridCol w="1155764">
                  <a:extLst>
                    <a:ext uri="{9D8B030D-6E8A-4147-A177-3AD203B41FA5}">
                      <a16:colId xmlns:a16="http://schemas.microsoft.com/office/drawing/2014/main" val="3296912202"/>
                    </a:ext>
                  </a:extLst>
                </a:gridCol>
                <a:gridCol w="1331099">
                  <a:extLst>
                    <a:ext uri="{9D8B030D-6E8A-4147-A177-3AD203B41FA5}">
                      <a16:colId xmlns:a16="http://schemas.microsoft.com/office/drawing/2014/main" val="2370184190"/>
                    </a:ext>
                  </a:extLst>
                </a:gridCol>
              </a:tblGrid>
              <a:tr h="517664">
                <a:tc>
                  <a:txBody>
                    <a:bodyPr/>
                    <a:lstStyle/>
                    <a:p>
                      <a:pPr algn="ctr" rtl="0" fontAlgn="base">
                        <a:lnSpc>
                          <a:spcPts val="1350"/>
                        </a:lnSpc>
                        <a:buNone/>
                      </a:pPr>
                      <a:r>
                        <a:rPr lang="en-IN" sz="1200" b="1" dirty="0">
                          <a:solidFill>
                            <a:srgbClr val="FFFFFF"/>
                          </a:solidFill>
                          <a:effectLst/>
                          <a:latin typeface="Calibri"/>
                        </a:rPr>
                        <a:t>name</a:t>
                      </a:r>
                      <a:endParaRPr lang="en-IN" sz="600" b="1" dirty="0">
                        <a:solidFill>
                          <a:srgbClr val="FFFFFF"/>
                        </a:solidFill>
                        <a:effectLst/>
                        <a:latin typeface="Calibri"/>
                      </a:endParaRPr>
                    </a:p>
                  </a:txBody>
                  <a:tcPr marL="21031" marR="21031" marT="10516" marB="10516" anchor="ctr">
                    <a:lnL w="9525" cap="flat" cmpd="sng" algn="ctr">
                      <a:solidFill>
                        <a:srgbClr val="4A7EBB"/>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solidFill>
                      <a:srgbClr val="4F81BD"/>
                    </a:solidFill>
                  </a:tcPr>
                </a:tc>
                <a:tc>
                  <a:txBody>
                    <a:bodyPr/>
                    <a:lstStyle/>
                    <a:p>
                      <a:pPr algn="ctr" rtl="0" fontAlgn="base">
                        <a:lnSpc>
                          <a:spcPts val="1350"/>
                        </a:lnSpc>
                        <a:buNone/>
                      </a:pPr>
                      <a:r>
                        <a:rPr lang="en-IN" sz="1200" b="1" dirty="0" err="1">
                          <a:solidFill>
                            <a:srgbClr val="FFFFFF"/>
                          </a:solidFill>
                          <a:effectLst/>
                          <a:latin typeface="Calibri"/>
                        </a:rPr>
                        <a:t>Department_name</a:t>
                      </a:r>
                      <a:endParaRPr lang="en-IN" sz="600" b="1" dirty="0" err="1">
                        <a:solidFill>
                          <a:srgbClr val="FFFFFF"/>
                        </a:solidFill>
                        <a:effectLst/>
                        <a:latin typeface="Calibri"/>
                      </a:endParaRPr>
                    </a:p>
                  </a:txBody>
                  <a:tcPr marL="21031" marR="21031" marT="10516" marB="10516" anchor="ctr">
                    <a:lnL w="12700" cap="flat" cmpd="sng" algn="ctr">
                      <a:solidFill>
                        <a:srgbClr val="FFFFFF"/>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solidFill>
                      <a:srgbClr val="4F81BD"/>
                    </a:solidFill>
                  </a:tcPr>
                </a:tc>
                <a:extLst>
                  <a:ext uri="{0D108BD9-81ED-4DB2-BD59-A6C34878D82A}">
                    <a16:rowId xmlns:a16="http://schemas.microsoft.com/office/drawing/2014/main" val="1155772684"/>
                  </a:ext>
                </a:extLst>
              </a:tr>
              <a:tr h="341657">
                <a:tc>
                  <a:txBody>
                    <a:bodyPr/>
                    <a:lstStyle/>
                    <a:p>
                      <a:pPr algn="ctr" rtl="0" fontAlgn="base">
                        <a:lnSpc>
                          <a:spcPts val="1350"/>
                        </a:lnSpc>
                        <a:buNone/>
                      </a:pPr>
                      <a:r>
                        <a:rPr lang="en-IN" sz="1200" dirty="0">
                          <a:effectLst/>
                          <a:latin typeface="Calibri"/>
                        </a:rPr>
                        <a:t>Kanishk</a:t>
                      </a:r>
                      <a:endParaRPr lang="en-IN" sz="600" dirty="0">
                        <a:effectLst/>
                        <a:latin typeface="Calibri"/>
                      </a:endParaRPr>
                    </a:p>
                  </a:txBody>
                  <a:tcPr marL="21031" marR="21031" marT="10516" marB="10516" anchor="ctr">
                    <a:lnL w="9525" cap="flat" cmpd="sng" algn="ctr">
                      <a:solidFill>
                        <a:srgbClr val="4A7EBB"/>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noFill/>
                  </a:tcPr>
                </a:tc>
                <a:tc>
                  <a:txBody>
                    <a:bodyPr/>
                    <a:lstStyle/>
                    <a:p>
                      <a:pPr algn="ctr" rtl="0" fontAlgn="base">
                        <a:lnSpc>
                          <a:spcPts val="1350"/>
                        </a:lnSpc>
                        <a:buNone/>
                      </a:pPr>
                      <a:r>
                        <a:rPr lang="en-IN" sz="1200" dirty="0">
                          <a:effectLst/>
                          <a:latin typeface="Calibri"/>
                        </a:rPr>
                        <a:t>Tech</a:t>
                      </a:r>
                      <a:endParaRPr lang="en-IN" sz="600" dirty="0">
                        <a:effectLst/>
                        <a:latin typeface="Calibri"/>
                      </a:endParaRPr>
                    </a:p>
                  </a:txBody>
                  <a:tcPr marL="21031" marR="21031" marT="10516" marB="10516" anchor="ctr">
                    <a:lnL w="12700" cap="flat" cmpd="sng" algn="ctr">
                      <a:solidFill>
                        <a:srgbClr val="FFFFFF"/>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noFill/>
                  </a:tcPr>
                </a:tc>
                <a:extLst>
                  <a:ext uri="{0D108BD9-81ED-4DB2-BD59-A6C34878D82A}">
                    <a16:rowId xmlns:a16="http://schemas.microsoft.com/office/drawing/2014/main" val="3427570090"/>
                  </a:ext>
                </a:extLst>
              </a:tr>
              <a:tr h="341657">
                <a:tc>
                  <a:txBody>
                    <a:bodyPr/>
                    <a:lstStyle/>
                    <a:p>
                      <a:pPr algn="ctr" rtl="0" fontAlgn="base">
                        <a:lnSpc>
                          <a:spcPts val="1350"/>
                        </a:lnSpc>
                        <a:buNone/>
                      </a:pPr>
                      <a:r>
                        <a:rPr lang="en-IN" sz="1200" dirty="0">
                          <a:effectLst/>
                          <a:latin typeface="Calibri"/>
                        </a:rPr>
                        <a:t>Aryan</a:t>
                      </a:r>
                      <a:endParaRPr lang="en-IN" sz="600" dirty="0">
                        <a:effectLst/>
                        <a:latin typeface="Calibri"/>
                      </a:endParaRPr>
                    </a:p>
                  </a:txBody>
                  <a:tcPr marL="21031" marR="21031" marT="10516" marB="10516" anchor="ctr">
                    <a:lnL w="9525" cap="flat" cmpd="sng" algn="ctr">
                      <a:solidFill>
                        <a:srgbClr val="4A7EBB"/>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noFill/>
                  </a:tcPr>
                </a:tc>
                <a:tc>
                  <a:txBody>
                    <a:bodyPr/>
                    <a:lstStyle/>
                    <a:p>
                      <a:pPr algn="ctr" rtl="0" fontAlgn="base">
                        <a:lnSpc>
                          <a:spcPts val="1350"/>
                        </a:lnSpc>
                        <a:buNone/>
                      </a:pPr>
                      <a:r>
                        <a:rPr lang="en-IN" sz="1200" dirty="0">
                          <a:effectLst/>
                          <a:latin typeface="Calibri"/>
                        </a:rPr>
                        <a:t>Support</a:t>
                      </a:r>
                      <a:endParaRPr lang="en-IN" sz="600" dirty="0">
                        <a:effectLst/>
                        <a:latin typeface="Calibri"/>
                      </a:endParaRPr>
                    </a:p>
                  </a:txBody>
                  <a:tcPr marL="21031" marR="21031" marT="10516" marB="10516" anchor="ctr">
                    <a:lnL w="12700" cap="flat" cmpd="sng" algn="ctr">
                      <a:solidFill>
                        <a:srgbClr val="FFFFFF"/>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noFill/>
                  </a:tcPr>
                </a:tc>
                <a:extLst>
                  <a:ext uri="{0D108BD9-81ED-4DB2-BD59-A6C34878D82A}">
                    <a16:rowId xmlns:a16="http://schemas.microsoft.com/office/drawing/2014/main" val="1644734829"/>
                  </a:ext>
                </a:extLst>
              </a:tr>
              <a:tr h="341657">
                <a:tc>
                  <a:txBody>
                    <a:bodyPr/>
                    <a:lstStyle/>
                    <a:p>
                      <a:pPr algn="ctr" rtl="0" fontAlgn="base">
                        <a:lnSpc>
                          <a:spcPts val="1350"/>
                        </a:lnSpc>
                        <a:buNone/>
                      </a:pPr>
                      <a:r>
                        <a:rPr lang="en-IN" sz="1200" dirty="0">
                          <a:effectLst/>
                          <a:latin typeface="Calibri"/>
                        </a:rPr>
                        <a:t>NULL</a:t>
                      </a:r>
                    </a:p>
                  </a:txBody>
                  <a:tcPr marL="21031" marR="21031" marT="10516" marB="10516" anchor="ctr">
                    <a:lnL w="9525" cap="flat" cmpd="sng" algn="ctr">
                      <a:solidFill>
                        <a:srgbClr val="4A7EBB"/>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noFill/>
                  </a:tcPr>
                </a:tc>
                <a:tc>
                  <a:txBody>
                    <a:bodyPr/>
                    <a:lstStyle/>
                    <a:p>
                      <a:pPr algn="ctr" rtl="0" fontAlgn="base">
                        <a:lnSpc>
                          <a:spcPts val="1350"/>
                        </a:lnSpc>
                        <a:buNone/>
                      </a:pPr>
                      <a:r>
                        <a:rPr lang="en-IN" sz="1200" dirty="0">
                          <a:effectLst/>
                          <a:latin typeface="Calibri"/>
                        </a:rPr>
                        <a:t>Finance</a:t>
                      </a:r>
                      <a:endParaRPr lang="en-IN" sz="600" dirty="0">
                        <a:effectLst/>
                      </a:endParaRPr>
                    </a:p>
                  </a:txBody>
                  <a:tcPr marL="21031" marR="21031" marT="10516" marB="10516" anchor="ctr">
                    <a:lnL w="12700" cap="flat" cmpd="sng" algn="ctr">
                      <a:solidFill>
                        <a:srgbClr val="FFFFFF"/>
                      </a:solidFill>
                      <a:prstDash val="solid"/>
                      <a:round/>
                      <a:headEnd type="none" w="med" len="med"/>
                      <a:tailEnd type="none" w="med" len="med"/>
                    </a:lnL>
                    <a:lnR w="9525" cap="flat" cmpd="sng" algn="ctr">
                      <a:solidFill>
                        <a:srgbClr val="4A7EBB"/>
                      </a:solidFill>
                      <a:prstDash val="solid"/>
                      <a:round/>
                      <a:headEnd type="none" w="med" len="med"/>
                      <a:tailEnd type="none" w="med" len="med"/>
                    </a:lnR>
                    <a:lnT w="9525" cap="flat" cmpd="sng" algn="ctr">
                      <a:solidFill>
                        <a:srgbClr val="4A7EBB"/>
                      </a:solidFill>
                      <a:prstDash val="solid"/>
                      <a:round/>
                      <a:headEnd type="none" w="med" len="med"/>
                      <a:tailEnd type="none" w="med" len="med"/>
                    </a:lnT>
                    <a:lnB w="9525" cap="flat" cmpd="sng" algn="ctr">
                      <a:solidFill>
                        <a:srgbClr val="4A7EBB"/>
                      </a:solidFill>
                      <a:prstDash val="solid"/>
                      <a:round/>
                      <a:headEnd type="none" w="med" len="med"/>
                      <a:tailEnd type="none" w="med" len="med"/>
                    </a:lnB>
                    <a:noFill/>
                  </a:tcPr>
                </a:tc>
                <a:extLst>
                  <a:ext uri="{0D108BD9-81ED-4DB2-BD59-A6C34878D82A}">
                    <a16:rowId xmlns:a16="http://schemas.microsoft.com/office/drawing/2014/main" val="1757992996"/>
                  </a:ext>
                </a:extLst>
              </a:tr>
            </a:tbl>
          </a:graphicData>
        </a:graphic>
      </p:graphicFrame>
    </p:spTree>
    <p:extLst>
      <p:ext uri="{BB962C8B-B14F-4D97-AF65-F5344CB8AC3E}">
        <p14:creationId xmlns:p14="http://schemas.microsoft.com/office/powerpoint/2010/main" val="313350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wipe(left)">
                                      <p:cBhvr>
                                        <p:cTn id="7" dur="500"/>
                                        <p:tgtEl>
                                          <p:spTgt spid="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BDBE6-DB4E-B0C7-725C-0D1F3EBD26C7}"/>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E1981FA2-7D1E-7C1C-B594-4893F7A0C533}"/>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Real World Use Case</a:t>
            </a:r>
          </a:p>
        </p:txBody>
      </p:sp>
      <p:sp>
        <p:nvSpPr>
          <p:cNvPr id="13" name="TextBox 26">
            <a:extLst>
              <a:ext uri="{FF2B5EF4-FFF2-40B4-BE49-F238E27FC236}">
                <a16:creationId xmlns:a16="http://schemas.microsoft.com/office/drawing/2014/main" id="{BB6A3CFF-92C6-05EF-7033-19B7DC5CA858}"/>
              </a:ext>
            </a:extLst>
          </p:cNvPr>
          <p:cNvSpPr txBox="1"/>
          <p:nvPr/>
        </p:nvSpPr>
        <p:spPr>
          <a:xfrm>
            <a:off x="1143000" y="1047751"/>
            <a:ext cx="7023775" cy="1986185"/>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100" b="1">
                <a:solidFill>
                  <a:prstClr val="black"/>
                </a:solidFill>
                <a:latin typeface="Poppins"/>
                <a:ea typeface="Poppins"/>
                <a:cs typeface="Poppins"/>
                <a:sym typeface="Poppins"/>
              </a:rPr>
              <a:t>Inner Join</a:t>
            </a:r>
            <a:r>
              <a:rPr lang="en-US" sz="1100">
                <a:solidFill>
                  <a:prstClr val="black"/>
                </a:solidFill>
                <a:latin typeface="Poppins"/>
                <a:ea typeface="Poppins"/>
                <a:cs typeface="Poppins"/>
                <a:sym typeface="Poppins"/>
              </a:rPr>
              <a:t>: Used when you want only valid and matched relationships, such as listing employees who are actively assigned to a department, or orders that are linked to valid customers</a:t>
            </a:r>
          </a:p>
          <a:p>
            <a:pPr marL="171458" indent="-171458" defTabSz="457223">
              <a:lnSpc>
                <a:spcPct val="200000"/>
              </a:lnSpc>
              <a:spcBef>
                <a:spcPct val="0"/>
              </a:spcBef>
              <a:buFont typeface="Wingdings" panose="05000000000000000000" pitchFamily="2" charset="2"/>
              <a:buChar char="§"/>
            </a:pPr>
            <a:r>
              <a:rPr lang="en-US" sz="1100" b="1">
                <a:solidFill>
                  <a:prstClr val="black"/>
                </a:solidFill>
                <a:latin typeface="Poppins"/>
                <a:ea typeface="Poppins"/>
                <a:cs typeface="Poppins"/>
                <a:sym typeface="Poppins"/>
              </a:rPr>
              <a:t>Left</a:t>
            </a:r>
            <a:r>
              <a:rPr lang="en-US" sz="1100">
                <a:solidFill>
                  <a:prstClr val="black"/>
                </a:solidFill>
                <a:latin typeface="Poppins"/>
                <a:ea typeface="Poppins"/>
                <a:cs typeface="Poppins"/>
                <a:sym typeface="Poppins"/>
              </a:rPr>
              <a:t> </a:t>
            </a:r>
            <a:r>
              <a:rPr lang="en-US" sz="1100" b="1">
                <a:solidFill>
                  <a:prstClr val="black"/>
                </a:solidFill>
                <a:latin typeface="Poppins"/>
                <a:ea typeface="Poppins"/>
                <a:cs typeface="Poppins"/>
                <a:sym typeface="Poppins"/>
              </a:rPr>
              <a:t>Join</a:t>
            </a:r>
            <a:r>
              <a:rPr lang="en-US" sz="1100">
                <a:solidFill>
                  <a:prstClr val="black"/>
                </a:solidFill>
                <a:latin typeface="Poppins"/>
                <a:ea typeface="Poppins"/>
                <a:cs typeface="Poppins"/>
                <a:sym typeface="Poppins"/>
              </a:rPr>
              <a:t>: Ideal when the main table is the left one, and you want to retain all its records, like fetching all employees even if they’re waiting for department assignment</a:t>
            </a:r>
          </a:p>
          <a:p>
            <a:pPr marL="171458" indent="-171458" defTabSz="457223">
              <a:lnSpc>
                <a:spcPct val="200000"/>
              </a:lnSpc>
              <a:spcBef>
                <a:spcPct val="0"/>
              </a:spcBef>
              <a:buFont typeface="Wingdings" panose="05000000000000000000" pitchFamily="2" charset="2"/>
              <a:buChar char="§"/>
            </a:pPr>
            <a:r>
              <a:rPr lang="en-US" sz="1100" b="1">
                <a:solidFill>
                  <a:prstClr val="black"/>
                </a:solidFill>
                <a:latin typeface="Poppins"/>
                <a:ea typeface="Poppins"/>
                <a:cs typeface="Poppins"/>
                <a:sym typeface="Poppins"/>
              </a:rPr>
              <a:t>Right Join</a:t>
            </a:r>
            <a:r>
              <a:rPr lang="en-US" sz="1100">
                <a:solidFill>
                  <a:prstClr val="black"/>
                </a:solidFill>
                <a:latin typeface="Poppins"/>
                <a:ea typeface="Poppins"/>
                <a:cs typeface="Poppins"/>
                <a:sym typeface="Poppins"/>
              </a:rPr>
              <a:t>: Handy when the focus is on the right table, like listing all departments — even newly created ones with no assigned staff</a:t>
            </a:r>
          </a:p>
        </p:txBody>
      </p:sp>
    </p:spTree>
    <p:extLst>
      <p:ext uri="{BB962C8B-B14F-4D97-AF65-F5344CB8AC3E}">
        <p14:creationId xmlns:p14="http://schemas.microsoft.com/office/powerpoint/2010/main" val="237270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61630-32E8-D5C3-CCAE-62B24A6BA088}"/>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AC78BB0A-F6C2-2E0B-FD01-85EC5737F79E}"/>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Full Outer Join</a:t>
            </a:r>
          </a:p>
        </p:txBody>
      </p:sp>
      <p:sp>
        <p:nvSpPr>
          <p:cNvPr id="13" name="TextBox 26">
            <a:extLst>
              <a:ext uri="{FF2B5EF4-FFF2-40B4-BE49-F238E27FC236}">
                <a16:creationId xmlns:a16="http://schemas.microsoft.com/office/drawing/2014/main" id="{0AD458D9-E1F9-0A8A-FD86-3CA796D51F77}"/>
              </a:ext>
            </a:extLst>
          </p:cNvPr>
          <p:cNvSpPr txBox="1"/>
          <p:nvPr/>
        </p:nvSpPr>
        <p:spPr>
          <a:xfrm>
            <a:off x="1143000" y="1047751"/>
            <a:ext cx="7023775" cy="266740"/>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Its like saying: Give me everything — matched or unmatched — from both tables</a:t>
            </a:r>
          </a:p>
        </p:txBody>
      </p:sp>
      <p:pic>
        <p:nvPicPr>
          <p:cNvPr id="6" name="Picture 5">
            <a:extLst>
              <a:ext uri="{FF2B5EF4-FFF2-40B4-BE49-F238E27FC236}">
                <a16:creationId xmlns:a16="http://schemas.microsoft.com/office/drawing/2014/main" id="{69E3F44C-3006-8361-53C1-2D788752C208}"/>
              </a:ext>
            </a:extLst>
          </p:cNvPr>
          <p:cNvPicPr>
            <a:picLocks noChangeAspect="1"/>
          </p:cNvPicPr>
          <p:nvPr/>
        </p:nvPicPr>
        <p:blipFill>
          <a:blip r:embed="rId2"/>
          <a:stretch>
            <a:fillRect/>
          </a:stretch>
        </p:blipFill>
        <p:spPr>
          <a:xfrm>
            <a:off x="1219200" y="1358364"/>
            <a:ext cx="1600200" cy="1600200"/>
          </a:xfrm>
          <a:prstGeom prst="rect">
            <a:avLst/>
          </a:prstGeom>
        </p:spPr>
      </p:pic>
      <p:sp>
        <p:nvSpPr>
          <p:cNvPr id="7" name="TextBox 26">
            <a:extLst>
              <a:ext uri="{FF2B5EF4-FFF2-40B4-BE49-F238E27FC236}">
                <a16:creationId xmlns:a16="http://schemas.microsoft.com/office/drawing/2014/main" id="{E80D1DCD-D643-DE60-E471-61567AC8FAF1}"/>
              </a:ext>
            </a:extLst>
          </p:cNvPr>
          <p:cNvSpPr txBox="1"/>
          <p:nvPr/>
        </p:nvSpPr>
        <p:spPr>
          <a:xfrm>
            <a:off x="1562100" y="2974675"/>
            <a:ext cx="3534379" cy="1424557"/>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SELECT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e.employee_name</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d.department_name</a:t>
            </a:r>
            <a:endPar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endParaRP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FROM employees e</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FULL JOIN departments d</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ON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e.department_id</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d.department_id</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a:t>
            </a:r>
          </a:p>
        </p:txBody>
      </p:sp>
      <p:sp>
        <p:nvSpPr>
          <p:cNvPr id="8" name="TextBox 26">
            <a:extLst>
              <a:ext uri="{FF2B5EF4-FFF2-40B4-BE49-F238E27FC236}">
                <a16:creationId xmlns:a16="http://schemas.microsoft.com/office/drawing/2014/main" id="{5DC53FA0-1B16-37B1-7739-911194855B24}"/>
              </a:ext>
            </a:extLst>
          </p:cNvPr>
          <p:cNvSpPr txBox="1"/>
          <p:nvPr/>
        </p:nvSpPr>
        <p:spPr>
          <a:xfrm>
            <a:off x="922685" y="2974675"/>
            <a:ext cx="823076" cy="320088"/>
          </a:xfrm>
          <a:prstGeom prst="rect">
            <a:avLst/>
          </a:prstGeom>
        </p:spPr>
        <p:txBody>
          <a:bodyPr wrap="square" lIns="0" tIns="0" rIns="0" bIns="0" rtlCol="0" anchor="t">
            <a:spAutoFit/>
          </a:bodyPr>
          <a:lstStyle/>
          <a:p>
            <a:pPr defTabSz="457223">
              <a:lnSpc>
                <a:spcPct val="200000"/>
              </a:lnSpc>
              <a:spcBef>
                <a:spcPct val="0"/>
              </a:spcBef>
            </a:pPr>
            <a:r>
              <a:rPr lang="en-US" sz="1200">
                <a:solidFill>
                  <a:prstClr val="black"/>
                </a:solidFill>
                <a:latin typeface="Poppins"/>
                <a:ea typeface="Poppins"/>
                <a:cs typeface="Poppins"/>
                <a:sym typeface="Poppins"/>
              </a:rPr>
              <a:t>Syntax:</a:t>
            </a:r>
          </a:p>
        </p:txBody>
      </p:sp>
      <p:sp>
        <p:nvSpPr>
          <p:cNvPr id="9" name="TextBox 26">
            <a:extLst>
              <a:ext uri="{FF2B5EF4-FFF2-40B4-BE49-F238E27FC236}">
                <a16:creationId xmlns:a16="http://schemas.microsoft.com/office/drawing/2014/main" id="{DBD1BB86-7428-1D12-0F84-F317A73647B2}"/>
              </a:ext>
            </a:extLst>
          </p:cNvPr>
          <p:cNvSpPr txBox="1"/>
          <p:nvPr/>
        </p:nvSpPr>
        <p:spPr>
          <a:xfrm>
            <a:off x="5401279" y="3259696"/>
            <a:ext cx="3742721" cy="882293"/>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Returns all employees and departments, Including</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Employees without a department </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Departments without any employees</a:t>
            </a:r>
          </a:p>
        </p:txBody>
      </p:sp>
    </p:spTree>
    <p:extLst>
      <p:ext uri="{BB962C8B-B14F-4D97-AF65-F5344CB8AC3E}">
        <p14:creationId xmlns:p14="http://schemas.microsoft.com/office/powerpoint/2010/main" val="125810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wipe(left)">
                                      <p:cBhvr>
                                        <p:cTn id="25" dur="500"/>
                                        <p:tgtEl>
                                          <p:spTgt spid="7">
                                            <p:txEl>
                                              <p:pRg st="1" end="1"/>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wipe(left)">
                                      <p:cBhvr>
                                        <p:cTn id="33" dur="500"/>
                                        <p:tgtEl>
                                          <p:spTgt spid="7">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Effect transition="in" filter="fade">
                                      <p:cBhvr>
                                        <p:cTn id="43" dur="500"/>
                                        <p:tgtEl>
                                          <p:spTgt spid="9">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9">
                                            <p:txEl>
                                              <p:pRg st="2" end="2"/>
                                            </p:txEl>
                                          </p:spTgt>
                                        </p:tgtEl>
                                        <p:attrNameLst>
                                          <p:attrName>style.visibility</p:attrName>
                                        </p:attrNameLst>
                                      </p:cBhvr>
                                      <p:to>
                                        <p:strVal val="visible"/>
                                      </p:to>
                                    </p:set>
                                    <p:animEffect transition="in" filter="fade">
                                      <p:cBhvr>
                                        <p:cTn id="4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TRUNCATE TABLE</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2903608" y="2365175"/>
            <a:ext cx="4158499" cy="1586339"/>
            <a:chOff x="5180238" y="1644473"/>
            <a:chExt cx="3250486"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3"/>
                <a:ext cx="4049212" cy="3278197"/>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8" y="2230657"/>
              <a:ext cx="3250486" cy="642298"/>
            </a:xfrm>
            <a:prstGeom prst="rect">
              <a:avLst/>
            </a:prstGeom>
            <a:noFill/>
          </p:spPr>
          <p:txBody>
            <a:bodyPr wrap="square">
              <a:spAutoFit/>
            </a:bodyPr>
            <a:lstStyle/>
            <a:p>
              <a:r>
                <a:rPr lang="en-US" dirty="0">
                  <a:solidFill>
                    <a:schemeClr val="bg1"/>
                  </a:solidFill>
                </a:rPr>
                <a:t>TRUNCATE TABLE </a:t>
              </a:r>
              <a:r>
                <a:rPr lang="en-US" dirty="0" err="1">
                  <a:solidFill>
                    <a:schemeClr val="bg1"/>
                  </a:solidFill>
                </a:rPr>
                <a:t>TestData.dbo.Products</a:t>
              </a:r>
              <a:r>
                <a:rPr lang="en-US" dirty="0">
                  <a:solidFill>
                    <a:schemeClr val="bg1"/>
                  </a:solidFill>
                </a:rPr>
                <a:t>;</a:t>
              </a:r>
            </a:p>
            <a:p>
              <a:r>
                <a:rPr lang="en-US" dirty="0">
                  <a:solidFill>
                    <a:schemeClr val="bg1"/>
                  </a:solidFill>
                </a:rPr>
                <a:t>GO</a:t>
              </a:r>
              <a:endParaRPr lang="en-IN" dirty="0">
                <a:solidFill>
                  <a:schemeClr val="bg1"/>
                </a:solidFill>
              </a:endParaRPr>
            </a:p>
          </p:txBody>
        </p:sp>
      </p:grpSp>
      <p:sp>
        <p:nvSpPr>
          <p:cNvPr id="3" name="TextBox 2">
            <a:extLst>
              <a:ext uri="{FF2B5EF4-FFF2-40B4-BE49-F238E27FC236}">
                <a16:creationId xmlns:a16="http://schemas.microsoft.com/office/drawing/2014/main" id="{FA77BF5A-162C-D518-F470-FBC81AE3DA9B}"/>
              </a:ext>
            </a:extLst>
          </p:cNvPr>
          <p:cNvSpPr txBox="1"/>
          <p:nvPr/>
        </p:nvSpPr>
        <p:spPr>
          <a:xfrm>
            <a:off x="2371725" y="1594623"/>
            <a:ext cx="4596492" cy="584775"/>
          </a:xfrm>
          <a:prstGeom prst="rect">
            <a:avLst/>
          </a:prstGeom>
          <a:noFill/>
        </p:spPr>
        <p:txBody>
          <a:bodyPr wrap="square">
            <a:spAutoFit/>
          </a:bodyPr>
          <a:lstStyle/>
          <a:p>
            <a:pPr algn="ctr"/>
            <a:r>
              <a:rPr lang="en-US" sz="1600" dirty="0">
                <a:solidFill>
                  <a:schemeClr val="dk2"/>
                </a:solidFill>
                <a:latin typeface="Montserrat"/>
              </a:rPr>
              <a:t>TRUNCATE TABLE deletes all the rows in the table.</a:t>
            </a:r>
            <a:endParaRPr lang="en-IN" sz="1600" dirty="0">
              <a:solidFill>
                <a:schemeClr val="dk2"/>
              </a:solidFill>
              <a:latin typeface="Montserrat"/>
            </a:endParaRPr>
          </a:p>
        </p:txBody>
      </p:sp>
    </p:spTree>
    <p:extLst>
      <p:ext uri="{BB962C8B-B14F-4D97-AF65-F5344CB8AC3E}">
        <p14:creationId xmlns:p14="http://schemas.microsoft.com/office/powerpoint/2010/main" val="3054386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375E-A985-3B36-C7CA-07FCCA66805E}"/>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DD9AB255-E772-7243-C0E7-3717D338B31D}"/>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Self Join</a:t>
            </a:r>
          </a:p>
        </p:txBody>
      </p:sp>
      <p:grpSp>
        <p:nvGrpSpPr>
          <p:cNvPr id="32" name="Group 16">
            <a:extLst>
              <a:ext uri="{FF2B5EF4-FFF2-40B4-BE49-F238E27FC236}">
                <a16:creationId xmlns:a16="http://schemas.microsoft.com/office/drawing/2014/main" id="{E290CA22-FB8A-3F59-82BC-E9AF09291F37}"/>
              </a:ext>
            </a:extLst>
          </p:cNvPr>
          <p:cNvGrpSpPr/>
          <p:nvPr/>
        </p:nvGrpSpPr>
        <p:grpSpPr>
          <a:xfrm>
            <a:off x="-416994" y="-458182"/>
            <a:ext cx="916364" cy="916364"/>
            <a:chOff x="0" y="0"/>
            <a:chExt cx="812800" cy="812800"/>
          </a:xfrm>
        </p:grpSpPr>
        <p:sp>
          <p:nvSpPr>
            <p:cNvPr id="33" name="Freeform 17">
              <a:extLst>
                <a:ext uri="{FF2B5EF4-FFF2-40B4-BE49-F238E27FC236}">
                  <a16:creationId xmlns:a16="http://schemas.microsoft.com/office/drawing/2014/main" id="{8C528E80-99A1-47E4-F6EC-1D21248D49D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34" name="TextBox 18">
              <a:extLst>
                <a:ext uri="{FF2B5EF4-FFF2-40B4-BE49-F238E27FC236}">
                  <a16:creationId xmlns:a16="http://schemas.microsoft.com/office/drawing/2014/main" id="{C487916F-EFFD-1AD2-4197-9AA4DD8B3BA0}"/>
                </a:ext>
              </a:extLst>
            </p:cNvPr>
            <p:cNvSpPr txBox="1"/>
            <p:nvPr/>
          </p:nvSpPr>
          <p:spPr>
            <a:xfrm>
              <a:off x="76200" y="38100"/>
              <a:ext cx="660400" cy="698500"/>
            </a:xfrm>
            <a:prstGeom prst="rect">
              <a:avLst/>
            </a:prstGeom>
          </p:spPr>
          <p:txBody>
            <a:bodyPr lIns="25400" tIns="25400" rIns="25400" bIns="25400" rtlCol="0" anchor="ctr"/>
            <a:lstStyle/>
            <a:p>
              <a:pPr algn="ctr" defTabSz="457223">
                <a:lnSpc>
                  <a:spcPts val="1330"/>
                </a:lnSpc>
                <a:spcBef>
                  <a:spcPct val="0"/>
                </a:spcBef>
              </a:pPr>
              <a:endParaRPr sz="900">
                <a:solidFill>
                  <a:prstClr val="black"/>
                </a:solidFill>
                <a:latin typeface="Calibri"/>
              </a:endParaRPr>
            </a:p>
          </p:txBody>
        </p:sp>
      </p:grpSp>
      <p:sp>
        <p:nvSpPr>
          <p:cNvPr id="13" name="TextBox 26">
            <a:extLst>
              <a:ext uri="{FF2B5EF4-FFF2-40B4-BE49-F238E27FC236}">
                <a16:creationId xmlns:a16="http://schemas.microsoft.com/office/drawing/2014/main" id="{7B475AD9-C616-CC45-842D-4D16571A3844}"/>
              </a:ext>
            </a:extLst>
          </p:cNvPr>
          <p:cNvSpPr txBox="1"/>
          <p:nvPr/>
        </p:nvSpPr>
        <p:spPr>
          <a:xfrm>
            <a:off x="1124565" y="888135"/>
            <a:ext cx="7023775" cy="574516"/>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Its when a table joins with itself</a:t>
            </a:r>
          </a:p>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Useful in hierarchical or relational data</a:t>
            </a:r>
          </a:p>
        </p:txBody>
      </p:sp>
      <p:graphicFrame>
        <p:nvGraphicFramePr>
          <p:cNvPr id="3" name="Table 2">
            <a:extLst>
              <a:ext uri="{FF2B5EF4-FFF2-40B4-BE49-F238E27FC236}">
                <a16:creationId xmlns:a16="http://schemas.microsoft.com/office/drawing/2014/main" id="{A34BC074-CBBD-1E8A-39FD-C9251571EB5A}"/>
              </a:ext>
            </a:extLst>
          </p:cNvPr>
          <p:cNvGraphicFramePr>
            <a:graphicFrameLocks noGrp="1"/>
          </p:cNvGraphicFramePr>
          <p:nvPr/>
        </p:nvGraphicFramePr>
        <p:xfrm>
          <a:off x="1505565" y="1774893"/>
          <a:ext cx="6096000" cy="914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477880921"/>
                    </a:ext>
                  </a:extLst>
                </a:gridCol>
                <a:gridCol w="2032000">
                  <a:extLst>
                    <a:ext uri="{9D8B030D-6E8A-4147-A177-3AD203B41FA5}">
                      <a16:colId xmlns:a16="http://schemas.microsoft.com/office/drawing/2014/main" val="1089754417"/>
                    </a:ext>
                  </a:extLst>
                </a:gridCol>
                <a:gridCol w="2032000">
                  <a:extLst>
                    <a:ext uri="{9D8B030D-6E8A-4147-A177-3AD203B41FA5}">
                      <a16:colId xmlns:a16="http://schemas.microsoft.com/office/drawing/2014/main" val="409114674"/>
                    </a:ext>
                  </a:extLst>
                </a:gridCol>
              </a:tblGrid>
              <a:tr h="228600">
                <a:tc>
                  <a:txBody>
                    <a:bodyPr/>
                    <a:lstStyle/>
                    <a:p>
                      <a:r>
                        <a:rPr lang="en-IN" sz="1200" err="1"/>
                        <a:t>employee_name</a:t>
                      </a:r>
                      <a:endParaRPr lang="en-IN" sz="1200"/>
                    </a:p>
                  </a:txBody>
                  <a:tcPr marL="45720" marR="45720" marT="22860" marB="22860"/>
                </a:tc>
                <a:tc>
                  <a:txBody>
                    <a:bodyPr/>
                    <a:lstStyle/>
                    <a:p>
                      <a:r>
                        <a:rPr lang="en-IN" sz="1200" err="1"/>
                        <a:t>employee_id</a:t>
                      </a:r>
                      <a:endParaRPr lang="en-IN" sz="1200"/>
                    </a:p>
                  </a:txBody>
                  <a:tcPr marL="45720" marR="45720" marT="22860" marB="22860"/>
                </a:tc>
                <a:tc>
                  <a:txBody>
                    <a:bodyPr/>
                    <a:lstStyle/>
                    <a:p>
                      <a:r>
                        <a:rPr lang="en-IN" sz="1200" err="1"/>
                        <a:t>manager_id</a:t>
                      </a:r>
                      <a:endParaRPr lang="en-IN" sz="1200"/>
                    </a:p>
                  </a:txBody>
                  <a:tcPr marL="45720" marR="45720" marT="22860" marB="22860"/>
                </a:tc>
                <a:extLst>
                  <a:ext uri="{0D108BD9-81ED-4DB2-BD59-A6C34878D82A}">
                    <a16:rowId xmlns:a16="http://schemas.microsoft.com/office/drawing/2014/main" val="642642080"/>
                  </a:ext>
                </a:extLst>
              </a:tr>
              <a:tr h="228600">
                <a:tc>
                  <a:txBody>
                    <a:bodyPr/>
                    <a:lstStyle/>
                    <a:p>
                      <a:r>
                        <a:rPr lang="en-IN" sz="1200"/>
                        <a:t>Kanishk</a:t>
                      </a:r>
                    </a:p>
                  </a:txBody>
                  <a:tcPr marL="45720" marR="45720" marT="22860" marB="22860"/>
                </a:tc>
                <a:tc>
                  <a:txBody>
                    <a:bodyPr/>
                    <a:lstStyle/>
                    <a:p>
                      <a:r>
                        <a:rPr lang="en-IN" sz="1200"/>
                        <a:t>9</a:t>
                      </a:r>
                    </a:p>
                  </a:txBody>
                  <a:tcPr marL="45720" marR="45720" marT="22860" marB="22860"/>
                </a:tc>
                <a:tc>
                  <a:txBody>
                    <a:bodyPr/>
                    <a:lstStyle/>
                    <a:p>
                      <a:r>
                        <a:rPr lang="en-IN" sz="1200"/>
                        <a:t>10</a:t>
                      </a:r>
                    </a:p>
                  </a:txBody>
                  <a:tcPr marL="45720" marR="45720" marT="22860" marB="22860"/>
                </a:tc>
                <a:extLst>
                  <a:ext uri="{0D108BD9-81ED-4DB2-BD59-A6C34878D82A}">
                    <a16:rowId xmlns:a16="http://schemas.microsoft.com/office/drawing/2014/main" val="890703131"/>
                  </a:ext>
                </a:extLst>
              </a:tr>
              <a:tr h="228600">
                <a:tc>
                  <a:txBody>
                    <a:bodyPr/>
                    <a:lstStyle/>
                    <a:p>
                      <a:r>
                        <a:rPr lang="en-IN" sz="1200"/>
                        <a:t>Dheeraj</a:t>
                      </a:r>
                    </a:p>
                  </a:txBody>
                  <a:tcPr marL="45720" marR="45720" marT="22860" marB="22860"/>
                </a:tc>
                <a:tc>
                  <a:txBody>
                    <a:bodyPr/>
                    <a:lstStyle/>
                    <a:p>
                      <a:r>
                        <a:rPr lang="en-IN" sz="1200"/>
                        <a:t>4</a:t>
                      </a:r>
                    </a:p>
                  </a:txBody>
                  <a:tcPr marL="45720" marR="45720" marT="22860" marB="22860"/>
                </a:tc>
                <a:tc>
                  <a:txBody>
                    <a:bodyPr/>
                    <a:lstStyle/>
                    <a:p>
                      <a:r>
                        <a:rPr lang="en-IN" sz="1200"/>
                        <a:t>5</a:t>
                      </a:r>
                    </a:p>
                  </a:txBody>
                  <a:tcPr marL="45720" marR="45720" marT="22860" marB="22860"/>
                </a:tc>
                <a:extLst>
                  <a:ext uri="{0D108BD9-81ED-4DB2-BD59-A6C34878D82A}">
                    <a16:rowId xmlns:a16="http://schemas.microsoft.com/office/drawing/2014/main" val="2977949363"/>
                  </a:ext>
                </a:extLst>
              </a:tr>
              <a:tr h="228600">
                <a:tc>
                  <a:txBody>
                    <a:bodyPr/>
                    <a:lstStyle/>
                    <a:p>
                      <a:r>
                        <a:rPr lang="en-IN" sz="1200"/>
                        <a:t>Aryan</a:t>
                      </a:r>
                    </a:p>
                  </a:txBody>
                  <a:tcPr marL="45720" marR="45720" marT="22860" marB="22860"/>
                </a:tc>
                <a:tc>
                  <a:txBody>
                    <a:bodyPr/>
                    <a:lstStyle/>
                    <a:p>
                      <a:r>
                        <a:rPr lang="en-IN" sz="1200"/>
                        <a:t>12</a:t>
                      </a:r>
                    </a:p>
                  </a:txBody>
                  <a:tcPr marL="45720" marR="45720" marT="22860" marB="22860"/>
                </a:tc>
                <a:tc>
                  <a:txBody>
                    <a:bodyPr/>
                    <a:lstStyle/>
                    <a:p>
                      <a:r>
                        <a:rPr lang="en-IN" sz="1200"/>
                        <a:t>3</a:t>
                      </a:r>
                    </a:p>
                  </a:txBody>
                  <a:tcPr marL="45720" marR="45720" marT="22860" marB="22860"/>
                </a:tc>
                <a:extLst>
                  <a:ext uri="{0D108BD9-81ED-4DB2-BD59-A6C34878D82A}">
                    <a16:rowId xmlns:a16="http://schemas.microsoft.com/office/drawing/2014/main" val="805340747"/>
                  </a:ext>
                </a:extLst>
              </a:tr>
            </a:tbl>
          </a:graphicData>
        </a:graphic>
      </p:graphicFrame>
      <p:sp>
        <p:nvSpPr>
          <p:cNvPr id="4" name="TextBox 26">
            <a:extLst>
              <a:ext uri="{FF2B5EF4-FFF2-40B4-BE49-F238E27FC236}">
                <a16:creationId xmlns:a16="http://schemas.microsoft.com/office/drawing/2014/main" id="{D7DDE4F1-4C89-04D2-E6E6-60D64665A4D5}"/>
              </a:ext>
            </a:extLst>
          </p:cNvPr>
          <p:cNvSpPr txBox="1"/>
          <p:nvPr/>
        </p:nvSpPr>
        <p:spPr>
          <a:xfrm>
            <a:off x="1454488" y="2841378"/>
            <a:ext cx="3181964" cy="1793889"/>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SELECT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e.employee_name</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AS employee,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m.employee_name</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AS manager</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FROM employees e</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JOIN employees m</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ON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e.manager_id</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m.employee_id</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a:t>
            </a:r>
          </a:p>
        </p:txBody>
      </p:sp>
      <p:sp>
        <p:nvSpPr>
          <p:cNvPr id="5" name="TextBox 26">
            <a:extLst>
              <a:ext uri="{FF2B5EF4-FFF2-40B4-BE49-F238E27FC236}">
                <a16:creationId xmlns:a16="http://schemas.microsoft.com/office/drawing/2014/main" id="{17605C69-E6FD-8438-A729-167EB55B3B77}"/>
              </a:ext>
            </a:extLst>
          </p:cNvPr>
          <p:cNvSpPr txBox="1"/>
          <p:nvPr/>
        </p:nvSpPr>
        <p:spPr>
          <a:xfrm>
            <a:off x="4914900" y="2973978"/>
            <a:ext cx="3962400" cy="882293"/>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e is an alias for the employee.</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m is an alias for the manager.</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We join the table on </a:t>
            </a:r>
            <a:r>
              <a:rPr lang="en-US" sz="1000" err="1">
                <a:solidFill>
                  <a:prstClr val="black"/>
                </a:solidFill>
                <a:latin typeface="Poppins"/>
                <a:ea typeface="Poppins"/>
                <a:cs typeface="Poppins"/>
                <a:sym typeface="Poppins"/>
              </a:rPr>
              <a:t>manager_id</a:t>
            </a:r>
            <a:r>
              <a:rPr lang="en-US" sz="1000">
                <a:solidFill>
                  <a:prstClr val="black"/>
                </a:solidFill>
                <a:latin typeface="Poppins"/>
                <a:ea typeface="Poppins"/>
                <a:cs typeface="Poppins"/>
                <a:sym typeface="Poppins"/>
              </a:rPr>
              <a:t> matching </a:t>
            </a:r>
            <a:r>
              <a:rPr lang="en-US" sz="1000" err="1">
                <a:solidFill>
                  <a:prstClr val="black"/>
                </a:solidFill>
                <a:latin typeface="Poppins"/>
                <a:ea typeface="Poppins"/>
                <a:cs typeface="Poppins"/>
                <a:sym typeface="Poppins"/>
              </a:rPr>
              <a:t>employee_id</a:t>
            </a:r>
            <a:endParaRPr lang="en-US" sz="1000">
              <a:solidFill>
                <a:prstClr val="black"/>
              </a:solidFill>
              <a:latin typeface="Poppins"/>
              <a:ea typeface="Poppins"/>
              <a:cs typeface="Poppins"/>
              <a:sym typeface="Poppins"/>
            </a:endParaRPr>
          </a:p>
        </p:txBody>
      </p:sp>
    </p:spTree>
    <p:extLst>
      <p:ext uri="{BB962C8B-B14F-4D97-AF65-F5344CB8AC3E}">
        <p14:creationId xmlns:p14="http://schemas.microsoft.com/office/powerpoint/2010/main" val="330335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555A9-466C-B7AE-AF03-120866156C3E}"/>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6252AD23-89F8-C1EF-96EA-C116C2FFD62D}"/>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Cross Join</a:t>
            </a:r>
          </a:p>
        </p:txBody>
      </p:sp>
      <p:sp>
        <p:nvSpPr>
          <p:cNvPr id="13" name="TextBox 26">
            <a:extLst>
              <a:ext uri="{FF2B5EF4-FFF2-40B4-BE49-F238E27FC236}">
                <a16:creationId xmlns:a16="http://schemas.microsoft.com/office/drawing/2014/main" id="{4CF0F19F-4DA6-A8A4-5D1C-8F18C467C6E5}"/>
              </a:ext>
            </a:extLst>
          </p:cNvPr>
          <p:cNvSpPr txBox="1"/>
          <p:nvPr/>
        </p:nvSpPr>
        <p:spPr>
          <a:xfrm>
            <a:off x="1124565" y="888135"/>
            <a:ext cx="7023775" cy="574516"/>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Combines every row from one table with every row from another table</a:t>
            </a:r>
          </a:p>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Useful when we need to generate all combinations between two entities</a:t>
            </a:r>
          </a:p>
        </p:txBody>
      </p:sp>
      <p:graphicFrame>
        <p:nvGraphicFramePr>
          <p:cNvPr id="6" name="Table 5">
            <a:extLst>
              <a:ext uri="{FF2B5EF4-FFF2-40B4-BE49-F238E27FC236}">
                <a16:creationId xmlns:a16="http://schemas.microsoft.com/office/drawing/2014/main" id="{CDC17FF2-0E35-66BD-F189-E5A525D983DE}"/>
              </a:ext>
            </a:extLst>
          </p:cNvPr>
          <p:cNvGraphicFramePr>
            <a:graphicFrameLocks noGrp="1"/>
          </p:cNvGraphicFramePr>
          <p:nvPr/>
        </p:nvGraphicFramePr>
        <p:xfrm>
          <a:off x="1562101" y="2038114"/>
          <a:ext cx="952499" cy="1393376"/>
        </p:xfrm>
        <a:graphic>
          <a:graphicData uri="http://schemas.openxmlformats.org/drawingml/2006/table">
            <a:tbl>
              <a:tblPr firstRow="1" bandRow="1">
                <a:tableStyleId>{69012ECD-51FC-41F1-AA8D-1B2483CD663E}</a:tableStyleId>
              </a:tblPr>
              <a:tblGrid>
                <a:gridCol w="952499">
                  <a:extLst>
                    <a:ext uri="{9D8B030D-6E8A-4147-A177-3AD203B41FA5}">
                      <a16:colId xmlns:a16="http://schemas.microsoft.com/office/drawing/2014/main" val="621629663"/>
                    </a:ext>
                  </a:extLst>
                </a:gridCol>
              </a:tblGrid>
              <a:tr h="348344">
                <a:tc>
                  <a:txBody>
                    <a:bodyPr/>
                    <a:lstStyle/>
                    <a:p>
                      <a:pPr algn="ctr"/>
                      <a:r>
                        <a:rPr lang="en-IN" sz="1200" err="1"/>
                        <a:t>Emp_Name</a:t>
                      </a:r>
                      <a:endParaRPr lang="en-IN" sz="1200"/>
                    </a:p>
                  </a:txBody>
                  <a:tcPr marL="45720" marR="45720" marT="22860" marB="22860" anchor="ctr"/>
                </a:tc>
                <a:extLst>
                  <a:ext uri="{0D108BD9-81ED-4DB2-BD59-A6C34878D82A}">
                    <a16:rowId xmlns:a16="http://schemas.microsoft.com/office/drawing/2014/main" val="698451983"/>
                  </a:ext>
                </a:extLst>
              </a:tr>
              <a:tr h="348344">
                <a:tc>
                  <a:txBody>
                    <a:bodyPr/>
                    <a:lstStyle/>
                    <a:p>
                      <a:pPr algn="ctr"/>
                      <a:r>
                        <a:rPr lang="en-IN" sz="1200"/>
                        <a:t>Kanishk</a:t>
                      </a:r>
                    </a:p>
                  </a:txBody>
                  <a:tcPr marL="45720" marR="45720" marT="22860" marB="22860" anchor="ctr"/>
                </a:tc>
                <a:extLst>
                  <a:ext uri="{0D108BD9-81ED-4DB2-BD59-A6C34878D82A}">
                    <a16:rowId xmlns:a16="http://schemas.microsoft.com/office/drawing/2014/main" val="644277764"/>
                  </a:ext>
                </a:extLst>
              </a:tr>
              <a:tr h="348344">
                <a:tc>
                  <a:txBody>
                    <a:bodyPr/>
                    <a:lstStyle/>
                    <a:p>
                      <a:pPr algn="ctr"/>
                      <a:r>
                        <a:rPr lang="en-IN" sz="1200"/>
                        <a:t>Aryan</a:t>
                      </a:r>
                      <a:endParaRPr lang="en-IN" sz="1200" b="0"/>
                    </a:p>
                  </a:txBody>
                  <a:tcPr marL="45720" marR="45720" marT="22860" marB="22860" anchor="ctr"/>
                </a:tc>
                <a:extLst>
                  <a:ext uri="{0D108BD9-81ED-4DB2-BD59-A6C34878D82A}">
                    <a16:rowId xmlns:a16="http://schemas.microsoft.com/office/drawing/2014/main" val="2705230028"/>
                  </a:ext>
                </a:extLst>
              </a:tr>
              <a:tr h="348344">
                <a:tc>
                  <a:txBody>
                    <a:bodyPr/>
                    <a:lstStyle/>
                    <a:p>
                      <a:pPr algn="ctr"/>
                      <a:r>
                        <a:rPr lang="en-IN" sz="1200"/>
                        <a:t>Dheeraj</a:t>
                      </a:r>
                    </a:p>
                  </a:txBody>
                  <a:tcPr marL="45720" marR="45720" marT="22860" marB="22860" anchor="ctr"/>
                </a:tc>
                <a:extLst>
                  <a:ext uri="{0D108BD9-81ED-4DB2-BD59-A6C34878D82A}">
                    <a16:rowId xmlns:a16="http://schemas.microsoft.com/office/drawing/2014/main" val="2774555583"/>
                  </a:ext>
                </a:extLst>
              </a:tr>
            </a:tbl>
          </a:graphicData>
        </a:graphic>
      </p:graphicFrame>
      <p:graphicFrame>
        <p:nvGraphicFramePr>
          <p:cNvPr id="7" name="Table 6">
            <a:extLst>
              <a:ext uri="{FF2B5EF4-FFF2-40B4-BE49-F238E27FC236}">
                <a16:creationId xmlns:a16="http://schemas.microsoft.com/office/drawing/2014/main" id="{2CF2E7D0-7C5F-C09C-E904-24FEFA106A98}"/>
              </a:ext>
            </a:extLst>
          </p:cNvPr>
          <p:cNvGraphicFramePr>
            <a:graphicFrameLocks noGrp="1"/>
          </p:cNvGraphicFramePr>
          <p:nvPr/>
        </p:nvGraphicFramePr>
        <p:xfrm>
          <a:off x="4057651" y="2035751"/>
          <a:ext cx="1028699" cy="1393376"/>
        </p:xfrm>
        <a:graphic>
          <a:graphicData uri="http://schemas.openxmlformats.org/drawingml/2006/table">
            <a:tbl>
              <a:tblPr firstRow="1" bandRow="1">
                <a:tableStyleId>{69012ECD-51FC-41F1-AA8D-1B2483CD663E}</a:tableStyleId>
              </a:tblPr>
              <a:tblGrid>
                <a:gridCol w="1028699">
                  <a:extLst>
                    <a:ext uri="{9D8B030D-6E8A-4147-A177-3AD203B41FA5}">
                      <a16:colId xmlns:a16="http://schemas.microsoft.com/office/drawing/2014/main" val="621629663"/>
                    </a:ext>
                  </a:extLst>
                </a:gridCol>
              </a:tblGrid>
              <a:tr h="348344">
                <a:tc>
                  <a:txBody>
                    <a:bodyPr/>
                    <a:lstStyle/>
                    <a:p>
                      <a:pPr algn="ctr"/>
                      <a:r>
                        <a:rPr lang="en-IN" sz="1200" err="1"/>
                        <a:t>Emp_Dept</a:t>
                      </a:r>
                      <a:endParaRPr lang="en-IN" sz="1200"/>
                    </a:p>
                  </a:txBody>
                  <a:tcPr marL="45720" marR="45720" marT="22860" marB="22860" anchor="ctr"/>
                </a:tc>
                <a:extLst>
                  <a:ext uri="{0D108BD9-81ED-4DB2-BD59-A6C34878D82A}">
                    <a16:rowId xmlns:a16="http://schemas.microsoft.com/office/drawing/2014/main" val="698451983"/>
                  </a:ext>
                </a:extLst>
              </a:tr>
              <a:tr h="348344">
                <a:tc>
                  <a:txBody>
                    <a:bodyPr/>
                    <a:lstStyle/>
                    <a:p>
                      <a:pPr algn="ctr"/>
                      <a:r>
                        <a:rPr lang="en-IN" sz="1200"/>
                        <a:t>Tech</a:t>
                      </a:r>
                    </a:p>
                  </a:txBody>
                  <a:tcPr marL="45720" marR="45720" marT="22860" marB="22860" anchor="ctr"/>
                </a:tc>
                <a:extLst>
                  <a:ext uri="{0D108BD9-81ED-4DB2-BD59-A6C34878D82A}">
                    <a16:rowId xmlns:a16="http://schemas.microsoft.com/office/drawing/2014/main" val="644277764"/>
                  </a:ext>
                </a:extLst>
              </a:tr>
              <a:tr h="348344">
                <a:tc>
                  <a:txBody>
                    <a:bodyPr/>
                    <a:lstStyle/>
                    <a:p>
                      <a:pPr algn="ctr"/>
                      <a:r>
                        <a:rPr lang="en-IN" sz="1200"/>
                        <a:t>Support</a:t>
                      </a:r>
                    </a:p>
                  </a:txBody>
                  <a:tcPr marL="45720" marR="45720" marT="22860" marB="22860" anchor="ctr"/>
                </a:tc>
                <a:extLst>
                  <a:ext uri="{0D108BD9-81ED-4DB2-BD59-A6C34878D82A}">
                    <a16:rowId xmlns:a16="http://schemas.microsoft.com/office/drawing/2014/main" val="2705230028"/>
                  </a:ext>
                </a:extLst>
              </a:tr>
              <a:tr h="348344">
                <a:tc>
                  <a:txBody>
                    <a:bodyPr/>
                    <a:lstStyle/>
                    <a:p>
                      <a:pPr algn="ctr"/>
                      <a:r>
                        <a:rPr lang="en-IN" sz="1200"/>
                        <a:t>Tech</a:t>
                      </a:r>
                    </a:p>
                  </a:txBody>
                  <a:tcPr marL="45720" marR="45720" marT="22860" marB="22860" anchor="ctr"/>
                </a:tc>
                <a:extLst>
                  <a:ext uri="{0D108BD9-81ED-4DB2-BD59-A6C34878D82A}">
                    <a16:rowId xmlns:a16="http://schemas.microsoft.com/office/drawing/2014/main" val="2774555583"/>
                  </a:ext>
                </a:extLst>
              </a:tr>
            </a:tbl>
          </a:graphicData>
        </a:graphic>
      </p:graphicFrame>
      <p:graphicFrame>
        <p:nvGraphicFramePr>
          <p:cNvPr id="8" name="Table 7">
            <a:extLst>
              <a:ext uri="{FF2B5EF4-FFF2-40B4-BE49-F238E27FC236}">
                <a16:creationId xmlns:a16="http://schemas.microsoft.com/office/drawing/2014/main" id="{F6425400-4C2F-85F6-5F9C-F009DDC14E7A}"/>
              </a:ext>
            </a:extLst>
          </p:cNvPr>
          <p:cNvGraphicFramePr>
            <a:graphicFrameLocks noGrp="1"/>
          </p:cNvGraphicFramePr>
          <p:nvPr/>
        </p:nvGraphicFramePr>
        <p:xfrm>
          <a:off x="6629401" y="2043020"/>
          <a:ext cx="1028699" cy="1393376"/>
        </p:xfrm>
        <a:graphic>
          <a:graphicData uri="http://schemas.openxmlformats.org/drawingml/2006/table">
            <a:tbl>
              <a:tblPr firstRow="1" bandRow="1">
                <a:tableStyleId>{69012ECD-51FC-41F1-AA8D-1B2483CD663E}</a:tableStyleId>
              </a:tblPr>
              <a:tblGrid>
                <a:gridCol w="1028699">
                  <a:extLst>
                    <a:ext uri="{9D8B030D-6E8A-4147-A177-3AD203B41FA5}">
                      <a16:colId xmlns:a16="http://schemas.microsoft.com/office/drawing/2014/main" val="621629663"/>
                    </a:ext>
                  </a:extLst>
                </a:gridCol>
              </a:tblGrid>
              <a:tr h="348344">
                <a:tc>
                  <a:txBody>
                    <a:bodyPr/>
                    <a:lstStyle/>
                    <a:p>
                      <a:pPr algn="ctr"/>
                      <a:r>
                        <a:rPr lang="en-IN" sz="1200" err="1"/>
                        <a:t>Emp_Shift</a:t>
                      </a:r>
                      <a:endParaRPr lang="en-IN" sz="1200"/>
                    </a:p>
                  </a:txBody>
                  <a:tcPr marL="45720" marR="45720" marT="22860" marB="22860" anchor="ctr"/>
                </a:tc>
                <a:extLst>
                  <a:ext uri="{0D108BD9-81ED-4DB2-BD59-A6C34878D82A}">
                    <a16:rowId xmlns:a16="http://schemas.microsoft.com/office/drawing/2014/main" val="698451983"/>
                  </a:ext>
                </a:extLst>
              </a:tr>
              <a:tr h="348344">
                <a:tc>
                  <a:txBody>
                    <a:bodyPr/>
                    <a:lstStyle/>
                    <a:p>
                      <a:pPr algn="ctr"/>
                      <a:r>
                        <a:rPr lang="en-IN" sz="1200"/>
                        <a:t>Morning</a:t>
                      </a:r>
                    </a:p>
                  </a:txBody>
                  <a:tcPr marL="45720" marR="45720" marT="22860" marB="22860" anchor="ctr"/>
                </a:tc>
                <a:extLst>
                  <a:ext uri="{0D108BD9-81ED-4DB2-BD59-A6C34878D82A}">
                    <a16:rowId xmlns:a16="http://schemas.microsoft.com/office/drawing/2014/main" val="644277764"/>
                  </a:ext>
                </a:extLst>
              </a:tr>
              <a:tr h="348344">
                <a:tc>
                  <a:txBody>
                    <a:bodyPr/>
                    <a:lstStyle/>
                    <a:p>
                      <a:pPr algn="ctr"/>
                      <a:r>
                        <a:rPr lang="en-IN" sz="1200"/>
                        <a:t>Evening</a:t>
                      </a:r>
                    </a:p>
                  </a:txBody>
                  <a:tcPr marL="45720" marR="45720" marT="22860" marB="22860" anchor="ctr"/>
                </a:tc>
                <a:extLst>
                  <a:ext uri="{0D108BD9-81ED-4DB2-BD59-A6C34878D82A}">
                    <a16:rowId xmlns:a16="http://schemas.microsoft.com/office/drawing/2014/main" val="2705230028"/>
                  </a:ext>
                </a:extLst>
              </a:tr>
              <a:tr h="348344">
                <a:tc>
                  <a:txBody>
                    <a:bodyPr/>
                    <a:lstStyle/>
                    <a:p>
                      <a:pPr algn="ctr"/>
                      <a:r>
                        <a:rPr lang="en-IN" sz="1200"/>
                        <a:t>Night</a:t>
                      </a:r>
                    </a:p>
                  </a:txBody>
                  <a:tcPr marL="45720" marR="45720" marT="22860" marB="22860" anchor="ctr"/>
                </a:tc>
                <a:extLst>
                  <a:ext uri="{0D108BD9-81ED-4DB2-BD59-A6C34878D82A}">
                    <a16:rowId xmlns:a16="http://schemas.microsoft.com/office/drawing/2014/main" val="2774555583"/>
                  </a:ext>
                </a:extLst>
              </a:tr>
            </a:tbl>
          </a:graphicData>
        </a:graphic>
      </p:graphicFrame>
    </p:spTree>
    <p:extLst>
      <p:ext uri="{BB962C8B-B14F-4D97-AF65-F5344CB8AC3E}">
        <p14:creationId xmlns:p14="http://schemas.microsoft.com/office/powerpoint/2010/main" val="292381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375FB-6512-51EF-08CE-0F6C1B8718A6}"/>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80C1C6FC-2D0E-A67D-1929-D61E070CDAB2}"/>
              </a:ext>
            </a:extLst>
          </p:cNvPr>
          <p:cNvSpPr txBox="1"/>
          <p:nvPr/>
        </p:nvSpPr>
        <p:spPr>
          <a:xfrm>
            <a:off x="739025" y="162567"/>
            <a:ext cx="7023775" cy="481927"/>
          </a:xfrm>
          <a:prstGeom prst="rect">
            <a:avLst/>
          </a:prstGeom>
        </p:spPr>
        <p:txBody>
          <a:bodyPr wrap="square" lIns="0" tIns="0" rIns="0" bIns="0" rtlCol="0" anchor="t">
            <a:spAutoFit/>
          </a:bodyPr>
          <a:lstStyle/>
          <a:p>
            <a:pPr defTabSz="457223">
              <a:lnSpc>
                <a:spcPts val="4160"/>
              </a:lnSpc>
            </a:pPr>
            <a:r>
              <a:rPr lang="en-US" sz="2200" b="1">
                <a:latin typeface="Poppins Bold"/>
                <a:cs typeface="Poppins Bold"/>
                <a:sym typeface="Poppins Bold"/>
              </a:rPr>
              <a:t>Subqueries</a:t>
            </a:r>
            <a:endParaRPr lang="en-US" sz="900">
              <a:solidFill>
                <a:prstClr val="black"/>
              </a:solidFill>
              <a:latin typeface="Calibri"/>
            </a:endParaRPr>
          </a:p>
        </p:txBody>
      </p:sp>
      <p:sp>
        <p:nvSpPr>
          <p:cNvPr id="13" name="TextBox 26">
            <a:extLst>
              <a:ext uri="{FF2B5EF4-FFF2-40B4-BE49-F238E27FC236}">
                <a16:creationId xmlns:a16="http://schemas.microsoft.com/office/drawing/2014/main" id="{3444C6A4-42E1-275B-9FAB-2DDEB54E4805}"/>
              </a:ext>
            </a:extLst>
          </p:cNvPr>
          <p:cNvSpPr txBox="1"/>
          <p:nvPr/>
        </p:nvSpPr>
        <p:spPr>
          <a:xfrm>
            <a:off x="1124565" y="888135"/>
            <a:ext cx="7023775" cy="574516"/>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Query inside another query</a:t>
            </a:r>
          </a:p>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Fetch data that depends on the results of another query</a:t>
            </a:r>
          </a:p>
        </p:txBody>
      </p:sp>
      <p:sp>
        <p:nvSpPr>
          <p:cNvPr id="3" name="TextBox 26">
            <a:extLst>
              <a:ext uri="{FF2B5EF4-FFF2-40B4-BE49-F238E27FC236}">
                <a16:creationId xmlns:a16="http://schemas.microsoft.com/office/drawing/2014/main" id="{589C985E-037E-77BA-696E-94E34F347254}"/>
              </a:ext>
            </a:extLst>
          </p:cNvPr>
          <p:cNvSpPr txBox="1"/>
          <p:nvPr/>
        </p:nvSpPr>
        <p:spPr>
          <a:xfrm>
            <a:off x="1295400" y="1809750"/>
            <a:ext cx="3962400" cy="1190069"/>
          </a:xfrm>
          <a:prstGeom prst="rect">
            <a:avLst/>
          </a:prstGeom>
        </p:spPr>
        <p:txBody>
          <a:bodyPr wrap="square" lIns="0" tIns="0" rIns="0" bIns="0" rtlCol="0" anchor="t">
            <a:spAutoFit/>
          </a:bodyPr>
          <a:lstStyle/>
          <a:p>
            <a:pPr defTabSz="457223">
              <a:lnSpc>
                <a:spcPct val="200000"/>
              </a:lnSpc>
              <a:spcBef>
                <a:spcPct val="0"/>
              </a:spcBef>
            </a:pPr>
            <a:r>
              <a:rPr lang="en-US" sz="1000">
                <a:solidFill>
                  <a:prstClr val="black"/>
                </a:solidFill>
                <a:latin typeface="Poppins"/>
                <a:ea typeface="Poppins"/>
                <a:cs typeface="Poppins"/>
                <a:sym typeface="Poppins"/>
              </a:rPr>
              <a:t>Places where </a:t>
            </a:r>
            <a:r>
              <a:rPr lang="en-US" sz="1000" b="1">
                <a:solidFill>
                  <a:prstClr val="black"/>
                </a:solidFill>
                <a:latin typeface="Poppins"/>
                <a:ea typeface="Poppins"/>
                <a:cs typeface="Poppins"/>
                <a:sym typeface="Poppins"/>
              </a:rPr>
              <a:t>Subqueries</a:t>
            </a:r>
            <a:r>
              <a:rPr lang="en-US" sz="1000">
                <a:solidFill>
                  <a:prstClr val="black"/>
                </a:solidFill>
                <a:latin typeface="Poppins"/>
                <a:ea typeface="Poppins"/>
                <a:cs typeface="Poppins"/>
                <a:sym typeface="Poppins"/>
              </a:rPr>
              <a:t> are commonly used:</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In the WHERE clause</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In the SELECT clause</a:t>
            </a:r>
          </a:p>
          <a:p>
            <a:pPr marL="171458" indent="-171458" defTabSz="457223">
              <a:lnSpc>
                <a:spcPct val="200000"/>
              </a:lnSpc>
              <a:spcBef>
                <a:spcPct val="0"/>
              </a:spcBef>
              <a:buFont typeface="Wingdings" panose="05000000000000000000" pitchFamily="2" charset="2"/>
              <a:buChar char="ü"/>
            </a:pPr>
            <a:r>
              <a:rPr lang="en-US" sz="1000">
                <a:solidFill>
                  <a:prstClr val="black"/>
                </a:solidFill>
                <a:latin typeface="Poppins"/>
                <a:ea typeface="Poppins"/>
                <a:cs typeface="Poppins"/>
                <a:sym typeface="Poppins"/>
              </a:rPr>
              <a:t>In the FROM clause</a:t>
            </a:r>
          </a:p>
        </p:txBody>
      </p:sp>
    </p:spTree>
    <p:extLst>
      <p:ext uri="{BB962C8B-B14F-4D97-AF65-F5344CB8AC3E}">
        <p14:creationId xmlns:p14="http://schemas.microsoft.com/office/powerpoint/2010/main" val="1802232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6D667-DA13-8B36-D7B4-AA41DEB20EC5}"/>
            </a:ext>
          </a:extLst>
        </p:cNvPr>
        <p:cNvGrpSpPr/>
        <p:nvPr/>
      </p:nvGrpSpPr>
      <p:grpSpPr>
        <a:xfrm>
          <a:off x="0" y="0"/>
          <a:ext cx="0" cy="0"/>
          <a:chOff x="0" y="0"/>
          <a:chExt cx="0" cy="0"/>
        </a:xfrm>
      </p:grpSpPr>
      <p:sp>
        <p:nvSpPr>
          <p:cNvPr id="27" name="TextBox 27">
            <a:extLst>
              <a:ext uri="{FF2B5EF4-FFF2-40B4-BE49-F238E27FC236}">
                <a16:creationId xmlns:a16="http://schemas.microsoft.com/office/drawing/2014/main" id="{F1EC9E4E-E8C3-3950-E92D-6932E1402671}"/>
              </a:ext>
            </a:extLst>
          </p:cNvPr>
          <p:cNvSpPr txBox="1"/>
          <p:nvPr/>
        </p:nvSpPr>
        <p:spPr>
          <a:xfrm>
            <a:off x="739025" y="162567"/>
            <a:ext cx="7023775" cy="482953"/>
          </a:xfrm>
          <a:prstGeom prst="rect">
            <a:avLst/>
          </a:prstGeom>
        </p:spPr>
        <p:txBody>
          <a:bodyPr wrap="square" lIns="0" tIns="0" rIns="0" bIns="0" rtlCol="0" anchor="t">
            <a:spAutoFit/>
          </a:bodyPr>
          <a:lstStyle/>
          <a:p>
            <a:pPr defTabSz="457223">
              <a:lnSpc>
                <a:spcPts val="4160"/>
              </a:lnSpc>
            </a:pPr>
            <a:r>
              <a:rPr lang="en-US" sz="2200" b="1">
                <a:latin typeface="Poppins Bold"/>
                <a:ea typeface="Poppins Bold"/>
                <a:cs typeface="Poppins Bold"/>
                <a:sym typeface="Poppins Bold"/>
              </a:rPr>
              <a:t>Subquery in WHERE Clause</a:t>
            </a:r>
          </a:p>
        </p:txBody>
      </p:sp>
      <p:sp>
        <p:nvSpPr>
          <p:cNvPr id="13" name="TextBox 26">
            <a:extLst>
              <a:ext uri="{FF2B5EF4-FFF2-40B4-BE49-F238E27FC236}">
                <a16:creationId xmlns:a16="http://schemas.microsoft.com/office/drawing/2014/main" id="{CDA43809-9F7A-E17D-8EB7-C024C653D8FC}"/>
              </a:ext>
            </a:extLst>
          </p:cNvPr>
          <p:cNvSpPr txBox="1"/>
          <p:nvPr/>
        </p:nvSpPr>
        <p:spPr>
          <a:xfrm>
            <a:off x="1124565" y="888135"/>
            <a:ext cx="7023775" cy="882293"/>
          </a:xfrm>
          <a:prstGeom prst="rect">
            <a:avLst/>
          </a:prstGeom>
        </p:spPr>
        <p:txBody>
          <a:bodyPr wrap="square" lIns="0" tIns="0" rIns="0" bIns="0" rtlCol="0" anchor="t">
            <a:spAutoFit/>
          </a:bodyPr>
          <a:lstStyle/>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Fetch all employees whose salary is greater than the average salary</a:t>
            </a:r>
          </a:p>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First calculate the average salary</a:t>
            </a:r>
          </a:p>
          <a:p>
            <a:pPr marL="171458" indent="-171458" defTabSz="457223">
              <a:lnSpc>
                <a:spcPct val="200000"/>
              </a:lnSpc>
              <a:spcBef>
                <a:spcPct val="0"/>
              </a:spcBef>
              <a:buFont typeface="Wingdings" panose="05000000000000000000" pitchFamily="2" charset="2"/>
              <a:buChar char="§"/>
            </a:pPr>
            <a:r>
              <a:rPr lang="en-US" sz="1000">
                <a:solidFill>
                  <a:prstClr val="black"/>
                </a:solidFill>
                <a:latin typeface="Poppins"/>
                <a:ea typeface="Poppins"/>
                <a:cs typeface="Poppins"/>
                <a:sym typeface="Poppins"/>
              </a:rPr>
              <a:t>Then use that result inside the WHERE clause</a:t>
            </a:r>
          </a:p>
        </p:txBody>
      </p:sp>
      <p:sp>
        <p:nvSpPr>
          <p:cNvPr id="4" name="TextBox 26">
            <a:extLst>
              <a:ext uri="{FF2B5EF4-FFF2-40B4-BE49-F238E27FC236}">
                <a16:creationId xmlns:a16="http://schemas.microsoft.com/office/drawing/2014/main" id="{F0CEA21F-14C0-05C9-7AD4-9EFF0EECECEC}"/>
              </a:ext>
            </a:extLst>
          </p:cNvPr>
          <p:cNvSpPr txBox="1"/>
          <p:nvPr/>
        </p:nvSpPr>
        <p:spPr>
          <a:xfrm>
            <a:off x="1454488" y="1999899"/>
            <a:ext cx="3003213" cy="2163221"/>
          </a:xfrm>
          <a:prstGeom prst="rect">
            <a:avLst/>
          </a:prstGeom>
        </p:spPr>
        <p:txBody>
          <a:bodyPr wrap="square" lIns="0" tIns="0" rIns="0" bIns="0" rtlCol="0" anchor="t">
            <a:spAutoFit/>
          </a:bodyPr>
          <a:lstStyle/>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SELECT </a:t>
            </a:r>
            <a:r>
              <a:rPr lang="en-US" sz="1200" b="1" err="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emp_name</a:t>
            </a: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salary</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FROM employee</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WHERE salary &gt; (</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SELECT AVG(salary)</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  FROM employee</a:t>
            </a:r>
          </a:p>
          <a:p>
            <a:pPr defTabSz="457223">
              <a:lnSpc>
                <a:spcPct val="200000"/>
              </a:lnSpc>
              <a:spcBef>
                <a:spcPct val="0"/>
              </a:spcBef>
            </a:pPr>
            <a:r>
              <a:rPr lang="en-US" sz="1200" b="1">
                <a:solidFill>
                  <a:prstClr val="white"/>
                </a:solidFill>
                <a:highlight>
                  <a:srgbClr val="000000"/>
                </a:highlight>
                <a:latin typeface="Consolas" panose="020B0609020204030204" pitchFamily="49" charset="0"/>
                <a:ea typeface="Roboto" panose="02000000000000000000" pitchFamily="2" charset="0"/>
                <a:cs typeface="Roboto" panose="02000000000000000000" pitchFamily="2" charset="0"/>
              </a:rPr>
              <a:t>);</a:t>
            </a:r>
          </a:p>
        </p:txBody>
      </p:sp>
    </p:spTree>
    <p:extLst>
      <p:ext uri="{BB962C8B-B14F-4D97-AF65-F5344CB8AC3E}">
        <p14:creationId xmlns:p14="http://schemas.microsoft.com/office/powerpoint/2010/main" val="2867102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fade">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wipe(left)">
                                      <p:cBhvr>
                                        <p:cTn id="26" dur="500"/>
                                        <p:tgtEl>
                                          <p:spTgt spid="4">
                                            <p:txEl>
                                              <p:pRg st="1" end="1"/>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ipe(left)">
                                      <p:cBhvr>
                                        <p:cTn id="30" dur="500"/>
                                        <p:tgtEl>
                                          <p:spTgt spid="4">
                                            <p:txEl>
                                              <p:pRg st="2" end="2"/>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wipe(left)">
                                      <p:cBhvr>
                                        <p:cTn id="34" dur="500"/>
                                        <p:tgtEl>
                                          <p:spTgt spid="4">
                                            <p:txEl>
                                              <p:pRg st="3" end="3"/>
                                            </p:txEl>
                                          </p:spTgt>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wipe(left)">
                                      <p:cBhvr>
                                        <p:cTn id="38" dur="500"/>
                                        <p:tgtEl>
                                          <p:spTgt spid="4">
                                            <p:txEl>
                                              <p:pRg st="4" end="4"/>
                                            </p:txEl>
                                          </p:spTgt>
                                        </p:tgtEl>
                                      </p:cBhvr>
                                    </p:animEffect>
                                  </p:childTnLst>
                                </p:cTn>
                              </p:par>
                            </p:childTnLst>
                          </p:cTn>
                        </p:par>
                        <p:par>
                          <p:cTn id="39" fill="hold">
                            <p:stCondLst>
                              <p:cond delay="2500"/>
                            </p:stCondLst>
                            <p:childTnLst>
                              <p:par>
                                <p:cTn id="40" presetID="22" presetClass="entr" presetSubtype="8" fill="hold" nodeType="after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wipe(left)">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Covert Data</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7A556C62-3285-48A8-F7AD-1B119523A815}"/>
              </a:ext>
            </a:extLst>
          </p:cNvPr>
          <p:cNvPicPr>
            <a:picLocks noChangeAspect="1"/>
          </p:cNvPicPr>
          <p:nvPr/>
        </p:nvPicPr>
        <p:blipFill>
          <a:blip r:embed="rId3"/>
          <a:stretch>
            <a:fillRect/>
          </a:stretch>
        </p:blipFill>
        <p:spPr>
          <a:xfrm>
            <a:off x="706368" y="1754244"/>
            <a:ext cx="2178162" cy="90174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extBox 6">
            <a:extLst>
              <a:ext uri="{FF2B5EF4-FFF2-40B4-BE49-F238E27FC236}">
                <a16:creationId xmlns:a16="http://schemas.microsoft.com/office/drawing/2014/main" id="{1A85EC2D-C2CE-B5D4-A6AE-9A07E5D79CB3}"/>
              </a:ext>
            </a:extLst>
          </p:cNvPr>
          <p:cNvSpPr txBox="1"/>
          <p:nvPr/>
        </p:nvSpPr>
        <p:spPr>
          <a:xfrm>
            <a:off x="713560" y="1427051"/>
            <a:ext cx="1872379" cy="276999"/>
          </a:xfrm>
          <a:prstGeom prst="rect">
            <a:avLst/>
          </a:prstGeom>
          <a:noFill/>
        </p:spPr>
        <p:txBody>
          <a:bodyPr wrap="square" rtlCol="0">
            <a:spAutoFit/>
          </a:bodyPr>
          <a:lstStyle/>
          <a:p>
            <a:pPr algn="ctr"/>
            <a:r>
              <a:rPr lang="en-IN" sz="1200" b="1" dirty="0">
                <a:solidFill>
                  <a:schemeClr val="accent4"/>
                </a:solidFill>
              </a:rPr>
              <a:t>Implicit Conversion</a:t>
            </a:r>
          </a:p>
        </p:txBody>
      </p:sp>
      <p:sp>
        <p:nvSpPr>
          <p:cNvPr id="8" name="TextBox 7">
            <a:extLst>
              <a:ext uri="{FF2B5EF4-FFF2-40B4-BE49-F238E27FC236}">
                <a16:creationId xmlns:a16="http://schemas.microsoft.com/office/drawing/2014/main" id="{82296A24-BDAC-FBA5-76A5-44B3DEEFF7A8}"/>
              </a:ext>
            </a:extLst>
          </p:cNvPr>
          <p:cNvSpPr txBox="1"/>
          <p:nvPr/>
        </p:nvSpPr>
        <p:spPr>
          <a:xfrm>
            <a:off x="5864635" y="1427051"/>
            <a:ext cx="1872379" cy="246221"/>
          </a:xfrm>
          <a:prstGeom prst="rect">
            <a:avLst/>
          </a:prstGeom>
          <a:noFill/>
        </p:spPr>
        <p:txBody>
          <a:bodyPr wrap="square" rtlCol="0">
            <a:spAutoFit/>
          </a:bodyPr>
          <a:lstStyle/>
          <a:p>
            <a:pPr algn="ctr"/>
            <a:r>
              <a:rPr lang="en-IN" sz="1000" b="1" dirty="0">
                <a:solidFill>
                  <a:schemeClr val="accent4"/>
                </a:solidFill>
              </a:rPr>
              <a:t>CAST()</a:t>
            </a:r>
          </a:p>
        </p:txBody>
      </p:sp>
      <p:pic>
        <p:nvPicPr>
          <p:cNvPr id="12" name="Picture 11">
            <a:extLst>
              <a:ext uri="{FF2B5EF4-FFF2-40B4-BE49-F238E27FC236}">
                <a16:creationId xmlns:a16="http://schemas.microsoft.com/office/drawing/2014/main" id="{1E1E3E4E-7455-4659-D48D-8DE80907663C}"/>
              </a:ext>
            </a:extLst>
          </p:cNvPr>
          <p:cNvPicPr>
            <a:picLocks noChangeAspect="1"/>
          </p:cNvPicPr>
          <p:nvPr/>
        </p:nvPicPr>
        <p:blipFill>
          <a:blip r:embed="rId4"/>
          <a:stretch>
            <a:fillRect/>
          </a:stretch>
        </p:blipFill>
        <p:spPr>
          <a:xfrm>
            <a:off x="5038608" y="1754244"/>
            <a:ext cx="3524431" cy="4064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Picture 14">
            <a:extLst>
              <a:ext uri="{FF2B5EF4-FFF2-40B4-BE49-F238E27FC236}">
                <a16:creationId xmlns:a16="http://schemas.microsoft.com/office/drawing/2014/main" id="{5FD4A53C-5D0E-9A35-DE85-03693F858F94}"/>
              </a:ext>
            </a:extLst>
          </p:cNvPr>
          <p:cNvPicPr>
            <a:picLocks noChangeAspect="1"/>
          </p:cNvPicPr>
          <p:nvPr/>
        </p:nvPicPr>
        <p:blipFill>
          <a:blip r:embed="rId5"/>
          <a:stretch>
            <a:fillRect/>
          </a:stretch>
        </p:blipFill>
        <p:spPr>
          <a:xfrm>
            <a:off x="4476603" y="2658389"/>
            <a:ext cx="4648439" cy="36831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7" name="TextBox 16">
            <a:extLst>
              <a:ext uri="{FF2B5EF4-FFF2-40B4-BE49-F238E27FC236}">
                <a16:creationId xmlns:a16="http://schemas.microsoft.com/office/drawing/2014/main" id="{652FC3C2-DCC9-F2B8-9D81-B9124C2A4446}"/>
              </a:ext>
            </a:extLst>
          </p:cNvPr>
          <p:cNvSpPr txBox="1"/>
          <p:nvPr/>
        </p:nvSpPr>
        <p:spPr>
          <a:xfrm>
            <a:off x="5939183" y="2361871"/>
            <a:ext cx="1872379" cy="246221"/>
          </a:xfrm>
          <a:prstGeom prst="rect">
            <a:avLst/>
          </a:prstGeom>
          <a:noFill/>
        </p:spPr>
        <p:txBody>
          <a:bodyPr wrap="square" rtlCol="0">
            <a:spAutoFit/>
          </a:bodyPr>
          <a:lstStyle/>
          <a:p>
            <a:pPr algn="ctr"/>
            <a:r>
              <a:rPr lang="en-IN" sz="1000" b="1" dirty="0">
                <a:solidFill>
                  <a:schemeClr val="accent4"/>
                </a:solidFill>
              </a:rPr>
              <a:t>CONVERT()</a:t>
            </a:r>
          </a:p>
        </p:txBody>
      </p:sp>
      <p:pic>
        <p:nvPicPr>
          <p:cNvPr id="21" name="Picture 20">
            <a:extLst>
              <a:ext uri="{FF2B5EF4-FFF2-40B4-BE49-F238E27FC236}">
                <a16:creationId xmlns:a16="http://schemas.microsoft.com/office/drawing/2014/main" id="{E2AD99E5-2F3A-0643-2F50-6BDC4BF13D9D}"/>
              </a:ext>
            </a:extLst>
          </p:cNvPr>
          <p:cNvPicPr>
            <a:picLocks noChangeAspect="1"/>
          </p:cNvPicPr>
          <p:nvPr/>
        </p:nvPicPr>
        <p:blipFill>
          <a:blip r:embed="rId6"/>
          <a:stretch>
            <a:fillRect/>
          </a:stretch>
        </p:blipFill>
        <p:spPr>
          <a:xfrm>
            <a:off x="2558804" y="4362691"/>
            <a:ext cx="3835597" cy="33021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2" name="TextBox 21">
            <a:extLst>
              <a:ext uri="{FF2B5EF4-FFF2-40B4-BE49-F238E27FC236}">
                <a16:creationId xmlns:a16="http://schemas.microsoft.com/office/drawing/2014/main" id="{0117E39C-F566-7D36-668C-C6AE358C4F58}"/>
              </a:ext>
            </a:extLst>
          </p:cNvPr>
          <p:cNvSpPr txBox="1"/>
          <p:nvPr/>
        </p:nvSpPr>
        <p:spPr>
          <a:xfrm>
            <a:off x="3317924" y="4052056"/>
            <a:ext cx="1872379" cy="246221"/>
          </a:xfrm>
          <a:prstGeom prst="rect">
            <a:avLst/>
          </a:prstGeom>
          <a:noFill/>
        </p:spPr>
        <p:txBody>
          <a:bodyPr wrap="square" rtlCol="0">
            <a:spAutoFit/>
          </a:bodyPr>
          <a:lstStyle/>
          <a:p>
            <a:pPr algn="ctr"/>
            <a:r>
              <a:rPr lang="en-IN" sz="1000" b="1" dirty="0">
                <a:solidFill>
                  <a:schemeClr val="accent4"/>
                </a:solidFill>
              </a:rPr>
              <a:t>TRY_CAST()</a:t>
            </a:r>
          </a:p>
        </p:txBody>
      </p:sp>
      <p:pic>
        <p:nvPicPr>
          <p:cNvPr id="24" name="Picture 23">
            <a:extLst>
              <a:ext uri="{FF2B5EF4-FFF2-40B4-BE49-F238E27FC236}">
                <a16:creationId xmlns:a16="http://schemas.microsoft.com/office/drawing/2014/main" id="{DDAAE1FF-694C-27F8-E776-28E2353AA8C9}"/>
              </a:ext>
            </a:extLst>
          </p:cNvPr>
          <p:cNvPicPr>
            <a:picLocks noChangeAspect="1"/>
          </p:cNvPicPr>
          <p:nvPr/>
        </p:nvPicPr>
        <p:blipFill>
          <a:blip r:embed="rId7"/>
          <a:stretch>
            <a:fillRect/>
          </a:stretch>
        </p:blipFill>
        <p:spPr>
          <a:xfrm>
            <a:off x="1625305" y="3486346"/>
            <a:ext cx="5702593" cy="3810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5" name="TextBox 24">
            <a:extLst>
              <a:ext uri="{FF2B5EF4-FFF2-40B4-BE49-F238E27FC236}">
                <a16:creationId xmlns:a16="http://schemas.microsoft.com/office/drawing/2014/main" id="{3EF75B52-7B39-28DE-B1ED-82F49CBB4933}"/>
              </a:ext>
            </a:extLst>
          </p:cNvPr>
          <p:cNvSpPr txBox="1"/>
          <p:nvPr/>
        </p:nvSpPr>
        <p:spPr>
          <a:xfrm>
            <a:off x="3317924" y="3185012"/>
            <a:ext cx="1872379" cy="246221"/>
          </a:xfrm>
          <a:prstGeom prst="rect">
            <a:avLst/>
          </a:prstGeom>
          <a:noFill/>
        </p:spPr>
        <p:txBody>
          <a:bodyPr wrap="square" rtlCol="0">
            <a:spAutoFit/>
          </a:bodyPr>
          <a:lstStyle/>
          <a:p>
            <a:pPr algn="ctr"/>
            <a:r>
              <a:rPr lang="en-IN" sz="1000" b="1" dirty="0">
                <a:solidFill>
                  <a:schemeClr val="accent4"/>
                </a:solidFill>
              </a:rPr>
              <a:t>COALESCE()</a:t>
            </a:r>
          </a:p>
        </p:txBody>
      </p:sp>
    </p:spTree>
    <p:extLst>
      <p:ext uri="{BB962C8B-B14F-4D97-AF65-F5344CB8AC3E}">
        <p14:creationId xmlns:p14="http://schemas.microsoft.com/office/powerpoint/2010/main" val="371231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P spid="22"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Tomato Restaurant!</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90" name="Picture 2" descr="Free photo a dinner table with foods and soft drinks in a restaurant.">
            <a:extLst>
              <a:ext uri="{FF2B5EF4-FFF2-40B4-BE49-F238E27FC236}">
                <a16:creationId xmlns:a16="http://schemas.microsoft.com/office/drawing/2014/main" id="{FAC9E55B-AC2B-6C3C-1FA3-7CA4920C8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225" y="1542635"/>
            <a:ext cx="2287586" cy="28583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16F995D-4079-A690-7465-BD25EE8BCE9C}"/>
              </a:ext>
            </a:extLst>
          </p:cNvPr>
          <p:cNvGraphicFramePr>
            <a:graphicFrameLocks noGrp="1"/>
          </p:cNvGraphicFramePr>
          <p:nvPr>
            <p:extLst>
              <p:ext uri="{D42A27DB-BD31-4B8C-83A1-F6EECF244321}">
                <p14:modId xmlns:p14="http://schemas.microsoft.com/office/powerpoint/2010/main" val="406619931"/>
              </p:ext>
            </p:extLst>
          </p:nvPr>
        </p:nvGraphicFramePr>
        <p:xfrm>
          <a:off x="3436036" y="2181951"/>
          <a:ext cx="5264835" cy="1361350"/>
        </p:xfrm>
        <a:graphic>
          <a:graphicData uri="http://schemas.openxmlformats.org/drawingml/2006/table">
            <a:tbl>
              <a:tblPr>
                <a:tableStyleId>{775DCB02-9BB8-47FD-8907-85C794F793BA}</a:tableStyleId>
              </a:tblPr>
              <a:tblGrid>
                <a:gridCol w="1094759">
                  <a:extLst>
                    <a:ext uri="{9D8B030D-6E8A-4147-A177-3AD203B41FA5}">
                      <a16:colId xmlns:a16="http://schemas.microsoft.com/office/drawing/2014/main" val="3908633531"/>
                    </a:ext>
                  </a:extLst>
                </a:gridCol>
                <a:gridCol w="1311518">
                  <a:extLst>
                    <a:ext uri="{9D8B030D-6E8A-4147-A177-3AD203B41FA5}">
                      <a16:colId xmlns:a16="http://schemas.microsoft.com/office/drawing/2014/main" val="1581266088"/>
                    </a:ext>
                  </a:extLst>
                </a:gridCol>
                <a:gridCol w="1152263">
                  <a:extLst>
                    <a:ext uri="{9D8B030D-6E8A-4147-A177-3AD203B41FA5}">
                      <a16:colId xmlns:a16="http://schemas.microsoft.com/office/drawing/2014/main" val="3534872540"/>
                    </a:ext>
                  </a:extLst>
                </a:gridCol>
                <a:gridCol w="1028746">
                  <a:extLst>
                    <a:ext uri="{9D8B030D-6E8A-4147-A177-3AD203B41FA5}">
                      <a16:colId xmlns:a16="http://schemas.microsoft.com/office/drawing/2014/main" val="3539895230"/>
                    </a:ext>
                  </a:extLst>
                </a:gridCol>
                <a:gridCol w="677549">
                  <a:extLst>
                    <a:ext uri="{9D8B030D-6E8A-4147-A177-3AD203B41FA5}">
                      <a16:colId xmlns:a16="http://schemas.microsoft.com/office/drawing/2014/main" val="2667705900"/>
                    </a:ext>
                  </a:extLst>
                </a:gridCol>
              </a:tblGrid>
              <a:tr h="360082">
                <a:tc>
                  <a:txBody>
                    <a:bodyPr/>
                    <a:lstStyle/>
                    <a:p>
                      <a:pPr algn="l" fontAlgn="t"/>
                      <a:r>
                        <a:rPr lang="en-IN" sz="1100" b="1" i="0" u="none" strike="noStrike" cap="none" dirty="0" err="1">
                          <a:solidFill>
                            <a:schemeClr val="dk1"/>
                          </a:solidFill>
                          <a:effectLst/>
                          <a:latin typeface="+mn-lt"/>
                          <a:ea typeface="+mn-ea"/>
                          <a:cs typeface="+mn-cs"/>
                          <a:sym typeface="Arial"/>
                        </a:rPr>
                        <a:t>RestaurantID</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err="1">
                          <a:solidFill>
                            <a:schemeClr val="dk1"/>
                          </a:solidFill>
                          <a:effectLst/>
                          <a:latin typeface="+mn-lt"/>
                          <a:ea typeface="+mn-ea"/>
                          <a:cs typeface="+mn-cs"/>
                          <a:sym typeface="Arial"/>
                        </a:rPr>
                        <a:t>RestaurantName</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algn="l" fontAlgn="t"/>
                      <a:r>
                        <a:rPr lang="en-IN" sz="1100" b="1" i="0" u="none" strike="noStrike" cap="none" dirty="0">
                          <a:solidFill>
                            <a:schemeClr val="dk1"/>
                          </a:solidFill>
                          <a:effectLst/>
                          <a:latin typeface="+mn-lt"/>
                          <a:ea typeface="+mn-ea"/>
                          <a:cs typeface="+mn-cs"/>
                          <a:sym typeface="Arial"/>
                        </a:rPr>
                        <a:t>Cuisine</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a:solidFill>
                            <a:schemeClr val="dk1"/>
                          </a:solidFill>
                          <a:effectLst/>
                          <a:latin typeface="+mn-lt"/>
                          <a:ea typeface="+mn-ea"/>
                          <a:cs typeface="+mn-cs"/>
                          <a:sym typeface="Arial"/>
                        </a:rPr>
                        <a:t>Location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a:solidFill>
                            <a:schemeClr val="dk1"/>
                          </a:solidFill>
                          <a:effectLst/>
                          <a:latin typeface="+mn-lt"/>
                          <a:ea typeface="+mn-ea"/>
                          <a:cs typeface="+mn-cs"/>
                          <a:sym typeface="Arial"/>
                        </a:rPr>
                        <a:t>Rating</a:t>
                      </a:r>
                    </a:p>
                  </a:txBody>
                  <a:tcPr marL="6350" marR="6350" marT="6350" marB="0"/>
                </a:tc>
                <a:extLst>
                  <a:ext uri="{0D108BD9-81ED-4DB2-BD59-A6C34878D82A}">
                    <a16:rowId xmlns:a16="http://schemas.microsoft.com/office/drawing/2014/main" val="2801006023"/>
                  </a:ext>
                </a:extLst>
              </a:tr>
              <a:tr h="360082">
                <a:tc>
                  <a:txBody>
                    <a:bodyPr/>
                    <a:lstStyle/>
                    <a:p>
                      <a:pPr algn="l" fontAlgn="t"/>
                      <a:r>
                        <a:rPr lang="en-IN" sz="1100" b="0" i="0" u="none" strike="noStrike" cap="none" dirty="0">
                          <a:solidFill>
                            <a:schemeClr val="accent6"/>
                          </a:solidFill>
                          <a:effectLst/>
                          <a:latin typeface="+mn-lt"/>
                          <a:ea typeface="+mn-ea"/>
                          <a:cs typeface="+mn-cs"/>
                          <a:sym typeface="Arial"/>
                        </a:rPr>
                        <a:t>INT PRIMARY KEY</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VARCHAR(100)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VARCHAR(50)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VARCHAR(100)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FLOAT</a:t>
                      </a:r>
                    </a:p>
                  </a:txBody>
                  <a:tcPr marL="6350" marR="6350" marT="6350" marB="0"/>
                </a:tc>
                <a:extLst>
                  <a:ext uri="{0D108BD9-81ED-4DB2-BD59-A6C34878D82A}">
                    <a16:rowId xmlns:a16="http://schemas.microsoft.com/office/drawing/2014/main" val="3447626030"/>
                  </a:ext>
                </a:extLst>
              </a:tr>
              <a:tr h="274412">
                <a:tc>
                  <a:txBody>
                    <a:bodyPr/>
                    <a:lstStyle/>
                    <a:p>
                      <a:pPr algn="l" fontAlgn="t"/>
                      <a:r>
                        <a:rPr lang="en-IN" sz="1100" b="0" i="0" u="none" strike="noStrike" dirty="0">
                          <a:solidFill>
                            <a:srgbClr val="161616"/>
                          </a:solidFill>
                          <a:effectLst/>
                          <a:latin typeface="Segoe UI" panose="020B0502040204020203" pitchFamily="34" charset="0"/>
                        </a:rPr>
                        <a:t>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Italian Delights</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Italian</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New York</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4.5</a:t>
                      </a:r>
                    </a:p>
                  </a:txBody>
                  <a:tcPr marL="6350" marR="6350" marT="6350" marB="0"/>
                </a:tc>
                <a:extLst>
                  <a:ext uri="{0D108BD9-81ED-4DB2-BD59-A6C34878D82A}">
                    <a16:rowId xmlns:a16="http://schemas.microsoft.com/office/drawing/2014/main" val="3635573513"/>
                  </a:ext>
                </a:extLst>
              </a:tr>
              <a:tr h="183387">
                <a:tc>
                  <a:txBody>
                    <a:bodyPr/>
                    <a:lstStyle/>
                    <a:p>
                      <a:pPr algn="l" fontAlgn="t"/>
                      <a:r>
                        <a:rPr lang="en-IN" sz="1100" b="0" i="0" u="none" strike="noStrike" dirty="0">
                          <a:solidFill>
                            <a:srgbClr val="161616"/>
                          </a:solidFill>
                          <a:effectLst/>
                          <a:latin typeface="Segoe UI" panose="020B0502040204020203" pitchFamily="34" charset="0"/>
                        </a:rPr>
                        <a:t>2</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Spicy Bites</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 Indian</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London</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5</a:t>
                      </a:r>
                    </a:p>
                  </a:txBody>
                  <a:tcPr marL="6350" marR="6350" marT="6350" marB="0"/>
                </a:tc>
                <a:extLst>
                  <a:ext uri="{0D108BD9-81ED-4DB2-BD59-A6C34878D82A}">
                    <a16:rowId xmlns:a16="http://schemas.microsoft.com/office/drawing/2014/main" val="1781325556"/>
                  </a:ext>
                </a:extLst>
              </a:tr>
              <a:tr h="183387">
                <a:tc>
                  <a:txBody>
                    <a:bodyPr/>
                    <a:lstStyle/>
                    <a:p>
                      <a:pPr algn="l" fontAlgn="t"/>
                      <a:r>
                        <a:rPr lang="en-IN" sz="1100" u="none" strike="noStrike" dirty="0">
                          <a:effectLst/>
                        </a:rPr>
                        <a:t>3</a:t>
                      </a:r>
                      <a:endParaRPr lang="en-IN" sz="1100" b="0" i="0" u="none" strike="noStrike" dirty="0">
                        <a:solidFill>
                          <a:srgbClr val="161616"/>
                        </a:solidFill>
                        <a:effectLst/>
                        <a:latin typeface="Segoe UI" panose="020B0502040204020203" pitchFamily="34" charset="0"/>
                      </a:endParaRP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Sushi Palace</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Japanese</a:t>
                      </a:r>
                    </a:p>
                  </a:txBody>
                  <a:tcPr marL="6350" marR="6350" marT="6350" marB="0"/>
                </a:tc>
                <a:tc>
                  <a:txBody>
                    <a:bodyPr/>
                    <a:lstStyle/>
                    <a:p>
                      <a:pPr algn="l" fontAlgn="b"/>
                      <a:r>
                        <a:rPr lang="en-IN" sz="1100" b="0" i="0" u="none" strike="noStrike" cap="none" dirty="0">
                          <a:solidFill>
                            <a:schemeClr val="dk1"/>
                          </a:solidFill>
                          <a:effectLst/>
                          <a:latin typeface="+mn-lt"/>
                          <a:ea typeface="+mn-ea"/>
                          <a:cs typeface="+mn-cs"/>
                          <a:sym typeface="Arial"/>
                        </a:rPr>
                        <a:t> Tokyo</a:t>
                      </a:r>
                    </a:p>
                  </a:txBody>
                  <a:tcPr marL="6350" marR="6350" marT="6350" marB="0" anchor="b"/>
                </a:tc>
                <a:tc>
                  <a:txBody>
                    <a:bodyPr/>
                    <a:lstStyle/>
                    <a:p>
                      <a:pPr algn="l" fontAlgn="b"/>
                      <a:r>
                        <a:rPr lang="en-IN" sz="1100" b="0" i="0" u="none" strike="noStrike" cap="none" dirty="0">
                          <a:solidFill>
                            <a:schemeClr val="dk1"/>
                          </a:solidFill>
                          <a:effectLst/>
                          <a:latin typeface="+mn-lt"/>
                          <a:ea typeface="+mn-ea"/>
                          <a:cs typeface="+mn-cs"/>
                          <a:sym typeface="Arial"/>
                        </a:rPr>
                        <a:t>4.2</a:t>
                      </a:r>
                    </a:p>
                  </a:txBody>
                  <a:tcPr marL="6350" marR="6350" marT="6350" marB="0" anchor="b"/>
                </a:tc>
                <a:extLst>
                  <a:ext uri="{0D108BD9-81ED-4DB2-BD59-A6C34878D82A}">
                    <a16:rowId xmlns:a16="http://schemas.microsoft.com/office/drawing/2014/main" val="3575818607"/>
                  </a:ext>
                </a:extLst>
              </a:tr>
            </a:tbl>
          </a:graphicData>
        </a:graphic>
      </p:graphicFrame>
      <p:sp>
        <p:nvSpPr>
          <p:cNvPr id="4" name="TextBox 3">
            <a:extLst>
              <a:ext uri="{FF2B5EF4-FFF2-40B4-BE49-F238E27FC236}">
                <a16:creationId xmlns:a16="http://schemas.microsoft.com/office/drawing/2014/main" id="{35685757-6F8F-08B4-E640-B870196A232A}"/>
              </a:ext>
            </a:extLst>
          </p:cNvPr>
          <p:cNvSpPr txBox="1"/>
          <p:nvPr/>
        </p:nvSpPr>
        <p:spPr>
          <a:xfrm>
            <a:off x="2479185" y="1542635"/>
            <a:ext cx="6587255" cy="400110"/>
          </a:xfrm>
          <a:prstGeom prst="rect">
            <a:avLst/>
          </a:prstGeom>
          <a:noFill/>
        </p:spPr>
        <p:txBody>
          <a:bodyPr wrap="square" rtlCol="0">
            <a:spAutoFit/>
          </a:bodyPr>
          <a:lstStyle/>
          <a:p>
            <a:pPr algn="ctr"/>
            <a:r>
              <a:rPr lang="en-IN" sz="2000" b="1" dirty="0">
                <a:solidFill>
                  <a:schemeClr val="accent4"/>
                </a:solidFill>
              </a:rPr>
              <a:t>Restaurants</a:t>
            </a:r>
          </a:p>
        </p:txBody>
      </p:sp>
    </p:spTree>
    <p:extLst>
      <p:ext uri="{BB962C8B-B14F-4D97-AF65-F5344CB8AC3E}">
        <p14:creationId xmlns:p14="http://schemas.microsoft.com/office/powerpoint/2010/main" val="2187524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Amazing ecommerce!</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316F995D-4079-A690-7465-BD25EE8BCE9C}"/>
              </a:ext>
            </a:extLst>
          </p:cNvPr>
          <p:cNvGraphicFramePr>
            <a:graphicFrameLocks noGrp="1"/>
          </p:cNvGraphicFramePr>
          <p:nvPr>
            <p:extLst>
              <p:ext uri="{D42A27DB-BD31-4B8C-83A1-F6EECF244321}">
                <p14:modId xmlns:p14="http://schemas.microsoft.com/office/powerpoint/2010/main" val="229028870"/>
              </p:ext>
            </p:extLst>
          </p:nvPr>
        </p:nvGraphicFramePr>
        <p:xfrm>
          <a:off x="334736" y="1975530"/>
          <a:ext cx="8343899" cy="1992589"/>
        </p:xfrm>
        <a:graphic>
          <a:graphicData uri="http://schemas.openxmlformats.org/drawingml/2006/table">
            <a:tbl>
              <a:tblPr>
                <a:tableStyleId>{775DCB02-9BB8-47FD-8907-85C794F793BA}</a:tableStyleId>
              </a:tblPr>
              <a:tblGrid>
                <a:gridCol w="889907">
                  <a:extLst>
                    <a:ext uri="{9D8B030D-6E8A-4147-A177-3AD203B41FA5}">
                      <a16:colId xmlns:a16="http://schemas.microsoft.com/office/drawing/2014/main" val="3908633531"/>
                    </a:ext>
                  </a:extLst>
                </a:gridCol>
                <a:gridCol w="1494064">
                  <a:extLst>
                    <a:ext uri="{9D8B030D-6E8A-4147-A177-3AD203B41FA5}">
                      <a16:colId xmlns:a16="http://schemas.microsoft.com/office/drawing/2014/main" val="1581266088"/>
                    </a:ext>
                  </a:extLst>
                </a:gridCol>
                <a:gridCol w="1396093">
                  <a:extLst>
                    <a:ext uri="{9D8B030D-6E8A-4147-A177-3AD203B41FA5}">
                      <a16:colId xmlns:a16="http://schemas.microsoft.com/office/drawing/2014/main" val="3534872540"/>
                    </a:ext>
                  </a:extLst>
                </a:gridCol>
                <a:gridCol w="1289957">
                  <a:extLst>
                    <a:ext uri="{9D8B030D-6E8A-4147-A177-3AD203B41FA5}">
                      <a16:colId xmlns:a16="http://schemas.microsoft.com/office/drawing/2014/main" val="3539895230"/>
                    </a:ext>
                  </a:extLst>
                </a:gridCol>
                <a:gridCol w="1102179">
                  <a:extLst>
                    <a:ext uri="{9D8B030D-6E8A-4147-A177-3AD203B41FA5}">
                      <a16:colId xmlns:a16="http://schemas.microsoft.com/office/drawing/2014/main" val="2667705900"/>
                    </a:ext>
                  </a:extLst>
                </a:gridCol>
                <a:gridCol w="1053193">
                  <a:extLst>
                    <a:ext uri="{9D8B030D-6E8A-4147-A177-3AD203B41FA5}">
                      <a16:colId xmlns:a16="http://schemas.microsoft.com/office/drawing/2014/main" val="818040472"/>
                    </a:ext>
                  </a:extLst>
                </a:gridCol>
                <a:gridCol w="1118506">
                  <a:extLst>
                    <a:ext uri="{9D8B030D-6E8A-4147-A177-3AD203B41FA5}">
                      <a16:colId xmlns:a16="http://schemas.microsoft.com/office/drawing/2014/main" val="4183536929"/>
                    </a:ext>
                  </a:extLst>
                </a:gridCol>
              </a:tblGrid>
              <a:tr h="420278">
                <a:tc>
                  <a:txBody>
                    <a:bodyPr/>
                    <a:lstStyle/>
                    <a:p>
                      <a:pPr algn="l" fontAlgn="t"/>
                      <a:r>
                        <a:rPr lang="en-IN" sz="1100" b="1" i="0" u="none" strike="noStrike" cap="none" dirty="0" err="1">
                          <a:solidFill>
                            <a:schemeClr val="dk1"/>
                          </a:solidFill>
                          <a:effectLst/>
                          <a:latin typeface="+mn-lt"/>
                          <a:ea typeface="+mn-ea"/>
                          <a:cs typeface="+mn-cs"/>
                          <a:sym typeface="Arial"/>
                        </a:rPr>
                        <a:t>CustomerID</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a:solidFill>
                            <a:schemeClr val="dk1"/>
                          </a:solidFill>
                          <a:effectLst/>
                          <a:latin typeface="+mn-lt"/>
                          <a:ea typeface="+mn-ea"/>
                          <a:cs typeface="+mn-cs"/>
                          <a:sym typeface="Arial"/>
                        </a:rPr>
                        <a:t>FirstName </a:t>
                      </a:r>
                    </a:p>
                  </a:txBody>
                  <a:tcPr marL="6350" marR="6350" marT="6350" marB="0"/>
                </a:tc>
                <a:tc>
                  <a:txBody>
                    <a:bodyPr/>
                    <a:lstStyle/>
                    <a:p>
                      <a:pPr algn="l" fontAlgn="t"/>
                      <a:r>
                        <a:rPr lang="en-IN" sz="1100" b="1" i="0" u="none" strike="noStrike" cap="none" dirty="0" err="1">
                          <a:solidFill>
                            <a:schemeClr val="dk1"/>
                          </a:solidFill>
                          <a:effectLst/>
                          <a:latin typeface="+mn-lt"/>
                          <a:ea typeface="+mn-ea"/>
                          <a:cs typeface="+mn-cs"/>
                          <a:sym typeface="Arial"/>
                        </a:rPr>
                        <a:t>LastName</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a:solidFill>
                            <a:schemeClr val="dk1"/>
                          </a:solidFill>
                          <a:effectLst/>
                          <a:latin typeface="+mn-lt"/>
                          <a:ea typeface="+mn-ea"/>
                          <a:cs typeface="+mn-cs"/>
                          <a:sym typeface="Arial"/>
                        </a:rPr>
                        <a:t>Email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a:solidFill>
                            <a:schemeClr val="dk1"/>
                          </a:solidFill>
                          <a:effectLst/>
                          <a:latin typeface="+mn-lt"/>
                          <a:ea typeface="+mn-ea"/>
                          <a:cs typeface="+mn-cs"/>
                          <a:sym typeface="Arial"/>
                        </a:rPr>
                        <a:t>Phone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a:solidFill>
                            <a:schemeClr val="dk1"/>
                          </a:solidFill>
                          <a:effectLst/>
                          <a:latin typeface="+mn-lt"/>
                          <a:ea typeface="+mn-ea"/>
                          <a:cs typeface="+mn-cs"/>
                          <a:sym typeface="Arial"/>
                        </a:rPr>
                        <a:t>Address</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err="1">
                          <a:solidFill>
                            <a:schemeClr val="dk1"/>
                          </a:solidFill>
                          <a:effectLst/>
                          <a:latin typeface="+mn-lt"/>
                          <a:ea typeface="+mn-ea"/>
                          <a:cs typeface="+mn-cs"/>
                          <a:sym typeface="Arial"/>
                        </a:rPr>
                        <a:t>MembershipLevel</a:t>
                      </a:r>
                      <a:r>
                        <a:rPr lang="en-IN" sz="1100" b="1" i="0" u="none" strike="noStrike" cap="none" dirty="0">
                          <a:solidFill>
                            <a:schemeClr val="dk1"/>
                          </a:solidFill>
                          <a:effectLst/>
                          <a:latin typeface="+mn-lt"/>
                          <a:ea typeface="+mn-ea"/>
                          <a:cs typeface="+mn-cs"/>
                          <a:sym typeface="Arial"/>
                        </a:rPr>
                        <a:t> </a:t>
                      </a:r>
                    </a:p>
                  </a:txBody>
                  <a:tcPr marL="6350" marR="6350" marT="6350" marB="0"/>
                </a:tc>
                <a:extLst>
                  <a:ext uri="{0D108BD9-81ED-4DB2-BD59-A6C34878D82A}">
                    <a16:rowId xmlns:a16="http://schemas.microsoft.com/office/drawing/2014/main" val="2801006023"/>
                  </a:ext>
                </a:extLst>
              </a:tr>
              <a:tr h="512217">
                <a:tc>
                  <a:txBody>
                    <a:bodyPr/>
                    <a:lstStyle/>
                    <a:p>
                      <a:pPr algn="l" fontAlgn="t"/>
                      <a:r>
                        <a:rPr lang="en-IN" sz="1100" b="0" i="0" u="none" strike="noStrike" cap="none" dirty="0">
                          <a:solidFill>
                            <a:schemeClr val="accent6"/>
                          </a:solidFill>
                          <a:effectLst/>
                          <a:latin typeface="+mn-lt"/>
                          <a:ea typeface="+mn-ea"/>
                          <a:cs typeface="+mn-cs"/>
                          <a:sym typeface="Arial"/>
                        </a:rPr>
                        <a:t>INT PRIMARY KEY</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VARCHAR(50)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VARCHAR(50)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VARCHAR(100)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VARCHAR(15)</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VARCHAR(200)</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VARCHAR(200)</a:t>
                      </a:r>
                    </a:p>
                  </a:txBody>
                  <a:tcPr marL="6350" marR="6350" marT="6350" marB="0"/>
                </a:tc>
                <a:extLst>
                  <a:ext uri="{0D108BD9-81ED-4DB2-BD59-A6C34878D82A}">
                    <a16:rowId xmlns:a16="http://schemas.microsoft.com/office/drawing/2014/main" val="3447626030"/>
                  </a:ext>
                </a:extLst>
              </a:tr>
              <a:tr h="359232">
                <a:tc>
                  <a:txBody>
                    <a:bodyPr/>
                    <a:lstStyle/>
                    <a:p>
                      <a:pPr algn="l" fontAlgn="t"/>
                      <a:r>
                        <a:rPr lang="en-IN" sz="1100" b="0" i="0" u="none" strike="noStrike" dirty="0">
                          <a:solidFill>
                            <a:srgbClr val="161616"/>
                          </a:solidFill>
                          <a:effectLst/>
                          <a:latin typeface="Segoe UI" panose="020B0502040204020203" pitchFamily="34" charset="0"/>
                        </a:rPr>
                        <a:t>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John</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Doe</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hlinkClick r:id="rId3"/>
                        </a:rPr>
                        <a:t>john.doe@example.com</a:t>
                      </a:r>
                      <a:endParaRPr lang="en-IN" sz="1100" b="0" i="0" u="none" strike="noStrike" cap="none" dirty="0">
                        <a:solidFill>
                          <a:schemeClr val="dk1"/>
                        </a:solidFill>
                        <a:effectLst/>
                        <a:latin typeface="+mn-lt"/>
                        <a:ea typeface="+mn-ea"/>
                        <a:cs typeface="+mn-cs"/>
                        <a:sym typeface="Arial"/>
                      </a:endParaRP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+1234567890</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123 Main St, City</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Silver</a:t>
                      </a:r>
                    </a:p>
                  </a:txBody>
                  <a:tcPr marL="6350" marR="6350" marT="6350" marB="0"/>
                </a:tc>
                <a:extLst>
                  <a:ext uri="{0D108BD9-81ED-4DB2-BD59-A6C34878D82A}">
                    <a16:rowId xmlns:a16="http://schemas.microsoft.com/office/drawing/2014/main" val="3635573513"/>
                  </a:ext>
                </a:extLst>
              </a:tr>
              <a:tr h="359232">
                <a:tc>
                  <a:txBody>
                    <a:bodyPr/>
                    <a:lstStyle/>
                    <a:p>
                      <a:pPr algn="l" fontAlgn="t"/>
                      <a:r>
                        <a:rPr lang="en-IN" sz="1100" b="0" i="0" u="none" strike="noStrike" dirty="0">
                          <a:solidFill>
                            <a:srgbClr val="161616"/>
                          </a:solidFill>
                          <a:effectLst/>
                          <a:latin typeface="Segoe UI" panose="020B0502040204020203" pitchFamily="34" charset="0"/>
                        </a:rPr>
                        <a:t>2</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Jane</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Smith</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hlinkClick r:id="rId4">
                            <a:extLst>
                              <a:ext uri="{A12FA001-AC4F-418D-AE19-62706E023703}">
                                <ahyp:hlinkClr xmlns:ahyp="http://schemas.microsoft.com/office/drawing/2018/hyperlinkcolor" val="tx"/>
                              </a:ext>
                            </a:extLst>
                          </a:hlinkClick>
                        </a:rPr>
                        <a:t>jane.smith@example.com</a:t>
                      </a:r>
                      <a:endParaRPr lang="en-IN" sz="1100" b="0" i="0" u="none" strike="noStrike" cap="none" dirty="0">
                        <a:solidFill>
                          <a:schemeClr val="dk1"/>
                        </a:solidFill>
                        <a:effectLst/>
                        <a:latin typeface="+mn-lt"/>
                        <a:ea typeface="+mn-ea"/>
                        <a:cs typeface="+mn-cs"/>
                        <a:sym typeface="Arial"/>
                      </a:endParaRP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+0987654321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456 Broadway, Town</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Gold</a:t>
                      </a:r>
                    </a:p>
                  </a:txBody>
                  <a:tcPr marL="6350" marR="6350" marT="6350" marB="0"/>
                </a:tc>
                <a:extLst>
                  <a:ext uri="{0D108BD9-81ED-4DB2-BD59-A6C34878D82A}">
                    <a16:rowId xmlns:a16="http://schemas.microsoft.com/office/drawing/2014/main" val="1781325556"/>
                  </a:ext>
                </a:extLst>
              </a:tr>
              <a:tr h="194524">
                <a:tc>
                  <a:txBody>
                    <a:bodyPr/>
                    <a:lstStyle/>
                    <a:p>
                      <a:pPr algn="l" fontAlgn="t"/>
                      <a:r>
                        <a:rPr lang="en-IN" sz="1100" u="none" strike="noStrike" dirty="0">
                          <a:effectLst/>
                        </a:rPr>
                        <a:t>3</a:t>
                      </a:r>
                      <a:endParaRPr lang="en-IN" sz="1100" b="0" i="0" u="none" strike="noStrike" dirty="0">
                        <a:solidFill>
                          <a:srgbClr val="161616"/>
                        </a:solidFill>
                        <a:effectLst/>
                        <a:latin typeface="Segoe UI" panose="020B0502040204020203" pitchFamily="34" charset="0"/>
                      </a:endParaRP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Bob</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Johnson</a:t>
                      </a:r>
                    </a:p>
                  </a:txBody>
                  <a:tcPr marL="6350" marR="6350" marT="6350" marB="0"/>
                </a:tc>
                <a:tc>
                  <a:txBody>
                    <a:bodyPr/>
                    <a:lstStyle/>
                    <a:p>
                      <a:pPr algn="l" fontAlgn="b"/>
                      <a:r>
                        <a:rPr lang="en-IN" sz="1100" b="0" i="0" u="none" strike="noStrike" cap="none" dirty="0">
                          <a:solidFill>
                            <a:schemeClr val="dk1"/>
                          </a:solidFill>
                          <a:effectLst/>
                          <a:latin typeface="+mn-lt"/>
                          <a:ea typeface="+mn-ea"/>
                          <a:cs typeface="+mn-cs"/>
                          <a:sym typeface="Arial"/>
                        </a:rPr>
                        <a:t>bob.johnson@example.com</a:t>
                      </a:r>
                    </a:p>
                  </a:txBody>
                  <a:tcPr marL="6350" marR="6350" marT="6350" marB="0" anchor="b"/>
                </a:tc>
                <a:tc>
                  <a:txBody>
                    <a:bodyPr/>
                    <a:lstStyle/>
                    <a:p>
                      <a:pPr algn="l" fontAlgn="b"/>
                      <a:r>
                        <a:rPr lang="en-IN" sz="1100" b="0" i="0" u="none" strike="noStrike" cap="none" dirty="0">
                          <a:solidFill>
                            <a:schemeClr val="dk1"/>
                          </a:solidFill>
                          <a:effectLst/>
                          <a:latin typeface="+mn-lt"/>
                          <a:ea typeface="+mn-ea"/>
                          <a:cs typeface="+mn-cs"/>
                          <a:sym typeface="Arial"/>
                        </a:rPr>
                        <a:t>+9876543210</a:t>
                      </a:r>
                    </a:p>
                  </a:txBody>
                  <a:tcPr marL="6350" marR="6350" marT="6350" marB="0" anchor="b"/>
                </a:tc>
                <a:tc>
                  <a:txBody>
                    <a:bodyPr/>
                    <a:lstStyle/>
                    <a:p>
                      <a:pPr algn="l" fontAlgn="b"/>
                      <a:r>
                        <a:rPr lang="en-IN" sz="1100" b="0" i="0" u="none" strike="noStrike" cap="none" dirty="0">
                          <a:solidFill>
                            <a:schemeClr val="dk1"/>
                          </a:solidFill>
                          <a:effectLst/>
                          <a:latin typeface="+mn-lt"/>
                          <a:ea typeface="+mn-ea"/>
                          <a:cs typeface="+mn-cs"/>
                          <a:sym typeface="Arial"/>
                        </a:rPr>
                        <a:t>789 Elm St, Village</a:t>
                      </a:r>
                    </a:p>
                  </a:txBody>
                  <a:tcPr marL="6350" marR="6350" marT="6350" marB="0" anchor="b"/>
                </a:tc>
                <a:tc>
                  <a:txBody>
                    <a:bodyPr/>
                    <a:lstStyle/>
                    <a:p>
                      <a:pPr algn="l" fontAlgn="b"/>
                      <a:r>
                        <a:rPr lang="en-IN" sz="1100" b="0" i="0" u="none" strike="noStrike" cap="none" dirty="0">
                          <a:solidFill>
                            <a:schemeClr val="dk1"/>
                          </a:solidFill>
                          <a:effectLst/>
                          <a:latin typeface="+mn-lt"/>
                          <a:ea typeface="+mn-ea"/>
                          <a:cs typeface="+mn-cs"/>
                          <a:sym typeface="Arial"/>
                        </a:rPr>
                        <a:t>Bronze</a:t>
                      </a:r>
                    </a:p>
                  </a:txBody>
                  <a:tcPr marL="6350" marR="6350" marT="6350" marB="0" anchor="b"/>
                </a:tc>
                <a:extLst>
                  <a:ext uri="{0D108BD9-81ED-4DB2-BD59-A6C34878D82A}">
                    <a16:rowId xmlns:a16="http://schemas.microsoft.com/office/drawing/2014/main" val="3575818607"/>
                  </a:ext>
                </a:extLst>
              </a:tr>
            </a:tbl>
          </a:graphicData>
        </a:graphic>
      </p:graphicFrame>
      <p:sp>
        <p:nvSpPr>
          <p:cNvPr id="4" name="TextBox 3">
            <a:extLst>
              <a:ext uri="{FF2B5EF4-FFF2-40B4-BE49-F238E27FC236}">
                <a16:creationId xmlns:a16="http://schemas.microsoft.com/office/drawing/2014/main" id="{35685757-6F8F-08B4-E640-B870196A232A}"/>
              </a:ext>
            </a:extLst>
          </p:cNvPr>
          <p:cNvSpPr txBox="1"/>
          <p:nvPr/>
        </p:nvSpPr>
        <p:spPr>
          <a:xfrm>
            <a:off x="870754" y="1412007"/>
            <a:ext cx="6587255" cy="400110"/>
          </a:xfrm>
          <a:prstGeom prst="rect">
            <a:avLst/>
          </a:prstGeom>
          <a:noFill/>
        </p:spPr>
        <p:txBody>
          <a:bodyPr wrap="square" rtlCol="0">
            <a:spAutoFit/>
          </a:bodyPr>
          <a:lstStyle/>
          <a:p>
            <a:pPr algn="ctr"/>
            <a:r>
              <a:rPr lang="en-IN" sz="2000" b="1" dirty="0">
                <a:solidFill>
                  <a:schemeClr val="accent4"/>
                </a:solidFill>
              </a:rPr>
              <a:t>ecommerce</a:t>
            </a:r>
          </a:p>
        </p:txBody>
      </p:sp>
    </p:spTree>
    <p:extLst>
      <p:ext uri="{BB962C8B-B14F-4D97-AF65-F5344CB8AC3E}">
        <p14:creationId xmlns:p14="http://schemas.microsoft.com/office/powerpoint/2010/main" val="1629430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String functions in a SELECT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1367ABB7-76F1-4518-62F8-E606FC2C06FA}"/>
              </a:ext>
            </a:extLst>
          </p:cNvPr>
          <p:cNvSpPr txBox="1"/>
          <p:nvPr/>
        </p:nvSpPr>
        <p:spPr>
          <a:xfrm>
            <a:off x="1557123" y="1195662"/>
            <a:ext cx="6320918" cy="584775"/>
          </a:xfrm>
          <a:prstGeom prst="rect">
            <a:avLst/>
          </a:prstGeom>
          <a:noFill/>
        </p:spPr>
        <p:txBody>
          <a:bodyPr wrap="square">
            <a:spAutoFit/>
          </a:bodyPr>
          <a:lstStyle/>
          <a:p>
            <a:pPr algn="ctr"/>
            <a:r>
              <a:rPr lang="en-US" sz="1600" dirty="0">
                <a:solidFill>
                  <a:schemeClr val="dk2"/>
                </a:solidFill>
                <a:latin typeface="Montserrat"/>
              </a:rPr>
              <a:t>String functions perform an operation on a string input value and return a string or numeric value.</a:t>
            </a:r>
            <a:endParaRPr lang="en-IN" sz="1600" dirty="0">
              <a:solidFill>
                <a:schemeClr val="dk2"/>
              </a:solidFill>
              <a:latin typeface="Montserrat"/>
            </a:endParaRPr>
          </a:p>
        </p:txBody>
      </p:sp>
      <p:graphicFrame>
        <p:nvGraphicFramePr>
          <p:cNvPr id="6" name="Table 5">
            <a:extLst>
              <a:ext uri="{FF2B5EF4-FFF2-40B4-BE49-F238E27FC236}">
                <a16:creationId xmlns:a16="http://schemas.microsoft.com/office/drawing/2014/main" id="{FF56DB72-D8EF-6FC9-9F4E-54061F7A1C17}"/>
              </a:ext>
            </a:extLst>
          </p:cNvPr>
          <p:cNvGraphicFramePr>
            <a:graphicFrameLocks noGrp="1"/>
          </p:cNvGraphicFramePr>
          <p:nvPr>
            <p:extLst>
              <p:ext uri="{D42A27DB-BD31-4B8C-83A1-F6EECF244321}">
                <p14:modId xmlns:p14="http://schemas.microsoft.com/office/powerpoint/2010/main" val="10893119"/>
              </p:ext>
            </p:extLst>
          </p:nvPr>
        </p:nvGraphicFramePr>
        <p:xfrm>
          <a:off x="1649750" y="1850857"/>
          <a:ext cx="6345800" cy="3178342"/>
        </p:xfrm>
        <a:graphic>
          <a:graphicData uri="http://schemas.openxmlformats.org/drawingml/2006/table">
            <a:tbl>
              <a:tblPr>
                <a:tableStyleId>{775DCB02-9BB8-47FD-8907-85C794F793BA}</a:tableStyleId>
              </a:tblPr>
              <a:tblGrid>
                <a:gridCol w="1586450">
                  <a:extLst>
                    <a:ext uri="{9D8B030D-6E8A-4147-A177-3AD203B41FA5}">
                      <a16:colId xmlns:a16="http://schemas.microsoft.com/office/drawing/2014/main" val="425355635"/>
                    </a:ext>
                  </a:extLst>
                </a:gridCol>
                <a:gridCol w="1586450">
                  <a:extLst>
                    <a:ext uri="{9D8B030D-6E8A-4147-A177-3AD203B41FA5}">
                      <a16:colId xmlns:a16="http://schemas.microsoft.com/office/drawing/2014/main" val="1081599300"/>
                    </a:ext>
                  </a:extLst>
                </a:gridCol>
                <a:gridCol w="1586450">
                  <a:extLst>
                    <a:ext uri="{9D8B030D-6E8A-4147-A177-3AD203B41FA5}">
                      <a16:colId xmlns:a16="http://schemas.microsoft.com/office/drawing/2014/main" val="2299057902"/>
                    </a:ext>
                  </a:extLst>
                </a:gridCol>
                <a:gridCol w="1586450">
                  <a:extLst>
                    <a:ext uri="{9D8B030D-6E8A-4147-A177-3AD203B41FA5}">
                      <a16:colId xmlns:a16="http://schemas.microsoft.com/office/drawing/2014/main" val="2861882721"/>
                    </a:ext>
                  </a:extLst>
                </a:gridCol>
              </a:tblGrid>
              <a:tr h="157058">
                <a:tc>
                  <a:txBody>
                    <a:bodyPr/>
                    <a:lstStyle/>
                    <a:p>
                      <a:pPr fontAlgn="b"/>
                      <a:r>
                        <a:rPr lang="en-IN" sz="700" b="1">
                          <a:effectLst/>
                        </a:rPr>
                        <a:t>Function</a:t>
                      </a:r>
                    </a:p>
                  </a:txBody>
                  <a:tcPr marL="48344" marR="48344" marT="24172" marB="24172" anchor="b"/>
                </a:tc>
                <a:tc>
                  <a:txBody>
                    <a:bodyPr/>
                    <a:lstStyle/>
                    <a:p>
                      <a:pPr fontAlgn="b"/>
                      <a:r>
                        <a:rPr lang="en-IN" sz="700" b="1">
                          <a:effectLst/>
                        </a:rPr>
                        <a:t>Description</a:t>
                      </a:r>
                    </a:p>
                  </a:txBody>
                  <a:tcPr marL="48344" marR="48344" marT="24172" marB="24172" anchor="b"/>
                </a:tc>
                <a:tc>
                  <a:txBody>
                    <a:bodyPr/>
                    <a:lstStyle/>
                    <a:p>
                      <a:pPr fontAlgn="b"/>
                      <a:r>
                        <a:rPr lang="en-IN" sz="700" b="1">
                          <a:effectLst/>
                        </a:rPr>
                        <a:t>Example</a:t>
                      </a:r>
                    </a:p>
                  </a:txBody>
                  <a:tcPr marL="48344" marR="48344" marT="24172" marB="24172" anchor="b"/>
                </a:tc>
                <a:tc>
                  <a:txBody>
                    <a:bodyPr/>
                    <a:lstStyle/>
                    <a:p>
                      <a:pPr fontAlgn="b"/>
                      <a:r>
                        <a:rPr lang="en-IN" sz="700" b="1">
                          <a:effectLst/>
                        </a:rPr>
                        <a:t>Output</a:t>
                      </a:r>
                    </a:p>
                  </a:txBody>
                  <a:tcPr marL="48344" marR="48344" marT="24172" marB="24172" anchor="b"/>
                </a:tc>
                <a:extLst>
                  <a:ext uri="{0D108BD9-81ED-4DB2-BD59-A6C34878D82A}">
                    <a16:rowId xmlns:a16="http://schemas.microsoft.com/office/drawing/2014/main" val="3206096387"/>
                  </a:ext>
                </a:extLst>
              </a:tr>
              <a:tr h="252906">
                <a:tc>
                  <a:txBody>
                    <a:bodyPr/>
                    <a:lstStyle/>
                    <a:p>
                      <a:pPr fontAlgn="base"/>
                      <a:r>
                        <a:rPr lang="en-IN" sz="700">
                          <a:effectLst/>
                        </a:rPr>
                        <a:t>LEN()</a:t>
                      </a:r>
                    </a:p>
                  </a:txBody>
                  <a:tcPr marL="48344" marR="48344" marT="24172" marB="24172" anchor="ctr"/>
                </a:tc>
                <a:tc>
                  <a:txBody>
                    <a:bodyPr/>
                    <a:lstStyle/>
                    <a:p>
                      <a:pPr fontAlgn="base"/>
                      <a:r>
                        <a:rPr lang="en-US" sz="700">
                          <a:effectLst/>
                        </a:rPr>
                        <a:t>Returns the length of a string.</a:t>
                      </a:r>
                    </a:p>
                  </a:txBody>
                  <a:tcPr marL="48344" marR="48344" marT="24172" marB="24172" anchor="ctr"/>
                </a:tc>
                <a:tc>
                  <a:txBody>
                    <a:bodyPr/>
                    <a:lstStyle/>
                    <a:p>
                      <a:pPr fontAlgn="base"/>
                      <a:r>
                        <a:rPr lang="en-IN" sz="700">
                          <a:effectLst/>
                        </a:rPr>
                        <a:t>SELECT LEN('Hello, world!')</a:t>
                      </a:r>
                    </a:p>
                  </a:txBody>
                  <a:tcPr marL="48344" marR="48344" marT="24172" marB="24172" anchor="ctr"/>
                </a:tc>
                <a:tc>
                  <a:txBody>
                    <a:bodyPr/>
                    <a:lstStyle/>
                    <a:p>
                      <a:pPr fontAlgn="base"/>
                      <a:r>
                        <a:rPr lang="en-IN" sz="700">
                          <a:effectLst/>
                        </a:rPr>
                        <a:t>13</a:t>
                      </a:r>
                    </a:p>
                  </a:txBody>
                  <a:tcPr marL="48344" marR="48344" marT="24172" marB="24172" anchor="ctr"/>
                </a:tc>
                <a:extLst>
                  <a:ext uri="{0D108BD9-81ED-4DB2-BD59-A6C34878D82A}">
                    <a16:rowId xmlns:a16="http://schemas.microsoft.com/office/drawing/2014/main" val="2707549854"/>
                  </a:ext>
                </a:extLst>
              </a:tr>
              <a:tr h="252906">
                <a:tc>
                  <a:txBody>
                    <a:bodyPr/>
                    <a:lstStyle/>
                    <a:p>
                      <a:pPr fontAlgn="base"/>
                      <a:r>
                        <a:rPr lang="en-IN" sz="700">
                          <a:effectLst/>
                        </a:rPr>
                        <a:t>UPPER()</a:t>
                      </a:r>
                    </a:p>
                  </a:txBody>
                  <a:tcPr marL="48344" marR="48344" marT="24172" marB="24172" anchor="ctr"/>
                </a:tc>
                <a:tc>
                  <a:txBody>
                    <a:bodyPr/>
                    <a:lstStyle/>
                    <a:p>
                      <a:pPr fontAlgn="base"/>
                      <a:r>
                        <a:rPr lang="en-US" sz="700">
                          <a:effectLst/>
                        </a:rPr>
                        <a:t>Converts a string to uppercase.</a:t>
                      </a:r>
                    </a:p>
                  </a:txBody>
                  <a:tcPr marL="48344" marR="48344" marT="24172" marB="24172" anchor="ctr"/>
                </a:tc>
                <a:tc>
                  <a:txBody>
                    <a:bodyPr/>
                    <a:lstStyle/>
                    <a:p>
                      <a:pPr fontAlgn="base"/>
                      <a:r>
                        <a:rPr lang="en-IN" sz="700">
                          <a:effectLst/>
                        </a:rPr>
                        <a:t>SELECT UPPER('hello')</a:t>
                      </a:r>
                    </a:p>
                  </a:txBody>
                  <a:tcPr marL="48344" marR="48344" marT="24172" marB="24172" anchor="ctr"/>
                </a:tc>
                <a:tc>
                  <a:txBody>
                    <a:bodyPr/>
                    <a:lstStyle/>
                    <a:p>
                      <a:pPr fontAlgn="base"/>
                      <a:r>
                        <a:rPr lang="en-IN" sz="700">
                          <a:effectLst/>
                        </a:rPr>
                        <a:t>HELLO</a:t>
                      </a:r>
                    </a:p>
                  </a:txBody>
                  <a:tcPr marL="48344" marR="48344" marT="24172" marB="24172" anchor="ctr"/>
                </a:tc>
                <a:extLst>
                  <a:ext uri="{0D108BD9-81ED-4DB2-BD59-A6C34878D82A}">
                    <a16:rowId xmlns:a16="http://schemas.microsoft.com/office/drawing/2014/main" val="3201024352"/>
                  </a:ext>
                </a:extLst>
              </a:tr>
              <a:tr h="252906">
                <a:tc>
                  <a:txBody>
                    <a:bodyPr/>
                    <a:lstStyle/>
                    <a:p>
                      <a:pPr fontAlgn="base"/>
                      <a:r>
                        <a:rPr lang="en-IN" sz="700" dirty="0">
                          <a:effectLst/>
                        </a:rPr>
                        <a:t>LOWER()</a:t>
                      </a:r>
                    </a:p>
                  </a:txBody>
                  <a:tcPr marL="48344" marR="48344" marT="24172" marB="24172" anchor="ctr"/>
                </a:tc>
                <a:tc>
                  <a:txBody>
                    <a:bodyPr/>
                    <a:lstStyle/>
                    <a:p>
                      <a:pPr fontAlgn="base"/>
                      <a:r>
                        <a:rPr lang="en-US" sz="700">
                          <a:effectLst/>
                        </a:rPr>
                        <a:t>Converts a string to lowercase.</a:t>
                      </a:r>
                    </a:p>
                  </a:txBody>
                  <a:tcPr marL="48344" marR="48344" marT="24172" marB="24172" anchor="ctr"/>
                </a:tc>
                <a:tc>
                  <a:txBody>
                    <a:bodyPr/>
                    <a:lstStyle/>
                    <a:p>
                      <a:pPr fontAlgn="base"/>
                      <a:r>
                        <a:rPr lang="en-IN" sz="700">
                          <a:effectLst/>
                        </a:rPr>
                        <a:t>SELECT LOWER('WORLD')</a:t>
                      </a:r>
                    </a:p>
                  </a:txBody>
                  <a:tcPr marL="48344" marR="48344" marT="24172" marB="24172" anchor="ctr"/>
                </a:tc>
                <a:tc>
                  <a:txBody>
                    <a:bodyPr/>
                    <a:lstStyle/>
                    <a:p>
                      <a:pPr fontAlgn="base"/>
                      <a:r>
                        <a:rPr lang="en-IN" sz="700">
                          <a:effectLst/>
                        </a:rPr>
                        <a:t>world</a:t>
                      </a:r>
                    </a:p>
                  </a:txBody>
                  <a:tcPr marL="48344" marR="48344" marT="24172" marB="24172" anchor="ctr"/>
                </a:tc>
                <a:extLst>
                  <a:ext uri="{0D108BD9-81ED-4DB2-BD59-A6C34878D82A}">
                    <a16:rowId xmlns:a16="http://schemas.microsoft.com/office/drawing/2014/main" val="1520736807"/>
                  </a:ext>
                </a:extLst>
              </a:tr>
              <a:tr h="461180">
                <a:tc>
                  <a:txBody>
                    <a:bodyPr/>
                    <a:lstStyle/>
                    <a:p>
                      <a:pPr fontAlgn="base"/>
                      <a:r>
                        <a:rPr lang="en-IN" sz="700">
                          <a:effectLst/>
                        </a:rPr>
                        <a:t>LEFT()</a:t>
                      </a:r>
                    </a:p>
                  </a:txBody>
                  <a:tcPr marL="48344" marR="48344" marT="24172" marB="24172" anchor="ctr"/>
                </a:tc>
                <a:tc>
                  <a:txBody>
                    <a:bodyPr/>
                    <a:lstStyle/>
                    <a:p>
                      <a:pPr fontAlgn="base"/>
                      <a:r>
                        <a:rPr lang="en-US" sz="700">
                          <a:effectLst/>
                        </a:rPr>
                        <a:t>Returns the specified number of characters from the beginning of a string.</a:t>
                      </a:r>
                    </a:p>
                  </a:txBody>
                  <a:tcPr marL="48344" marR="48344" marT="24172" marB="24172" anchor="ctr"/>
                </a:tc>
                <a:tc>
                  <a:txBody>
                    <a:bodyPr/>
                    <a:lstStyle/>
                    <a:p>
                      <a:pPr fontAlgn="base"/>
                      <a:r>
                        <a:rPr lang="en-US" sz="700">
                          <a:effectLst/>
                        </a:rPr>
                        <a:t>SELECT LEFT('Hello, world!', 5)</a:t>
                      </a:r>
                    </a:p>
                  </a:txBody>
                  <a:tcPr marL="48344" marR="48344" marT="24172" marB="24172" anchor="ctr"/>
                </a:tc>
                <a:tc>
                  <a:txBody>
                    <a:bodyPr/>
                    <a:lstStyle/>
                    <a:p>
                      <a:pPr fontAlgn="base"/>
                      <a:r>
                        <a:rPr lang="en-IN" sz="700">
                          <a:effectLst/>
                        </a:rPr>
                        <a:t>Hello</a:t>
                      </a:r>
                    </a:p>
                  </a:txBody>
                  <a:tcPr marL="48344" marR="48344" marT="24172" marB="24172" anchor="ctr"/>
                </a:tc>
                <a:extLst>
                  <a:ext uri="{0D108BD9-81ED-4DB2-BD59-A6C34878D82A}">
                    <a16:rowId xmlns:a16="http://schemas.microsoft.com/office/drawing/2014/main" val="2656033829"/>
                  </a:ext>
                </a:extLst>
              </a:tr>
              <a:tr h="373218">
                <a:tc>
                  <a:txBody>
                    <a:bodyPr/>
                    <a:lstStyle/>
                    <a:p>
                      <a:pPr fontAlgn="base"/>
                      <a:r>
                        <a:rPr lang="en-IN" sz="700">
                          <a:effectLst/>
                        </a:rPr>
                        <a:t>RIGHT()</a:t>
                      </a:r>
                    </a:p>
                  </a:txBody>
                  <a:tcPr marL="48344" marR="48344" marT="24172" marB="24172" anchor="ctr"/>
                </a:tc>
                <a:tc>
                  <a:txBody>
                    <a:bodyPr/>
                    <a:lstStyle/>
                    <a:p>
                      <a:pPr fontAlgn="base"/>
                      <a:r>
                        <a:rPr lang="en-US" sz="700">
                          <a:effectLst/>
                        </a:rPr>
                        <a:t>Returns the specified number of characters from the end of a string.</a:t>
                      </a:r>
                    </a:p>
                  </a:txBody>
                  <a:tcPr marL="48344" marR="48344" marT="24172" marB="24172" anchor="ctr"/>
                </a:tc>
                <a:tc>
                  <a:txBody>
                    <a:bodyPr/>
                    <a:lstStyle/>
                    <a:p>
                      <a:pPr fontAlgn="base"/>
                      <a:r>
                        <a:rPr lang="en-US" sz="700">
                          <a:effectLst/>
                        </a:rPr>
                        <a:t>SELECT RIGHT('Hello, world!', 6)</a:t>
                      </a:r>
                    </a:p>
                  </a:txBody>
                  <a:tcPr marL="48344" marR="48344" marT="24172" marB="24172" anchor="ctr"/>
                </a:tc>
                <a:tc>
                  <a:txBody>
                    <a:bodyPr/>
                    <a:lstStyle/>
                    <a:p>
                      <a:pPr fontAlgn="base"/>
                      <a:r>
                        <a:rPr lang="en-IN" sz="700">
                          <a:effectLst/>
                        </a:rPr>
                        <a:t>world!</a:t>
                      </a:r>
                    </a:p>
                  </a:txBody>
                  <a:tcPr marL="48344" marR="48344" marT="24172" marB="24172" anchor="ctr"/>
                </a:tc>
                <a:extLst>
                  <a:ext uri="{0D108BD9-81ED-4DB2-BD59-A6C34878D82A}">
                    <a16:rowId xmlns:a16="http://schemas.microsoft.com/office/drawing/2014/main" val="1289737422"/>
                  </a:ext>
                </a:extLst>
              </a:tr>
              <a:tr h="357042">
                <a:tc>
                  <a:txBody>
                    <a:bodyPr/>
                    <a:lstStyle/>
                    <a:p>
                      <a:pPr fontAlgn="base"/>
                      <a:r>
                        <a:rPr lang="en-IN" sz="700">
                          <a:effectLst/>
                        </a:rPr>
                        <a:t>SUBSTRING()</a:t>
                      </a:r>
                    </a:p>
                  </a:txBody>
                  <a:tcPr marL="48344" marR="48344" marT="24172" marB="24172" anchor="ctr"/>
                </a:tc>
                <a:tc>
                  <a:txBody>
                    <a:bodyPr/>
                    <a:lstStyle/>
                    <a:p>
                      <a:pPr fontAlgn="base"/>
                      <a:r>
                        <a:rPr lang="en-US" sz="700">
                          <a:effectLst/>
                        </a:rPr>
                        <a:t>Extracts a substring from a string.</a:t>
                      </a:r>
                    </a:p>
                  </a:txBody>
                  <a:tcPr marL="48344" marR="48344" marT="24172" marB="24172" anchor="ctr"/>
                </a:tc>
                <a:tc>
                  <a:txBody>
                    <a:bodyPr/>
                    <a:lstStyle/>
                    <a:p>
                      <a:pPr fontAlgn="base"/>
                      <a:r>
                        <a:rPr lang="en-US" sz="700">
                          <a:effectLst/>
                        </a:rPr>
                        <a:t>SELECT SUBSTRING('Hello, world!', 7, 5)</a:t>
                      </a:r>
                    </a:p>
                  </a:txBody>
                  <a:tcPr marL="48344" marR="48344" marT="24172" marB="24172" anchor="ctr"/>
                </a:tc>
                <a:tc>
                  <a:txBody>
                    <a:bodyPr/>
                    <a:lstStyle/>
                    <a:p>
                      <a:pPr fontAlgn="base"/>
                      <a:r>
                        <a:rPr lang="en-IN" sz="700">
                          <a:effectLst/>
                        </a:rPr>
                        <a:t>world</a:t>
                      </a:r>
                    </a:p>
                  </a:txBody>
                  <a:tcPr marL="48344" marR="48344" marT="24172" marB="24172" anchor="ctr"/>
                </a:tc>
                <a:extLst>
                  <a:ext uri="{0D108BD9-81ED-4DB2-BD59-A6C34878D82A}">
                    <a16:rowId xmlns:a16="http://schemas.microsoft.com/office/drawing/2014/main" val="700901378"/>
                  </a:ext>
                </a:extLst>
              </a:tr>
              <a:tr h="357042">
                <a:tc>
                  <a:txBody>
                    <a:bodyPr/>
                    <a:lstStyle/>
                    <a:p>
                      <a:pPr fontAlgn="base"/>
                      <a:r>
                        <a:rPr lang="en-IN" sz="700">
                          <a:effectLst/>
                        </a:rPr>
                        <a:t>REPLACE()</a:t>
                      </a:r>
                    </a:p>
                  </a:txBody>
                  <a:tcPr marL="48344" marR="48344" marT="24172" marB="24172" anchor="ctr"/>
                </a:tc>
                <a:tc>
                  <a:txBody>
                    <a:bodyPr/>
                    <a:lstStyle/>
                    <a:p>
                      <a:pPr fontAlgn="base"/>
                      <a:r>
                        <a:rPr lang="en-US" sz="700">
                          <a:effectLst/>
                        </a:rPr>
                        <a:t>Replaces all occurrences of a substring in a string.</a:t>
                      </a:r>
                    </a:p>
                  </a:txBody>
                  <a:tcPr marL="48344" marR="48344" marT="24172" marB="24172" anchor="ctr"/>
                </a:tc>
                <a:tc>
                  <a:txBody>
                    <a:bodyPr/>
                    <a:lstStyle/>
                    <a:p>
                      <a:pPr fontAlgn="base"/>
                      <a:r>
                        <a:rPr lang="en-US" sz="700" dirty="0">
                          <a:effectLst/>
                        </a:rPr>
                        <a:t>SELECT REPLACE('Hello, world!', 'Hello', 'Hi')</a:t>
                      </a:r>
                    </a:p>
                  </a:txBody>
                  <a:tcPr marL="48344" marR="48344" marT="24172" marB="24172" anchor="ctr"/>
                </a:tc>
                <a:tc>
                  <a:txBody>
                    <a:bodyPr/>
                    <a:lstStyle/>
                    <a:p>
                      <a:pPr fontAlgn="base"/>
                      <a:r>
                        <a:rPr lang="en-IN" sz="700">
                          <a:effectLst/>
                        </a:rPr>
                        <a:t>Hi, world!</a:t>
                      </a:r>
                    </a:p>
                  </a:txBody>
                  <a:tcPr marL="48344" marR="48344" marT="24172" marB="24172" anchor="ctr"/>
                </a:tc>
                <a:extLst>
                  <a:ext uri="{0D108BD9-81ED-4DB2-BD59-A6C34878D82A}">
                    <a16:rowId xmlns:a16="http://schemas.microsoft.com/office/drawing/2014/main" val="2427745954"/>
                  </a:ext>
                </a:extLst>
              </a:tr>
              <a:tr h="357042">
                <a:tc>
                  <a:txBody>
                    <a:bodyPr/>
                    <a:lstStyle/>
                    <a:p>
                      <a:pPr fontAlgn="base"/>
                      <a:r>
                        <a:rPr lang="en-IN" sz="700">
                          <a:effectLst/>
                        </a:rPr>
                        <a:t>CHARINDEX()</a:t>
                      </a:r>
                    </a:p>
                  </a:txBody>
                  <a:tcPr marL="48344" marR="48344" marT="24172" marB="24172" anchor="ctr"/>
                </a:tc>
                <a:tc>
                  <a:txBody>
                    <a:bodyPr/>
                    <a:lstStyle/>
                    <a:p>
                      <a:pPr fontAlgn="base"/>
                      <a:r>
                        <a:rPr lang="en-US" sz="700">
                          <a:effectLst/>
                        </a:rPr>
                        <a:t>Returns the starting position of a substring in a string.</a:t>
                      </a:r>
                    </a:p>
                  </a:txBody>
                  <a:tcPr marL="48344" marR="48344" marT="24172" marB="24172" anchor="ctr"/>
                </a:tc>
                <a:tc>
                  <a:txBody>
                    <a:bodyPr/>
                    <a:lstStyle/>
                    <a:p>
                      <a:pPr fontAlgn="base"/>
                      <a:r>
                        <a:rPr lang="en-US" sz="700">
                          <a:effectLst/>
                        </a:rPr>
                        <a:t>SELECT CHARINDEX('world', 'Hello, world!')</a:t>
                      </a:r>
                    </a:p>
                  </a:txBody>
                  <a:tcPr marL="48344" marR="48344" marT="24172" marB="24172" anchor="ctr"/>
                </a:tc>
                <a:tc>
                  <a:txBody>
                    <a:bodyPr/>
                    <a:lstStyle/>
                    <a:p>
                      <a:pPr fontAlgn="base"/>
                      <a:r>
                        <a:rPr lang="en-IN" sz="700">
                          <a:effectLst/>
                        </a:rPr>
                        <a:t>7</a:t>
                      </a:r>
                    </a:p>
                  </a:txBody>
                  <a:tcPr marL="48344" marR="48344" marT="24172" marB="24172" anchor="ctr"/>
                </a:tc>
                <a:extLst>
                  <a:ext uri="{0D108BD9-81ED-4DB2-BD59-A6C34878D82A}">
                    <a16:rowId xmlns:a16="http://schemas.microsoft.com/office/drawing/2014/main" val="256726896"/>
                  </a:ext>
                </a:extLst>
              </a:tr>
              <a:tr h="357042">
                <a:tc>
                  <a:txBody>
                    <a:bodyPr/>
                    <a:lstStyle/>
                    <a:p>
                      <a:pPr fontAlgn="base"/>
                      <a:r>
                        <a:rPr lang="en-IN" sz="700">
                          <a:effectLst/>
                        </a:rPr>
                        <a:t>CONCAT()</a:t>
                      </a:r>
                    </a:p>
                  </a:txBody>
                  <a:tcPr marL="48344" marR="48344" marT="24172" marB="24172" anchor="ctr"/>
                </a:tc>
                <a:tc>
                  <a:txBody>
                    <a:bodyPr/>
                    <a:lstStyle/>
                    <a:p>
                      <a:pPr fontAlgn="base"/>
                      <a:r>
                        <a:rPr lang="en-US" sz="700">
                          <a:effectLst/>
                        </a:rPr>
                        <a:t>Concatenates two or more strings.</a:t>
                      </a:r>
                    </a:p>
                  </a:txBody>
                  <a:tcPr marL="48344" marR="48344" marT="24172" marB="24172" anchor="ctr"/>
                </a:tc>
                <a:tc>
                  <a:txBody>
                    <a:bodyPr/>
                    <a:lstStyle/>
                    <a:p>
                      <a:pPr fontAlgn="base"/>
                      <a:r>
                        <a:rPr lang="en-IN" sz="700">
                          <a:effectLst/>
                        </a:rPr>
                        <a:t>SELECT CONCAT('Hello', ', ', 'world', '!')</a:t>
                      </a:r>
                    </a:p>
                  </a:txBody>
                  <a:tcPr marL="48344" marR="48344" marT="24172" marB="24172" anchor="ctr"/>
                </a:tc>
                <a:tc>
                  <a:txBody>
                    <a:bodyPr/>
                    <a:lstStyle/>
                    <a:p>
                      <a:pPr fontAlgn="base"/>
                      <a:r>
                        <a:rPr lang="en-IN" sz="700" dirty="0">
                          <a:effectLst/>
                        </a:rPr>
                        <a:t>Hello, world!</a:t>
                      </a:r>
                    </a:p>
                  </a:txBody>
                  <a:tcPr marL="48344" marR="48344" marT="24172" marB="24172" anchor="ctr"/>
                </a:tc>
                <a:extLst>
                  <a:ext uri="{0D108BD9-81ED-4DB2-BD59-A6C34878D82A}">
                    <a16:rowId xmlns:a16="http://schemas.microsoft.com/office/drawing/2014/main" val="1804590575"/>
                  </a:ext>
                </a:extLst>
              </a:tr>
            </a:tbl>
          </a:graphicData>
        </a:graphic>
      </p:graphicFrame>
    </p:spTree>
    <p:extLst>
      <p:ext uri="{BB962C8B-B14F-4D97-AF65-F5344CB8AC3E}">
        <p14:creationId xmlns:p14="http://schemas.microsoft.com/office/powerpoint/2010/main" val="393562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String functions in a SELECT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1990159" y="1884974"/>
            <a:ext cx="6005399" cy="2472941"/>
            <a:chOff x="5180235" y="1644473"/>
            <a:chExt cx="2984438"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5" y="2114477"/>
              <a:ext cx="2947460" cy="820228"/>
            </a:xfrm>
            <a:prstGeom prst="rect">
              <a:avLst/>
            </a:prstGeom>
            <a:noFill/>
          </p:spPr>
          <p:txBody>
            <a:bodyPr wrap="square">
              <a:spAutoFit/>
            </a:bodyPr>
            <a:lstStyle/>
            <a:p>
              <a:r>
                <a:rPr lang="en-US" dirty="0">
                  <a:solidFill>
                    <a:schemeClr val="bg1"/>
                  </a:solidFill>
                </a:rPr>
                <a:t>SELECT </a:t>
              </a:r>
              <a:r>
                <a:rPr lang="en-US" dirty="0" err="1">
                  <a:solidFill>
                    <a:schemeClr val="bg1"/>
                  </a:solidFill>
                </a:rPr>
                <a:t>ProductID</a:t>
              </a:r>
              <a:r>
                <a:rPr lang="en-US" dirty="0">
                  <a:solidFill>
                    <a:schemeClr val="bg1"/>
                  </a:solidFill>
                </a:rPr>
                <a:t>, UPPER(ProductName) </a:t>
              </a:r>
            </a:p>
            <a:p>
              <a:r>
                <a:rPr lang="en-US" dirty="0">
                  <a:solidFill>
                    <a:schemeClr val="bg1"/>
                  </a:solidFill>
                </a:rPr>
                <a:t>  AS </a:t>
              </a:r>
              <a:r>
                <a:rPr lang="en-US" dirty="0" err="1">
                  <a:solidFill>
                    <a:schemeClr val="bg1"/>
                  </a:solidFill>
                </a:rPr>
                <a:t>UPPERCASE_ProductName</a:t>
              </a:r>
              <a:endParaRPr lang="en-US" dirty="0">
                <a:solidFill>
                  <a:schemeClr val="bg1"/>
                </a:solidFill>
              </a:endParaRPr>
            </a:p>
            <a:p>
              <a:r>
                <a:rPr lang="en-US" dirty="0">
                  <a:solidFill>
                    <a:schemeClr val="bg1"/>
                  </a:solidFill>
                </a:rPr>
                <a:t>FROM </a:t>
              </a:r>
              <a:r>
                <a:rPr lang="en-US" dirty="0" err="1">
                  <a:solidFill>
                    <a:schemeClr val="bg1"/>
                  </a:solidFill>
                </a:rPr>
                <a:t>dbo.Products</a:t>
              </a:r>
              <a:endParaRPr lang="en-US" dirty="0">
                <a:solidFill>
                  <a:schemeClr val="bg1"/>
                </a:solidFill>
              </a:endParaRPr>
            </a:p>
          </p:txBody>
        </p:sp>
      </p:grpSp>
      <p:sp>
        <p:nvSpPr>
          <p:cNvPr id="3" name="TextBox 2">
            <a:extLst>
              <a:ext uri="{FF2B5EF4-FFF2-40B4-BE49-F238E27FC236}">
                <a16:creationId xmlns:a16="http://schemas.microsoft.com/office/drawing/2014/main" id="{40B5E907-B5DC-622F-9470-FDC47F1BDA34}"/>
              </a:ext>
            </a:extLst>
          </p:cNvPr>
          <p:cNvSpPr txBox="1"/>
          <p:nvPr/>
        </p:nvSpPr>
        <p:spPr>
          <a:xfrm>
            <a:off x="1148450" y="4462453"/>
            <a:ext cx="8833757"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2"/>
                </a:solidFill>
                <a:latin typeface="Montserrat"/>
              </a:rPr>
              <a:t>https://learn.microsoft.com/en-us/sql/t-sql/functions/string-functions-transact-sql?view=sql-server-ver16</a:t>
            </a:r>
          </a:p>
        </p:txBody>
      </p:sp>
      <p:sp>
        <p:nvSpPr>
          <p:cNvPr id="4" name="TextBox 3">
            <a:extLst>
              <a:ext uri="{FF2B5EF4-FFF2-40B4-BE49-F238E27FC236}">
                <a16:creationId xmlns:a16="http://schemas.microsoft.com/office/drawing/2014/main" id="{1367ABB7-76F1-4518-62F8-E606FC2C06FA}"/>
              </a:ext>
            </a:extLst>
          </p:cNvPr>
          <p:cNvSpPr txBox="1"/>
          <p:nvPr/>
        </p:nvSpPr>
        <p:spPr>
          <a:xfrm>
            <a:off x="1557123" y="1195662"/>
            <a:ext cx="6320918" cy="584775"/>
          </a:xfrm>
          <a:prstGeom prst="rect">
            <a:avLst/>
          </a:prstGeom>
          <a:noFill/>
        </p:spPr>
        <p:txBody>
          <a:bodyPr wrap="square">
            <a:spAutoFit/>
          </a:bodyPr>
          <a:lstStyle/>
          <a:p>
            <a:pPr algn="ctr"/>
            <a:r>
              <a:rPr lang="en-US" sz="1600" dirty="0">
                <a:solidFill>
                  <a:schemeClr val="dk2"/>
                </a:solidFill>
                <a:latin typeface="Montserrat"/>
              </a:rPr>
              <a:t>String functions perform an operation on a string input value and return a string or numeric value.</a:t>
            </a:r>
            <a:endParaRPr lang="en-IN" sz="1600" dirty="0">
              <a:solidFill>
                <a:schemeClr val="dk2"/>
              </a:solidFill>
              <a:latin typeface="Montserrat"/>
            </a:endParaRPr>
          </a:p>
        </p:txBody>
      </p:sp>
      <p:sp>
        <p:nvSpPr>
          <p:cNvPr id="5" name="TextBox 4">
            <a:extLst>
              <a:ext uri="{FF2B5EF4-FFF2-40B4-BE49-F238E27FC236}">
                <a16:creationId xmlns:a16="http://schemas.microsoft.com/office/drawing/2014/main" id="{5B1A2D8E-D894-4C99-E9CB-7AF542D19F64}"/>
              </a:ext>
            </a:extLst>
          </p:cNvPr>
          <p:cNvSpPr txBox="1"/>
          <p:nvPr/>
        </p:nvSpPr>
        <p:spPr>
          <a:xfrm>
            <a:off x="1990159" y="3244873"/>
            <a:ext cx="5978184" cy="738664"/>
          </a:xfrm>
          <a:prstGeom prst="rect">
            <a:avLst/>
          </a:prstGeom>
          <a:noFill/>
        </p:spPr>
        <p:txBody>
          <a:bodyPr wrap="square">
            <a:spAutoFit/>
          </a:bodyPr>
          <a:lstStyle/>
          <a:p>
            <a:r>
              <a:rPr lang="en-US" dirty="0">
                <a:solidFill>
                  <a:schemeClr val="accent1"/>
                </a:solidFill>
              </a:rPr>
              <a:t>SELECT </a:t>
            </a:r>
            <a:r>
              <a:rPr lang="en-US" dirty="0" err="1">
                <a:solidFill>
                  <a:schemeClr val="accent1"/>
                </a:solidFill>
              </a:rPr>
              <a:t>ProductID</a:t>
            </a:r>
            <a:r>
              <a:rPr lang="en-US" dirty="0">
                <a:solidFill>
                  <a:schemeClr val="accent1"/>
                </a:solidFill>
              </a:rPr>
              <a:t>, CONCAT(ProductName, ' - ',</a:t>
            </a:r>
            <a:r>
              <a:rPr lang="en-US" dirty="0" err="1">
                <a:solidFill>
                  <a:schemeClr val="accent1"/>
                </a:solidFill>
              </a:rPr>
              <a:t>ProductDescription</a:t>
            </a:r>
            <a:r>
              <a:rPr lang="en-US" dirty="0">
                <a:solidFill>
                  <a:schemeClr val="accent1"/>
                </a:solidFill>
              </a:rPr>
              <a:t>) </a:t>
            </a:r>
          </a:p>
          <a:p>
            <a:r>
              <a:rPr lang="en-US" dirty="0">
                <a:solidFill>
                  <a:schemeClr val="accent1"/>
                </a:solidFill>
              </a:rPr>
              <a:t>  AS </a:t>
            </a:r>
            <a:r>
              <a:rPr lang="en-US" dirty="0" err="1">
                <a:solidFill>
                  <a:schemeClr val="accent1"/>
                </a:solidFill>
              </a:rPr>
              <a:t>ProductInfo</a:t>
            </a:r>
            <a:endParaRPr lang="en-US" dirty="0">
              <a:solidFill>
                <a:schemeClr val="accent1"/>
              </a:solidFill>
            </a:endParaRPr>
          </a:p>
          <a:p>
            <a:r>
              <a:rPr lang="en-US" dirty="0">
                <a:solidFill>
                  <a:schemeClr val="accent1"/>
                </a:solidFill>
              </a:rPr>
              <a:t>FROM </a:t>
            </a:r>
            <a:r>
              <a:rPr lang="en-US" dirty="0" err="1">
                <a:solidFill>
                  <a:schemeClr val="accent1"/>
                </a:solidFill>
              </a:rPr>
              <a:t>dbo.Products</a:t>
            </a:r>
            <a:endParaRPr lang="en-US" dirty="0">
              <a:solidFill>
                <a:schemeClr val="accent1"/>
              </a:solidFill>
            </a:endParaRPr>
          </a:p>
        </p:txBody>
      </p:sp>
    </p:spTree>
    <p:extLst>
      <p:ext uri="{BB962C8B-B14F-4D97-AF65-F5344CB8AC3E}">
        <p14:creationId xmlns:p14="http://schemas.microsoft.com/office/powerpoint/2010/main" val="288843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Date and Time in a SELECT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DB1CCFC7-7BB5-927C-F526-39332D2E57DE}"/>
              </a:ext>
            </a:extLst>
          </p:cNvPr>
          <p:cNvGraphicFramePr>
            <a:graphicFrameLocks noGrp="1"/>
          </p:cNvGraphicFramePr>
          <p:nvPr>
            <p:extLst>
              <p:ext uri="{D42A27DB-BD31-4B8C-83A1-F6EECF244321}">
                <p14:modId xmlns:p14="http://schemas.microsoft.com/office/powerpoint/2010/main" val="3401286111"/>
              </p:ext>
            </p:extLst>
          </p:nvPr>
        </p:nvGraphicFramePr>
        <p:xfrm>
          <a:off x="1910444" y="1258766"/>
          <a:ext cx="5641520" cy="3722770"/>
        </p:xfrm>
        <a:graphic>
          <a:graphicData uri="http://schemas.openxmlformats.org/drawingml/2006/table">
            <a:tbl>
              <a:tblPr>
                <a:tableStyleId>{775DCB02-9BB8-47FD-8907-85C794F793BA}</a:tableStyleId>
              </a:tblPr>
              <a:tblGrid>
                <a:gridCol w="1410380">
                  <a:extLst>
                    <a:ext uri="{9D8B030D-6E8A-4147-A177-3AD203B41FA5}">
                      <a16:colId xmlns:a16="http://schemas.microsoft.com/office/drawing/2014/main" val="4044814201"/>
                    </a:ext>
                  </a:extLst>
                </a:gridCol>
                <a:gridCol w="1410380">
                  <a:extLst>
                    <a:ext uri="{9D8B030D-6E8A-4147-A177-3AD203B41FA5}">
                      <a16:colId xmlns:a16="http://schemas.microsoft.com/office/drawing/2014/main" val="2874773121"/>
                    </a:ext>
                  </a:extLst>
                </a:gridCol>
                <a:gridCol w="1410380">
                  <a:extLst>
                    <a:ext uri="{9D8B030D-6E8A-4147-A177-3AD203B41FA5}">
                      <a16:colId xmlns:a16="http://schemas.microsoft.com/office/drawing/2014/main" val="3001570015"/>
                    </a:ext>
                  </a:extLst>
                </a:gridCol>
                <a:gridCol w="1410380">
                  <a:extLst>
                    <a:ext uri="{9D8B030D-6E8A-4147-A177-3AD203B41FA5}">
                      <a16:colId xmlns:a16="http://schemas.microsoft.com/office/drawing/2014/main" val="747325722"/>
                    </a:ext>
                  </a:extLst>
                </a:gridCol>
              </a:tblGrid>
              <a:tr h="171575">
                <a:tc>
                  <a:txBody>
                    <a:bodyPr/>
                    <a:lstStyle/>
                    <a:p>
                      <a:pPr fontAlgn="b"/>
                      <a:r>
                        <a:rPr lang="en-IN" sz="1000" b="1">
                          <a:effectLst/>
                        </a:rPr>
                        <a:t>Function</a:t>
                      </a:r>
                    </a:p>
                  </a:txBody>
                  <a:tcPr marL="30594" marR="30594" marT="15297" marB="15297" anchor="b"/>
                </a:tc>
                <a:tc>
                  <a:txBody>
                    <a:bodyPr/>
                    <a:lstStyle/>
                    <a:p>
                      <a:pPr fontAlgn="b"/>
                      <a:r>
                        <a:rPr lang="en-IN" sz="1000" b="1">
                          <a:effectLst/>
                        </a:rPr>
                        <a:t>Description</a:t>
                      </a:r>
                    </a:p>
                  </a:txBody>
                  <a:tcPr marL="30594" marR="30594" marT="15297" marB="15297" anchor="b"/>
                </a:tc>
                <a:tc>
                  <a:txBody>
                    <a:bodyPr/>
                    <a:lstStyle/>
                    <a:p>
                      <a:pPr fontAlgn="b"/>
                      <a:r>
                        <a:rPr lang="en-IN" sz="1000" b="1">
                          <a:effectLst/>
                        </a:rPr>
                        <a:t>Example</a:t>
                      </a:r>
                    </a:p>
                  </a:txBody>
                  <a:tcPr marL="30594" marR="30594" marT="15297" marB="15297" anchor="b"/>
                </a:tc>
                <a:tc>
                  <a:txBody>
                    <a:bodyPr/>
                    <a:lstStyle/>
                    <a:p>
                      <a:pPr fontAlgn="b"/>
                      <a:r>
                        <a:rPr lang="en-IN" sz="1000" b="1">
                          <a:effectLst/>
                        </a:rPr>
                        <a:t>Output</a:t>
                      </a:r>
                    </a:p>
                  </a:txBody>
                  <a:tcPr marL="30594" marR="30594" marT="15297" marB="15297" anchor="b"/>
                </a:tc>
                <a:extLst>
                  <a:ext uri="{0D108BD9-81ED-4DB2-BD59-A6C34878D82A}">
                    <a16:rowId xmlns:a16="http://schemas.microsoft.com/office/drawing/2014/main" val="282094651"/>
                  </a:ext>
                </a:extLst>
              </a:tr>
              <a:tr h="316135">
                <a:tc>
                  <a:txBody>
                    <a:bodyPr/>
                    <a:lstStyle/>
                    <a:p>
                      <a:pPr fontAlgn="base"/>
                      <a:r>
                        <a:rPr lang="en-IN" sz="1000">
                          <a:effectLst/>
                        </a:rPr>
                        <a:t>GETDATE()</a:t>
                      </a:r>
                    </a:p>
                  </a:txBody>
                  <a:tcPr marL="30594" marR="30594" marT="15297" marB="15297" anchor="ctr"/>
                </a:tc>
                <a:tc>
                  <a:txBody>
                    <a:bodyPr/>
                    <a:lstStyle/>
                    <a:p>
                      <a:pPr fontAlgn="base"/>
                      <a:r>
                        <a:rPr lang="en-US" sz="1000">
                          <a:effectLst/>
                        </a:rPr>
                        <a:t>Returns the current date and time.</a:t>
                      </a:r>
                    </a:p>
                  </a:txBody>
                  <a:tcPr marL="30594" marR="30594" marT="15297" marB="15297" anchor="ctr"/>
                </a:tc>
                <a:tc>
                  <a:txBody>
                    <a:bodyPr/>
                    <a:lstStyle/>
                    <a:p>
                      <a:pPr fontAlgn="base"/>
                      <a:r>
                        <a:rPr lang="en-IN" sz="1000">
                          <a:effectLst/>
                        </a:rPr>
                        <a:t>SELECT GETDATE()</a:t>
                      </a:r>
                    </a:p>
                  </a:txBody>
                  <a:tcPr marL="30594" marR="30594" marT="15297" marB="15297" anchor="ctr"/>
                </a:tc>
                <a:tc>
                  <a:txBody>
                    <a:bodyPr/>
                    <a:lstStyle/>
                    <a:p>
                      <a:pPr fontAlgn="base"/>
                      <a:r>
                        <a:rPr lang="en-IN" sz="1000">
                          <a:effectLst/>
                        </a:rPr>
                        <a:t>2023-07-17 13:45:21.257</a:t>
                      </a:r>
                    </a:p>
                  </a:txBody>
                  <a:tcPr marL="30594" marR="30594" marT="15297" marB="15297" anchor="ctr"/>
                </a:tc>
                <a:extLst>
                  <a:ext uri="{0D108BD9-81ED-4DB2-BD59-A6C34878D82A}">
                    <a16:rowId xmlns:a16="http://schemas.microsoft.com/office/drawing/2014/main" val="737645045"/>
                  </a:ext>
                </a:extLst>
              </a:tr>
              <a:tr h="530291">
                <a:tc>
                  <a:txBody>
                    <a:bodyPr/>
                    <a:lstStyle/>
                    <a:p>
                      <a:pPr fontAlgn="base"/>
                      <a:r>
                        <a:rPr lang="en-IN" sz="1000">
                          <a:effectLst/>
                        </a:rPr>
                        <a:t>DATEPART()</a:t>
                      </a:r>
                    </a:p>
                  </a:txBody>
                  <a:tcPr marL="30594" marR="30594" marT="15297" marB="15297" anchor="ctr"/>
                </a:tc>
                <a:tc>
                  <a:txBody>
                    <a:bodyPr/>
                    <a:lstStyle/>
                    <a:p>
                      <a:pPr fontAlgn="base"/>
                      <a:r>
                        <a:rPr lang="en-US" sz="1000">
                          <a:effectLst/>
                        </a:rPr>
                        <a:t>Extracts a specific part (year, month, day, etc.) from a date.</a:t>
                      </a:r>
                    </a:p>
                  </a:txBody>
                  <a:tcPr marL="30594" marR="30594" marT="15297" marB="15297" anchor="ctr"/>
                </a:tc>
                <a:tc>
                  <a:txBody>
                    <a:bodyPr/>
                    <a:lstStyle/>
                    <a:p>
                      <a:pPr fontAlgn="base"/>
                      <a:r>
                        <a:rPr lang="en-IN" sz="1000">
                          <a:effectLst/>
                        </a:rPr>
                        <a:t>SELECT DATEPART(YEAR, '2023-07-17')</a:t>
                      </a:r>
                    </a:p>
                  </a:txBody>
                  <a:tcPr marL="30594" marR="30594" marT="15297" marB="15297" anchor="ctr"/>
                </a:tc>
                <a:tc>
                  <a:txBody>
                    <a:bodyPr/>
                    <a:lstStyle/>
                    <a:p>
                      <a:pPr fontAlgn="base"/>
                      <a:r>
                        <a:rPr lang="en-IN" sz="1000">
                          <a:effectLst/>
                        </a:rPr>
                        <a:t>2023</a:t>
                      </a:r>
                    </a:p>
                  </a:txBody>
                  <a:tcPr marL="30594" marR="30594" marT="15297" marB="15297" anchor="ctr"/>
                </a:tc>
                <a:extLst>
                  <a:ext uri="{0D108BD9-81ED-4DB2-BD59-A6C34878D82A}">
                    <a16:rowId xmlns:a16="http://schemas.microsoft.com/office/drawing/2014/main" val="3701444658"/>
                  </a:ext>
                </a:extLst>
              </a:tr>
              <a:tr h="387521">
                <a:tc>
                  <a:txBody>
                    <a:bodyPr/>
                    <a:lstStyle/>
                    <a:p>
                      <a:pPr fontAlgn="base"/>
                      <a:r>
                        <a:rPr lang="en-IN" sz="1000">
                          <a:effectLst/>
                        </a:rPr>
                        <a:t>DATEADD()</a:t>
                      </a:r>
                    </a:p>
                  </a:txBody>
                  <a:tcPr marL="30594" marR="30594" marT="15297" marB="15297" anchor="ctr"/>
                </a:tc>
                <a:tc>
                  <a:txBody>
                    <a:bodyPr/>
                    <a:lstStyle/>
                    <a:p>
                      <a:pPr fontAlgn="base"/>
                      <a:r>
                        <a:rPr lang="en-US" sz="1000">
                          <a:effectLst/>
                        </a:rPr>
                        <a:t>Adds or subtracts a specified interval to a date.</a:t>
                      </a:r>
                    </a:p>
                  </a:txBody>
                  <a:tcPr marL="30594" marR="30594" marT="15297" marB="15297" anchor="ctr"/>
                </a:tc>
                <a:tc>
                  <a:txBody>
                    <a:bodyPr/>
                    <a:lstStyle/>
                    <a:p>
                      <a:pPr fontAlgn="base"/>
                      <a:r>
                        <a:rPr lang="en-US" sz="1000">
                          <a:effectLst/>
                        </a:rPr>
                        <a:t>SELECT DATEADD(DAY, 7, '2023-07-17')</a:t>
                      </a:r>
                    </a:p>
                  </a:txBody>
                  <a:tcPr marL="30594" marR="30594" marT="15297" marB="15297" anchor="ctr"/>
                </a:tc>
                <a:tc>
                  <a:txBody>
                    <a:bodyPr/>
                    <a:lstStyle/>
                    <a:p>
                      <a:pPr fontAlgn="base"/>
                      <a:r>
                        <a:rPr lang="en-IN" sz="1000">
                          <a:effectLst/>
                        </a:rPr>
                        <a:t>2023-07-24</a:t>
                      </a:r>
                    </a:p>
                  </a:txBody>
                  <a:tcPr marL="30594" marR="30594" marT="15297" marB="15297" anchor="ctr"/>
                </a:tc>
                <a:extLst>
                  <a:ext uri="{0D108BD9-81ED-4DB2-BD59-A6C34878D82A}">
                    <a16:rowId xmlns:a16="http://schemas.microsoft.com/office/drawing/2014/main" val="3049865302"/>
                  </a:ext>
                </a:extLst>
              </a:tr>
              <a:tr h="458906">
                <a:tc>
                  <a:txBody>
                    <a:bodyPr/>
                    <a:lstStyle/>
                    <a:p>
                      <a:pPr fontAlgn="base"/>
                      <a:r>
                        <a:rPr lang="en-IN" sz="1000">
                          <a:effectLst/>
                        </a:rPr>
                        <a:t>DATEDIFF()</a:t>
                      </a:r>
                    </a:p>
                  </a:txBody>
                  <a:tcPr marL="30594" marR="30594" marT="15297" marB="15297" anchor="ctr"/>
                </a:tc>
                <a:tc>
                  <a:txBody>
                    <a:bodyPr/>
                    <a:lstStyle/>
                    <a:p>
                      <a:pPr fontAlgn="base"/>
                      <a:r>
                        <a:rPr lang="en-US" sz="1000">
                          <a:effectLst/>
                        </a:rPr>
                        <a:t>Calculates the difference between two dates.</a:t>
                      </a:r>
                    </a:p>
                  </a:txBody>
                  <a:tcPr marL="30594" marR="30594" marT="15297" marB="15297" anchor="ctr"/>
                </a:tc>
                <a:tc>
                  <a:txBody>
                    <a:bodyPr/>
                    <a:lstStyle/>
                    <a:p>
                      <a:pPr fontAlgn="base"/>
                      <a:r>
                        <a:rPr lang="en-US" sz="1000">
                          <a:effectLst/>
                        </a:rPr>
                        <a:t>SELECT DATEDIFF(DAY, '2023-07-10', '2023-07-17')</a:t>
                      </a:r>
                    </a:p>
                  </a:txBody>
                  <a:tcPr marL="30594" marR="30594" marT="15297" marB="15297" anchor="ctr"/>
                </a:tc>
                <a:tc>
                  <a:txBody>
                    <a:bodyPr/>
                    <a:lstStyle/>
                    <a:p>
                      <a:pPr fontAlgn="base"/>
                      <a:r>
                        <a:rPr lang="en-IN" sz="1000">
                          <a:effectLst/>
                        </a:rPr>
                        <a:t>7</a:t>
                      </a:r>
                    </a:p>
                  </a:txBody>
                  <a:tcPr marL="30594" marR="30594" marT="15297" marB="15297" anchor="ctr"/>
                </a:tc>
                <a:extLst>
                  <a:ext uri="{0D108BD9-81ED-4DB2-BD59-A6C34878D82A}">
                    <a16:rowId xmlns:a16="http://schemas.microsoft.com/office/drawing/2014/main" val="2544250457"/>
                  </a:ext>
                </a:extLst>
              </a:tr>
              <a:tr h="530291">
                <a:tc>
                  <a:txBody>
                    <a:bodyPr/>
                    <a:lstStyle/>
                    <a:p>
                      <a:pPr fontAlgn="base"/>
                      <a:r>
                        <a:rPr lang="en-IN" sz="1000">
                          <a:effectLst/>
                        </a:rPr>
                        <a:t>FORMAT()</a:t>
                      </a:r>
                    </a:p>
                  </a:txBody>
                  <a:tcPr marL="30594" marR="30594" marT="15297" marB="15297" anchor="ctr"/>
                </a:tc>
                <a:tc>
                  <a:txBody>
                    <a:bodyPr/>
                    <a:lstStyle/>
                    <a:p>
                      <a:pPr fontAlgn="base"/>
                      <a:r>
                        <a:rPr lang="en-IN" sz="1000">
                          <a:effectLst/>
                        </a:rPr>
                        <a:t>Formats a date value.</a:t>
                      </a:r>
                    </a:p>
                  </a:txBody>
                  <a:tcPr marL="30594" marR="30594" marT="15297" marB="15297" anchor="ctr"/>
                </a:tc>
                <a:tc>
                  <a:txBody>
                    <a:bodyPr/>
                    <a:lstStyle/>
                    <a:p>
                      <a:pPr fontAlgn="base"/>
                      <a:r>
                        <a:rPr lang="en-IN" sz="1000">
                          <a:effectLst/>
                        </a:rPr>
                        <a:t>SELECT FORMAT(GETDATE(), 'yyyy-MM-dd HH:mm:ss')</a:t>
                      </a:r>
                    </a:p>
                  </a:txBody>
                  <a:tcPr marL="30594" marR="30594" marT="15297" marB="15297" anchor="ctr"/>
                </a:tc>
                <a:tc>
                  <a:txBody>
                    <a:bodyPr/>
                    <a:lstStyle/>
                    <a:p>
                      <a:pPr fontAlgn="base"/>
                      <a:r>
                        <a:rPr lang="en-IN" sz="1000">
                          <a:effectLst/>
                        </a:rPr>
                        <a:t>2023-07-17 13:45:21</a:t>
                      </a:r>
                    </a:p>
                  </a:txBody>
                  <a:tcPr marL="30594" marR="30594" marT="15297" marB="15297" anchor="ctr"/>
                </a:tc>
                <a:extLst>
                  <a:ext uri="{0D108BD9-81ED-4DB2-BD59-A6C34878D82A}">
                    <a16:rowId xmlns:a16="http://schemas.microsoft.com/office/drawing/2014/main" val="3009091761"/>
                  </a:ext>
                </a:extLst>
              </a:tr>
              <a:tr h="387521">
                <a:tc>
                  <a:txBody>
                    <a:bodyPr/>
                    <a:lstStyle/>
                    <a:p>
                      <a:pPr fontAlgn="base"/>
                      <a:r>
                        <a:rPr lang="en-IN" sz="1000">
                          <a:effectLst/>
                        </a:rPr>
                        <a:t>DAY()</a:t>
                      </a:r>
                    </a:p>
                  </a:txBody>
                  <a:tcPr marL="30594" marR="30594" marT="15297" marB="15297" anchor="ctr"/>
                </a:tc>
                <a:tc>
                  <a:txBody>
                    <a:bodyPr/>
                    <a:lstStyle/>
                    <a:p>
                      <a:pPr fontAlgn="base"/>
                      <a:r>
                        <a:rPr lang="en-US" sz="1000">
                          <a:effectLst/>
                        </a:rPr>
                        <a:t>Returns the day of the month from a date.</a:t>
                      </a:r>
                    </a:p>
                  </a:txBody>
                  <a:tcPr marL="30594" marR="30594" marT="15297" marB="15297" anchor="ctr"/>
                </a:tc>
                <a:tc>
                  <a:txBody>
                    <a:bodyPr/>
                    <a:lstStyle/>
                    <a:p>
                      <a:pPr fontAlgn="base"/>
                      <a:r>
                        <a:rPr lang="en-IN" sz="1000">
                          <a:effectLst/>
                        </a:rPr>
                        <a:t>SELECT DAY('2023-07-17')</a:t>
                      </a:r>
                    </a:p>
                  </a:txBody>
                  <a:tcPr marL="30594" marR="30594" marT="15297" marB="15297" anchor="ctr"/>
                </a:tc>
                <a:tc>
                  <a:txBody>
                    <a:bodyPr/>
                    <a:lstStyle/>
                    <a:p>
                      <a:pPr fontAlgn="base"/>
                      <a:r>
                        <a:rPr lang="en-IN" sz="1000">
                          <a:effectLst/>
                        </a:rPr>
                        <a:t>17</a:t>
                      </a:r>
                    </a:p>
                  </a:txBody>
                  <a:tcPr marL="30594" marR="30594" marT="15297" marB="15297" anchor="ctr"/>
                </a:tc>
                <a:extLst>
                  <a:ext uri="{0D108BD9-81ED-4DB2-BD59-A6C34878D82A}">
                    <a16:rowId xmlns:a16="http://schemas.microsoft.com/office/drawing/2014/main" val="1790938939"/>
                  </a:ext>
                </a:extLst>
              </a:tr>
              <a:tr h="316135">
                <a:tc>
                  <a:txBody>
                    <a:bodyPr/>
                    <a:lstStyle/>
                    <a:p>
                      <a:pPr fontAlgn="base"/>
                      <a:r>
                        <a:rPr lang="en-IN" sz="1000">
                          <a:effectLst/>
                        </a:rPr>
                        <a:t>MONTH()</a:t>
                      </a:r>
                    </a:p>
                  </a:txBody>
                  <a:tcPr marL="30594" marR="30594" marT="15297" marB="15297" anchor="ctr"/>
                </a:tc>
                <a:tc>
                  <a:txBody>
                    <a:bodyPr/>
                    <a:lstStyle/>
                    <a:p>
                      <a:pPr fontAlgn="base"/>
                      <a:r>
                        <a:rPr lang="en-US" sz="1000">
                          <a:effectLst/>
                        </a:rPr>
                        <a:t>Returns the month from a date.</a:t>
                      </a:r>
                    </a:p>
                  </a:txBody>
                  <a:tcPr marL="30594" marR="30594" marT="15297" marB="15297" anchor="ctr"/>
                </a:tc>
                <a:tc>
                  <a:txBody>
                    <a:bodyPr/>
                    <a:lstStyle/>
                    <a:p>
                      <a:pPr fontAlgn="base"/>
                      <a:r>
                        <a:rPr lang="en-IN" sz="1000">
                          <a:effectLst/>
                        </a:rPr>
                        <a:t>SELECT MONTH('2023-07-17')</a:t>
                      </a:r>
                    </a:p>
                  </a:txBody>
                  <a:tcPr marL="30594" marR="30594" marT="15297" marB="15297" anchor="ctr"/>
                </a:tc>
                <a:tc>
                  <a:txBody>
                    <a:bodyPr/>
                    <a:lstStyle/>
                    <a:p>
                      <a:pPr fontAlgn="base"/>
                      <a:r>
                        <a:rPr lang="en-IN" sz="1000">
                          <a:effectLst/>
                        </a:rPr>
                        <a:t>7</a:t>
                      </a:r>
                    </a:p>
                  </a:txBody>
                  <a:tcPr marL="30594" marR="30594" marT="15297" marB="15297" anchor="ctr"/>
                </a:tc>
                <a:extLst>
                  <a:ext uri="{0D108BD9-81ED-4DB2-BD59-A6C34878D82A}">
                    <a16:rowId xmlns:a16="http://schemas.microsoft.com/office/drawing/2014/main" val="1842010327"/>
                  </a:ext>
                </a:extLst>
              </a:tr>
              <a:tr h="316135">
                <a:tc>
                  <a:txBody>
                    <a:bodyPr/>
                    <a:lstStyle/>
                    <a:p>
                      <a:pPr fontAlgn="base"/>
                      <a:r>
                        <a:rPr lang="en-IN" sz="1000">
                          <a:effectLst/>
                        </a:rPr>
                        <a:t>YEAR()</a:t>
                      </a:r>
                    </a:p>
                  </a:txBody>
                  <a:tcPr marL="30594" marR="30594" marT="15297" marB="15297" anchor="ctr"/>
                </a:tc>
                <a:tc>
                  <a:txBody>
                    <a:bodyPr/>
                    <a:lstStyle/>
                    <a:p>
                      <a:pPr fontAlgn="base"/>
                      <a:r>
                        <a:rPr lang="en-US" sz="1000">
                          <a:effectLst/>
                        </a:rPr>
                        <a:t>Returns the year from a date.</a:t>
                      </a:r>
                    </a:p>
                  </a:txBody>
                  <a:tcPr marL="30594" marR="30594" marT="15297" marB="15297" anchor="ctr"/>
                </a:tc>
                <a:tc>
                  <a:txBody>
                    <a:bodyPr/>
                    <a:lstStyle/>
                    <a:p>
                      <a:pPr fontAlgn="base"/>
                      <a:r>
                        <a:rPr lang="en-IN" sz="1000">
                          <a:effectLst/>
                        </a:rPr>
                        <a:t>SELECT YEAR('2023-07-17')</a:t>
                      </a:r>
                    </a:p>
                  </a:txBody>
                  <a:tcPr marL="30594" marR="30594" marT="15297" marB="15297" anchor="ctr"/>
                </a:tc>
                <a:tc>
                  <a:txBody>
                    <a:bodyPr/>
                    <a:lstStyle/>
                    <a:p>
                      <a:pPr fontAlgn="base"/>
                      <a:r>
                        <a:rPr lang="en-IN" sz="1000" dirty="0">
                          <a:effectLst/>
                        </a:rPr>
                        <a:t>2023</a:t>
                      </a:r>
                    </a:p>
                  </a:txBody>
                  <a:tcPr marL="30594" marR="30594" marT="15297" marB="15297" anchor="ctr"/>
                </a:tc>
                <a:extLst>
                  <a:ext uri="{0D108BD9-81ED-4DB2-BD59-A6C34878D82A}">
                    <a16:rowId xmlns:a16="http://schemas.microsoft.com/office/drawing/2014/main" val="2626410983"/>
                  </a:ext>
                </a:extLst>
              </a:tr>
            </a:tbl>
          </a:graphicData>
        </a:graphic>
      </p:graphicFrame>
    </p:spTree>
    <p:extLst>
      <p:ext uri="{BB962C8B-B14F-4D97-AF65-F5344CB8AC3E}">
        <p14:creationId xmlns:p14="http://schemas.microsoft.com/office/powerpoint/2010/main" val="1208765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UPDATE TABLE</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2741761" y="1668437"/>
            <a:ext cx="4712232" cy="1806625"/>
            <a:chOff x="5180238" y="1644473"/>
            <a:chExt cx="3586003"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3"/>
                <a:ext cx="4049212" cy="3278197"/>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8" y="2230657"/>
              <a:ext cx="3586003" cy="1171249"/>
            </a:xfrm>
            <a:prstGeom prst="rect">
              <a:avLst/>
            </a:prstGeom>
            <a:noFill/>
          </p:spPr>
          <p:txBody>
            <a:bodyPr wrap="square">
              <a:spAutoFit/>
            </a:bodyPr>
            <a:lstStyle/>
            <a:p>
              <a:r>
                <a:rPr lang="en-US" dirty="0">
                  <a:solidFill>
                    <a:schemeClr val="bg1"/>
                  </a:solidFill>
                </a:rPr>
                <a:t>UPDATE </a:t>
              </a:r>
              <a:r>
                <a:rPr lang="en-US" dirty="0" err="1">
                  <a:solidFill>
                    <a:schemeClr val="bg1"/>
                  </a:solidFill>
                </a:rPr>
                <a:t>dbo.Products</a:t>
              </a:r>
              <a:endParaRPr lang="en-US" dirty="0">
                <a:solidFill>
                  <a:schemeClr val="bg1"/>
                </a:solidFill>
              </a:endParaRPr>
            </a:p>
            <a:p>
              <a:r>
                <a:rPr lang="en-US" dirty="0">
                  <a:solidFill>
                    <a:schemeClr val="bg1"/>
                  </a:solidFill>
                </a:rPr>
                <a:t>    SET ProductName = 'Flat Head Screwdriver'</a:t>
              </a:r>
            </a:p>
            <a:p>
              <a:r>
                <a:rPr lang="en-US" dirty="0">
                  <a:solidFill>
                    <a:schemeClr val="bg1"/>
                  </a:solidFill>
                </a:rPr>
                <a:t>    WHERE </a:t>
              </a:r>
              <a:r>
                <a:rPr lang="en-US" dirty="0" err="1">
                  <a:solidFill>
                    <a:schemeClr val="bg1"/>
                  </a:solidFill>
                </a:rPr>
                <a:t>ProductID</a:t>
              </a:r>
              <a:r>
                <a:rPr lang="en-US" dirty="0">
                  <a:solidFill>
                    <a:schemeClr val="bg1"/>
                  </a:solidFill>
                </a:rPr>
                <a:t> = 50</a:t>
              </a:r>
            </a:p>
            <a:p>
              <a:r>
                <a:rPr lang="en-US" dirty="0">
                  <a:solidFill>
                    <a:schemeClr val="bg1"/>
                  </a:solidFill>
                </a:rPr>
                <a:t>GO</a:t>
              </a:r>
              <a:endParaRPr lang="en-IN" dirty="0">
                <a:solidFill>
                  <a:schemeClr val="bg1"/>
                </a:solidFill>
              </a:endParaRPr>
            </a:p>
          </p:txBody>
        </p:sp>
      </p:grpSp>
    </p:spTree>
    <p:extLst>
      <p:ext uri="{BB962C8B-B14F-4D97-AF65-F5344CB8AC3E}">
        <p14:creationId xmlns:p14="http://schemas.microsoft.com/office/powerpoint/2010/main" val="286876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Date and Time in a SELECT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1785977" y="1183093"/>
            <a:ext cx="6209573" cy="3076164"/>
            <a:chOff x="5180235" y="1644473"/>
            <a:chExt cx="2984438"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5" y="2114477"/>
              <a:ext cx="2947460" cy="276021"/>
            </a:xfrm>
            <a:prstGeom prst="rect">
              <a:avLst/>
            </a:prstGeom>
            <a:noFill/>
          </p:spPr>
          <p:txBody>
            <a:bodyPr wrap="square">
              <a:spAutoFit/>
            </a:bodyPr>
            <a:lstStyle/>
            <a:p>
              <a:r>
                <a:rPr lang="en-US" dirty="0">
                  <a:solidFill>
                    <a:schemeClr val="bg1"/>
                  </a:solidFill>
                </a:rPr>
                <a:t>SELECT GETDATE() AS </a:t>
              </a:r>
              <a:r>
                <a:rPr lang="en-US" dirty="0" err="1">
                  <a:solidFill>
                    <a:schemeClr val="bg1"/>
                  </a:solidFill>
                </a:rPr>
                <a:t>CurrentDateTime</a:t>
              </a:r>
              <a:endParaRPr lang="en-US" dirty="0">
                <a:solidFill>
                  <a:schemeClr val="bg1"/>
                </a:solidFill>
              </a:endParaRPr>
            </a:p>
          </p:txBody>
        </p:sp>
      </p:grpSp>
      <p:sp>
        <p:nvSpPr>
          <p:cNvPr id="3" name="TextBox 2">
            <a:extLst>
              <a:ext uri="{FF2B5EF4-FFF2-40B4-BE49-F238E27FC236}">
                <a16:creationId xmlns:a16="http://schemas.microsoft.com/office/drawing/2014/main" id="{40B5E907-B5DC-622F-9470-FDC47F1BDA34}"/>
              </a:ext>
            </a:extLst>
          </p:cNvPr>
          <p:cNvSpPr txBox="1"/>
          <p:nvPr/>
        </p:nvSpPr>
        <p:spPr>
          <a:xfrm>
            <a:off x="1238257" y="4296967"/>
            <a:ext cx="8833757"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2"/>
                </a:solidFill>
                <a:latin typeface="Montserrat"/>
              </a:rPr>
              <a:t>https://learn.microsoft.com/en-us/sql/t-sql/functions/date-and-time-data-types-and-functions-transact-sql?view=sql-server-ver16</a:t>
            </a:r>
          </a:p>
        </p:txBody>
      </p:sp>
      <p:sp>
        <p:nvSpPr>
          <p:cNvPr id="5" name="TextBox 4">
            <a:extLst>
              <a:ext uri="{FF2B5EF4-FFF2-40B4-BE49-F238E27FC236}">
                <a16:creationId xmlns:a16="http://schemas.microsoft.com/office/drawing/2014/main" id="{5B1A2D8E-D894-4C99-E9CB-7AF542D19F64}"/>
              </a:ext>
            </a:extLst>
          </p:cNvPr>
          <p:cNvSpPr txBox="1"/>
          <p:nvPr/>
        </p:nvSpPr>
        <p:spPr>
          <a:xfrm>
            <a:off x="1727507" y="2069029"/>
            <a:ext cx="5978184" cy="307777"/>
          </a:xfrm>
          <a:prstGeom prst="rect">
            <a:avLst/>
          </a:prstGeom>
          <a:noFill/>
        </p:spPr>
        <p:txBody>
          <a:bodyPr wrap="square">
            <a:spAutoFit/>
          </a:bodyPr>
          <a:lstStyle/>
          <a:p>
            <a:r>
              <a:rPr lang="en-US" dirty="0">
                <a:solidFill>
                  <a:schemeClr val="accent1"/>
                </a:solidFill>
              </a:rPr>
              <a:t>SELECT DAY('2015-04-30 01:01:01.1234567')</a:t>
            </a:r>
          </a:p>
        </p:txBody>
      </p:sp>
      <p:sp>
        <p:nvSpPr>
          <p:cNvPr id="6" name="TextBox 5">
            <a:extLst>
              <a:ext uri="{FF2B5EF4-FFF2-40B4-BE49-F238E27FC236}">
                <a16:creationId xmlns:a16="http://schemas.microsoft.com/office/drawing/2014/main" id="{28D04B52-C8BA-15BB-0ED4-84F4600C42C4}"/>
              </a:ext>
            </a:extLst>
          </p:cNvPr>
          <p:cNvSpPr txBox="1"/>
          <p:nvPr/>
        </p:nvSpPr>
        <p:spPr>
          <a:xfrm>
            <a:off x="1727501" y="2364406"/>
            <a:ext cx="5016952" cy="307777"/>
          </a:xfrm>
          <a:prstGeom prst="rect">
            <a:avLst/>
          </a:prstGeom>
          <a:noFill/>
        </p:spPr>
        <p:txBody>
          <a:bodyPr wrap="square">
            <a:spAutoFit/>
          </a:bodyPr>
          <a:lstStyle/>
          <a:p>
            <a:r>
              <a:rPr lang="en-IN" dirty="0">
                <a:solidFill>
                  <a:schemeClr val="accent3"/>
                </a:solidFill>
              </a:rPr>
              <a:t>SELECT SYSDATETIME();</a:t>
            </a:r>
          </a:p>
        </p:txBody>
      </p:sp>
      <p:sp>
        <p:nvSpPr>
          <p:cNvPr id="7" name="TextBox 6">
            <a:extLst>
              <a:ext uri="{FF2B5EF4-FFF2-40B4-BE49-F238E27FC236}">
                <a16:creationId xmlns:a16="http://schemas.microsoft.com/office/drawing/2014/main" id="{26AB30B9-7FBE-DFF2-CEA0-ABFE8833CEB6}"/>
              </a:ext>
            </a:extLst>
          </p:cNvPr>
          <p:cNvSpPr txBox="1"/>
          <p:nvPr/>
        </p:nvSpPr>
        <p:spPr>
          <a:xfrm>
            <a:off x="1727501" y="2595624"/>
            <a:ext cx="5016952" cy="954107"/>
          </a:xfrm>
          <a:prstGeom prst="rect">
            <a:avLst/>
          </a:prstGeom>
          <a:noFill/>
        </p:spPr>
        <p:txBody>
          <a:bodyPr wrap="square">
            <a:spAutoFit/>
          </a:bodyPr>
          <a:lstStyle/>
          <a:p>
            <a:r>
              <a:rPr lang="en-US" dirty="0">
                <a:solidFill>
                  <a:schemeClr val="accent5"/>
                </a:solidFill>
              </a:rPr>
              <a:t>IF ISDATE('2009-05-12 10:19:41.177') = 1  </a:t>
            </a:r>
          </a:p>
          <a:p>
            <a:r>
              <a:rPr lang="en-US" dirty="0">
                <a:solidFill>
                  <a:schemeClr val="accent5"/>
                </a:solidFill>
              </a:rPr>
              <a:t>    SELECT 'VALID';  </a:t>
            </a:r>
          </a:p>
          <a:p>
            <a:r>
              <a:rPr lang="en-US" dirty="0">
                <a:solidFill>
                  <a:schemeClr val="accent5"/>
                </a:solidFill>
              </a:rPr>
              <a:t>ELSE  </a:t>
            </a:r>
          </a:p>
          <a:p>
            <a:r>
              <a:rPr lang="en-US" dirty="0">
                <a:solidFill>
                  <a:schemeClr val="accent5"/>
                </a:solidFill>
              </a:rPr>
              <a:t>    SELECT 'INVALID';</a:t>
            </a:r>
            <a:endParaRPr lang="en-IN" dirty="0">
              <a:solidFill>
                <a:schemeClr val="accent5"/>
              </a:solidFill>
            </a:endParaRPr>
          </a:p>
        </p:txBody>
      </p:sp>
      <p:sp>
        <p:nvSpPr>
          <p:cNvPr id="2" name="TextBox 1">
            <a:extLst>
              <a:ext uri="{FF2B5EF4-FFF2-40B4-BE49-F238E27FC236}">
                <a16:creationId xmlns:a16="http://schemas.microsoft.com/office/drawing/2014/main" id="{D3626705-4B96-A4C2-A8FB-7A893701B6E2}"/>
              </a:ext>
            </a:extLst>
          </p:cNvPr>
          <p:cNvSpPr txBox="1"/>
          <p:nvPr/>
        </p:nvSpPr>
        <p:spPr>
          <a:xfrm>
            <a:off x="1727501" y="3553051"/>
            <a:ext cx="5703388" cy="523220"/>
          </a:xfrm>
          <a:prstGeom prst="rect">
            <a:avLst/>
          </a:prstGeom>
          <a:noFill/>
        </p:spPr>
        <p:txBody>
          <a:bodyPr wrap="square" rtlCol="0">
            <a:spAutoFit/>
          </a:bodyPr>
          <a:lstStyle/>
          <a:p>
            <a:r>
              <a:rPr lang="en-US" dirty="0">
                <a:solidFill>
                  <a:schemeClr val="bg1"/>
                </a:solidFill>
              </a:rPr>
              <a:t>SELECT COUNT(*) FROM citizens WHERE TIMESTAMPDIFF(</a:t>
            </a:r>
            <a:r>
              <a:rPr lang="en-US" dirty="0" err="1">
                <a:solidFill>
                  <a:schemeClr val="bg1"/>
                </a:solidFill>
              </a:rPr>
              <a:t>YEAR,dob,CURDATE</a:t>
            </a:r>
            <a:r>
              <a:rPr lang="en-US" dirty="0">
                <a:solidFill>
                  <a:schemeClr val="bg1"/>
                </a:solidFill>
              </a:rPr>
              <a:t>()) &gt;=18;</a:t>
            </a:r>
            <a:endParaRPr lang="en-IN" dirty="0">
              <a:solidFill>
                <a:schemeClr val="bg1"/>
              </a:solidFill>
            </a:endParaRPr>
          </a:p>
        </p:txBody>
      </p:sp>
    </p:spTree>
    <p:extLst>
      <p:ext uri="{BB962C8B-B14F-4D97-AF65-F5344CB8AC3E}">
        <p14:creationId xmlns:p14="http://schemas.microsoft.com/office/powerpoint/2010/main" val="60504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Mathematical functions in a SELECT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6" name="Table 5">
            <a:extLst>
              <a:ext uri="{FF2B5EF4-FFF2-40B4-BE49-F238E27FC236}">
                <a16:creationId xmlns:a16="http://schemas.microsoft.com/office/drawing/2014/main" id="{CC959444-3C8F-061D-2EDB-EEA589B654BB}"/>
              </a:ext>
            </a:extLst>
          </p:cNvPr>
          <p:cNvGraphicFramePr>
            <a:graphicFrameLocks noGrp="1"/>
          </p:cNvGraphicFramePr>
          <p:nvPr>
            <p:extLst>
              <p:ext uri="{D42A27DB-BD31-4B8C-83A1-F6EECF244321}">
                <p14:modId xmlns:p14="http://schemas.microsoft.com/office/powerpoint/2010/main" val="923608343"/>
              </p:ext>
            </p:extLst>
          </p:nvPr>
        </p:nvGraphicFramePr>
        <p:xfrm>
          <a:off x="2326821" y="1249044"/>
          <a:ext cx="4914900" cy="3520320"/>
        </p:xfrm>
        <a:graphic>
          <a:graphicData uri="http://schemas.openxmlformats.org/drawingml/2006/table">
            <a:tbl>
              <a:tblPr>
                <a:tableStyleId>{775DCB02-9BB8-47FD-8907-85C794F793BA}</a:tableStyleId>
              </a:tblPr>
              <a:tblGrid>
                <a:gridCol w="1228725">
                  <a:extLst>
                    <a:ext uri="{9D8B030D-6E8A-4147-A177-3AD203B41FA5}">
                      <a16:colId xmlns:a16="http://schemas.microsoft.com/office/drawing/2014/main" val="304263223"/>
                    </a:ext>
                  </a:extLst>
                </a:gridCol>
                <a:gridCol w="1228725">
                  <a:extLst>
                    <a:ext uri="{9D8B030D-6E8A-4147-A177-3AD203B41FA5}">
                      <a16:colId xmlns:a16="http://schemas.microsoft.com/office/drawing/2014/main" val="2797920788"/>
                    </a:ext>
                  </a:extLst>
                </a:gridCol>
                <a:gridCol w="1228725">
                  <a:extLst>
                    <a:ext uri="{9D8B030D-6E8A-4147-A177-3AD203B41FA5}">
                      <a16:colId xmlns:a16="http://schemas.microsoft.com/office/drawing/2014/main" val="1082557422"/>
                    </a:ext>
                  </a:extLst>
                </a:gridCol>
                <a:gridCol w="1228725">
                  <a:extLst>
                    <a:ext uri="{9D8B030D-6E8A-4147-A177-3AD203B41FA5}">
                      <a16:colId xmlns:a16="http://schemas.microsoft.com/office/drawing/2014/main" val="2669506617"/>
                    </a:ext>
                  </a:extLst>
                </a:gridCol>
              </a:tblGrid>
              <a:tr h="0">
                <a:tc>
                  <a:txBody>
                    <a:bodyPr/>
                    <a:lstStyle/>
                    <a:p>
                      <a:pPr fontAlgn="b"/>
                      <a:r>
                        <a:rPr lang="en-IN" sz="800" b="1">
                          <a:effectLst/>
                        </a:rPr>
                        <a:t>Function</a:t>
                      </a:r>
                    </a:p>
                  </a:txBody>
                  <a:tcPr marL="21668" marR="21668" marT="10834" marB="10834" anchor="b"/>
                </a:tc>
                <a:tc>
                  <a:txBody>
                    <a:bodyPr/>
                    <a:lstStyle/>
                    <a:p>
                      <a:pPr fontAlgn="b"/>
                      <a:r>
                        <a:rPr lang="en-IN" sz="800" b="1">
                          <a:effectLst/>
                        </a:rPr>
                        <a:t>Description</a:t>
                      </a:r>
                    </a:p>
                  </a:txBody>
                  <a:tcPr marL="21668" marR="21668" marT="10834" marB="10834" anchor="b"/>
                </a:tc>
                <a:tc>
                  <a:txBody>
                    <a:bodyPr/>
                    <a:lstStyle/>
                    <a:p>
                      <a:pPr fontAlgn="b"/>
                      <a:r>
                        <a:rPr lang="en-IN" sz="800" b="1">
                          <a:effectLst/>
                        </a:rPr>
                        <a:t>Example</a:t>
                      </a:r>
                    </a:p>
                  </a:txBody>
                  <a:tcPr marL="21668" marR="21668" marT="10834" marB="10834" anchor="b"/>
                </a:tc>
                <a:tc>
                  <a:txBody>
                    <a:bodyPr/>
                    <a:lstStyle/>
                    <a:p>
                      <a:pPr fontAlgn="b"/>
                      <a:r>
                        <a:rPr lang="en-IN" sz="800" b="1">
                          <a:effectLst/>
                        </a:rPr>
                        <a:t>Output</a:t>
                      </a:r>
                    </a:p>
                  </a:txBody>
                  <a:tcPr marL="21668" marR="21668" marT="10834" marB="10834" anchor="b"/>
                </a:tc>
                <a:extLst>
                  <a:ext uri="{0D108BD9-81ED-4DB2-BD59-A6C34878D82A}">
                    <a16:rowId xmlns:a16="http://schemas.microsoft.com/office/drawing/2014/main" val="4284879860"/>
                  </a:ext>
                </a:extLst>
              </a:tr>
              <a:tr h="274460">
                <a:tc>
                  <a:txBody>
                    <a:bodyPr/>
                    <a:lstStyle/>
                    <a:p>
                      <a:pPr fontAlgn="base"/>
                      <a:r>
                        <a:rPr lang="en-IN" sz="800">
                          <a:effectLst/>
                        </a:rPr>
                        <a:t>ABS()</a:t>
                      </a:r>
                    </a:p>
                  </a:txBody>
                  <a:tcPr marL="21668" marR="21668" marT="10834" marB="10834" anchor="ctr"/>
                </a:tc>
                <a:tc>
                  <a:txBody>
                    <a:bodyPr/>
                    <a:lstStyle/>
                    <a:p>
                      <a:pPr fontAlgn="base"/>
                      <a:r>
                        <a:rPr lang="en-US" sz="800">
                          <a:effectLst/>
                        </a:rPr>
                        <a:t>Returns the absolute value of a number.</a:t>
                      </a:r>
                    </a:p>
                  </a:txBody>
                  <a:tcPr marL="21668" marR="21668" marT="10834" marB="10834" anchor="ctr"/>
                </a:tc>
                <a:tc>
                  <a:txBody>
                    <a:bodyPr/>
                    <a:lstStyle/>
                    <a:p>
                      <a:pPr fontAlgn="base"/>
                      <a:r>
                        <a:rPr lang="en-IN" sz="800">
                          <a:effectLst/>
                        </a:rPr>
                        <a:t>SELECT ABS(-5)</a:t>
                      </a:r>
                    </a:p>
                  </a:txBody>
                  <a:tcPr marL="21668" marR="21668" marT="10834" marB="10834" anchor="ctr"/>
                </a:tc>
                <a:tc>
                  <a:txBody>
                    <a:bodyPr/>
                    <a:lstStyle/>
                    <a:p>
                      <a:pPr fontAlgn="base"/>
                      <a:r>
                        <a:rPr lang="en-IN" sz="800">
                          <a:effectLst/>
                        </a:rPr>
                        <a:t>5</a:t>
                      </a:r>
                    </a:p>
                  </a:txBody>
                  <a:tcPr marL="21668" marR="21668" marT="10834" marB="10834" anchor="ctr"/>
                </a:tc>
                <a:extLst>
                  <a:ext uri="{0D108BD9-81ED-4DB2-BD59-A6C34878D82A}">
                    <a16:rowId xmlns:a16="http://schemas.microsoft.com/office/drawing/2014/main" val="1635693170"/>
                  </a:ext>
                </a:extLst>
              </a:tr>
              <a:tr h="274460">
                <a:tc>
                  <a:txBody>
                    <a:bodyPr/>
                    <a:lstStyle/>
                    <a:p>
                      <a:pPr fontAlgn="base"/>
                      <a:r>
                        <a:rPr lang="en-IN" sz="800">
                          <a:effectLst/>
                        </a:rPr>
                        <a:t>CEILING()</a:t>
                      </a:r>
                    </a:p>
                  </a:txBody>
                  <a:tcPr marL="21668" marR="21668" marT="10834" marB="10834" anchor="ctr"/>
                </a:tc>
                <a:tc>
                  <a:txBody>
                    <a:bodyPr/>
                    <a:lstStyle/>
                    <a:p>
                      <a:pPr fontAlgn="base"/>
                      <a:r>
                        <a:rPr lang="en-US" sz="800">
                          <a:effectLst/>
                        </a:rPr>
                        <a:t>Rounds a number up to the nearest integer.</a:t>
                      </a:r>
                    </a:p>
                  </a:txBody>
                  <a:tcPr marL="21668" marR="21668" marT="10834" marB="10834" anchor="ctr"/>
                </a:tc>
                <a:tc>
                  <a:txBody>
                    <a:bodyPr/>
                    <a:lstStyle/>
                    <a:p>
                      <a:pPr fontAlgn="base"/>
                      <a:r>
                        <a:rPr lang="en-IN" sz="800">
                          <a:effectLst/>
                        </a:rPr>
                        <a:t>SELECT CEILING(4.3)</a:t>
                      </a:r>
                    </a:p>
                  </a:txBody>
                  <a:tcPr marL="21668" marR="21668" marT="10834" marB="10834" anchor="ctr"/>
                </a:tc>
                <a:tc>
                  <a:txBody>
                    <a:bodyPr/>
                    <a:lstStyle/>
                    <a:p>
                      <a:pPr fontAlgn="base"/>
                      <a:r>
                        <a:rPr lang="en-IN" sz="800">
                          <a:effectLst/>
                        </a:rPr>
                        <a:t>5</a:t>
                      </a:r>
                    </a:p>
                  </a:txBody>
                  <a:tcPr marL="21668" marR="21668" marT="10834" marB="10834" anchor="ctr"/>
                </a:tc>
                <a:extLst>
                  <a:ext uri="{0D108BD9-81ED-4DB2-BD59-A6C34878D82A}">
                    <a16:rowId xmlns:a16="http://schemas.microsoft.com/office/drawing/2014/main" val="431235671"/>
                  </a:ext>
                </a:extLst>
              </a:tr>
              <a:tr h="325018">
                <a:tc>
                  <a:txBody>
                    <a:bodyPr/>
                    <a:lstStyle/>
                    <a:p>
                      <a:pPr fontAlgn="base"/>
                      <a:r>
                        <a:rPr lang="en-IN" sz="800">
                          <a:effectLst/>
                        </a:rPr>
                        <a:t>FLOOR()</a:t>
                      </a:r>
                    </a:p>
                  </a:txBody>
                  <a:tcPr marL="21668" marR="21668" marT="10834" marB="10834" anchor="ctr"/>
                </a:tc>
                <a:tc>
                  <a:txBody>
                    <a:bodyPr/>
                    <a:lstStyle/>
                    <a:p>
                      <a:pPr fontAlgn="base"/>
                      <a:r>
                        <a:rPr lang="en-US" sz="800">
                          <a:effectLst/>
                        </a:rPr>
                        <a:t>Rounds a number down to the nearest integer.</a:t>
                      </a:r>
                    </a:p>
                  </a:txBody>
                  <a:tcPr marL="21668" marR="21668" marT="10834" marB="10834" anchor="ctr"/>
                </a:tc>
                <a:tc>
                  <a:txBody>
                    <a:bodyPr/>
                    <a:lstStyle/>
                    <a:p>
                      <a:pPr fontAlgn="base"/>
                      <a:r>
                        <a:rPr lang="en-IN" sz="800">
                          <a:effectLst/>
                        </a:rPr>
                        <a:t>SELECT FLOOR(4.7)</a:t>
                      </a:r>
                    </a:p>
                  </a:txBody>
                  <a:tcPr marL="21668" marR="21668" marT="10834" marB="10834" anchor="ctr"/>
                </a:tc>
                <a:tc>
                  <a:txBody>
                    <a:bodyPr/>
                    <a:lstStyle/>
                    <a:p>
                      <a:pPr fontAlgn="base"/>
                      <a:r>
                        <a:rPr lang="en-IN" sz="800">
                          <a:effectLst/>
                        </a:rPr>
                        <a:t>4</a:t>
                      </a:r>
                    </a:p>
                  </a:txBody>
                  <a:tcPr marL="21668" marR="21668" marT="10834" marB="10834" anchor="ctr"/>
                </a:tc>
                <a:extLst>
                  <a:ext uri="{0D108BD9-81ED-4DB2-BD59-A6C34878D82A}">
                    <a16:rowId xmlns:a16="http://schemas.microsoft.com/office/drawing/2014/main" val="1935179135"/>
                  </a:ext>
                </a:extLst>
              </a:tr>
              <a:tr h="274460">
                <a:tc>
                  <a:txBody>
                    <a:bodyPr/>
                    <a:lstStyle/>
                    <a:p>
                      <a:pPr fontAlgn="base"/>
                      <a:r>
                        <a:rPr lang="en-IN" sz="800">
                          <a:effectLst/>
                        </a:rPr>
                        <a:t>ROUND()</a:t>
                      </a:r>
                    </a:p>
                  </a:txBody>
                  <a:tcPr marL="21668" marR="21668" marT="10834" marB="10834" anchor="ctr"/>
                </a:tc>
                <a:tc>
                  <a:txBody>
                    <a:bodyPr/>
                    <a:lstStyle/>
                    <a:p>
                      <a:pPr fontAlgn="base"/>
                      <a:r>
                        <a:rPr lang="en-US" sz="800">
                          <a:effectLst/>
                        </a:rPr>
                        <a:t>Rounds a number to a specified decimal place.</a:t>
                      </a:r>
                    </a:p>
                  </a:txBody>
                  <a:tcPr marL="21668" marR="21668" marT="10834" marB="10834" anchor="ctr"/>
                </a:tc>
                <a:tc>
                  <a:txBody>
                    <a:bodyPr/>
                    <a:lstStyle/>
                    <a:p>
                      <a:pPr fontAlgn="base"/>
                      <a:r>
                        <a:rPr lang="en-IN" sz="800">
                          <a:effectLst/>
                        </a:rPr>
                        <a:t>SELECT ROUND(4.567, 2)</a:t>
                      </a:r>
                    </a:p>
                  </a:txBody>
                  <a:tcPr marL="21668" marR="21668" marT="10834" marB="10834" anchor="ctr"/>
                </a:tc>
                <a:tc>
                  <a:txBody>
                    <a:bodyPr/>
                    <a:lstStyle/>
                    <a:p>
                      <a:pPr fontAlgn="base"/>
                      <a:r>
                        <a:rPr lang="en-IN" sz="800">
                          <a:effectLst/>
                        </a:rPr>
                        <a:t>4.57</a:t>
                      </a:r>
                    </a:p>
                  </a:txBody>
                  <a:tcPr marL="21668" marR="21668" marT="10834" marB="10834" anchor="ctr"/>
                </a:tc>
                <a:extLst>
                  <a:ext uri="{0D108BD9-81ED-4DB2-BD59-A6C34878D82A}">
                    <a16:rowId xmlns:a16="http://schemas.microsoft.com/office/drawing/2014/main" val="3380562668"/>
                  </a:ext>
                </a:extLst>
              </a:tr>
              <a:tr h="274460">
                <a:tc>
                  <a:txBody>
                    <a:bodyPr/>
                    <a:lstStyle/>
                    <a:p>
                      <a:pPr fontAlgn="base"/>
                      <a:r>
                        <a:rPr lang="en-IN" sz="800">
                          <a:effectLst/>
                        </a:rPr>
                        <a:t>EXP()</a:t>
                      </a:r>
                    </a:p>
                  </a:txBody>
                  <a:tcPr marL="21668" marR="21668" marT="10834" marB="10834" anchor="ctr"/>
                </a:tc>
                <a:tc>
                  <a:txBody>
                    <a:bodyPr/>
                    <a:lstStyle/>
                    <a:p>
                      <a:pPr fontAlgn="base"/>
                      <a:r>
                        <a:rPr lang="en-US" sz="800">
                          <a:effectLst/>
                        </a:rPr>
                        <a:t>Returns the exponential value of a number.</a:t>
                      </a:r>
                    </a:p>
                  </a:txBody>
                  <a:tcPr marL="21668" marR="21668" marT="10834" marB="10834" anchor="ctr"/>
                </a:tc>
                <a:tc>
                  <a:txBody>
                    <a:bodyPr/>
                    <a:lstStyle/>
                    <a:p>
                      <a:pPr fontAlgn="base"/>
                      <a:r>
                        <a:rPr lang="en-IN" sz="800">
                          <a:effectLst/>
                        </a:rPr>
                        <a:t>SELECT EXP(2)</a:t>
                      </a:r>
                    </a:p>
                  </a:txBody>
                  <a:tcPr marL="21668" marR="21668" marT="10834" marB="10834" anchor="ctr"/>
                </a:tc>
                <a:tc>
                  <a:txBody>
                    <a:bodyPr/>
                    <a:lstStyle/>
                    <a:p>
                      <a:pPr fontAlgn="base"/>
                      <a:r>
                        <a:rPr lang="en-IN" sz="800">
                          <a:effectLst/>
                        </a:rPr>
                        <a:t>7.389</a:t>
                      </a:r>
                    </a:p>
                  </a:txBody>
                  <a:tcPr marL="21668" marR="21668" marT="10834" marB="10834" anchor="ctr"/>
                </a:tc>
                <a:extLst>
                  <a:ext uri="{0D108BD9-81ED-4DB2-BD59-A6C34878D82A}">
                    <a16:rowId xmlns:a16="http://schemas.microsoft.com/office/drawing/2014/main" val="4096392257"/>
                  </a:ext>
                </a:extLst>
              </a:tr>
              <a:tr h="223901">
                <a:tc>
                  <a:txBody>
                    <a:bodyPr/>
                    <a:lstStyle/>
                    <a:p>
                      <a:pPr fontAlgn="base"/>
                      <a:r>
                        <a:rPr lang="en-IN" sz="800">
                          <a:effectLst/>
                        </a:rPr>
                        <a:t>POWER()</a:t>
                      </a:r>
                    </a:p>
                  </a:txBody>
                  <a:tcPr marL="21668" marR="21668" marT="10834" marB="10834" anchor="ctr"/>
                </a:tc>
                <a:tc>
                  <a:txBody>
                    <a:bodyPr/>
                    <a:lstStyle/>
                    <a:p>
                      <a:pPr fontAlgn="base"/>
                      <a:r>
                        <a:rPr lang="en-US" sz="800">
                          <a:effectLst/>
                        </a:rPr>
                        <a:t>Raises a number to a specified power.</a:t>
                      </a:r>
                    </a:p>
                  </a:txBody>
                  <a:tcPr marL="21668" marR="21668" marT="10834" marB="10834" anchor="ctr"/>
                </a:tc>
                <a:tc>
                  <a:txBody>
                    <a:bodyPr/>
                    <a:lstStyle/>
                    <a:p>
                      <a:pPr fontAlgn="base"/>
                      <a:r>
                        <a:rPr lang="en-IN" sz="800">
                          <a:effectLst/>
                        </a:rPr>
                        <a:t>SELECT POWER(2, 3)</a:t>
                      </a:r>
                    </a:p>
                  </a:txBody>
                  <a:tcPr marL="21668" marR="21668" marT="10834" marB="10834" anchor="ctr"/>
                </a:tc>
                <a:tc>
                  <a:txBody>
                    <a:bodyPr/>
                    <a:lstStyle/>
                    <a:p>
                      <a:pPr fontAlgn="base"/>
                      <a:r>
                        <a:rPr lang="en-IN" sz="800">
                          <a:effectLst/>
                        </a:rPr>
                        <a:t>8</a:t>
                      </a:r>
                    </a:p>
                  </a:txBody>
                  <a:tcPr marL="21668" marR="21668" marT="10834" marB="10834" anchor="ctr"/>
                </a:tc>
                <a:extLst>
                  <a:ext uri="{0D108BD9-81ED-4DB2-BD59-A6C34878D82A}">
                    <a16:rowId xmlns:a16="http://schemas.microsoft.com/office/drawing/2014/main" val="2001502789"/>
                  </a:ext>
                </a:extLst>
              </a:tr>
              <a:tr h="223901">
                <a:tc>
                  <a:txBody>
                    <a:bodyPr/>
                    <a:lstStyle/>
                    <a:p>
                      <a:pPr fontAlgn="base"/>
                      <a:r>
                        <a:rPr lang="en-IN" sz="800">
                          <a:effectLst/>
                        </a:rPr>
                        <a:t>SQRT()</a:t>
                      </a:r>
                    </a:p>
                  </a:txBody>
                  <a:tcPr marL="21668" marR="21668" marT="10834" marB="10834" anchor="ctr"/>
                </a:tc>
                <a:tc>
                  <a:txBody>
                    <a:bodyPr/>
                    <a:lstStyle/>
                    <a:p>
                      <a:pPr fontAlgn="base"/>
                      <a:r>
                        <a:rPr lang="en-US" sz="800">
                          <a:effectLst/>
                        </a:rPr>
                        <a:t>Returns the square root of a number.</a:t>
                      </a:r>
                    </a:p>
                  </a:txBody>
                  <a:tcPr marL="21668" marR="21668" marT="10834" marB="10834" anchor="ctr"/>
                </a:tc>
                <a:tc>
                  <a:txBody>
                    <a:bodyPr/>
                    <a:lstStyle/>
                    <a:p>
                      <a:pPr fontAlgn="base"/>
                      <a:r>
                        <a:rPr lang="en-IN" sz="800">
                          <a:effectLst/>
                        </a:rPr>
                        <a:t>SELECT SQRT(16)</a:t>
                      </a:r>
                    </a:p>
                  </a:txBody>
                  <a:tcPr marL="21668" marR="21668" marT="10834" marB="10834" anchor="ctr"/>
                </a:tc>
                <a:tc>
                  <a:txBody>
                    <a:bodyPr/>
                    <a:lstStyle/>
                    <a:p>
                      <a:pPr fontAlgn="base"/>
                      <a:r>
                        <a:rPr lang="en-IN" sz="800">
                          <a:effectLst/>
                        </a:rPr>
                        <a:t>4</a:t>
                      </a:r>
                    </a:p>
                  </a:txBody>
                  <a:tcPr marL="21668" marR="21668" marT="10834" marB="10834" anchor="ctr"/>
                </a:tc>
                <a:extLst>
                  <a:ext uri="{0D108BD9-81ED-4DB2-BD59-A6C34878D82A}">
                    <a16:rowId xmlns:a16="http://schemas.microsoft.com/office/drawing/2014/main" val="4282684458"/>
                  </a:ext>
                </a:extLst>
              </a:tr>
              <a:tr h="274460">
                <a:tc>
                  <a:txBody>
                    <a:bodyPr/>
                    <a:lstStyle/>
                    <a:p>
                      <a:pPr fontAlgn="base"/>
                      <a:r>
                        <a:rPr lang="en-IN" sz="800">
                          <a:effectLst/>
                        </a:rPr>
                        <a:t>RAND()</a:t>
                      </a:r>
                    </a:p>
                  </a:txBody>
                  <a:tcPr marL="21668" marR="21668" marT="10834" marB="10834" anchor="ctr"/>
                </a:tc>
                <a:tc>
                  <a:txBody>
                    <a:bodyPr/>
                    <a:lstStyle/>
                    <a:p>
                      <a:pPr fontAlgn="base"/>
                      <a:r>
                        <a:rPr lang="en-US" sz="800">
                          <a:effectLst/>
                        </a:rPr>
                        <a:t>Returns a random value between 0 and 1.</a:t>
                      </a:r>
                    </a:p>
                  </a:txBody>
                  <a:tcPr marL="21668" marR="21668" marT="10834" marB="10834" anchor="ctr"/>
                </a:tc>
                <a:tc>
                  <a:txBody>
                    <a:bodyPr/>
                    <a:lstStyle/>
                    <a:p>
                      <a:pPr fontAlgn="base"/>
                      <a:r>
                        <a:rPr lang="en-IN" sz="800">
                          <a:effectLst/>
                        </a:rPr>
                        <a:t>SELECT RAND()</a:t>
                      </a:r>
                    </a:p>
                  </a:txBody>
                  <a:tcPr marL="21668" marR="21668" marT="10834" marB="10834" anchor="ctr"/>
                </a:tc>
                <a:tc>
                  <a:txBody>
                    <a:bodyPr/>
                    <a:lstStyle/>
                    <a:p>
                      <a:pPr fontAlgn="base"/>
                      <a:r>
                        <a:rPr lang="en-IN" sz="800">
                          <a:effectLst/>
                        </a:rPr>
                        <a:t>0.123</a:t>
                      </a:r>
                    </a:p>
                  </a:txBody>
                  <a:tcPr marL="21668" marR="21668" marT="10834" marB="10834" anchor="ctr"/>
                </a:tc>
                <a:extLst>
                  <a:ext uri="{0D108BD9-81ED-4DB2-BD59-A6C34878D82A}">
                    <a16:rowId xmlns:a16="http://schemas.microsoft.com/office/drawing/2014/main" val="1827519041"/>
                  </a:ext>
                </a:extLst>
              </a:tr>
              <a:tr h="274460">
                <a:tc>
                  <a:txBody>
                    <a:bodyPr/>
                    <a:lstStyle/>
                    <a:p>
                      <a:pPr fontAlgn="base"/>
                      <a:r>
                        <a:rPr lang="en-IN" sz="800">
                          <a:effectLst/>
                        </a:rPr>
                        <a:t>SIGN()</a:t>
                      </a:r>
                    </a:p>
                  </a:txBody>
                  <a:tcPr marL="21668" marR="21668" marT="10834" marB="10834" anchor="ctr"/>
                </a:tc>
                <a:tc>
                  <a:txBody>
                    <a:bodyPr/>
                    <a:lstStyle/>
                    <a:p>
                      <a:pPr fontAlgn="base"/>
                      <a:r>
                        <a:rPr lang="en-US" sz="800">
                          <a:effectLst/>
                        </a:rPr>
                        <a:t>Returns the sign of a number (-1, 0, or 1).</a:t>
                      </a:r>
                    </a:p>
                  </a:txBody>
                  <a:tcPr marL="21668" marR="21668" marT="10834" marB="10834" anchor="ctr"/>
                </a:tc>
                <a:tc>
                  <a:txBody>
                    <a:bodyPr/>
                    <a:lstStyle/>
                    <a:p>
                      <a:pPr fontAlgn="base"/>
                      <a:r>
                        <a:rPr lang="en-IN" sz="800">
                          <a:effectLst/>
                        </a:rPr>
                        <a:t>SELECT SIGN(-3)</a:t>
                      </a:r>
                    </a:p>
                  </a:txBody>
                  <a:tcPr marL="21668" marR="21668" marT="10834" marB="10834" anchor="ctr"/>
                </a:tc>
                <a:tc>
                  <a:txBody>
                    <a:bodyPr/>
                    <a:lstStyle/>
                    <a:p>
                      <a:pPr fontAlgn="base"/>
                      <a:r>
                        <a:rPr lang="en-IN" sz="800">
                          <a:effectLst/>
                        </a:rPr>
                        <a:t>-1</a:t>
                      </a:r>
                    </a:p>
                  </a:txBody>
                  <a:tcPr marL="21668" marR="21668" marT="10834" marB="10834" anchor="ctr"/>
                </a:tc>
                <a:extLst>
                  <a:ext uri="{0D108BD9-81ED-4DB2-BD59-A6C34878D82A}">
                    <a16:rowId xmlns:a16="http://schemas.microsoft.com/office/drawing/2014/main" val="780530"/>
                  </a:ext>
                </a:extLst>
              </a:tr>
              <a:tr h="274460">
                <a:tc>
                  <a:txBody>
                    <a:bodyPr/>
                    <a:lstStyle/>
                    <a:p>
                      <a:pPr fontAlgn="base"/>
                      <a:r>
                        <a:rPr lang="en-IN" sz="800">
                          <a:effectLst/>
                        </a:rPr>
                        <a:t>AVG()</a:t>
                      </a:r>
                    </a:p>
                  </a:txBody>
                  <a:tcPr marL="21668" marR="21668" marT="10834" marB="10834" anchor="ctr"/>
                </a:tc>
                <a:tc>
                  <a:txBody>
                    <a:bodyPr/>
                    <a:lstStyle/>
                    <a:p>
                      <a:pPr fontAlgn="base"/>
                      <a:r>
                        <a:rPr lang="en-US" sz="800">
                          <a:effectLst/>
                        </a:rPr>
                        <a:t>Returns the average value of a column.</a:t>
                      </a:r>
                    </a:p>
                  </a:txBody>
                  <a:tcPr marL="21668" marR="21668" marT="10834" marB="10834" anchor="ctr"/>
                </a:tc>
                <a:tc>
                  <a:txBody>
                    <a:bodyPr/>
                    <a:lstStyle/>
                    <a:p>
                      <a:pPr fontAlgn="base"/>
                      <a:r>
                        <a:rPr lang="en-US" sz="800">
                          <a:effectLst/>
                        </a:rPr>
                        <a:t>SELECT AVG(Rating) FROM Restaurants</a:t>
                      </a:r>
                    </a:p>
                  </a:txBody>
                  <a:tcPr marL="21668" marR="21668" marT="10834" marB="10834" anchor="ctr"/>
                </a:tc>
                <a:tc>
                  <a:txBody>
                    <a:bodyPr/>
                    <a:lstStyle/>
                    <a:p>
                      <a:pPr fontAlgn="base"/>
                      <a:r>
                        <a:rPr lang="en-IN" sz="800">
                          <a:effectLst/>
                        </a:rPr>
                        <a:t>Average Rating</a:t>
                      </a:r>
                    </a:p>
                  </a:txBody>
                  <a:tcPr marL="21668" marR="21668" marT="10834" marB="10834" anchor="ctr"/>
                </a:tc>
                <a:extLst>
                  <a:ext uri="{0D108BD9-81ED-4DB2-BD59-A6C34878D82A}">
                    <a16:rowId xmlns:a16="http://schemas.microsoft.com/office/drawing/2014/main" val="3446118492"/>
                  </a:ext>
                </a:extLst>
              </a:tr>
              <a:tr h="274460">
                <a:tc>
                  <a:txBody>
                    <a:bodyPr/>
                    <a:lstStyle/>
                    <a:p>
                      <a:pPr fontAlgn="base"/>
                      <a:r>
                        <a:rPr lang="en-IN" sz="800">
                          <a:effectLst/>
                        </a:rPr>
                        <a:t>MAX()</a:t>
                      </a:r>
                    </a:p>
                  </a:txBody>
                  <a:tcPr marL="21668" marR="21668" marT="10834" marB="10834" anchor="ctr"/>
                </a:tc>
                <a:tc>
                  <a:txBody>
                    <a:bodyPr/>
                    <a:lstStyle/>
                    <a:p>
                      <a:pPr fontAlgn="base"/>
                      <a:r>
                        <a:rPr lang="en-US" sz="800">
                          <a:effectLst/>
                        </a:rPr>
                        <a:t>Returns the maximum value of a column.</a:t>
                      </a:r>
                    </a:p>
                  </a:txBody>
                  <a:tcPr marL="21668" marR="21668" marT="10834" marB="10834" anchor="ctr"/>
                </a:tc>
                <a:tc>
                  <a:txBody>
                    <a:bodyPr/>
                    <a:lstStyle/>
                    <a:p>
                      <a:pPr fontAlgn="base"/>
                      <a:r>
                        <a:rPr lang="en-US" sz="800">
                          <a:effectLst/>
                        </a:rPr>
                        <a:t>SELECT MAX(Rating) FROM Restaurants</a:t>
                      </a:r>
                    </a:p>
                  </a:txBody>
                  <a:tcPr marL="21668" marR="21668" marT="10834" marB="10834" anchor="ctr"/>
                </a:tc>
                <a:tc>
                  <a:txBody>
                    <a:bodyPr/>
                    <a:lstStyle/>
                    <a:p>
                      <a:pPr fontAlgn="base"/>
                      <a:r>
                        <a:rPr lang="en-IN" sz="800">
                          <a:effectLst/>
                        </a:rPr>
                        <a:t>Maximum Rating</a:t>
                      </a:r>
                    </a:p>
                  </a:txBody>
                  <a:tcPr marL="21668" marR="21668" marT="10834" marB="10834" anchor="ctr"/>
                </a:tc>
                <a:extLst>
                  <a:ext uri="{0D108BD9-81ED-4DB2-BD59-A6C34878D82A}">
                    <a16:rowId xmlns:a16="http://schemas.microsoft.com/office/drawing/2014/main" val="2673002182"/>
                  </a:ext>
                </a:extLst>
              </a:tr>
              <a:tr h="325018">
                <a:tc>
                  <a:txBody>
                    <a:bodyPr/>
                    <a:lstStyle/>
                    <a:p>
                      <a:pPr fontAlgn="base"/>
                      <a:r>
                        <a:rPr lang="en-IN" sz="800">
                          <a:effectLst/>
                        </a:rPr>
                        <a:t>ROUND()</a:t>
                      </a:r>
                    </a:p>
                  </a:txBody>
                  <a:tcPr marL="21668" marR="21668" marT="10834" marB="10834" anchor="ctr"/>
                </a:tc>
                <a:tc>
                  <a:txBody>
                    <a:bodyPr/>
                    <a:lstStyle/>
                    <a:p>
                      <a:pPr fontAlgn="base"/>
                      <a:r>
                        <a:rPr lang="en-US" sz="800">
                          <a:effectLst/>
                        </a:rPr>
                        <a:t>Rounds a number to a specified decimal place.</a:t>
                      </a:r>
                    </a:p>
                  </a:txBody>
                  <a:tcPr marL="21668" marR="21668" marT="10834" marB="10834" anchor="ctr"/>
                </a:tc>
                <a:tc>
                  <a:txBody>
                    <a:bodyPr/>
                    <a:lstStyle/>
                    <a:p>
                      <a:pPr fontAlgn="base"/>
                      <a:r>
                        <a:rPr lang="en-US" sz="800">
                          <a:effectLst/>
                        </a:rPr>
                        <a:t>SELECT ROUND(4.567, 2) FROM Restaurants</a:t>
                      </a:r>
                    </a:p>
                  </a:txBody>
                  <a:tcPr marL="21668" marR="21668" marT="10834" marB="10834" anchor="ctr"/>
                </a:tc>
                <a:tc>
                  <a:txBody>
                    <a:bodyPr/>
                    <a:lstStyle/>
                    <a:p>
                      <a:pPr fontAlgn="base"/>
                      <a:r>
                        <a:rPr lang="en-IN" sz="800" dirty="0">
                          <a:effectLst/>
                        </a:rPr>
                        <a:t>4.57</a:t>
                      </a:r>
                    </a:p>
                  </a:txBody>
                  <a:tcPr marL="21668" marR="21668" marT="10834" marB="10834" anchor="ctr"/>
                </a:tc>
                <a:extLst>
                  <a:ext uri="{0D108BD9-81ED-4DB2-BD59-A6C34878D82A}">
                    <a16:rowId xmlns:a16="http://schemas.microsoft.com/office/drawing/2014/main" val="207969393"/>
                  </a:ext>
                </a:extLst>
              </a:tr>
            </a:tbl>
          </a:graphicData>
        </a:graphic>
      </p:graphicFrame>
    </p:spTree>
    <p:extLst>
      <p:ext uri="{BB962C8B-B14F-4D97-AF65-F5344CB8AC3E}">
        <p14:creationId xmlns:p14="http://schemas.microsoft.com/office/powerpoint/2010/main" val="2860263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Mathematical functions in a SELECT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1962944" y="1414210"/>
            <a:ext cx="6005399" cy="2472941"/>
            <a:chOff x="5180235" y="1644473"/>
            <a:chExt cx="2984438"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5" y="2114477"/>
              <a:ext cx="2947460" cy="469235"/>
            </a:xfrm>
            <a:prstGeom prst="rect">
              <a:avLst/>
            </a:prstGeom>
            <a:noFill/>
          </p:spPr>
          <p:txBody>
            <a:bodyPr wrap="square">
              <a:spAutoFit/>
            </a:bodyPr>
            <a:lstStyle/>
            <a:p>
              <a:r>
                <a:rPr lang="en-US" dirty="0">
                  <a:solidFill>
                    <a:schemeClr val="bg1"/>
                  </a:solidFill>
                </a:rPr>
                <a:t>SELECT AVG(Price) AS </a:t>
              </a:r>
              <a:r>
                <a:rPr lang="en-US" dirty="0" err="1">
                  <a:solidFill>
                    <a:schemeClr val="bg1"/>
                  </a:solidFill>
                </a:rPr>
                <a:t>AveragePrice</a:t>
              </a:r>
              <a:endParaRPr lang="en-US" dirty="0">
                <a:solidFill>
                  <a:schemeClr val="bg1"/>
                </a:solidFill>
              </a:endParaRPr>
            </a:p>
            <a:p>
              <a:r>
                <a:rPr lang="en-US" dirty="0">
                  <a:solidFill>
                    <a:schemeClr val="bg1"/>
                  </a:solidFill>
                </a:rPr>
                <a:t>FROM Products;</a:t>
              </a:r>
            </a:p>
          </p:txBody>
        </p:sp>
      </p:grpSp>
      <p:sp>
        <p:nvSpPr>
          <p:cNvPr id="3" name="TextBox 2">
            <a:extLst>
              <a:ext uri="{FF2B5EF4-FFF2-40B4-BE49-F238E27FC236}">
                <a16:creationId xmlns:a16="http://schemas.microsoft.com/office/drawing/2014/main" id="{40B5E907-B5DC-622F-9470-FDC47F1BDA34}"/>
              </a:ext>
            </a:extLst>
          </p:cNvPr>
          <p:cNvSpPr txBox="1"/>
          <p:nvPr/>
        </p:nvSpPr>
        <p:spPr>
          <a:xfrm>
            <a:off x="234050" y="4410861"/>
            <a:ext cx="8833757" cy="27699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chemeClr val="dk2"/>
                </a:solidFill>
                <a:latin typeface="Montserrat"/>
              </a:rPr>
              <a:t>https://learn.microsoft.com/en-us/sql/t-sql/functions/mathematical-functions-transact-sql?view=sql-server-ver16</a:t>
            </a:r>
          </a:p>
        </p:txBody>
      </p:sp>
      <p:sp>
        <p:nvSpPr>
          <p:cNvPr id="5" name="TextBox 4">
            <a:extLst>
              <a:ext uri="{FF2B5EF4-FFF2-40B4-BE49-F238E27FC236}">
                <a16:creationId xmlns:a16="http://schemas.microsoft.com/office/drawing/2014/main" id="{5B1A2D8E-D894-4C99-E9CB-7AF542D19F64}"/>
              </a:ext>
            </a:extLst>
          </p:cNvPr>
          <p:cNvSpPr txBox="1"/>
          <p:nvPr/>
        </p:nvSpPr>
        <p:spPr>
          <a:xfrm>
            <a:off x="1915750" y="2519959"/>
            <a:ext cx="5978184" cy="523220"/>
          </a:xfrm>
          <a:prstGeom prst="rect">
            <a:avLst/>
          </a:prstGeom>
          <a:noFill/>
        </p:spPr>
        <p:txBody>
          <a:bodyPr wrap="square">
            <a:spAutoFit/>
          </a:bodyPr>
          <a:lstStyle/>
          <a:p>
            <a:r>
              <a:rPr lang="en-US" dirty="0">
                <a:solidFill>
                  <a:schemeClr val="accent1"/>
                </a:solidFill>
              </a:rPr>
              <a:t>SELECT MAX(Price) AS </a:t>
            </a:r>
            <a:r>
              <a:rPr lang="en-US" dirty="0" err="1">
                <a:solidFill>
                  <a:schemeClr val="accent1"/>
                </a:solidFill>
              </a:rPr>
              <a:t>MaxPrice</a:t>
            </a:r>
            <a:r>
              <a:rPr lang="en-US" dirty="0">
                <a:solidFill>
                  <a:schemeClr val="accent1"/>
                </a:solidFill>
              </a:rPr>
              <a:t>, MIN(Price) AS </a:t>
            </a:r>
            <a:r>
              <a:rPr lang="en-US" dirty="0" err="1">
                <a:solidFill>
                  <a:schemeClr val="accent1"/>
                </a:solidFill>
              </a:rPr>
              <a:t>MinPrice</a:t>
            </a:r>
            <a:endParaRPr lang="en-US" dirty="0">
              <a:solidFill>
                <a:schemeClr val="accent1"/>
              </a:solidFill>
            </a:endParaRPr>
          </a:p>
          <a:p>
            <a:r>
              <a:rPr lang="en-US" dirty="0">
                <a:solidFill>
                  <a:schemeClr val="accent1"/>
                </a:solidFill>
              </a:rPr>
              <a:t>FROM Products;</a:t>
            </a:r>
          </a:p>
        </p:txBody>
      </p:sp>
      <p:sp>
        <p:nvSpPr>
          <p:cNvPr id="2" name="TextBox 1">
            <a:extLst>
              <a:ext uri="{FF2B5EF4-FFF2-40B4-BE49-F238E27FC236}">
                <a16:creationId xmlns:a16="http://schemas.microsoft.com/office/drawing/2014/main" id="{DF7A14B6-88AB-A881-737C-081ED39E4F44}"/>
              </a:ext>
            </a:extLst>
          </p:cNvPr>
          <p:cNvSpPr txBox="1"/>
          <p:nvPr/>
        </p:nvSpPr>
        <p:spPr>
          <a:xfrm>
            <a:off x="1939347" y="3177713"/>
            <a:ext cx="5978184" cy="738664"/>
          </a:xfrm>
          <a:prstGeom prst="rect">
            <a:avLst/>
          </a:prstGeom>
          <a:noFill/>
        </p:spPr>
        <p:txBody>
          <a:bodyPr wrap="square">
            <a:spAutoFit/>
          </a:bodyPr>
          <a:lstStyle/>
          <a:p>
            <a:r>
              <a:rPr lang="en-US" dirty="0">
                <a:solidFill>
                  <a:schemeClr val="accent2"/>
                </a:solidFill>
              </a:rPr>
              <a:t>SELECT </a:t>
            </a:r>
            <a:r>
              <a:rPr lang="en-US" dirty="0" err="1">
                <a:solidFill>
                  <a:schemeClr val="accent2"/>
                </a:solidFill>
              </a:rPr>
              <a:t>ProductID</a:t>
            </a:r>
            <a:r>
              <a:rPr lang="en-US" dirty="0">
                <a:solidFill>
                  <a:schemeClr val="accent2"/>
                </a:solidFill>
              </a:rPr>
              <a:t>, ProductName, Price,</a:t>
            </a:r>
          </a:p>
          <a:p>
            <a:r>
              <a:rPr lang="en-US" dirty="0">
                <a:solidFill>
                  <a:schemeClr val="accent2"/>
                </a:solidFill>
              </a:rPr>
              <a:t>       ROUND(Price, 0) AS </a:t>
            </a:r>
            <a:r>
              <a:rPr lang="en-US" dirty="0" err="1">
                <a:solidFill>
                  <a:schemeClr val="accent2"/>
                </a:solidFill>
              </a:rPr>
              <a:t>RoundedPrice</a:t>
            </a:r>
            <a:endParaRPr lang="en-US" dirty="0">
              <a:solidFill>
                <a:schemeClr val="accent2"/>
              </a:solidFill>
            </a:endParaRPr>
          </a:p>
          <a:p>
            <a:r>
              <a:rPr lang="en-US" dirty="0">
                <a:solidFill>
                  <a:schemeClr val="accent2"/>
                </a:solidFill>
              </a:rPr>
              <a:t>FROM Products;</a:t>
            </a:r>
          </a:p>
        </p:txBody>
      </p:sp>
    </p:spTree>
    <p:extLst>
      <p:ext uri="{BB962C8B-B14F-4D97-AF65-F5344CB8AC3E}">
        <p14:creationId xmlns:p14="http://schemas.microsoft.com/office/powerpoint/2010/main" val="2998152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Other functions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 name="Table 11">
            <a:extLst>
              <a:ext uri="{FF2B5EF4-FFF2-40B4-BE49-F238E27FC236}">
                <a16:creationId xmlns:a16="http://schemas.microsoft.com/office/drawing/2014/main" id="{4D3AD5AC-9BF8-B560-4C98-D10D6EEBB2A9}"/>
              </a:ext>
            </a:extLst>
          </p:cNvPr>
          <p:cNvGraphicFramePr>
            <a:graphicFrameLocks noGrp="1"/>
          </p:cNvGraphicFramePr>
          <p:nvPr>
            <p:extLst>
              <p:ext uri="{D42A27DB-BD31-4B8C-83A1-F6EECF244321}">
                <p14:modId xmlns:p14="http://schemas.microsoft.com/office/powerpoint/2010/main" val="4179526251"/>
              </p:ext>
            </p:extLst>
          </p:nvPr>
        </p:nvGraphicFramePr>
        <p:xfrm>
          <a:off x="1399100" y="1421344"/>
          <a:ext cx="6694713" cy="3021870"/>
        </p:xfrm>
        <a:graphic>
          <a:graphicData uri="http://schemas.openxmlformats.org/drawingml/2006/table">
            <a:tbl>
              <a:tblPr>
                <a:tableStyleId>{775DCB02-9BB8-47FD-8907-85C794F793BA}</a:tableStyleId>
              </a:tblPr>
              <a:tblGrid>
                <a:gridCol w="2231571">
                  <a:extLst>
                    <a:ext uri="{9D8B030D-6E8A-4147-A177-3AD203B41FA5}">
                      <a16:colId xmlns:a16="http://schemas.microsoft.com/office/drawing/2014/main" val="2517147247"/>
                    </a:ext>
                  </a:extLst>
                </a:gridCol>
                <a:gridCol w="2231571">
                  <a:extLst>
                    <a:ext uri="{9D8B030D-6E8A-4147-A177-3AD203B41FA5}">
                      <a16:colId xmlns:a16="http://schemas.microsoft.com/office/drawing/2014/main" val="4224829544"/>
                    </a:ext>
                  </a:extLst>
                </a:gridCol>
                <a:gridCol w="2231571">
                  <a:extLst>
                    <a:ext uri="{9D8B030D-6E8A-4147-A177-3AD203B41FA5}">
                      <a16:colId xmlns:a16="http://schemas.microsoft.com/office/drawing/2014/main" val="1075050350"/>
                    </a:ext>
                  </a:extLst>
                </a:gridCol>
              </a:tblGrid>
              <a:tr h="97888">
                <a:tc>
                  <a:txBody>
                    <a:bodyPr/>
                    <a:lstStyle/>
                    <a:p>
                      <a:pPr fontAlgn="b"/>
                      <a:r>
                        <a:rPr lang="en-IN" sz="1000" b="1">
                          <a:effectLst/>
                        </a:rPr>
                        <a:t>Statement</a:t>
                      </a:r>
                    </a:p>
                  </a:txBody>
                  <a:tcPr marL="29366" marR="29366" marT="14683" marB="14683" anchor="b"/>
                </a:tc>
                <a:tc>
                  <a:txBody>
                    <a:bodyPr/>
                    <a:lstStyle/>
                    <a:p>
                      <a:pPr fontAlgn="b"/>
                      <a:r>
                        <a:rPr lang="en-IN" sz="1000" b="1">
                          <a:effectLst/>
                        </a:rPr>
                        <a:t>Explanation</a:t>
                      </a:r>
                    </a:p>
                  </a:txBody>
                  <a:tcPr marL="29366" marR="29366" marT="14683" marB="14683" anchor="b"/>
                </a:tc>
                <a:tc>
                  <a:txBody>
                    <a:bodyPr/>
                    <a:lstStyle/>
                    <a:p>
                      <a:pPr fontAlgn="b"/>
                      <a:r>
                        <a:rPr lang="en-IN" sz="1000" b="1">
                          <a:effectLst/>
                        </a:rPr>
                        <a:t>Result</a:t>
                      </a:r>
                    </a:p>
                  </a:txBody>
                  <a:tcPr marL="29366" marR="29366" marT="14683" marB="14683" anchor="b"/>
                </a:tc>
                <a:extLst>
                  <a:ext uri="{0D108BD9-81ED-4DB2-BD59-A6C34878D82A}">
                    <a16:rowId xmlns:a16="http://schemas.microsoft.com/office/drawing/2014/main" val="2229231919"/>
                  </a:ext>
                </a:extLst>
              </a:tr>
              <a:tr h="303454">
                <a:tc>
                  <a:txBody>
                    <a:bodyPr/>
                    <a:lstStyle/>
                    <a:p>
                      <a:pPr fontAlgn="base"/>
                      <a:r>
                        <a:rPr lang="en-US" sz="1000" dirty="0">
                          <a:effectLst/>
                        </a:rPr>
                        <a:t>SELECT CAST(55.65 AS INT);</a:t>
                      </a:r>
                    </a:p>
                  </a:txBody>
                  <a:tcPr marL="29366" marR="29366" marT="14683" marB="14683" anchor="ctr"/>
                </a:tc>
                <a:tc>
                  <a:txBody>
                    <a:bodyPr/>
                    <a:lstStyle/>
                    <a:p>
                      <a:pPr fontAlgn="base"/>
                      <a:r>
                        <a:rPr lang="en-US" sz="1000" dirty="0">
                          <a:effectLst/>
                        </a:rPr>
                        <a:t>Casting 55.65 to an integer using CAST function.</a:t>
                      </a:r>
                    </a:p>
                  </a:txBody>
                  <a:tcPr marL="29366" marR="29366" marT="14683" marB="14683" anchor="ctr"/>
                </a:tc>
                <a:tc>
                  <a:txBody>
                    <a:bodyPr/>
                    <a:lstStyle/>
                    <a:p>
                      <a:pPr fontAlgn="base"/>
                      <a:r>
                        <a:rPr lang="en-IN" sz="1000" dirty="0">
                          <a:effectLst/>
                        </a:rPr>
                        <a:t>55</a:t>
                      </a:r>
                    </a:p>
                  </a:txBody>
                  <a:tcPr marL="29366" marR="29366" marT="14683" marB="14683" anchor="ctr"/>
                </a:tc>
                <a:extLst>
                  <a:ext uri="{0D108BD9-81ED-4DB2-BD59-A6C34878D82A}">
                    <a16:rowId xmlns:a16="http://schemas.microsoft.com/office/drawing/2014/main" val="1655516484"/>
                  </a:ext>
                </a:extLst>
              </a:tr>
              <a:tr h="371975">
                <a:tc>
                  <a:txBody>
                    <a:bodyPr/>
                    <a:lstStyle/>
                    <a:p>
                      <a:pPr fontAlgn="base"/>
                      <a:r>
                        <a:rPr lang="en-US" sz="1000" dirty="0">
                          <a:effectLst/>
                        </a:rPr>
                        <a:t>SELECT IIF(5 &lt; 10, 'YES', 'NO');</a:t>
                      </a:r>
                    </a:p>
                  </a:txBody>
                  <a:tcPr marL="29366" marR="29366" marT="14683" marB="14683" anchor="ctr"/>
                </a:tc>
                <a:tc>
                  <a:txBody>
                    <a:bodyPr/>
                    <a:lstStyle/>
                    <a:p>
                      <a:pPr fontAlgn="base"/>
                      <a:r>
                        <a:rPr lang="en-US" sz="1000" dirty="0">
                          <a:effectLst/>
                        </a:rPr>
                        <a:t>Using IIF function to check if 5 is less than 10.</a:t>
                      </a:r>
                    </a:p>
                  </a:txBody>
                  <a:tcPr marL="29366" marR="29366" marT="14683" marB="14683" anchor="ctr"/>
                </a:tc>
                <a:tc>
                  <a:txBody>
                    <a:bodyPr/>
                    <a:lstStyle/>
                    <a:p>
                      <a:pPr fontAlgn="base"/>
                      <a:r>
                        <a:rPr lang="en-IN" sz="1000" dirty="0">
                          <a:effectLst/>
                        </a:rPr>
                        <a:t>'YES'</a:t>
                      </a:r>
                    </a:p>
                  </a:txBody>
                  <a:tcPr marL="29366" marR="29366" marT="14683" marB="14683" anchor="ctr"/>
                </a:tc>
                <a:extLst>
                  <a:ext uri="{0D108BD9-81ED-4DB2-BD59-A6C34878D82A}">
                    <a16:rowId xmlns:a16="http://schemas.microsoft.com/office/drawing/2014/main" val="2697050331"/>
                  </a:ext>
                </a:extLst>
              </a:tr>
              <a:tr h="371975">
                <a:tc>
                  <a:txBody>
                    <a:bodyPr/>
                    <a:lstStyle/>
                    <a:p>
                      <a:pPr fontAlgn="base"/>
                      <a:r>
                        <a:rPr lang="en-US" sz="1000" dirty="0">
                          <a:effectLst/>
                        </a:rPr>
                        <a:t>SELECT ISNULL(NULL, ‘www. thinknyx.com');</a:t>
                      </a:r>
                    </a:p>
                  </a:txBody>
                  <a:tcPr marL="29366" marR="29366" marT="14683" marB="14683" anchor="ctr"/>
                </a:tc>
                <a:tc>
                  <a:txBody>
                    <a:bodyPr/>
                    <a:lstStyle/>
                    <a:p>
                      <a:pPr fontAlgn="base"/>
                      <a:r>
                        <a:rPr lang="en-US" sz="1000" dirty="0">
                          <a:effectLst/>
                        </a:rPr>
                        <a:t>Checking if the first parameter is NULL, return the second parameter.</a:t>
                      </a:r>
                    </a:p>
                  </a:txBody>
                  <a:tcPr marL="29366" marR="29366" marT="14683" marB="14683" anchor="ctr"/>
                </a:tc>
                <a:tc>
                  <a:txBody>
                    <a:bodyPr/>
                    <a:lstStyle/>
                    <a:p>
                      <a:pPr fontAlgn="base"/>
                      <a:r>
                        <a:rPr lang="en-IN" sz="1000" dirty="0">
                          <a:effectLst/>
                        </a:rPr>
                        <a:t>www.thinknyx.com'</a:t>
                      </a:r>
                    </a:p>
                  </a:txBody>
                  <a:tcPr marL="29366" marR="29366" marT="14683" marB="14683" anchor="ctr"/>
                </a:tc>
                <a:extLst>
                  <a:ext uri="{0D108BD9-81ED-4DB2-BD59-A6C34878D82A}">
                    <a16:rowId xmlns:a16="http://schemas.microsoft.com/office/drawing/2014/main" val="4156077139"/>
                  </a:ext>
                </a:extLst>
              </a:tr>
              <a:tr h="440497">
                <a:tc>
                  <a:txBody>
                    <a:bodyPr/>
                    <a:lstStyle/>
                    <a:p>
                      <a:pPr fontAlgn="base"/>
                      <a:r>
                        <a:rPr lang="en-IN" sz="1000" dirty="0">
                          <a:effectLst/>
                        </a:rPr>
                        <a:t>SELECT ISNUMERIC(‘1234');</a:t>
                      </a:r>
                    </a:p>
                  </a:txBody>
                  <a:tcPr marL="29366" marR="29366" marT="14683" marB="14683" anchor="ctr"/>
                </a:tc>
                <a:tc>
                  <a:txBody>
                    <a:bodyPr/>
                    <a:lstStyle/>
                    <a:p>
                      <a:pPr fontAlgn="base"/>
                      <a:r>
                        <a:rPr lang="en-US" sz="1000" dirty="0">
                          <a:effectLst/>
                        </a:rPr>
                        <a:t>Checking if 1234' is a numeric value using ISNUMERIC function.</a:t>
                      </a:r>
                    </a:p>
                  </a:txBody>
                  <a:tcPr marL="29366" marR="29366" marT="14683" marB="14683" anchor="ctr"/>
                </a:tc>
                <a:tc>
                  <a:txBody>
                    <a:bodyPr/>
                    <a:lstStyle/>
                    <a:p>
                      <a:pPr fontAlgn="base"/>
                      <a:r>
                        <a:rPr lang="en-IN" sz="1000">
                          <a:effectLst/>
                        </a:rPr>
                        <a:t>1 (True)</a:t>
                      </a:r>
                    </a:p>
                  </a:txBody>
                  <a:tcPr marL="29366" marR="29366" marT="14683" marB="14683" anchor="ctr"/>
                </a:tc>
                <a:extLst>
                  <a:ext uri="{0D108BD9-81ED-4DB2-BD59-A6C34878D82A}">
                    <a16:rowId xmlns:a16="http://schemas.microsoft.com/office/drawing/2014/main" val="2015438122"/>
                  </a:ext>
                </a:extLst>
              </a:tr>
              <a:tr h="440497">
                <a:tc>
                  <a:txBody>
                    <a:bodyPr/>
                    <a:lstStyle/>
                    <a:p>
                      <a:pPr fontAlgn="base"/>
                      <a:r>
                        <a:rPr lang="en-IN" sz="1000" dirty="0">
                          <a:effectLst/>
                        </a:rPr>
                        <a:t>SELECT NULLIF(5, 5);</a:t>
                      </a:r>
                    </a:p>
                  </a:txBody>
                  <a:tcPr marL="29366" marR="29366" marT="14683" marB="14683" anchor="ctr"/>
                </a:tc>
                <a:tc>
                  <a:txBody>
                    <a:bodyPr/>
                    <a:lstStyle/>
                    <a:p>
                      <a:pPr fontAlgn="base"/>
                      <a:r>
                        <a:rPr lang="en-US" sz="1000">
                          <a:effectLst/>
                        </a:rPr>
                        <a:t>Returning NULL if both parameters are equal using NULLIF function.</a:t>
                      </a:r>
                    </a:p>
                  </a:txBody>
                  <a:tcPr marL="29366" marR="29366" marT="14683" marB="14683" anchor="ctr"/>
                </a:tc>
                <a:tc>
                  <a:txBody>
                    <a:bodyPr/>
                    <a:lstStyle/>
                    <a:p>
                      <a:pPr fontAlgn="base"/>
                      <a:r>
                        <a:rPr lang="en-IN" sz="1000">
                          <a:effectLst/>
                        </a:rPr>
                        <a:t>NULL</a:t>
                      </a:r>
                    </a:p>
                  </a:txBody>
                  <a:tcPr marL="29366" marR="29366" marT="14683" marB="14683" anchor="ctr"/>
                </a:tc>
                <a:extLst>
                  <a:ext uri="{0D108BD9-81ED-4DB2-BD59-A6C34878D82A}">
                    <a16:rowId xmlns:a16="http://schemas.microsoft.com/office/drawing/2014/main" val="1238869229"/>
                  </a:ext>
                </a:extLst>
              </a:tr>
              <a:tr h="371975">
                <a:tc>
                  <a:txBody>
                    <a:bodyPr/>
                    <a:lstStyle/>
                    <a:p>
                      <a:pPr fontAlgn="base"/>
                      <a:r>
                        <a:rPr lang="en-IN" sz="1000" dirty="0">
                          <a:effectLst/>
                        </a:rPr>
                        <a:t>SELECT SYSTEM_USER;</a:t>
                      </a:r>
                    </a:p>
                  </a:txBody>
                  <a:tcPr marL="29366" marR="29366" marT="14683" marB="14683" anchor="ctr"/>
                </a:tc>
                <a:tc>
                  <a:txBody>
                    <a:bodyPr/>
                    <a:lstStyle/>
                    <a:p>
                      <a:pPr fontAlgn="base"/>
                      <a:r>
                        <a:rPr lang="en-US" sz="1000">
                          <a:effectLst/>
                        </a:rPr>
                        <a:t>Retrieving the current system user using SYSTEM_USER function.</a:t>
                      </a:r>
                    </a:p>
                  </a:txBody>
                  <a:tcPr marL="29366" marR="29366" marT="14683" marB="14683" anchor="ctr"/>
                </a:tc>
                <a:tc>
                  <a:txBody>
                    <a:bodyPr/>
                    <a:lstStyle/>
                    <a:p>
                      <a:pPr fontAlgn="base"/>
                      <a:r>
                        <a:rPr lang="en-IN" sz="1000">
                          <a:effectLst/>
                        </a:rPr>
                        <a:t>'Your System User'</a:t>
                      </a:r>
                    </a:p>
                  </a:txBody>
                  <a:tcPr marL="29366" marR="29366" marT="14683" marB="14683" anchor="ctr"/>
                </a:tc>
                <a:extLst>
                  <a:ext uri="{0D108BD9-81ED-4DB2-BD59-A6C34878D82A}">
                    <a16:rowId xmlns:a16="http://schemas.microsoft.com/office/drawing/2014/main" val="1491734585"/>
                  </a:ext>
                </a:extLst>
              </a:tr>
              <a:tr h="509019">
                <a:tc>
                  <a:txBody>
                    <a:bodyPr/>
                    <a:lstStyle/>
                    <a:p>
                      <a:pPr fontAlgn="base"/>
                      <a:r>
                        <a:rPr lang="en-IN" sz="1000" dirty="0">
                          <a:effectLst/>
                        </a:rPr>
                        <a:t>SELECT CURRENT_USER;</a:t>
                      </a:r>
                    </a:p>
                  </a:txBody>
                  <a:tcPr marL="29366" marR="29366" marT="14683" marB="14683" anchor="ctr"/>
                </a:tc>
                <a:tc>
                  <a:txBody>
                    <a:bodyPr/>
                    <a:lstStyle/>
                    <a:p>
                      <a:pPr fontAlgn="base"/>
                      <a:r>
                        <a:rPr lang="en-US" sz="1000">
                          <a:effectLst/>
                        </a:rPr>
                        <a:t>Retrieving the current user connected to the database using CURRENT_USER function.</a:t>
                      </a:r>
                    </a:p>
                  </a:txBody>
                  <a:tcPr marL="29366" marR="29366" marT="14683" marB="14683" anchor="ctr"/>
                </a:tc>
                <a:tc>
                  <a:txBody>
                    <a:bodyPr/>
                    <a:lstStyle/>
                    <a:p>
                      <a:pPr fontAlgn="base"/>
                      <a:r>
                        <a:rPr lang="en-IN" sz="1000" dirty="0">
                          <a:effectLst/>
                        </a:rPr>
                        <a:t>'Your Current User'</a:t>
                      </a:r>
                    </a:p>
                  </a:txBody>
                  <a:tcPr marL="29366" marR="29366" marT="14683" marB="14683" anchor="ctr"/>
                </a:tc>
                <a:extLst>
                  <a:ext uri="{0D108BD9-81ED-4DB2-BD59-A6C34878D82A}">
                    <a16:rowId xmlns:a16="http://schemas.microsoft.com/office/drawing/2014/main" val="3694992378"/>
                  </a:ext>
                </a:extLst>
              </a:tr>
            </a:tbl>
          </a:graphicData>
        </a:graphic>
      </p:graphicFrame>
    </p:spTree>
    <p:extLst>
      <p:ext uri="{BB962C8B-B14F-4D97-AF65-F5344CB8AC3E}">
        <p14:creationId xmlns:p14="http://schemas.microsoft.com/office/powerpoint/2010/main" val="1030575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How to work with other database objects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F658C01-AB69-309F-4E5D-CFA1FBE807BB}"/>
              </a:ext>
            </a:extLst>
          </p:cNvPr>
          <p:cNvSpPr txBox="1"/>
          <p:nvPr/>
        </p:nvSpPr>
        <p:spPr>
          <a:xfrm>
            <a:off x="1053193" y="1663809"/>
            <a:ext cx="7625443" cy="1815882"/>
          </a:xfrm>
          <a:prstGeom prst="rect">
            <a:avLst/>
          </a:prstGeom>
          <a:noFill/>
        </p:spPr>
        <p:txBody>
          <a:bodyPr wrap="square">
            <a:spAutoFit/>
          </a:bodyPr>
          <a:lstStyle/>
          <a:p>
            <a:r>
              <a:rPr lang="en-US" sz="1600" dirty="0">
                <a:solidFill>
                  <a:schemeClr val="dk2"/>
                </a:solidFill>
                <a:latin typeface="Montserrat"/>
                <a:sym typeface="Montserrat"/>
              </a:rPr>
              <a:t>Working with other database objects in SQL involves creating, modifying, and deleting various objects like:</a:t>
            </a:r>
          </a:p>
          <a:p>
            <a:endParaRPr lang="en-US" sz="1600" dirty="0">
              <a:solidFill>
                <a:schemeClr val="dk2"/>
              </a:solidFill>
              <a:latin typeface="Montserrat"/>
              <a:sym typeface="Montserrat"/>
            </a:endParaRPr>
          </a:p>
          <a:p>
            <a:pPr marL="285750" indent="-285750">
              <a:buFont typeface="Wingdings" panose="05000000000000000000" pitchFamily="2" charset="2"/>
              <a:buChar char="q"/>
            </a:pPr>
            <a:r>
              <a:rPr lang="en-US" sz="1600" dirty="0">
                <a:solidFill>
                  <a:schemeClr val="dk2"/>
                </a:solidFill>
                <a:latin typeface="Montserrat"/>
                <a:sym typeface="Montserrat"/>
              </a:rPr>
              <a:t>Views</a:t>
            </a:r>
          </a:p>
          <a:p>
            <a:pPr marL="285750" indent="-285750">
              <a:buFont typeface="Wingdings" panose="05000000000000000000" pitchFamily="2" charset="2"/>
              <a:buChar char="q"/>
            </a:pPr>
            <a:r>
              <a:rPr lang="en-US" sz="1600" dirty="0">
                <a:solidFill>
                  <a:schemeClr val="dk2"/>
                </a:solidFill>
                <a:latin typeface="Montserrat"/>
                <a:sym typeface="Montserrat"/>
              </a:rPr>
              <a:t>Stored procedures</a:t>
            </a:r>
          </a:p>
          <a:p>
            <a:pPr marL="285750" indent="-285750">
              <a:buFont typeface="Wingdings" panose="05000000000000000000" pitchFamily="2" charset="2"/>
              <a:buChar char="q"/>
            </a:pPr>
            <a:r>
              <a:rPr lang="en-US" sz="1600" dirty="0">
                <a:solidFill>
                  <a:schemeClr val="dk2"/>
                </a:solidFill>
                <a:latin typeface="Montserrat"/>
                <a:sym typeface="Montserrat"/>
              </a:rPr>
              <a:t>Functions and </a:t>
            </a:r>
          </a:p>
          <a:p>
            <a:pPr marL="285750" indent="-285750">
              <a:buFont typeface="Wingdings" panose="05000000000000000000" pitchFamily="2" charset="2"/>
              <a:buChar char="q"/>
            </a:pPr>
            <a:r>
              <a:rPr lang="en-US" sz="1600" dirty="0">
                <a:solidFill>
                  <a:schemeClr val="dk2"/>
                </a:solidFill>
                <a:latin typeface="Montserrat"/>
                <a:sym typeface="Montserrat"/>
              </a:rPr>
              <a:t>Triggers. </a:t>
            </a:r>
            <a:endParaRPr lang="en-IN" sz="1600" dirty="0">
              <a:solidFill>
                <a:schemeClr val="dk2"/>
              </a:solidFill>
              <a:latin typeface="Montserrat"/>
              <a:sym typeface="Montserrat"/>
            </a:endParaRPr>
          </a:p>
        </p:txBody>
      </p:sp>
    </p:spTree>
    <p:extLst>
      <p:ext uri="{BB962C8B-B14F-4D97-AF65-F5344CB8AC3E}">
        <p14:creationId xmlns:p14="http://schemas.microsoft.com/office/powerpoint/2010/main" val="19903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How to work with other database objects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F658C01-AB69-309F-4E5D-CFA1FBE807BB}"/>
              </a:ext>
            </a:extLst>
          </p:cNvPr>
          <p:cNvSpPr txBox="1"/>
          <p:nvPr/>
        </p:nvSpPr>
        <p:spPr>
          <a:xfrm>
            <a:off x="1053194" y="1843649"/>
            <a:ext cx="3657600" cy="2062103"/>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Views are virtual tables that display data from one or more underlying tables. </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allow you to simplify complex queries and provide a customized view of the data to users.</a:t>
            </a:r>
            <a:endParaRPr lang="en-US" sz="1600" dirty="0">
              <a:solidFill>
                <a:schemeClr val="dk2"/>
              </a:solidFill>
              <a:latin typeface="Montserrat"/>
              <a:sym typeface="Montserrat"/>
            </a:endParaRPr>
          </a:p>
        </p:txBody>
      </p:sp>
      <p:sp>
        <p:nvSpPr>
          <p:cNvPr id="2" name="TextBox 1">
            <a:extLst>
              <a:ext uri="{FF2B5EF4-FFF2-40B4-BE49-F238E27FC236}">
                <a16:creationId xmlns:a16="http://schemas.microsoft.com/office/drawing/2014/main" id="{81357049-FB19-7596-1FBB-7AA286D5099B}"/>
              </a:ext>
            </a:extLst>
          </p:cNvPr>
          <p:cNvSpPr txBox="1"/>
          <p:nvPr/>
        </p:nvSpPr>
        <p:spPr>
          <a:xfrm>
            <a:off x="470770" y="1245469"/>
            <a:ext cx="2076487" cy="400110"/>
          </a:xfrm>
          <a:prstGeom prst="rect">
            <a:avLst/>
          </a:prstGeom>
          <a:noFill/>
        </p:spPr>
        <p:txBody>
          <a:bodyPr wrap="square" rtlCol="0">
            <a:spAutoFit/>
          </a:bodyPr>
          <a:lstStyle/>
          <a:p>
            <a:pPr algn="ctr"/>
            <a:r>
              <a:rPr lang="en-IN" sz="2000" b="1" dirty="0">
                <a:solidFill>
                  <a:schemeClr val="accent4"/>
                </a:solidFill>
              </a:rPr>
              <a:t>Views</a:t>
            </a:r>
          </a:p>
        </p:txBody>
      </p:sp>
      <p:grpSp>
        <p:nvGrpSpPr>
          <p:cNvPr id="3" name="Group 2">
            <a:extLst>
              <a:ext uri="{FF2B5EF4-FFF2-40B4-BE49-F238E27FC236}">
                <a16:creationId xmlns:a16="http://schemas.microsoft.com/office/drawing/2014/main" id="{C910924C-ABBA-7205-C60A-45559F8B4BE3}"/>
              </a:ext>
            </a:extLst>
          </p:cNvPr>
          <p:cNvGrpSpPr/>
          <p:nvPr/>
        </p:nvGrpSpPr>
        <p:grpSpPr>
          <a:xfrm>
            <a:off x="4865254" y="1474069"/>
            <a:ext cx="3462981" cy="2755031"/>
            <a:chOff x="5180235" y="1644473"/>
            <a:chExt cx="2984438" cy="2217789"/>
          </a:xfrm>
        </p:grpSpPr>
        <p:grpSp>
          <p:nvGrpSpPr>
            <p:cNvPr id="4" name="Group 3">
              <a:extLst>
                <a:ext uri="{FF2B5EF4-FFF2-40B4-BE49-F238E27FC236}">
                  <a16:creationId xmlns:a16="http://schemas.microsoft.com/office/drawing/2014/main" id="{C5451DCD-EB24-0492-6DAA-8BD81C29ABB7}"/>
                </a:ext>
              </a:extLst>
            </p:cNvPr>
            <p:cNvGrpSpPr/>
            <p:nvPr/>
          </p:nvGrpSpPr>
          <p:grpSpPr>
            <a:xfrm>
              <a:off x="5180238" y="1644473"/>
              <a:ext cx="2984435" cy="2217789"/>
              <a:chOff x="2760861" y="887455"/>
              <a:chExt cx="4049215" cy="4049215"/>
            </a:xfrm>
          </p:grpSpPr>
          <p:pic>
            <p:nvPicPr>
              <p:cNvPr id="8" name="Picture 4" descr="Command, Line Icon in Colocons Free">
                <a:extLst>
                  <a:ext uri="{FF2B5EF4-FFF2-40B4-BE49-F238E27FC236}">
                    <a16:creationId xmlns:a16="http://schemas.microsoft.com/office/drawing/2014/main" id="{ED2A911A-FEC1-EA63-B4DE-7E5152070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F9C6BA-ABC0-6D64-92EA-436F90C3F5E5}"/>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5" name="TextBox 4">
              <a:extLst>
                <a:ext uri="{FF2B5EF4-FFF2-40B4-BE49-F238E27FC236}">
                  <a16:creationId xmlns:a16="http://schemas.microsoft.com/office/drawing/2014/main" id="{1D06A789-1DA9-9050-F2A1-6FAE99107832}"/>
                </a:ext>
              </a:extLst>
            </p:cNvPr>
            <p:cNvSpPr txBox="1"/>
            <p:nvPr/>
          </p:nvSpPr>
          <p:spPr>
            <a:xfrm>
              <a:off x="5180235" y="2114477"/>
              <a:ext cx="2947460" cy="1437002"/>
            </a:xfrm>
            <a:prstGeom prst="rect">
              <a:avLst/>
            </a:prstGeom>
            <a:noFill/>
          </p:spPr>
          <p:txBody>
            <a:bodyPr wrap="square">
              <a:spAutoFit/>
            </a:bodyPr>
            <a:lstStyle/>
            <a:p>
              <a:r>
                <a:rPr lang="en-US" sz="1100" dirty="0">
                  <a:solidFill>
                    <a:schemeClr val="accent4"/>
                  </a:solidFill>
                </a:rPr>
                <a:t>-- Creating a view to display high-rated Italian restaurants</a:t>
              </a:r>
            </a:p>
            <a:p>
              <a:r>
                <a:rPr lang="en-US" sz="1100" dirty="0">
                  <a:solidFill>
                    <a:schemeClr val="bg1"/>
                  </a:solidFill>
                </a:rPr>
                <a:t>CREATE VIEW </a:t>
              </a:r>
              <a:r>
                <a:rPr lang="en-US" sz="1100" dirty="0" err="1">
                  <a:solidFill>
                    <a:schemeClr val="bg1"/>
                  </a:solidFill>
                </a:rPr>
                <a:t>HighRatedItalianRestaurants</a:t>
              </a:r>
              <a:r>
                <a:rPr lang="en-US" sz="1100" dirty="0">
                  <a:solidFill>
                    <a:schemeClr val="bg1"/>
                  </a:solidFill>
                </a:rPr>
                <a:t> AS</a:t>
              </a:r>
            </a:p>
            <a:p>
              <a:r>
                <a:rPr lang="en-US" sz="1100" dirty="0">
                  <a:solidFill>
                    <a:schemeClr val="bg1"/>
                  </a:solidFill>
                </a:rPr>
                <a:t>SELECT </a:t>
              </a:r>
              <a:r>
                <a:rPr lang="en-US" sz="1100" dirty="0" err="1">
                  <a:solidFill>
                    <a:schemeClr val="bg1"/>
                  </a:solidFill>
                </a:rPr>
                <a:t>RestaurantName</a:t>
              </a:r>
              <a:r>
                <a:rPr lang="en-US" sz="1100" dirty="0">
                  <a:solidFill>
                    <a:schemeClr val="bg1"/>
                  </a:solidFill>
                </a:rPr>
                <a:t>, Location, Rating</a:t>
              </a:r>
            </a:p>
            <a:p>
              <a:r>
                <a:rPr lang="en-US" sz="1100" dirty="0">
                  <a:solidFill>
                    <a:schemeClr val="bg1"/>
                  </a:solidFill>
                </a:rPr>
                <a:t>FROM Restaurants</a:t>
              </a:r>
            </a:p>
            <a:p>
              <a:r>
                <a:rPr lang="en-US" sz="1100" dirty="0">
                  <a:solidFill>
                    <a:schemeClr val="bg1"/>
                  </a:solidFill>
                </a:rPr>
                <a:t>WHERE Cuisine = 'Italian' AND Rating &gt;= 4.5;</a:t>
              </a:r>
            </a:p>
            <a:p>
              <a:endParaRPr lang="en-US" sz="1100" dirty="0">
                <a:solidFill>
                  <a:schemeClr val="bg1"/>
                </a:solidFill>
              </a:endParaRPr>
            </a:p>
            <a:p>
              <a:r>
                <a:rPr lang="en-US" sz="1100" dirty="0">
                  <a:solidFill>
                    <a:schemeClr val="accent4"/>
                  </a:solidFill>
                </a:rPr>
                <a:t>-- Get the view</a:t>
              </a:r>
            </a:p>
            <a:p>
              <a:r>
                <a:rPr lang="en-US" sz="1100" dirty="0">
                  <a:solidFill>
                    <a:schemeClr val="bg1"/>
                  </a:solidFill>
                </a:rPr>
                <a:t>SELECT * FROM </a:t>
              </a:r>
              <a:r>
                <a:rPr lang="en-US" sz="1100" dirty="0" err="1">
                  <a:solidFill>
                    <a:schemeClr val="bg1"/>
                  </a:solidFill>
                </a:rPr>
                <a:t>HighRatedItalianRestaurants</a:t>
              </a:r>
              <a:endParaRPr lang="en-US" sz="1100" dirty="0">
                <a:solidFill>
                  <a:schemeClr val="bg1"/>
                </a:solidFill>
              </a:endParaRPr>
            </a:p>
            <a:p>
              <a:endParaRPr lang="en-US" sz="1100" dirty="0">
                <a:solidFill>
                  <a:schemeClr val="bg1"/>
                </a:solidFill>
              </a:endParaRPr>
            </a:p>
          </p:txBody>
        </p:sp>
      </p:grpSp>
    </p:spTree>
    <p:extLst>
      <p:ext uri="{BB962C8B-B14F-4D97-AF65-F5344CB8AC3E}">
        <p14:creationId xmlns:p14="http://schemas.microsoft.com/office/powerpoint/2010/main" val="38599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How to work with other database objects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F658C01-AB69-309F-4E5D-CFA1FBE807BB}"/>
              </a:ext>
            </a:extLst>
          </p:cNvPr>
          <p:cNvSpPr txBox="1"/>
          <p:nvPr/>
        </p:nvSpPr>
        <p:spPr>
          <a:xfrm>
            <a:off x="1053194" y="1843649"/>
            <a:ext cx="3007216" cy="2554545"/>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Stored procedures are pre-compiled SQL statements that can be executed with a single call. </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help encapsulate complex logic and improve code reusability.</a:t>
            </a:r>
          </a:p>
        </p:txBody>
      </p:sp>
      <p:sp>
        <p:nvSpPr>
          <p:cNvPr id="2" name="TextBox 1">
            <a:extLst>
              <a:ext uri="{FF2B5EF4-FFF2-40B4-BE49-F238E27FC236}">
                <a16:creationId xmlns:a16="http://schemas.microsoft.com/office/drawing/2014/main" id="{81357049-FB19-7596-1FBB-7AA286D5099B}"/>
              </a:ext>
            </a:extLst>
          </p:cNvPr>
          <p:cNvSpPr txBox="1"/>
          <p:nvPr/>
        </p:nvSpPr>
        <p:spPr>
          <a:xfrm>
            <a:off x="470770" y="1245469"/>
            <a:ext cx="3007216" cy="400110"/>
          </a:xfrm>
          <a:prstGeom prst="rect">
            <a:avLst/>
          </a:prstGeom>
          <a:noFill/>
        </p:spPr>
        <p:txBody>
          <a:bodyPr wrap="square" rtlCol="0">
            <a:spAutoFit/>
          </a:bodyPr>
          <a:lstStyle/>
          <a:p>
            <a:pPr algn="ctr"/>
            <a:r>
              <a:rPr lang="en-IN" sz="2000" b="1" dirty="0">
                <a:solidFill>
                  <a:schemeClr val="accent4"/>
                </a:solidFill>
              </a:rPr>
              <a:t>Stored Procedures</a:t>
            </a:r>
          </a:p>
        </p:txBody>
      </p:sp>
      <p:grpSp>
        <p:nvGrpSpPr>
          <p:cNvPr id="3" name="Group 2">
            <a:extLst>
              <a:ext uri="{FF2B5EF4-FFF2-40B4-BE49-F238E27FC236}">
                <a16:creationId xmlns:a16="http://schemas.microsoft.com/office/drawing/2014/main" id="{C910924C-ABBA-7205-C60A-45559F8B4BE3}"/>
              </a:ext>
            </a:extLst>
          </p:cNvPr>
          <p:cNvGrpSpPr/>
          <p:nvPr/>
        </p:nvGrpSpPr>
        <p:grpSpPr>
          <a:xfrm>
            <a:off x="4572000" y="1245469"/>
            <a:ext cx="3714751" cy="3369602"/>
            <a:chOff x="5180235" y="1644473"/>
            <a:chExt cx="2984438" cy="2422267"/>
          </a:xfrm>
        </p:grpSpPr>
        <p:grpSp>
          <p:nvGrpSpPr>
            <p:cNvPr id="4" name="Group 3">
              <a:extLst>
                <a:ext uri="{FF2B5EF4-FFF2-40B4-BE49-F238E27FC236}">
                  <a16:creationId xmlns:a16="http://schemas.microsoft.com/office/drawing/2014/main" id="{C5451DCD-EB24-0492-6DAA-8BD81C29ABB7}"/>
                </a:ext>
              </a:extLst>
            </p:cNvPr>
            <p:cNvGrpSpPr/>
            <p:nvPr/>
          </p:nvGrpSpPr>
          <p:grpSpPr>
            <a:xfrm>
              <a:off x="5180239" y="1644473"/>
              <a:ext cx="2984434" cy="2217790"/>
              <a:chOff x="2760863" y="887454"/>
              <a:chExt cx="4049214" cy="4049216"/>
            </a:xfrm>
          </p:grpSpPr>
          <p:pic>
            <p:nvPicPr>
              <p:cNvPr id="8" name="Picture 4" descr="Command, Line Icon in Colocons Free">
                <a:extLst>
                  <a:ext uri="{FF2B5EF4-FFF2-40B4-BE49-F238E27FC236}">
                    <a16:creationId xmlns:a16="http://schemas.microsoft.com/office/drawing/2014/main" id="{ED2A911A-FEC1-EA63-B4DE-7E5152070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5" y="887454"/>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F9C6BA-ABC0-6D64-92EA-436F90C3F5E5}"/>
                  </a:ext>
                </a:extLst>
              </p:cNvPr>
              <p:cNvSpPr/>
              <p:nvPr/>
            </p:nvSpPr>
            <p:spPr>
              <a:xfrm>
                <a:off x="2760863"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5" name="TextBox 4">
              <a:extLst>
                <a:ext uri="{FF2B5EF4-FFF2-40B4-BE49-F238E27FC236}">
                  <a16:creationId xmlns:a16="http://schemas.microsoft.com/office/drawing/2014/main" id="{1D06A789-1DA9-9050-F2A1-6FAE99107832}"/>
                </a:ext>
              </a:extLst>
            </p:cNvPr>
            <p:cNvSpPr txBox="1"/>
            <p:nvPr/>
          </p:nvSpPr>
          <p:spPr>
            <a:xfrm>
              <a:off x="5180235" y="2114477"/>
              <a:ext cx="2947460" cy="1952263"/>
            </a:xfrm>
            <a:prstGeom prst="rect">
              <a:avLst/>
            </a:prstGeom>
            <a:noFill/>
          </p:spPr>
          <p:txBody>
            <a:bodyPr wrap="square">
              <a:spAutoFit/>
            </a:bodyPr>
            <a:lstStyle/>
            <a:p>
              <a:r>
                <a:rPr lang="en-US" sz="1000" dirty="0">
                  <a:solidFill>
                    <a:schemeClr val="accent4"/>
                  </a:solidFill>
                </a:rPr>
                <a:t>-- Creating a stored procedure to get the total number of restaurants by cuisine</a:t>
              </a:r>
            </a:p>
            <a:p>
              <a:r>
                <a:rPr lang="en-US" sz="1000" dirty="0">
                  <a:solidFill>
                    <a:schemeClr val="bg1"/>
                  </a:solidFill>
                </a:rPr>
                <a:t>CREATE PROCEDURE </a:t>
              </a:r>
              <a:r>
                <a:rPr lang="en-US" sz="1000" dirty="0" err="1">
                  <a:solidFill>
                    <a:schemeClr val="bg1"/>
                  </a:solidFill>
                </a:rPr>
                <a:t>GetRestaurantCountByCuisine</a:t>
              </a:r>
              <a:endParaRPr lang="en-US" sz="1000" dirty="0">
                <a:solidFill>
                  <a:schemeClr val="bg1"/>
                </a:solidFill>
              </a:endParaRPr>
            </a:p>
            <a:p>
              <a:r>
                <a:rPr lang="en-US" sz="1000" dirty="0">
                  <a:solidFill>
                    <a:schemeClr val="bg1"/>
                  </a:solidFill>
                </a:rPr>
                <a:t>    @Cuisine VARCHAR(50)</a:t>
              </a:r>
            </a:p>
            <a:p>
              <a:r>
                <a:rPr lang="en-US" sz="1000" dirty="0">
                  <a:solidFill>
                    <a:schemeClr val="bg1"/>
                  </a:solidFill>
                </a:rPr>
                <a:t>AS</a:t>
              </a:r>
            </a:p>
            <a:p>
              <a:r>
                <a:rPr lang="en-US" sz="1000" dirty="0">
                  <a:solidFill>
                    <a:schemeClr val="bg1"/>
                  </a:solidFill>
                </a:rPr>
                <a:t>BEGIN</a:t>
              </a:r>
            </a:p>
            <a:p>
              <a:r>
                <a:rPr lang="en-US" sz="1000" dirty="0">
                  <a:solidFill>
                    <a:schemeClr val="bg1"/>
                  </a:solidFill>
                </a:rPr>
                <a:t>    SELECT COUNT(*) AS </a:t>
              </a:r>
              <a:r>
                <a:rPr lang="en-US" sz="1000" dirty="0" err="1">
                  <a:solidFill>
                    <a:schemeClr val="bg1"/>
                  </a:solidFill>
                </a:rPr>
                <a:t>TotalCount</a:t>
              </a:r>
              <a:endParaRPr lang="en-US" sz="1000" dirty="0">
                <a:solidFill>
                  <a:schemeClr val="bg1"/>
                </a:solidFill>
              </a:endParaRPr>
            </a:p>
            <a:p>
              <a:r>
                <a:rPr lang="en-US" sz="1000" dirty="0">
                  <a:solidFill>
                    <a:schemeClr val="bg1"/>
                  </a:solidFill>
                </a:rPr>
                <a:t>    FROM Restaurants</a:t>
              </a:r>
            </a:p>
            <a:p>
              <a:r>
                <a:rPr lang="en-US" sz="1000" dirty="0">
                  <a:solidFill>
                    <a:schemeClr val="bg1"/>
                  </a:solidFill>
                </a:rPr>
                <a:t>    WHERE Cuisine = @Cuisine;</a:t>
              </a:r>
            </a:p>
            <a:p>
              <a:r>
                <a:rPr lang="en-US" sz="1000" dirty="0">
                  <a:solidFill>
                    <a:schemeClr val="bg1"/>
                  </a:solidFill>
                </a:rPr>
                <a:t>END;</a:t>
              </a:r>
            </a:p>
            <a:p>
              <a:endParaRPr lang="en-US" sz="1000" dirty="0">
                <a:solidFill>
                  <a:schemeClr val="accent4"/>
                </a:solidFill>
              </a:endParaRPr>
            </a:p>
            <a:p>
              <a:r>
                <a:rPr lang="en-US" sz="1000" dirty="0">
                  <a:solidFill>
                    <a:schemeClr val="accent4"/>
                  </a:solidFill>
                </a:rPr>
                <a:t>--Display the result</a:t>
              </a:r>
            </a:p>
            <a:p>
              <a:endParaRPr lang="en-US" sz="1000" dirty="0">
                <a:solidFill>
                  <a:schemeClr val="accent4"/>
                </a:solidFill>
              </a:endParaRPr>
            </a:p>
            <a:p>
              <a:r>
                <a:rPr lang="en-US" sz="1000" dirty="0">
                  <a:solidFill>
                    <a:schemeClr val="bg1"/>
                  </a:solidFill>
                </a:rPr>
                <a:t>EXEC </a:t>
              </a:r>
              <a:r>
                <a:rPr lang="en-US" sz="1000" dirty="0" err="1">
                  <a:solidFill>
                    <a:schemeClr val="bg1"/>
                  </a:solidFill>
                </a:rPr>
                <a:t>GetRestaurantCountByCuisine</a:t>
              </a:r>
              <a:r>
                <a:rPr lang="en-US" sz="1000" dirty="0">
                  <a:solidFill>
                    <a:schemeClr val="bg1"/>
                  </a:solidFill>
                </a:rPr>
                <a:t> @cuisine='Italian'</a:t>
              </a:r>
            </a:p>
          </p:txBody>
        </p:sp>
      </p:grpSp>
    </p:spTree>
    <p:extLst>
      <p:ext uri="{BB962C8B-B14F-4D97-AF65-F5344CB8AC3E}">
        <p14:creationId xmlns:p14="http://schemas.microsoft.com/office/powerpoint/2010/main" val="396840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How to work with other database objects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F658C01-AB69-309F-4E5D-CFA1FBE807BB}"/>
              </a:ext>
            </a:extLst>
          </p:cNvPr>
          <p:cNvSpPr txBox="1"/>
          <p:nvPr/>
        </p:nvSpPr>
        <p:spPr>
          <a:xfrm>
            <a:off x="1053194" y="1843649"/>
            <a:ext cx="3007216" cy="2062103"/>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Functions are routines that return a single value based on the input arguments. </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can be used in SQL queries just like any other expression.</a:t>
            </a:r>
          </a:p>
        </p:txBody>
      </p:sp>
      <p:sp>
        <p:nvSpPr>
          <p:cNvPr id="2" name="TextBox 1">
            <a:extLst>
              <a:ext uri="{FF2B5EF4-FFF2-40B4-BE49-F238E27FC236}">
                <a16:creationId xmlns:a16="http://schemas.microsoft.com/office/drawing/2014/main" id="{81357049-FB19-7596-1FBB-7AA286D5099B}"/>
              </a:ext>
            </a:extLst>
          </p:cNvPr>
          <p:cNvSpPr txBox="1"/>
          <p:nvPr/>
        </p:nvSpPr>
        <p:spPr>
          <a:xfrm>
            <a:off x="470770" y="1245469"/>
            <a:ext cx="3007216" cy="400110"/>
          </a:xfrm>
          <a:prstGeom prst="rect">
            <a:avLst/>
          </a:prstGeom>
          <a:noFill/>
        </p:spPr>
        <p:txBody>
          <a:bodyPr wrap="square" rtlCol="0">
            <a:spAutoFit/>
          </a:bodyPr>
          <a:lstStyle/>
          <a:p>
            <a:pPr algn="ctr"/>
            <a:r>
              <a:rPr lang="en-IN" sz="2000" b="1" dirty="0">
                <a:solidFill>
                  <a:schemeClr val="accent4"/>
                </a:solidFill>
              </a:rPr>
              <a:t>Functions</a:t>
            </a:r>
          </a:p>
        </p:txBody>
      </p:sp>
      <p:grpSp>
        <p:nvGrpSpPr>
          <p:cNvPr id="3" name="Group 2">
            <a:extLst>
              <a:ext uri="{FF2B5EF4-FFF2-40B4-BE49-F238E27FC236}">
                <a16:creationId xmlns:a16="http://schemas.microsoft.com/office/drawing/2014/main" id="{C910924C-ABBA-7205-C60A-45559F8B4BE3}"/>
              </a:ext>
            </a:extLst>
          </p:cNvPr>
          <p:cNvGrpSpPr/>
          <p:nvPr/>
        </p:nvGrpSpPr>
        <p:grpSpPr>
          <a:xfrm>
            <a:off x="4329829" y="1240412"/>
            <a:ext cx="4269922" cy="3843281"/>
            <a:chOff x="5180235" y="1644473"/>
            <a:chExt cx="2984438" cy="2217790"/>
          </a:xfrm>
        </p:grpSpPr>
        <p:grpSp>
          <p:nvGrpSpPr>
            <p:cNvPr id="4" name="Group 3">
              <a:extLst>
                <a:ext uri="{FF2B5EF4-FFF2-40B4-BE49-F238E27FC236}">
                  <a16:creationId xmlns:a16="http://schemas.microsoft.com/office/drawing/2014/main" id="{C5451DCD-EB24-0492-6DAA-8BD81C29ABB7}"/>
                </a:ext>
              </a:extLst>
            </p:cNvPr>
            <p:cNvGrpSpPr/>
            <p:nvPr/>
          </p:nvGrpSpPr>
          <p:grpSpPr>
            <a:xfrm>
              <a:off x="5180239" y="1644473"/>
              <a:ext cx="2984434" cy="2217790"/>
              <a:chOff x="2760863" y="887454"/>
              <a:chExt cx="4049214" cy="4049216"/>
            </a:xfrm>
          </p:grpSpPr>
          <p:pic>
            <p:nvPicPr>
              <p:cNvPr id="8" name="Picture 4" descr="Command, Line Icon in Colocons Free">
                <a:extLst>
                  <a:ext uri="{FF2B5EF4-FFF2-40B4-BE49-F238E27FC236}">
                    <a16:creationId xmlns:a16="http://schemas.microsoft.com/office/drawing/2014/main" id="{ED2A911A-FEC1-EA63-B4DE-7E5152070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5" y="887454"/>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F9C6BA-ABC0-6D64-92EA-436F90C3F5E5}"/>
                  </a:ext>
                </a:extLst>
              </p:cNvPr>
              <p:cNvSpPr/>
              <p:nvPr/>
            </p:nvSpPr>
            <p:spPr>
              <a:xfrm>
                <a:off x="2760863"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5" name="TextBox 4">
              <a:extLst>
                <a:ext uri="{FF2B5EF4-FFF2-40B4-BE49-F238E27FC236}">
                  <a16:creationId xmlns:a16="http://schemas.microsoft.com/office/drawing/2014/main" id="{1D06A789-1DA9-9050-F2A1-6FAE99107832}"/>
                </a:ext>
              </a:extLst>
            </p:cNvPr>
            <p:cNvSpPr txBox="1"/>
            <p:nvPr/>
          </p:nvSpPr>
          <p:spPr>
            <a:xfrm>
              <a:off x="5180235" y="2114477"/>
              <a:ext cx="2947460" cy="124323"/>
            </a:xfrm>
            <a:prstGeom prst="rect">
              <a:avLst/>
            </a:prstGeom>
            <a:noFill/>
          </p:spPr>
          <p:txBody>
            <a:bodyPr wrap="square">
              <a:spAutoFit/>
            </a:bodyPr>
            <a:lstStyle/>
            <a:p>
              <a:endParaRPr lang="en-US" sz="800" dirty="0">
                <a:solidFill>
                  <a:schemeClr val="bg1"/>
                </a:solidFill>
              </a:endParaRPr>
            </a:p>
          </p:txBody>
        </p:sp>
      </p:grpSp>
      <p:sp>
        <p:nvSpPr>
          <p:cNvPr id="10" name="TextBox 9">
            <a:extLst>
              <a:ext uri="{FF2B5EF4-FFF2-40B4-BE49-F238E27FC236}">
                <a16:creationId xmlns:a16="http://schemas.microsoft.com/office/drawing/2014/main" id="{B342E27C-6EBE-8FFA-421B-11B6DA894B9A}"/>
              </a:ext>
            </a:extLst>
          </p:cNvPr>
          <p:cNvSpPr txBox="1"/>
          <p:nvPr/>
        </p:nvSpPr>
        <p:spPr>
          <a:xfrm>
            <a:off x="4329826" y="2019737"/>
            <a:ext cx="4367892" cy="3016210"/>
          </a:xfrm>
          <a:prstGeom prst="rect">
            <a:avLst/>
          </a:prstGeom>
          <a:noFill/>
        </p:spPr>
        <p:txBody>
          <a:bodyPr wrap="square">
            <a:spAutoFit/>
          </a:bodyPr>
          <a:lstStyle/>
          <a:p>
            <a:r>
              <a:rPr lang="en-IN" sz="1000" dirty="0">
                <a:solidFill>
                  <a:schemeClr val="accent4"/>
                </a:solidFill>
              </a:rPr>
              <a:t>-- Creating a function to calculate the average rating of Italian restaurants</a:t>
            </a:r>
          </a:p>
          <a:p>
            <a:r>
              <a:rPr lang="en-IN" sz="1000" dirty="0">
                <a:solidFill>
                  <a:schemeClr val="bg1"/>
                </a:solidFill>
              </a:rPr>
              <a:t>CREATE FUNCTION </a:t>
            </a:r>
            <a:r>
              <a:rPr lang="en-IN" sz="1000" dirty="0" err="1">
                <a:solidFill>
                  <a:schemeClr val="bg1"/>
                </a:solidFill>
              </a:rPr>
              <a:t>GetAverageRatingByCuisine</a:t>
            </a:r>
            <a:endParaRPr lang="en-IN" sz="1000" dirty="0">
              <a:solidFill>
                <a:schemeClr val="bg1"/>
              </a:solidFill>
            </a:endParaRPr>
          </a:p>
          <a:p>
            <a:r>
              <a:rPr lang="en-IN" sz="1000" dirty="0">
                <a:solidFill>
                  <a:schemeClr val="bg1"/>
                </a:solidFill>
              </a:rPr>
              <a:t>    (@Cuisine VARCHAR(50))</a:t>
            </a:r>
          </a:p>
          <a:p>
            <a:r>
              <a:rPr lang="en-IN" sz="1000" dirty="0">
                <a:solidFill>
                  <a:schemeClr val="bg1"/>
                </a:solidFill>
              </a:rPr>
              <a:t>RETURNS FLOAT</a:t>
            </a:r>
          </a:p>
          <a:p>
            <a:r>
              <a:rPr lang="en-IN" sz="1000" dirty="0">
                <a:solidFill>
                  <a:schemeClr val="bg1"/>
                </a:solidFill>
              </a:rPr>
              <a:t>AS</a:t>
            </a:r>
          </a:p>
          <a:p>
            <a:r>
              <a:rPr lang="en-IN" sz="1000" dirty="0">
                <a:solidFill>
                  <a:schemeClr val="bg1"/>
                </a:solidFill>
              </a:rPr>
              <a:t>BEGIN</a:t>
            </a:r>
          </a:p>
          <a:p>
            <a:r>
              <a:rPr lang="en-IN" sz="1000" dirty="0">
                <a:solidFill>
                  <a:schemeClr val="bg1"/>
                </a:solidFill>
              </a:rPr>
              <a:t>    DECLARE @AvgRating FLOAT;</a:t>
            </a:r>
          </a:p>
          <a:p>
            <a:r>
              <a:rPr lang="en-IN" sz="1000" dirty="0">
                <a:solidFill>
                  <a:schemeClr val="bg1"/>
                </a:solidFill>
              </a:rPr>
              <a:t>    SELECT @AvgRating = AVG(Rating)</a:t>
            </a:r>
          </a:p>
          <a:p>
            <a:r>
              <a:rPr lang="en-IN" sz="1000" dirty="0">
                <a:solidFill>
                  <a:schemeClr val="bg1"/>
                </a:solidFill>
              </a:rPr>
              <a:t>    FROM </a:t>
            </a:r>
            <a:r>
              <a:rPr lang="en-IN" sz="1000" dirty="0" err="1">
                <a:solidFill>
                  <a:schemeClr val="bg1"/>
                </a:solidFill>
              </a:rPr>
              <a:t>NewRestaurants</a:t>
            </a:r>
            <a:endParaRPr lang="en-IN" sz="1000" dirty="0">
              <a:solidFill>
                <a:schemeClr val="bg1"/>
              </a:solidFill>
            </a:endParaRPr>
          </a:p>
          <a:p>
            <a:r>
              <a:rPr lang="en-IN" sz="1000" dirty="0">
                <a:solidFill>
                  <a:schemeClr val="bg1"/>
                </a:solidFill>
              </a:rPr>
              <a:t>    WHERE Cuisine = @Cuisine;</a:t>
            </a:r>
          </a:p>
          <a:p>
            <a:r>
              <a:rPr lang="en-IN" sz="1000" dirty="0">
                <a:solidFill>
                  <a:schemeClr val="bg1"/>
                </a:solidFill>
              </a:rPr>
              <a:t>    RETURN @AvgRating;</a:t>
            </a:r>
          </a:p>
          <a:p>
            <a:r>
              <a:rPr lang="en-IN" sz="1000" dirty="0">
                <a:solidFill>
                  <a:schemeClr val="bg1"/>
                </a:solidFill>
              </a:rPr>
              <a:t>END;</a:t>
            </a:r>
          </a:p>
          <a:p>
            <a:endParaRPr lang="en-IN" sz="1000" dirty="0">
              <a:solidFill>
                <a:schemeClr val="bg1"/>
              </a:solidFill>
            </a:endParaRPr>
          </a:p>
          <a:p>
            <a:endParaRPr lang="en-IN" sz="1000" dirty="0">
              <a:solidFill>
                <a:schemeClr val="bg1"/>
              </a:solidFill>
            </a:endParaRPr>
          </a:p>
          <a:p>
            <a:r>
              <a:rPr lang="en-US" sz="1000" dirty="0">
                <a:solidFill>
                  <a:schemeClr val="accent4"/>
                </a:solidFill>
              </a:rPr>
              <a:t>-- Call the function to get the average rating for Italian restaurants in New York</a:t>
            </a:r>
          </a:p>
          <a:p>
            <a:r>
              <a:rPr lang="en-US" sz="1000" dirty="0">
                <a:solidFill>
                  <a:schemeClr val="bg1"/>
                </a:solidFill>
              </a:rPr>
              <a:t>DECLARE @AvgRating FLOAT;</a:t>
            </a:r>
          </a:p>
          <a:p>
            <a:r>
              <a:rPr lang="en-US" sz="1000" dirty="0">
                <a:solidFill>
                  <a:schemeClr val="bg1"/>
                </a:solidFill>
              </a:rPr>
              <a:t>SET @AvgRating = </a:t>
            </a:r>
            <a:r>
              <a:rPr lang="en-US" sz="1000" dirty="0" err="1">
                <a:solidFill>
                  <a:schemeClr val="bg1"/>
                </a:solidFill>
              </a:rPr>
              <a:t>dbo.GetAverageRatingByCuisine</a:t>
            </a:r>
            <a:r>
              <a:rPr lang="en-US" sz="1000" dirty="0">
                <a:solidFill>
                  <a:schemeClr val="bg1"/>
                </a:solidFill>
              </a:rPr>
              <a:t>('Italian');</a:t>
            </a:r>
          </a:p>
          <a:p>
            <a:r>
              <a:rPr lang="en-US" sz="1000" dirty="0">
                <a:solidFill>
                  <a:schemeClr val="bg1"/>
                </a:solidFill>
              </a:rPr>
              <a:t>SELECT @AvgRating AS </a:t>
            </a:r>
            <a:r>
              <a:rPr lang="en-US" sz="1000" dirty="0" err="1">
                <a:solidFill>
                  <a:schemeClr val="bg1"/>
                </a:solidFill>
              </a:rPr>
              <a:t>AverageRating</a:t>
            </a:r>
            <a:r>
              <a:rPr lang="en-US" sz="1000" dirty="0">
                <a:solidFill>
                  <a:schemeClr val="bg1"/>
                </a:solidFill>
              </a:rPr>
              <a:t>;</a:t>
            </a:r>
            <a:endParaRPr lang="en-IN" sz="1000" dirty="0">
              <a:solidFill>
                <a:schemeClr val="bg1"/>
              </a:solidFill>
            </a:endParaRPr>
          </a:p>
        </p:txBody>
      </p:sp>
    </p:spTree>
    <p:extLst>
      <p:ext uri="{BB962C8B-B14F-4D97-AF65-F5344CB8AC3E}">
        <p14:creationId xmlns:p14="http://schemas.microsoft.com/office/powerpoint/2010/main" val="5445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How to work with other database objects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F658C01-AB69-309F-4E5D-CFA1FBE807BB}"/>
              </a:ext>
            </a:extLst>
          </p:cNvPr>
          <p:cNvSpPr txBox="1"/>
          <p:nvPr/>
        </p:nvSpPr>
        <p:spPr>
          <a:xfrm>
            <a:off x="1053194" y="1843649"/>
            <a:ext cx="3007216"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Triggers are special stored procedures that are automatically executed in response to specific events, such as data modification.</a:t>
            </a:r>
          </a:p>
        </p:txBody>
      </p:sp>
      <p:sp>
        <p:nvSpPr>
          <p:cNvPr id="2" name="TextBox 1">
            <a:extLst>
              <a:ext uri="{FF2B5EF4-FFF2-40B4-BE49-F238E27FC236}">
                <a16:creationId xmlns:a16="http://schemas.microsoft.com/office/drawing/2014/main" id="{81357049-FB19-7596-1FBB-7AA286D5099B}"/>
              </a:ext>
            </a:extLst>
          </p:cNvPr>
          <p:cNvSpPr txBox="1"/>
          <p:nvPr/>
        </p:nvSpPr>
        <p:spPr>
          <a:xfrm>
            <a:off x="470770" y="1245469"/>
            <a:ext cx="3007216" cy="400110"/>
          </a:xfrm>
          <a:prstGeom prst="rect">
            <a:avLst/>
          </a:prstGeom>
          <a:noFill/>
        </p:spPr>
        <p:txBody>
          <a:bodyPr wrap="square" rtlCol="0">
            <a:spAutoFit/>
          </a:bodyPr>
          <a:lstStyle/>
          <a:p>
            <a:pPr algn="ctr"/>
            <a:r>
              <a:rPr lang="en-IN" sz="2000" b="1" dirty="0">
                <a:solidFill>
                  <a:schemeClr val="accent4"/>
                </a:solidFill>
              </a:rPr>
              <a:t>Triggers</a:t>
            </a:r>
          </a:p>
        </p:txBody>
      </p:sp>
      <p:grpSp>
        <p:nvGrpSpPr>
          <p:cNvPr id="3" name="Group 2">
            <a:extLst>
              <a:ext uri="{FF2B5EF4-FFF2-40B4-BE49-F238E27FC236}">
                <a16:creationId xmlns:a16="http://schemas.microsoft.com/office/drawing/2014/main" id="{C910924C-ABBA-7205-C60A-45559F8B4BE3}"/>
              </a:ext>
            </a:extLst>
          </p:cNvPr>
          <p:cNvGrpSpPr/>
          <p:nvPr/>
        </p:nvGrpSpPr>
        <p:grpSpPr>
          <a:xfrm>
            <a:off x="4329829" y="1240413"/>
            <a:ext cx="4269922" cy="3287388"/>
            <a:chOff x="5180235" y="1644473"/>
            <a:chExt cx="2984438" cy="2217790"/>
          </a:xfrm>
        </p:grpSpPr>
        <p:grpSp>
          <p:nvGrpSpPr>
            <p:cNvPr id="4" name="Group 3">
              <a:extLst>
                <a:ext uri="{FF2B5EF4-FFF2-40B4-BE49-F238E27FC236}">
                  <a16:creationId xmlns:a16="http://schemas.microsoft.com/office/drawing/2014/main" id="{C5451DCD-EB24-0492-6DAA-8BD81C29ABB7}"/>
                </a:ext>
              </a:extLst>
            </p:cNvPr>
            <p:cNvGrpSpPr/>
            <p:nvPr/>
          </p:nvGrpSpPr>
          <p:grpSpPr>
            <a:xfrm>
              <a:off x="5180239" y="1644473"/>
              <a:ext cx="2984434" cy="2217790"/>
              <a:chOff x="2760863" y="887454"/>
              <a:chExt cx="4049214" cy="4049216"/>
            </a:xfrm>
          </p:grpSpPr>
          <p:pic>
            <p:nvPicPr>
              <p:cNvPr id="8" name="Picture 4" descr="Command, Line Icon in Colocons Free">
                <a:extLst>
                  <a:ext uri="{FF2B5EF4-FFF2-40B4-BE49-F238E27FC236}">
                    <a16:creationId xmlns:a16="http://schemas.microsoft.com/office/drawing/2014/main" id="{ED2A911A-FEC1-EA63-B4DE-7E5152070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5" y="887454"/>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F9C6BA-ABC0-6D64-92EA-436F90C3F5E5}"/>
                  </a:ext>
                </a:extLst>
              </p:cNvPr>
              <p:cNvSpPr/>
              <p:nvPr/>
            </p:nvSpPr>
            <p:spPr>
              <a:xfrm>
                <a:off x="2760863"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5" name="TextBox 4">
              <a:extLst>
                <a:ext uri="{FF2B5EF4-FFF2-40B4-BE49-F238E27FC236}">
                  <a16:creationId xmlns:a16="http://schemas.microsoft.com/office/drawing/2014/main" id="{1D06A789-1DA9-9050-F2A1-6FAE99107832}"/>
                </a:ext>
              </a:extLst>
            </p:cNvPr>
            <p:cNvSpPr txBox="1"/>
            <p:nvPr/>
          </p:nvSpPr>
          <p:spPr>
            <a:xfrm>
              <a:off x="5180235" y="2114477"/>
              <a:ext cx="2947460" cy="124323"/>
            </a:xfrm>
            <a:prstGeom prst="rect">
              <a:avLst/>
            </a:prstGeom>
            <a:noFill/>
          </p:spPr>
          <p:txBody>
            <a:bodyPr wrap="square">
              <a:spAutoFit/>
            </a:bodyPr>
            <a:lstStyle/>
            <a:p>
              <a:endParaRPr lang="en-US" sz="800" dirty="0">
                <a:solidFill>
                  <a:schemeClr val="bg1"/>
                </a:solidFill>
              </a:endParaRPr>
            </a:p>
          </p:txBody>
        </p:sp>
      </p:grpSp>
      <p:sp>
        <p:nvSpPr>
          <p:cNvPr id="10" name="TextBox 9">
            <a:extLst>
              <a:ext uri="{FF2B5EF4-FFF2-40B4-BE49-F238E27FC236}">
                <a16:creationId xmlns:a16="http://schemas.microsoft.com/office/drawing/2014/main" id="{B342E27C-6EBE-8FFA-421B-11B6DA894B9A}"/>
              </a:ext>
            </a:extLst>
          </p:cNvPr>
          <p:cNvSpPr txBox="1"/>
          <p:nvPr/>
        </p:nvSpPr>
        <p:spPr>
          <a:xfrm>
            <a:off x="4329829" y="1882096"/>
            <a:ext cx="4367892" cy="2708434"/>
          </a:xfrm>
          <a:prstGeom prst="rect">
            <a:avLst/>
          </a:prstGeom>
          <a:noFill/>
        </p:spPr>
        <p:txBody>
          <a:bodyPr wrap="square">
            <a:spAutoFit/>
          </a:bodyPr>
          <a:lstStyle/>
          <a:p>
            <a:endParaRPr lang="en-IN" sz="1000" dirty="0">
              <a:solidFill>
                <a:schemeClr val="bg1"/>
              </a:solidFill>
            </a:endParaRPr>
          </a:p>
          <a:p>
            <a:r>
              <a:rPr lang="en-IN" sz="1000" dirty="0">
                <a:solidFill>
                  <a:schemeClr val="bg1"/>
                </a:solidFill>
              </a:rPr>
              <a:t>CREATE TRIGGER </a:t>
            </a:r>
            <a:r>
              <a:rPr lang="en-IN" sz="1000" dirty="0" err="1">
                <a:solidFill>
                  <a:schemeClr val="bg1"/>
                </a:solidFill>
              </a:rPr>
              <a:t>UpdateRestaurantCount</a:t>
            </a:r>
            <a:endParaRPr lang="en-IN" sz="1000" dirty="0">
              <a:solidFill>
                <a:schemeClr val="bg1"/>
              </a:solidFill>
            </a:endParaRPr>
          </a:p>
          <a:p>
            <a:r>
              <a:rPr lang="en-IN" sz="1000" dirty="0">
                <a:solidFill>
                  <a:schemeClr val="bg1"/>
                </a:solidFill>
              </a:rPr>
              <a:t>ON </a:t>
            </a:r>
            <a:r>
              <a:rPr lang="en-IN" sz="1000" dirty="0" err="1">
                <a:solidFill>
                  <a:schemeClr val="bg1"/>
                </a:solidFill>
              </a:rPr>
              <a:t>NewRestaurants</a:t>
            </a:r>
            <a:endParaRPr lang="en-IN" sz="1000" dirty="0">
              <a:solidFill>
                <a:schemeClr val="bg1"/>
              </a:solidFill>
            </a:endParaRPr>
          </a:p>
          <a:p>
            <a:r>
              <a:rPr lang="en-IN" sz="1000" dirty="0">
                <a:solidFill>
                  <a:schemeClr val="bg1"/>
                </a:solidFill>
              </a:rPr>
              <a:t>AFTER INSERT</a:t>
            </a:r>
          </a:p>
          <a:p>
            <a:r>
              <a:rPr lang="en-IN" sz="1000" dirty="0">
                <a:solidFill>
                  <a:schemeClr val="bg1"/>
                </a:solidFill>
              </a:rPr>
              <a:t>AS</a:t>
            </a:r>
          </a:p>
          <a:p>
            <a:r>
              <a:rPr lang="en-IN" sz="1000" dirty="0">
                <a:solidFill>
                  <a:schemeClr val="bg1"/>
                </a:solidFill>
              </a:rPr>
              <a:t>BEGIN</a:t>
            </a:r>
          </a:p>
          <a:p>
            <a:r>
              <a:rPr lang="en-IN" sz="1000" dirty="0">
                <a:solidFill>
                  <a:schemeClr val="bg1"/>
                </a:solidFill>
              </a:rPr>
              <a:t>    PRINT 'Trigger Executed';</a:t>
            </a:r>
          </a:p>
          <a:p>
            <a:r>
              <a:rPr lang="en-IN" sz="1000" dirty="0">
                <a:solidFill>
                  <a:schemeClr val="bg1"/>
                </a:solidFill>
              </a:rPr>
              <a:t>    </a:t>
            </a:r>
          </a:p>
          <a:p>
            <a:r>
              <a:rPr lang="en-IN" sz="1000" dirty="0">
                <a:solidFill>
                  <a:schemeClr val="bg1"/>
                </a:solidFill>
              </a:rPr>
              <a:t>    DECLARE @RestaurantCount INT;</a:t>
            </a:r>
          </a:p>
          <a:p>
            <a:r>
              <a:rPr lang="en-IN" sz="1000" dirty="0">
                <a:solidFill>
                  <a:schemeClr val="bg1"/>
                </a:solidFill>
              </a:rPr>
              <a:t>    SELECT @RestaurantCount = COUNT(*) FROM </a:t>
            </a:r>
            <a:r>
              <a:rPr lang="en-IN" sz="1000" dirty="0" err="1">
                <a:solidFill>
                  <a:schemeClr val="bg1"/>
                </a:solidFill>
              </a:rPr>
              <a:t>NewRestaurants</a:t>
            </a:r>
            <a:r>
              <a:rPr lang="en-IN" sz="1000" dirty="0">
                <a:solidFill>
                  <a:schemeClr val="bg1"/>
                </a:solidFill>
              </a:rPr>
              <a:t>;</a:t>
            </a:r>
          </a:p>
          <a:p>
            <a:r>
              <a:rPr lang="en-IN" sz="1000" dirty="0">
                <a:solidFill>
                  <a:schemeClr val="bg1"/>
                </a:solidFill>
              </a:rPr>
              <a:t>    PRINT @RestaurantCount;</a:t>
            </a:r>
          </a:p>
          <a:p>
            <a:r>
              <a:rPr lang="en-IN" sz="1000" dirty="0">
                <a:solidFill>
                  <a:schemeClr val="bg1"/>
                </a:solidFill>
              </a:rPr>
              <a:t>    </a:t>
            </a:r>
          </a:p>
          <a:p>
            <a:r>
              <a:rPr lang="en-IN" sz="1000" dirty="0">
                <a:solidFill>
                  <a:schemeClr val="bg1"/>
                </a:solidFill>
              </a:rPr>
              <a:t>    -- INSERT the new </a:t>
            </a:r>
            <a:r>
              <a:rPr lang="en-IN" sz="1000" dirty="0" err="1">
                <a:solidFill>
                  <a:schemeClr val="bg1"/>
                </a:solidFill>
              </a:rPr>
              <a:t>RestaurantCount</a:t>
            </a:r>
            <a:r>
              <a:rPr lang="en-IN" sz="1000" dirty="0">
                <a:solidFill>
                  <a:schemeClr val="bg1"/>
                </a:solidFill>
              </a:rPr>
              <a:t> into </a:t>
            </a:r>
            <a:r>
              <a:rPr lang="en-IN" sz="1000" dirty="0" err="1">
                <a:solidFill>
                  <a:schemeClr val="bg1"/>
                </a:solidFill>
              </a:rPr>
              <a:t>SumTable</a:t>
            </a:r>
            <a:endParaRPr lang="en-IN" sz="1000" dirty="0">
              <a:solidFill>
                <a:schemeClr val="bg1"/>
              </a:solidFill>
            </a:endParaRPr>
          </a:p>
          <a:p>
            <a:r>
              <a:rPr lang="en-IN" sz="1000" dirty="0">
                <a:solidFill>
                  <a:schemeClr val="bg1"/>
                </a:solidFill>
              </a:rPr>
              <a:t>    INSERT INTO </a:t>
            </a:r>
            <a:r>
              <a:rPr lang="en-IN" sz="1000" dirty="0" err="1">
                <a:solidFill>
                  <a:schemeClr val="bg1"/>
                </a:solidFill>
              </a:rPr>
              <a:t>SumTable</a:t>
            </a:r>
            <a:r>
              <a:rPr lang="en-IN" sz="1000" dirty="0">
                <a:solidFill>
                  <a:schemeClr val="bg1"/>
                </a:solidFill>
              </a:rPr>
              <a:t> (</a:t>
            </a:r>
            <a:r>
              <a:rPr lang="en-IN" sz="1000" dirty="0" err="1">
                <a:solidFill>
                  <a:schemeClr val="bg1"/>
                </a:solidFill>
              </a:rPr>
              <a:t>RestaurantCount</a:t>
            </a:r>
            <a:r>
              <a:rPr lang="en-IN" sz="1000" dirty="0">
                <a:solidFill>
                  <a:schemeClr val="bg1"/>
                </a:solidFill>
              </a:rPr>
              <a:t>)</a:t>
            </a:r>
          </a:p>
          <a:p>
            <a:r>
              <a:rPr lang="en-IN" sz="1000" dirty="0">
                <a:solidFill>
                  <a:schemeClr val="bg1"/>
                </a:solidFill>
              </a:rPr>
              <a:t>    VALUES (@RestaurantCount);</a:t>
            </a:r>
          </a:p>
          <a:p>
            <a:r>
              <a:rPr lang="en-IN" sz="1000" dirty="0">
                <a:solidFill>
                  <a:schemeClr val="bg1"/>
                </a:solidFill>
              </a:rPr>
              <a:t>END;</a:t>
            </a:r>
          </a:p>
          <a:p>
            <a:endParaRPr lang="en-IN" sz="1000" dirty="0">
              <a:solidFill>
                <a:schemeClr val="bg1"/>
              </a:solidFill>
            </a:endParaRPr>
          </a:p>
        </p:txBody>
      </p:sp>
    </p:spTree>
    <p:extLst>
      <p:ext uri="{BB962C8B-B14F-4D97-AF65-F5344CB8AC3E}">
        <p14:creationId xmlns:p14="http://schemas.microsoft.com/office/powerpoint/2010/main" val="336441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Aggregate and Inbuilt Functions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Table 6">
            <a:extLst>
              <a:ext uri="{FF2B5EF4-FFF2-40B4-BE49-F238E27FC236}">
                <a16:creationId xmlns:a16="http://schemas.microsoft.com/office/drawing/2014/main" id="{668A673C-D9EB-2892-F8EE-A187C555A723}"/>
              </a:ext>
            </a:extLst>
          </p:cNvPr>
          <p:cNvGraphicFramePr>
            <a:graphicFrameLocks noGrp="1"/>
          </p:cNvGraphicFramePr>
          <p:nvPr>
            <p:extLst>
              <p:ext uri="{D42A27DB-BD31-4B8C-83A1-F6EECF244321}">
                <p14:modId xmlns:p14="http://schemas.microsoft.com/office/powerpoint/2010/main" val="533281467"/>
              </p:ext>
            </p:extLst>
          </p:nvPr>
        </p:nvGraphicFramePr>
        <p:xfrm>
          <a:off x="2490107" y="1494064"/>
          <a:ext cx="4678136" cy="3092742"/>
        </p:xfrm>
        <a:graphic>
          <a:graphicData uri="http://schemas.openxmlformats.org/drawingml/2006/table">
            <a:tbl>
              <a:tblPr>
                <a:tableStyleId>{775DCB02-9BB8-47FD-8907-85C794F793BA}</a:tableStyleId>
              </a:tblPr>
              <a:tblGrid>
                <a:gridCol w="2339068">
                  <a:extLst>
                    <a:ext uri="{9D8B030D-6E8A-4147-A177-3AD203B41FA5}">
                      <a16:colId xmlns:a16="http://schemas.microsoft.com/office/drawing/2014/main" val="140242867"/>
                    </a:ext>
                  </a:extLst>
                </a:gridCol>
                <a:gridCol w="2339068">
                  <a:extLst>
                    <a:ext uri="{9D8B030D-6E8A-4147-A177-3AD203B41FA5}">
                      <a16:colId xmlns:a16="http://schemas.microsoft.com/office/drawing/2014/main" val="3720921466"/>
                    </a:ext>
                  </a:extLst>
                </a:gridCol>
              </a:tblGrid>
              <a:tr h="178765">
                <a:tc>
                  <a:txBody>
                    <a:bodyPr/>
                    <a:lstStyle/>
                    <a:p>
                      <a:pPr fontAlgn="b"/>
                      <a:r>
                        <a:rPr lang="en-IN" sz="900" b="1">
                          <a:effectLst/>
                        </a:rPr>
                        <a:t>Aggregate Function</a:t>
                      </a:r>
                    </a:p>
                  </a:txBody>
                  <a:tcPr marL="59587" marR="59587" marT="29793" marB="29793" anchor="b"/>
                </a:tc>
                <a:tc>
                  <a:txBody>
                    <a:bodyPr/>
                    <a:lstStyle/>
                    <a:p>
                      <a:pPr fontAlgn="b"/>
                      <a:r>
                        <a:rPr lang="en-IN" sz="900" b="1">
                          <a:effectLst/>
                        </a:rPr>
                        <a:t>Description</a:t>
                      </a:r>
                    </a:p>
                  </a:txBody>
                  <a:tcPr marL="59587" marR="59587" marT="29793" marB="29793" anchor="b"/>
                </a:tc>
                <a:extLst>
                  <a:ext uri="{0D108BD9-81ED-4DB2-BD59-A6C34878D82A}">
                    <a16:rowId xmlns:a16="http://schemas.microsoft.com/office/drawing/2014/main" val="1771900294"/>
                  </a:ext>
                </a:extLst>
              </a:tr>
              <a:tr h="554172">
                <a:tc>
                  <a:txBody>
                    <a:bodyPr/>
                    <a:lstStyle/>
                    <a:p>
                      <a:pPr fontAlgn="base"/>
                      <a:r>
                        <a:rPr lang="en-IN" sz="900">
                          <a:effectLst/>
                        </a:rPr>
                        <a:t>COUNT()</a:t>
                      </a:r>
                    </a:p>
                  </a:txBody>
                  <a:tcPr marL="59587" marR="59587" marT="29793" marB="29793" anchor="ctr"/>
                </a:tc>
                <a:tc>
                  <a:txBody>
                    <a:bodyPr/>
                    <a:lstStyle/>
                    <a:p>
                      <a:pPr fontAlgn="base"/>
                      <a:r>
                        <a:rPr lang="en-US" sz="900">
                          <a:effectLst/>
                        </a:rPr>
                        <a:t>Counts the total number of records specified by the given condition.</a:t>
                      </a:r>
                    </a:p>
                  </a:txBody>
                  <a:tcPr marL="59587" marR="59587" marT="29793" marB="29793" anchor="ctr"/>
                </a:tc>
                <a:extLst>
                  <a:ext uri="{0D108BD9-81ED-4DB2-BD59-A6C34878D82A}">
                    <a16:rowId xmlns:a16="http://schemas.microsoft.com/office/drawing/2014/main" val="3304057714"/>
                  </a:ext>
                </a:extLst>
              </a:tr>
              <a:tr h="429036">
                <a:tc>
                  <a:txBody>
                    <a:bodyPr/>
                    <a:lstStyle/>
                    <a:p>
                      <a:pPr fontAlgn="base"/>
                      <a:r>
                        <a:rPr lang="en-IN" sz="900">
                          <a:effectLst/>
                        </a:rPr>
                        <a:t>SUM()</a:t>
                      </a:r>
                    </a:p>
                  </a:txBody>
                  <a:tcPr marL="59587" marR="59587" marT="29793" marB="29793" anchor="ctr"/>
                </a:tc>
                <a:tc>
                  <a:txBody>
                    <a:bodyPr/>
                    <a:lstStyle/>
                    <a:p>
                      <a:pPr fontAlgn="base"/>
                      <a:r>
                        <a:rPr lang="en-US" sz="900">
                          <a:effectLst/>
                        </a:rPr>
                        <a:t>Returns the sum of all the non-NULL values in the specified column.</a:t>
                      </a:r>
                    </a:p>
                  </a:txBody>
                  <a:tcPr marL="59587" marR="59587" marT="29793" marB="29793" anchor="ctr"/>
                </a:tc>
                <a:extLst>
                  <a:ext uri="{0D108BD9-81ED-4DB2-BD59-A6C34878D82A}">
                    <a16:rowId xmlns:a16="http://schemas.microsoft.com/office/drawing/2014/main" val="1618748016"/>
                  </a:ext>
                </a:extLst>
              </a:tr>
              <a:tr h="554172">
                <a:tc>
                  <a:txBody>
                    <a:bodyPr/>
                    <a:lstStyle/>
                    <a:p>
                      <a:pPr fontAlgn="base"/>
                      <a:r>
                        <a:rPr lang="en-IN" sz="900">
                          <a:effectLst/>
                        </a:rPr>
                        <a:t>AVG()</a:t>
                      </a:r>
                    </a:p>
                  </a:txBody>
                  <a:tcPr marL="59587" marR="59587" marT="29793" marB="29793" anchor="ctr"/>
                </a:tc>
                <a:tc>
                  <a:txBody>
                    <a:bodyPr/>
                    <a:lstStyle/>
                    <a:p>
                      <a:pPr fontAlgn="base"/>
                      <a:r>
                        <a:rPr lang="en-US" sz="900">
                          <a:effectLst/>
                        </a:rPr>
                        <a:t>Returns the average of all the non-NULL values in the specified column.</a:t>
                      </a:r>
                    </a:p>
                  </a:txBody>
                  <a:tcPr marL="59587" marR="59587" marT="29793" marB="29793" anchor="ctr"/>
                </a:tc>
                <a:extLst>
                  <a:ext uri="{0D108BD9-81ED-4DB2-BD59-A6C34878D82A}">
                    <a16:rowId xmlns:a16="http://schemas.microsoft.com/office/drawing/2014/main" val="2050066291"/>
                  </a:ext>
                </a:extLst>
              </a:tr>
              <a:tr h="679308">
                <a:tc>
                  <a:txBody>
                    <a:bodyPr/>
                    <a:lstStyle/>
                    <a:p>
                      <a:pPr fontAlgn="base"/>
                      <a:r>
                        <a:rPr lang="en-IN" sz="900">
                          <a:effectLst/>
                        </a:rPr>
                        <a:t>MIN()</a:t>
                      </a:r>
                    </a:p>
                  </a:txBody>
                  <a:tcPr marL="59587" marR="59587" marT="29793" marB="29793" anchor="ctr"/>
                </a:tc>
                <a:tc>
                  <a:txBody>
                    <a:bodyPr/>
                    <a:lstStyle/>
                    <a:p>
                      <a:pPr fontAlgn="base"/>
                      <a:r>
                        <a:rPr lang="en-US" sz="900">
                          <a:effectLst/>
                        </a:rPr>
                        <a:t>Returns the minimum value in the specified column (NULL values are not included in the calculation).</a:t>
                      </a:r>
                    </a:p>
                  </a:txBody>
                  <a:tcPr marL="59587" marR="59587" marT="29793" marB="29793" anchor="ctr"/>
                </a:tc>
                <a:extLst>
                  <a:ext uri="{0D108BD9-81ED-4DB2-BD59-A6C34878D82A}">
                    <a16:rowId xmlns:a16="http://schemas.microsoft.com/office/drawing/2014/main" val="956624783"/>
                  </a:ext>
                </a:extLst>
              </a:tr>
              <a:tr h="679308">
                <a:tc>
                  <a:txBody>
                    <a:bodyPr/>
                    <a:lstStyle/>
                    <a:p>
                      <a:pPr fontAlgn="base"/>
                      <a:r>
                        <a:rPr lang="en-IN" sz="900">
                          <a:effectLst/>
                        </a:rPr>
                        <a:t>MAX()</a:t>
                      </a:r>
                    </a:p>
                  </a:txBody>
                  <a:tcPr marL="59587" marR="59587" marT="29793" marB="29793" anchor="ctr"/>
                </a:tc>
                <a:tc>
                  <a:txBody>
                    <a:bodyPr/>
                    <a:lstStyle/>
                    <a:p>
                      <a:pPr fontAlgn="base"/>
                      <a:r>
                        <a:rPr lang="en-US" sz="900" dirty="0">
                          <a:effectLst/>
                        </a:rPr>
                        <a:t>Returns the maximum value in the specified column (NULL values are not included in the calculation).</a:t>
                      </a:r>
                    </a:p>
                  </a:txBody>
                  <a:tcPr marL="59587" marR="59587" marT="29793" marB="29793" anchor="ctr"/>
                </a:tc>
                <a:extLst>
                  <a:ext uri="{0D108BD9-81ED-4DB2-BD59-A6C34878D82A}">
                    <a16:rowId xmlns:a16="http://schemas.microsoft.com/office/drawing/2014/main" val="2297164346"/>
                  </a:ext>
                </a:extLst>
              </a:tr>
            </a:tbl>
          </a:graphicData>
        </a:graphic>
      </p:graphicFrame>
    </p:spTree>
    <p:extLst>
      <p:ext uri="{BB962C8B-B14F-4D97-AF65-F5344CB8AC3E}">
        <p14:creationId xmlns:p14="http://schemas.microsoft.com/office/powerpoint/2010/main" val="199318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a:extLst>
            <a:ext uri="{FF2B5EF4-FFF2-40B4-BE49-F238E27FC236}">
              <a16:creationId xmlns:a16="http://schemas.microsoft.com/office/drawing/2014/main" id="{ABE05531-D0FD-22BF-A203-4747721F7D53}"/>
            </a:ext>
          </a:extLst>
        </p:cNvPr>
        <p:cNvGrpSpPr/>
        <p:nvPr/>
      </p:nvGrpSpPr>
      <p:grpSpPr>
        <a:xfrm>
          <a:off x="0" y="0"/>
          <a:ext cx="0" cy="0"/>
          <a:chOff x="0" y="0"/>
          <a:chExt cx="0" cy="0"/>
        </a:xfrm>
      </p:grpSpPr>
      <p:sp>
        <p:nvSpPr>
          <p:cNvPr id="270" name="Google Shape;270;p37">
            <a:extLst>
              <a:ext uri="{FF2B5EF4-FFF2-40B4-BE49-F238E27FC236}">
                <a16:creationId xmlns:a16="http://schemas.microsoft.com/office/drawing/2014/main" id="{A5BA12CD-B40D-924F-B5EA-3FF46760CA01}"/>
              </a:ext>
            </a:extLst>
          </p:cNvPr>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RENAME TABLE</a:t>
            </a:r>
            <a:endParaRPr sz="2800" b="0" dirty="0"/>
          </a:p>
        </p:txBody>
      </p:sp>
      <p:sp>
        <p:nvSpPr>
          <p:cNvPr id="271" name="Google Shape;271;p37">
            <a:extLst>
              <a:ext uri="{FF2B5EF4-FFF2-40B4-BE49-F238E27FC236}">
                <a16:creationId xmlns:a16="http://schemas.microsoft.com/office/drawing/2014/main" id="{A65AE51E-3C1C-389A-8D0F-A720EFD9CD34}"/>
              </a:ext>
            </a:extLst>
          </p:cNvPr>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3E0D6933-ABBF-E4FC-E1E1-5259813DF7EC}"/>
              </a:ext>
            </a:extLst>
          </p:cNvPr>
          <p:cNvGrpSpPr/>
          <p:nvPr/>
        </p:nvGrpSpPr>
        <p:grpSpPr>
          <a:xfrm>
            <a:off x="2741761" y="1668437"/>
            <a:ext cx="4712232" cy="1806625"/>
            <a:chOff x="5180238" y="1644473"/>
            <a:chExt cx="3586003" cy="2217789"/>
          </a:xfrm>
        </p:grpSpPr>
        <p:grpSp>
          <p:nvGrpSpPr>
            <p:cNvPr id="11" name="Group 10">
              <a:extLst>
                <a:ext uri="{FF2B5EF4-FFF2-40B4-BE49-F238E27FC236}">
                  <a16:creationId xmlns:a16="http://schemas.microsoft.com/office/drawing/2014/main" id="{D2947411-EA48-1FCD-2142-072AC1C1667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75E99F47-DA2A-913E-8ACA-9844AC9E2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1505E63-916A-9A21-9A9B-77852E526CA7}"/>
                  </a:ext>
                </a:extLst>
              </p:cNvPr>
              <p:cNvSpPr/>
              <p:nvPr/>
            </p:nvSpPr>
            <p:spPr>
              <a:xfrm>
                <a:off x="2760861" y="1658473"/>
                <a:ext cx="4049212" cy="3278197"/>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733AB742-9360-C3F4-4706-0A6792A0834B}"/>
                </a:ext>
              </a:extLst>
            </p:cNvPr>
            <p:cNvSpPr txBox="1"/>
            <p:nvPr/>
          </p:nvSpPr>
          <p:spPr>
            <a:xfrm>
              <a:off x="5180238" y="2230657"/>
              <a:ext cx="3586003" cy="642298"/>
            </a:xfrm>
            <a:prstGeom prst="rect">
              <a:avLst/>
            </a:prstGeom>
            <a:noFill/>
          </p:spPr>
          <p:txBody>
            <a:bodyPr wrap="square">
              <a:spAutoFit/>
            </a:bodyPr>
            <a:lstStyle/>
            <a:p>
              <a:r>
                <a:rPr lang="en-US" dirty="0">
                  <a:solidFill>
                    <a:schemeClr val="bg1"/>
                  </a:solidFill>
                </a:rPr>
                <a:t>EXEC </a:t>
              </a:r>
              <a:r>
                <a:rPr lang="en-US" dirty="0" err="1">
                  <a:solidFill>
                    <a:schemeClr val="bg1"/>
                  </a:solidFill>
                </a:rPr>
                <a:t>sp_rename</a:t>
              </a:r>
              <a:r>
                <a:rPr lang="en-US" dirty="0">
                  <a:solidFill>
                    <a:schemeClr val="bg1"/>
                  </a:solidFill>
                </a:rPr>
                <a:t> 'Employees', 'Attendees’</a:t>
              </a:r>
            </a:p>
            <a:p>
              <a:r>
                <a:rPr lang="en-US" dirty="0">
                  <a:solidFill>
                    <a:schemeClr val="bg1"/>
                  </a:solidFill>
                </a:rPr>
                <a:t>GO</a:t>
              </a:r>
              <a:endParaRPr lang="en-IN" dirty="0">
                <a:solidFill>
                  <a:schemeClr val="bg1"/>
                </a:solidFill>
              </a:endParaRPr>
            </a:p>
          </p:txBody>
        </p:sp>
      </p:grpSp>
    </p:spTree>
    <p:extLst>
      <p:ext uri="{BB962C8B-B14F-4D97-AF65-F5344CB8AC3E}">
        <p14:creationId xmlns:p14="http://schemas.microsoft.com/office/powerpoint/2010/main" val="197428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Aggregate and Inbuilt Functions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AB6B6B6-4502-B674-12BC-960B4A27AA66}"/>
              </a:ext>
            </a:extLst>
          </p:cNvPr>
          <p:cNvPicPr>
            <a:picLocks noChangeAspect="1"/>
          </p:cNvPicPr>
          <p:nvPr/>
        </p:nvPicPr>
        <p:blipFill>
          <a:blip r:embed="rId3"/>
          <a:stretch>
            <a:fillRect/>
          </a:stretch>
        </p:blipFill>
        <p:spPr>
          <a:xfrm>
            <a:off x="776171" y="1765259"/>
            <a:ext cx="3568883" cy="806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DE87C5F3-A077-C65F-6566-3B3333886F8E}"/>
              </a:ext>
            </a:extLst>
          </p:cNvPr>
          <p:cNvPicPr>
            <a:picLocks noChangeAspect="1"/>
          </p:cNvPicPr>
          <p:nvPr/>
        </p:nvPicPr>
        <p:blipFill>
          <a:blip r:embed="rId4"/>
          <a:stretch>
            <a:fillRect/>
          </a:stretch>
        </p:blipFill>
        <p:spPr>
          <a:xfrm>
            <a:off x="4965761" y="1735075"/>
            <a:ext cx="3402068" cy="83667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aphicFrame>
        <p:nvGraphicFramePr>
          <p:cNvPr id="6" name="Table 5">
            <a:extLst>
              <a:ext uri="{FF2B5EF4-FFF2-40B4-BE49-F238E27FC236}">
                <a16:creationId xmlns:a16="http://schemas.microsoft.com/office/drawing/2014/main" id="{2574D057-3CBA-D23F-75A2-CE23C15A7ADA}"/>
              </a:ext>
            </a:extLst>
          </p:cNvPr>
          <p:cNvGraphicFramePr>
            <a:graphicFrameLocks noGrp="1"/>
          </p:cNvGraphicFramePr>
          <p:nvPr>
            <p:extLst>
              <p:ext uri="{D42A27DB-BD31-4B8C-83A1-F6EECF244321}">
                <p14:modId xmlns:p14="http://schemas.microsoft.com/office/powerpoint/2010/main" val="3259632321"/>
              </p:ext>
            </p:extLst>
          </p:nvPr>
        </p:nvGraphicFramePr>
        <p:xfrm>
          <a:off x="5257800" y="2721175"/>
          <a:ext cx="2979794" cy="1828800"/>
        </p:xfrm>
        <a:graphic>
          <a:graphicData uri="http://schemas.openxmlformats.org/drawingml/2006/table">
            <a:tbl>
              <a:tblPr>
                <a:tableStyleId>{775DCB02-9BB8-47FD-8907-85C794F793BA}</a:tableStyleId>
              </a:tblPr>
              <a:tblGrid>
                <a:gridCol w="1489897">
                  <a:extLst>
                    <a:ext uri="{9D8B030D-6E8A-4147-A177-3AD203B41FA5}">
                      <a16:colId xmlns:a16="http://schemas.microsoft.com/office/drawing/2014/main" val="409496869"/>
                    </a:ext>
                  </a:extLst>
                </a:gridCol>
                <a:gridCol w="1489897">
                  <a:extLst>
                    <a:ext uri="{9D8B030D-6E8A-4147-A177-3AD203B41FA5}">
                      <a16:colId xmlns:a16="http://schemas.microsoft.com/office/drawing/2014/main" val="2735019819"/>
                    </a:ext>
                  </a:extLst>
                </a:gridCol>
              </a:tblGrid>
              <a:tr h="301104">
                <a:tc>
                  <a:txBody>
                    <a:bodyPr/>
                    <a:lstStyle/>
                    <a:p>
                      <a:pPr fontAlgn="b"/>
                      <a:r>
                        <a:rPr lang="en-IN" b="1">
                          <a:effectLst/>
                        </a:rPr>
                        <a:t>Cuisine</a:t>
                      </a:r>
                    </a:p>
                  </a:txBody>
                  <a:tcPr anchor="b"/>
                </a:tc>
                <a:tc>
                  <a:txBody>
                    <a:bodyPr/>
                    <a:lstStyle/>
                    <a:p>
                      <a:pPr fontAlgn="b"/>
                      <a:r>
                        <a:rPr lang="en-IN" b="1">
                          <a:effectLst/>
                        </a:rPr>
                        <a:t>MinRating</a:t>
                      </a:r>
                    </a:p>
                  </a:txBody>
                  <a:tcPr anchor="b"/>
                </a:tc>
                <a:extLst>
                  <a:ext uri="{0D108BD9-81ED-4DB2-BD59-A6C34878D82A}">
                    <a16:rowId xmlns:a16="http://schemas.microsoft.com/office/drawing/2014/main" val="3572055824"/>
                  </a:ext>
                </a:extLst>
              </a:tr>
              <a:tr h="301104">
                <a:tc>
                  <a:txBody>
                    <a:bodyPr/>
                    <a:lstStyle/>
                    <a:p>
                      <a:pPr fontAlgn="base"/>
                      <a:r>
                        <a:rPr lang="en-IN">
                          <a:effectLst/>
                        </a:rPr>
                        <a:t>Italian</a:t>
                      </a:r>
                    </a:p>
                  </a:txBody>
                  <a:tcPr anchor="ctr"/>
                </a:tc>
                <a:tc>
                  <a:txBody>
                    <a:bodyPr/>
                    <a:lstStyle/>
                    <a:p>
                      <a:pPr fontAlgn="base"/>
                      <a:r>
                        <a:rPr lang="en-IN">
                          <a:effectLst/>
                        </a:rPr>
                        <a:t>4.2</a:t>
                      </a:r>
                    </a:p>
                  </a:txBody>
                  <a:tcPr anchor="ctr"/>
                </a:tc>
                <a:extLst>
                  <a:ext uri="{0D108BD9-81ED-4DB2-BD59-A6C34878D82A}">
                    <a16:rowId xmlns:a16="http://schemas.microsoft.com/office/drawing/2014/main" val="2278073639"/>
                  </a:ext>
                </a:extLst>
              </a:tr>
              <a:tr h="301104">
                <a:tc>
                  <a:txBody>
                    <a:bodyPr/>
                    <a:lstStyle/>
                    <a:p>
                      <a:pPr fontAlgn="base"/>
                      <a:r>
                        <a:rPr lang="en-IN">
                          <a:effectLst/>
                        </a:rPr>
                        <a:t>Indian</a:t>
                      </a:r>
                    </a:p>
                  </a:txBody>
                  <a:tcPr anchor="ctr"/>
                </a:tc>
                <a:tc>
                  <a:txBody>
                    <a:bodyPr/>
                    <a:lstStyle/>
                    <a:p>
                      <a:pPr fontAlgn="base"/>
                      <a:r>
                        <a:rPr lang="en-IN">
                          <a:effectLst/>
                        </a:rPr>
                        <a:t>3.8</a:t>
                      </a:r>
                    </a:p>
                  </a:txBody>
                  <a:tcPr anchor="ctr"/>
                </a:tc>
                <a:extLst>
                  <a:ext uri="{0D108BD9-81ED-4DB2-BD59-A6C34878D82A}">
                    <a16:rowId xmlns:a16="http://schemas.microsoft.com/office/drawing/2014/main" val="3449386505"/>
                  </a:ext>
                </a:extLst>
              </a:tr>
              <a:tr h="301104">
                <a:tc>
                  <a:txBody>
                    <a:bodyPr/>
                    <a:lstStyle/>
                    <a:p>
                      <a:pPr fontAlgn="base"/>
                      <a:r>
                        <a:rPr lang="en-IN">
                          <a:effectLst/>
                        </a:rPr>
                        <a:t>Japanese</a:t>
                      </a:r>
                    </a:p>
                  </a:txBody>
                  <a:tcPr anchor="ctr"/>
                </a:tc>
                <a:tc>
                  <a:txBody>
                    <a:bodyPr/>
                    <a:lstStyle/>
                    <a:p>
                      <a:pPr fontAlgn="base"/>
                      <a:r>
                        <a:rPr lang="en-IN" dirty="0">
                          <a:effectLst/>
                        </a:rPr>
                        <a:t>4.0</a:t>
                      </a:r>
                    </a:p>
                  </a:txBody>
                  <a:tcPr anchor="ctr"/>
                </a:tc>
                <a:extLst>
                  <a:ext uri="{0D108BD9-81ED-4DB2-BD59-A6C34878D82A}">
                    <a16:rowId xmlns:a16="http://schemas.microsoft.com/office/drawing/2014/main" val="261860549"/>
                  </a:ext>
                </a:extLst>
              </a:tr>
              <a:tr h="301104">
                <a:tc>
                  <a:txBody>
                    <a:bodyPr/>
                    <a:lstStyle/>
                    <a:p>
                      <a:pPr fontAlgn="base"/>
                      <a:r>
                        <a:rPr lang="en-IN">
                          <a:effectLst/>
                        </a:rPr>
                        <a:t>American</a:t>
                      </a:r>
                    </a:p>
                  </a:txBody>
                  <a:tcPr anchor="ctr"/>
                </a:tc>
                <a:tc>
                  <a:txBody>
                    <a:bodyPr/>
                    <a:lstStyle/>
                    <a:p>
                      <a:pPr fontAlgn="base"/>
                      <a:r>
                        <a:rPr lang="en-IN" dirty="0">
                          <a:effectLst/>
                        </a:rPr>
                        <a:t>4.3</a:t>
                      </a:r>
                    </a:p>
                  </a:txBody>
                  <a:tcPr anchor="ctr"/>
                </a:tc>
                <a:extLst>
                  <a:ext uri="{0D108BD9-81ED-4DB2-BD59-A6C34878D82A}">
                    <a16:rowId xmlns:a16="http://schemas.microsoft.com/office/drawing/2014/main" val="770489549"/>
                  </a:ext>
                </a:extLst>
              </a:tr>
              <a:tr h="301104">
                <a:tc>
                  <a:txBody>
                    <a:bodyPr/>
                    <a:lstStyle/>
                    <a:p>
                      <a:pPr fontAlgn="base"/>
                      <a:r>
                        <a:rPr lang="en-IN">
                          <a:effectLst/>
                        </a:rPr>
                        <a:t>Thai</a:t>
                      </a:r>
                    </a:p>
                  </a:txBody>
                  <a:tcPr anchor="ctr"/>
                </a:tc>
                <a:tc>
                  <a:txBody>
                    <a:bodyPr/>
                    <a:lstStyle/>
                    <a:p>
                      <a:pPr fontAlgn="base"/>
                      <a:r>
                        <a:rPr lang="en-IN" dirty="0">
                          <a:effectLst/>
                        </a:rPr>
                        <a:t>3.9</a:t>
                      </a:r>
                    </a:p>
                  </a:txBody>
                  <a:tcPr anchor="ctr"/>
                </a:tc>
                <a:extLst>
                  <a:ext uri="{0D108BD9-81ED-4DB2-BD59-A6C34878D82A}">
                    <a16:rowId xmlns:a16="http://schemas.microsoft.com/office/drawing/2014/main" val="123775725"/>
                  </a:ext>
                </a:extLst>
              </a:tr>
            </a:tbl>
          </a:graphicData>
        </a:graphic>
      </p:graphicFrame>
      <p:graphicFrame>
        <p:nvGraphicFramePr>
          <p:cNvPr id="8" name="Table 7">
            <a:extLst>
              <a:ext uri="{FF2B5EF4-FFF2-40B4-BE49-F238E27FC236}">
                <a16:creationId xmlns:a16="http://schemas.microsoft.com/office/drawing/2014/main" id="{75D45585-7F2E-A8F2-4564-C8140FCF1714}"/>
              </a:ext>
            </a:extLst>
          </p:cNvPr>
          <p:cNvGraphicFramePr>
            <a:graphicFrameLocks noGrp="1"/>
          </p:cNvGraphicFramePr>
          <p:nvPr>
            <p:extLst>
              <p:ext uri="{D42A27DB-BD31-4B8C-83A1-F6EECF244321}">
                <p14:modId xmlns:p14="http://schemas.microsoft.com/office/powerpoint/2010/main" val="3437949615"/>
              </p:ext>
            </p:extLst>
          </p:nvPr>
        </p:nvGraphicFramePr>
        <p:xfrm>
          <a:off x="859578" y="2721175"/>
          <a:ext cx="3402068" cy="1828800"/>
        </p:xfrm>
        <a:graphic>
          <a:graphicData uri="http://schemas.openxmlformats.org/drawingml/2006/table">
            <a:tbl>
              <a:tblPr>
                <a:tableStyleId>{775DCB02-9BB8-47FD-8907-85C794F793BA}</a:tableStyleId>
              </a:tblPr>
              <a:tblGrid>
                <a:gridCol w="1701034">
                  <a:extLst>
                    <a:ext uri="{9D8B030D-6E8A-4147-A177-3AD203B41FA5}">
                      <a16:colId xmlns:a16="http://schemas.microsoft.com/office/drawing/2014/main" val="848469788"/>
                    </a:ext>
                  </a:extLst>
                </a:gridCol>
                <a:gridCol w="1701034">
                  <a:extLst>
                    <a:ext uri="{9D8B030D-6E8A-4147-A177-3AD203B41FA5}">
                      <a16:colId xmlns:a16="http://schemas.microsoft.com/office/drawing/2014/main" val="2993774638"/>
                    </a:ext>
                  </a:extLst>
                </a:gridCol>
              </a:tblGrid>
              <a:tr h="214161">
                <a:tc>
                  <a:txBody>
                    <a:bodyPr/>
                    <a:lstStyle/>
                    <a:p>
                      <a:pPr fontAlgn="b"/>
                      <a:r>
                        <a:rPr lang="en-IN" b="1">
                          <a:effectLst/>
                        </a:rPr>
                        <a:t>Cuisine</a:t>
                      </a:r>
                    </a:p>
                  </a:txBody>
                  <a:tcPr anchor="b"/>
                </a:tc>
                <a:tc>
                  <a:txBody>
                    <a:bodyPr/>
                    <a:lstStyle/>
                    <a:p>
                      <a:pPr fontAlgn="b"/>
                      <a:r>
                        <a:rPr lang="en-IN" b="1">
                          <a:effectLst/>
                        </a:rPr>
                        <a:t>AvgRating</a:t>
                      </a:r>
                    </a:p>
                  </a:txBody>
                  <a:tcPr anchor="b"/>
                </a:tc>
                <a:extLst>
                  <a:ext uri="{0D108BD9-81ED-4DB2-BD59-A6C34878D82A}">
                    <a16:rowId xmlns:a16="http://schemas.microsoft.com/office/drawing/2014/main" val="845652623"/>
                  </a:ext>
                </a:extLst>
              </a:tr>
              <a:tr h="214161">
                <a:tc>
                  <a:txBody>
                    <a:bodyPr/>
                    <a:lstStyle/>
                    <a:p>
                      <a:pPr fontAlgn="base"/>
                      <a:r>
                        <a:rPr lang="en-IN">
                          <a:effectLst/>
                        </a:rPr>
                        <a:t>Italian</a:t>
                      </a:r>
                    </a:p>
                  </a:txBody>
                  <a:tcPr anchor="ctr"/>
                </a:tc>
                <a:tc>
                  <a:txBody>
                    <a:bodyPr/>
                    <a:lstStyle/>
                    <a:p>
                      <a:pPr fontAlgn="base"/>
                      <a:r>
                        <a:rPr lang="en-IN">
                          <a:effectLst/>
                        </a:rPr>
                        <a:t>4.35</a:t>
                      </a:r>
                    </a:p>
                  </a:txBody>
                  <a:tcPr anchor="ctr"/>
                </a:tc>
                <a:extLst>
                  <a:ext uri="{0D108BD9-81ED-4DB2-BD59-A6C34878D82A}">
                    <a16:rowId xmlns:a16="http://schemas.microsoft.com/office/drawing/2014/main" val="2406307323"/>
                  </a:ext>
                </a:extLst>
              </a:tr>
              <a:tr h="214161">
                <a:tc>
                  <a:txBody>
                    <a:bodyPr/>
                    <a:lstStyle/>
                    <a:p>
                      <a:pPr fontAlgn="base"/>
                      <a:r>
                        <a:rPr lang="en-IN">
                          <a:effectLst/>
                        </a:rPr>
                        <a:t>Indian</a:t>
                      </a:r>
                    </a:p>
                  </a:txBody>
                  <a:tcPr anchor="ctr"/>
                </a:tc>
                <a:tc>
                  <a:txBody>
                    <a:bodyPr/>
                    <a:lstStyle/>
                    <a:p>
                      <a:pPr fontAlgn="base"/>
                      <a:r>
                        <a:rPr lang="en-IN">
                          <a:effectLst/>
                        </a:rPr>
                        <a:t>3.8</a:t>
                      </a:r>
                    </a:p>
                  </a:txBody>
                  <a:tcPr anchor="ctr"/>
                </a:tc>
                <a:extLst>
                  <a:ext uri="{0D108BD9-81ED-4DB2-BD59-A6C34878D82A}">
                    <a16:rowId xmlns:a16="http://schemas.microsoft.com/office/drawing/2014/main" val="2716138210"/>
                  </a:ext>
                </a:extLst>
              </a:tr>
              <a:tr h="214161">
                <a:tc>
                  <a:txBody>
                    <a:bodyPr/>
                    <a:lstStyle/>
                    <a:p>
                      <a:pPr fontAlgn="base"/>
                      <a:r>
                        <a:rPr lang="en-IN">
                          <a:effectLst/>
                        </a:rPr>
                        <a:t>Japanese</a:t>
                      </a:r>
                    </a:p>
                  </a:txBody>
                  <a:tcPr anchor="ctr"/>
                </a:tc>
                <a:tc>
                  <a:txBody>
                    <a:bodyPr/>
                    <a:lstStyle/>
                    <a:p>
                      <a:pPr fontAlgn="base"/>
                      <a:r>
                        <a:rPr lang="en-IN">
                          <a:effectLst/>
                        </a:rPr>
                        <a:t>4.0</a:t>
                      </a:r>
                    </a:p>
                  </a:txBody>
                  <a:tcPr anchor="ctr"/>
                </a:tc>
                <a:extLst>
                  <a:ext uri="{0D108BD9-81ED-4DB2-BD59-A6C34878D82A}">
                    <a16:rowId xmlns:a16="http://schemas.microsoft.com/office/drawing/2014/main" val="1447141362"/>
                  </a:ext>
                </a:extLst>
              </a:tr>
              <a:tr h="214161">
                <a:tc>
                  <a:txBody>
                    <a:bodyPr/>
                    <a:lstStyle/>
                    <a:p>
                      <a:pPr fontAlgn="base"/>
                      <a:r>
                        <a:rPr lang="en-IN">
                          <a:effectLst/>
                        </a:rPr>
                        <a:t>American</a:t>
                      </a:r>
                    </a:p>
                  </a:txBody>
                  <a:tcPr anchor="ctr"/>
                </a:tc>
                <a:tc>
                  <a:txBody>
                    <a:bodyPr/>
                    <a:lstStyle/>
                    <a:p>
                      <a:pPr fontAlgn="base"/>
                      <a:r>
                        <a:rPr lang="en-IN">
                          <a:effectLst/>
                        </a:rPr>
                        <a:t>4.3</a:t>
                      </a:r>
                    </a:p>
                  </a:txBody>
                  <a:tcPr anchor="ctr"/>
                </a:tc>
                <a:extLst>
                  <a:ext uri="{0D108BD9-81ED-4DB2-BD59-A6C34878D82A}">
                    <a16:rowId xmlns:a16="http://schemas.microsoft.com/office/drawing/2014/main" val="3439806876"/>
                  </a:ext>
                </a:extLst>
              </a:tr>
              <a:tr h="214161">
                <a:tc>
                  <a:txBody>
                    <a:bodyPr/>
                    <a:lstStyle/>
                    <a:p>
                      <a:pPr fontAlgn="base"/>
                      <a:r>
                        <a:rPr lang="en-IN">
                          <a:effectLst/>
                        </a:rPr>
                        <a:t>Thai</a:t>
                      </a:r>
                    </a:p>
                  </a:txBody>
                  <a:tcPr anchor="ctr"/>
                </a:tc>
                <a:tc>
                  <a:txBody>
                    <a:bodyPr/>
                    <a:lstStyle/>
                    <a:p>
                      <a:pPr fontAlgn="base"/>
                      <a:r>
                        <a:rPr lang="en-IN" dirty="0">
                          <a:effectLst/>
                        </a:rPr>
                        <a:t>3.9</a:t>
                      </a:r>
                    </a:p>
                  </a:txBody>
                  <a:tcPr anchor="ctr"/>
                </a:tc>
                <a:extLst>
                  <a:ext uri="{0D108BD9-81ED-4DB2-BD59-A6C34878D82A}">
                    <a16:rowId xmlns:a16="http://schemas.microsoft.com/office/drawing/2014/main" val="3955282314"/>
                  </a:ext>
                </a:extLst>
              </a:tr>
            </a:tbl>
          </a:graphicData>
        </a:graphic>
      </p:graphicFrame>
      <p:sp>
        <p:nvSpPr>
          <p:cNvPr id="10" name="TextBox 9">
            <a:extLst>
              <a:ext uri="{FF2B5EF4-FFF2-40B4-BE49-F238E27FC236}">
                <a16:creationId xmlns:a16="http://schemas.microsoft.com/office/drawing/2014/main" id="{0FB0313B-5993-7190-88F8-7BB093909B1B}"/>
              </a:ext>
            </a:extLst>
          </p:cNvPr>
          <p:cNvSpPr txBox="1"/>
          <p:nvPr/>
        </p:nvSpPr>
        <p:spPr>
          <a:xfrm>
            <a:off x="713225" y="1290437"/>
            <a:ext cx="4596492" cy="400110"/>
          </a:xfrm>
          <a:prstGeom prst="rect">
            <a:avLst/>
          </a:prstGeom>
          <a:noFill/>
        </p:spPr>
        <p:txBody>
          <a:bodyPr wrap="square">
            <a:spAutoFit/>
          </a:bodyPr>
          <a:lstStyle/>
          <a:p>
            <a:r>
              <a:rPr lang="en-IN" sz="2000" b="1" dirty="0">
                <a:solidFill>
                  <a:schemeClr val="accent4"/>
                </a:solidFill>
              </a:rPr>
              <a:t>GROUP BY</a:t>
            </a:r>
          </a:p>
        </p:txBody>
      </p:sp>
    </p:spTree>
    <p:extLst>
      <p:ext uri="{BB962C8B-B14F-4D97-AF65-F5344CB8AC3E}">
        <p14:creationId xmlns:p14="http://schemas.microsoft.com/office/powerpoint/2010/main" val="146924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Aggregate with ‘having’ clause</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2">
            <a:extLst>
              <a:ext uri="{FF2B5EF4-FFF2-40B4-BE49-F238E27FC236}">
                <a16:creationId xmlns:a16="http://schemas.microsoft.com/office/drawing/2014/main" id="{F018D62F-ED8B-BFCF-E971-6C5F992B175C}"/>
              </a:ext>
            </a:extLst>
          </p:cNvPr>
          <p:cNvSpPr>
            <a:spLocks noChangeArrowheads="1"/>
          </p:cNvSpPr>
          <p:nvPr/>
        </p:nvSpPr>
        <p:spPr bwMode="auto">
          <a:xfrm>
            <a:off x="993794" y="1245122"/>
            <a:ext cx="7717499" cy="206210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dirty="0">
                <a:solidFill>
                  <a:schemeClr val="dk2"/>
                </a:solidFill>
                <a:latin typeface="Montserrat"/>
              </a:rPr>
              <a:t>The HAVING clause is used to further filter the results of aggregate functions in SQL queries.</a:t>
            </a:r>
          </a:p>
          <a:p>
            <a:pPr marR="0" lvl="0" algn="l" defTabSz="914400" rtl="0" eaLnBrk="0" fontAlgn="base" latinLnBrk="0" hangingPunct="0">
              <a:lnSpc>
                <a:spcPct val="100000"/>
              </a:lnSpc>
              <a:spcBef>
                <a:spcPct val="0"/>
              </a:spcBef>
              <a:spcAft>
                <a:spcPct val="0"/>
              </a:spcAft>
              <a:buClrTx/>
              <a:buSzTx/>
              <a:tabLst/>
            </a:pPr>
            <a:r>
              <a:rPr lang="en-US" altLang="en-US" sz="1600" dirty="0">
                <a:solidFill>
                  <a:schemeClr val="dk2"/>
                </a:solidFill>
                <a:latin typeface="Montserrat"/>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dirty="0">
                <a:solidFill>
                  <a:schemeClr val="dk2"/>
                </a:solidFill>
                <a:latin typeface="Montserrat"/>
              </a:rPr>
              <a:t>It allows you to apply conditions to the groups formed by the GROUP BY clause after the aggregation is performed.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solidFill>
                <a:schemeClr val="dk2"/>
              </a:solidFill>
              <a:latin typeface="Montserra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dirty="0">
                <a:solidFill>
                  <a:schemeClr val="dk2"/>
                </a:solidFill>
                <a:latin typeface="Montserrat"/>
              </a:rPr>
              <a:t>This enables you to restrict the output of aggregate functions based on specific conditions. </a:t>
            </a:r>
          </a:p>
        </p:txBody>
      </p:sp>
    </p:spTree>
    <p:extLst>
      <p:ext uri="{BB962C8B-B14F-4D97-AF65-F5344CB8AC3E}">
        <p14:creationId xmlns:p14="http://schemas.microsoft.com/office/powerpoint/2010/main" val="33114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Aggregate with ‘having’ clause</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E09F71D-C37F-68D2-807C-808E97D5452E}"/>
              </a:ext>
            </a:extLst>
          </p:cNvPr>
          <p:cNvPicPr>
            <a:picLocks noChangeAspect="1"/>
          </p:cNvPicPr>
          <p:nvPr/>
        </p:nvPicPr>
        <p:blipFill>
          <a:blip r:embed="rId3"/>
          <a:stretch>
            <a:fillRect/>
          </a:stretch>
        </p:blipFill>
        <p:spPr>
          <a:xfrm>
            <a:off x="1968366" y="2038322"/>
            <a:ext cx="5207268" cy="106685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4592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Summarize data using SQL Server extensions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7" name="Table 6">
            <a:extLst>
              <a:ext uri="{FF2B5EF4-FFF2-40B4-BE49-F238E27FC236}">
                <a16:creationId xmlns:a16="http://schemas.microsoft.com/office/drawing/2014/main" id="{28B06BB0-48AB-2149-E757-C16ED5A8A139}"/>
              </a:ext>
            </a:extLst>
          </p:cNvPr>
          <p:cNvGraphicFramePr>
            <a:graphicFrameLocks noGrp="1"/>
          </p:cNvGraphicFramePr>
          <p:nvPr>
            <p:extLst>
              <p:ext uri="{D42A27DB-BD31-4B8C-83A1-F6EECF244321}">
                <p14:modId xmlns:p14="http://schemas.microsoft.com/office/powerpoint/2010/main" val="3116288820"/>
              </p:ext>
            </p:extLst>
          </p:nvPr>
        </p:nvGraphicFramePr>
        <p:xfrm>
          <a:off x="993061" y="1620308"/>
          <a:ext cx="7437664" cy="2703034"/>
        </p:xfrm>
        <a:graphic>
          <a:graphicData uri="http://schemas.openxmlformats.org/drawingml/2006/table">
            <a:tbl>
              <a:tblPr>
                <a:tableStyleId>{775DCB02-9BB8-47FD-8907-85C794F793BA}</a:tableStyleId>
              </a:tblPr>
              <a:tblGrid>
                <a:gridCol w="1624692">
                  <a:extLst>
                    <a:ext uri="{9D8B030D-6E8A-4147-A177-3AD203B41FA5}">
                      <a16:colId xmlns:a16="http://schemas.microsoft.com/office/drawing/2014/main" val="725361190"/>
                    </a:ext>
                  </a:extLst>
                </a:gridCol>
                <a:gridCol w="5812972">
                  <a:extLst>
                    <a:ext uri="{9D8B030D-6E8A-4147-A177-3AD203B41FA5}">
                      <a16:colId xmlns:a16="http://schemas.microsoft.com/office/drawing/2014/main" val="1105969195"/>
                    </a:ext>
                  </a:extLst>
                </a:gridCol>
              </a:tblGrid>
              <a:tr h="69863">
                <a:tc>
                  <a:txBody>
                    <a:bodyPr/>
                    <a:lstStyle/>
                    <a:p>
                      <a:pPr fontAlgn="b"/>
                      <a:r>
                        <a:rPr lang="en-IN" sz="1050" b="1">
                          <a:effectLst/>
                        </a:rPr>
                        <a:t>Method</a:t>
                      </a:r>
                    </a:p>
                  </a:txBody>
                  <a:tcPr marL="20959" marR="20959" marT="10479" marB="10479" anchor="b"/>
                </a:tc>
                <a:tc>
                  <a:txBody>
                    <a:bodyPr/>
                    <a:lstStyle/>
                    <a:p>
                      <a:pPr fontAlgn="b"/>
                      <a:r>
                        <a:rPr lang="en-IN" sz="1050" b="1">
                          <a:effectLst/>
                        </a:rPr>
                        <a:t>Explanation</a:t>
                      </a:r>
                    </a:p>
                  </a:txBody>
                  <a:tcPr marL="20959" marR="20959" marT="10479" marB="10479" anchor="b"/>
                </a:tc>
                <a:extLst>
                  <a:ext uri="{0D108BD9-81ED-4DB2-BD59-A6C34878D82A}">
                    <a16:rowId xmlns:a16="http://schemas.microsoft.com/office/drawing/2014/main" val="2776901674"/>
                  </a:ext>
                </a:extLst>
              </a:tr>
              <a:tr h="363288">
                <a:tc>
                  <a:txBody>
                    <a:bodyPr/>
                    <a:lstStyle/>
                    <a:p>
                      <a:pPr fontAlgn="base"/>
                      <a:r>
                        <a:rPr lang="en-IN" sz="1050">
                          <a:effectLst/>
                        </a:rPr>
                        <a:t>ROLLUP</a:t>
                      </a:r>
                    </a:p>
                  </a:txBody>
                  <a:tcPr marL="20959" marR="20959" marT="10479" marB="10479" anchor="ctr"/>
                </a:tc>
                <a:tc>
                  <a:txBody>
                    <a:bodyPr/>
                    <a:lstStyle/>
                    <a:p>
                      <a:pPr fontAlgn="base"/>
                      <a:r>
                        <a:rPr lang="en-US" sz="1050" dirty="0">
                          <a:effectLst/>
                        </a:rPr>
                        <a:t>Generates subtotal and grand total rows for selected columns. Produces multiple levels of aggregation, providing a hierarchical view of the data.</a:t>
                      </a:r>
                    </a:p>
                  </a:txBody>
                  <a:tcPr marL="20959" marR="20959" marT="10479" marB="10479" anchor="ctr"/>
                </a:tc>
                <a:extLst>
                  <a:ext uri="{0D108BD9-81ED-4DB2-BD59-A6C34878D82A}">
                    <a16:rowId xmlns:a16="http://schemas.microsoft.com/office/drawing/2014/main" val="3991812481"/>
                  </a:ext>
                </a:extLst>
              </a:tr>
              <a:tr h="510000">
                <a:tc>
                  <a:txBody>
                    <a:bodyPr/>
                    <a:lstStyle/>
                    <a:p>
                      <a:pPr fontAlgn="base"/>
                      <a:r>
                        <a:rPr lang="en-IN" sz="1050">
                          <a:effectLst/>
                        </a:rPr>
                        <a:t>CUBE</a:t>
                      </a:r>
                    </a:p>
                  </a:txBody>
                  <a:tcPr marL="20959" marR="20959" marT="10479" marB="10479" anchor="ctr"/>
                </a:tc>
                <a:tc>
                  <a:txBody>
                    <a:bodyPr/>
                    <a:lstStyle/>
                    <a:p>
                      <a:pPr fontAlgn="base"/>
                      <a:r>
                        <a:rPr lang="en-US" sz="1050" dirty="0">
                          <a:effectLst/>
                        </a:rPr>
                        <a:t>Generates all possible combinations of selected columns to provide a multidimensional summary. Similar to ROLLUP, but generates more combinations for a comprehensive view.</a:t>
                      </a:r>
                    </a:p>
                  </a:txBody>
                  <a:tcPr marL="20959" marR="20959" marT="10479" marB="10479" anchor="ctr"/>
                </a:tc>
                <a:extLst>
                  <a:ext uri="{0D108BD9-81ED-4DB2-BD59-A6C34878D82A}">
                    <a16:rowId xmlns:a16="http://schemas.microsoft.com/office/drawing/2014/main" val="2493228221"/>
                  </a:ext>
                </a:extLst>
              </a:tr>
              <a:tr h="461096">
                <a:tc>
                  <a:txBody>
                    <a:bodyPr/>
                    <a:lstStyle/>
                    <a:p>
                      <a:pPr fontAlgn="base"/>
                      <a:r>
                        <a:rPr lang="en-IN" sz="1050">
                          <a:effectLst/>
                        </a:rPr>
                        <a:t>GROUPING SETS</a:t>
                      </a:r>
                    </a:p>
                  </a:txBody>
                  <a:tcPr marL="20959" marR="20959" marT="10479" marB="10479" anchor="ctr"/>
                </a:tc>
                <a:tc>
                  <a:txBody>
                    <a:bodyPr/>
                    <a:lstStyle/>
                    <a:p>
                      <a:pPr fontAlgn="base"/>
                      <a:r>
                        <a:rPr lang="en-US" sz="1050">
                          <a:effectLst/>
                        </a:rPr>
                        <a:t>Allows specifying multiple grouping sets in a single query. Enables obtaining various summaries at different levels, aggregating data according to the specified sets.</a:t>
                      </a:r>
                    </a:p>
                  </a:txBody>
                  <a:tcPr marL="20959" marR="20959" marT="10479" marB="10479" anchor="ctr"/>
                </a:tc>
                <a:extLst>
                  <a:ext uri="{0D108BD9-81ED-4DB2-BD59-A6C34878D82A}">
                    <a16:rowId xmlns:a16="http://schemas.microsoft.com/office/drawing/2014/main" val="2791479611"/>
                  </a:ext>
                </a:extLst>
              </a:tr>
              <a:tr h="461096">
                <a:tc>
                  <a:txBody>
                    <a:bodyPr/>
                    <a:lstStyle/>
                    <a:p>
                      <a:pPr fontAlgn="base"/>
                      <a:r>
                        <a:rPr lang="en-IN" sz="1050">
                          <a:effectLst/>
                        </a:rPr>
                        <a:t>PARTITION BY</a:t>
                      </a:r>
                    </a:p>
                  </a:txBody>
                  <a:tcPr marL="20959" marR="20959" marT="10479" marB="10479" anchor="ctr"/>
                </a:tc>
                <a:tc>
                  <a:txBody>
                    <a:bodyPr/>
                    <a:lstStyle/>
                    <a:p>
                      <a:pPr fontAlgn="base"/>
                      <a:r>
                        <a:rPr lang="en-US" sz="1050">
                          <a:effectLst/>
                        </a:rPr>
                        <a:t>Used with window functions to create separate groups of rows for each distinct value in the specified column. Enables performing aggregate functions within these groups.</a:t>
                      </a:r>
                    </a:p>
                  </a:txBody>
                  <a:tcPr marL="20959" marR="20959" marT="10479" marB="10479" anchor="ctr"/>
                </a:tc>
                <a:extLst>
                  <a:ext uri="{0D108BD9-81ED-4DB2-BD59-A6C34878D82A}">
                    <a16:rowId xmlns:a16="http://schemas.microsoft.com/office/drawing/2014/main" val="2165510723"/>
                  </a:ext>
                </a:extLst>
              </a:tr>
              <a:tr h="363288">
                <a:tc>
                  <a:txBody>
                    <a:bodyPr/>
                    <a:lstStyle/>
                    <a:p>
                      <a:pPr fontAlgn="base"/>
                      <a:r>
                        <a:rPr lang="en-IN" sz="1050">
                          <a:effectLst/>
                        </a:rPr>
                        <a:t>PIVOT</a:t>
                      </a:r>
                    </a:p>
                  </a:txBody>
                  <a:tcPr marL="20959" marR="20959" marT="10479" marB="10479" anchor="ctr"/>
                </a:tc>
                <a:tc>
                  <a:txBody>
                    <a:bodyPr/>
                    <a:lstStyle/>
                    <a:p>
                      <a:pPr fontAlgn="base"/>
                      <a:r>
                        <a:rPr lang="en-US" sz="1050" dirty="0">
                          <a:effectLst/>
                        </a:rPr>
                        <a:t>Rotates rows into columns, creating a summary table in a cross-tabulated format. Useful for transforming data for easier analysis and reporting.</a:t>
                      </a:r>
                    </a:p>
                  </a:txBody>
                  <a:tcPr marL="20959" marR="20959" marT="10479" marB="10479" anchor="ctr"/>
                </a:tc>
                <a:extLst>
                  <a:ext uri="{0D108BD9-81ED-4DB2-BD59-A6C34878D82A}">
                    <a16:rowId xmlns:a16="http://schemas.microsoft.com/office/drawing/2014/main" val="3253515251"/>
                  </a:ext>
                </a:extLst>
              </a:tr>
              <a:tr h="363288">
                <a:tc>
                  <a:txBody>
                    <a:bodyPr/>
                    <a:lstStyle/>
                    <a:p>
                      <a:pPr fontAlgn="base"/>
                      <a:r>
                        <a:rPr lang="en-IN" sz="1050">
                          <a:effectLst/>
                        </a:rPr>
                        <a:t>UNPIVOT</a:t>
                      </a:r>
                    </a:p>
                  </a:txBody>
                  <a:tcPr marL="20959" marR="20959" marT="10479" marB="10479" anchor="ctr"/>
                </a:tc>
                <a:tc>
                  <a:txBody>
                    <a:bodyPr/>
                    <a:lstStyle/>
                    <a:p>
                      <a:pPr fontAlgn="base"/>
                      <a:r>
                        <a:rPr lang="en-US" sz="1050" dirty="0">
                          <a:effectLst/>
                        </a:rPr>
                        <a:t>The reverse of PIVOT. Transforms columns into rows, which is useful for normalizing data and summarizing it in a more structured way.</a:t>
                      </a:r>
                    </a:p>
                  </a:txBody>
                  <a:tcPr marL="20959" marR="20959" marT="10479" marB="10479" anchor="ctr"/>
                </a:tc>
                <a:extLst>
                  <a:ext uri="{0D108BD9-81ED-4DB2-BD59-A6C34878D82A}">
                    <a16:rowId xmlns:a16="http://schemas.microsoft.com/office/drawing/2014/main" val="1647589552"/>
                  </a:ext>
                </a:extLst>
              </a:tr>
            </a:tbl>
          </a:graphicData>
        </a:graphic>
      </p:graphicFrame>
    </p:spTree>
    <p:extLst>
      <p:ext uri="{BB962C8B-B14F-4D97-AF65-F5344CB8AC3E}">
        <p14:creationId xmlns:p14="http://schemas.microsoft.com/office/powerpoint/2010/main" val="3316925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Summarize data using SQL Server extensions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C894CA63-F01A-B8EB-5DA1-66D6277CACC3}"/>
              </a:ext>
            </a:extLst>
          </p:cNvPr>
          <p:cNvPicPr>
            <a:picLocks noChangeAspect="1"/>
          </p:cNvPicPr>
          <p:nvPr/>
        </p:nvPicPr>
        <p:blipFill>
          <a:blip r:embed="rId3"/>
          <a:stretch>
            <a:fillRect/>
          </a:stretch>
        </p:blipFill>
        <p:spPr>
          <a:xfrm>
            <a:off x="3477986" y="1245469"/>
            <a:ext cx="4572235" cy="9779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AA6A284D-D020-0205-962B-D5C8B6AC3372}"/>
              </a:ext>
            </a:extLst>
          </p:cNvPr>
          <p:cNvPicPr>
            <a:picLocks noChangeAspect="1"/>
          </p:cNvPicPr>
          <p:nvPr/>
        </p:nvPicPr>
        <p:blipFill>
          <a:blip r:embed="rId4"/>
          <a:stretch>
            <a:fillRect/>
          </a:stretch>
        </p:blipFill>
        <p:spPr>
          <a:xfrm>
            <a:off x="3616596" y="2328708"/>
            <a:ext cx="4295014" cy="236105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Box 5">
            <a:extLst>
              <a:ext uri="{FF2B5EF4-FFF2-40B4-BE49-F238E27FC236}">
                <a16:creationId xmlns:a16="http://schemas.microsoft.com/office/drawing/2014/main" id="{E28A8F42-3DBD-480D-C0BA-A92A6CF8A4AC}"/>
              </a:ext>
            </a:extLst>
          </p:cNvPr>
          <p:cNvSpPr txBox="1"/>
          <p:nvPr/>
        </p:nvSpPr>
        <p:spPr>
          <a:xfrm>
            <a:off x="470770" y="2442314"/>
            <a:ext cx="3007216" cy="400110"/>
          </a:xfrm>
          <a:prstGeom prst="rect">
            <a:avLst/>
          </a:prstGeom>
          <a:noFill/>
        </p:spPr>
        <p:txBody>
          <a:bodyPr wrap="square" rtlCol="0">
            <a:spAutoFit/>
          </a:bodyPr>
          <a:lstStyle/>
          <a:p>
            <a:pPr algn="ctr"/>
            <a:r>
              <a:rPr lang="en-IN" sz="2000" b="1" dirty="0">
                <a:solidFill>
                  <a:schemeClr val="accent4"/>
                </a:solidFill>
              </a:rPr>
              <a:t>Rollup</a:t>
            </a:r>
          </a:p>
        </p:txBody>
      </p:sp>
    </p:spTree>
    <p:extLst>
      <p:ext uri="{BB962C8B-B14F-4D97-AF65-F5344CB8AC3E}">
        <p14:creationId xmlns:p14="http://schemas.microsoft.com/office/powerpoint/2010/main" val="189414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Summarize data using SQL Server extensions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E28A8F42-3DBD-480D-C0BA-A92A6CF8A4AC}"/>
              </a:ext>
            </a:extLst>
          </p:cNvPr>
          <p:cNvSpPr txBox="1"/>
          <p:nvPr/>
        </p:nvSpPr>
        <p:spPr>
          <a:xfrm>
            <a:off x="576906" y="2422325"/>
            <a:ext cx="3007216" cy="400110"/>
          </a:xfrm>
          <a:prstGeom prst="rect">
            <a:avLst/>
          </a:prstGeom>
          <a:noFill/>
        </p:spPr>
        <p:txBody>
          <a:bodyPr wrap="square" rtlCol="0">
            <a:spAutoFit/>
          </a:bodyPr>
          <a:lstStyle/>
          <a:p>
            <a:pPr algn="ctr"/>
            <a:r>
              <a:rPr lang="en-IN" sz="2000" b="1" dirty="0">
                <a:solidFill>
                  <a:schemeClr val="accent4"/>
                </a:solidFill>
              </a:rPr>
              <a:t>Grouping Sets</a:t>
            </a:r>
          </a:p>
        </p:txBody>
      </p:sp>
      <p:pic>
        <p:nvPicPr>
          <p:cNvPr id="8" name="Picture 7">
            <a:extLst>
              <a:ext uri="{FF2B5EF4-FFF2-40B4-BE49-F238E27FC236}">
                <a16:creationId xmlns:a16="http://schemas.microsoft.com/office/drawing/2014/main" id="{B86918C0-5360-0E4A-F3F5-D8844686A471}"/>
              </a:ext>
            </a:extLst>
          </p:cNvPr>
          <p:cNvPicPr>
            <a:picLocks noChangeAspect="1"/>
          </p:cNvPicPr>
          <p:nvPr/>
        </p:nvPicPr>
        <p:blipFill>
          <a:blip r:embed="rId3"/>
          <a:stretch>
            <a:fillRect/>
          </a:stretch>
        </p:blipFill>
        <p:spPr>
          <a:xfrm>
            <a:off x="3443402" y="1245469"/>
            <a:ext cx="4445228" cy="9588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0" name="Picture 9">
            <a:extLst>
              <a:ext uri="{FF2B5EF4-FFF2-40B4-BE49-F238E27FC236}">
                <a16:creationId xmlns:a16="http://schemas.microsoft.com/office/drawing/2014/main" id="{B9B12C1D-69C7-694C-D6CA-3130463E4882}"/>
              </a:ext>
            </a:extLst>
          </p:cNvPr>
          <p:cNvPicPr>
            <a:picLocks noChangeAspect="1"/>
          </p:cNvPicPr>
          <p:nvPr/>
        </p:nvPicPr>
        <p:blipFill>
          <a:blip r:embed="rId4"/>
          <a:stretch>
            <a:fillRect/>
          </a:stretch>
        </p:blipFill>
        <p:spPr>
          <a:xfrm>
            <a:off x="3814896" y="2231329"/>
            <a:ext cx="3702240" cy="236232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37084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Joins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B67934E7-29CC-EF60-5427-EE43EEE61B36}"/>
              </a:ext>
            </a:extLst>
          </p:cNvPr>
          <p:cNvSpPr txBox="1"/>
          <p:nvPr/>
        </p:nvSpPr>
        <p:spPr>
          <a:xfrm>
            <a:off x="1148450" y="1397736"/>
            <a:ext cx="7032164"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Joins in SQL are used to combine rows from two or more tables based on a related column between them, allowing data from multiple tables to be retrieved and presented together in a single result set.</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It is used with the SELECT statement.</a:t>
            </a:r>
            <a:endParaRPr lang="en-IN" sz="1600" dirty="0">
              <a:solidFill>
                <a:schemeClr val="dk2"/>
              </a:solidFill>
              <a:latin typeface="Montserrat"/>
            </a:endParaRPr>
          </a:p>
        </p:txBody>
      </p:sp>
    </p:spTree>
    <p:extLst>
      <p:ext uri="{BB962C8B-B14F-4D97-AF65-F5344CB8AC3E}">
        <p14:creationId xmlns:p14="http://schemas.microsoft.com/office/powerpoint/2010/main" val="4624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dirty="0"/>
              <a:t>Venn Diagram</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pic>
        <p:nvPicPr>
          <p:cNvPr id="6" name="Picture 5">
            <a:extLst>
              <a:ext uri="{FF2B5EF4-FFF2-40B4-BE49-F238E27FC236}">
                <a16:creationId xmlns:a16="http://schemas.microsoft.com/office/drawing/2014/main" id="{67DF4D46-4F0A-0879-3B55-BAF0950A960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7418" y="1517873"/>
            <a:ext cx="1714588" cy="1549480"/>
          </a:xfrm>
          <a:prstGeom prst="rect">
            <a:avLst/>
          </a:prstGeom>
        </p:spPr>
      </p:pic>
      <p:pic>
        <p:nvPicPr>
          <p:cNvPr id="8" name="Picture 7">
            <a:extLst>
              <a:ext uri="{FF2B5EF4-FFF2-40B4-BE49-F238E27FC236}">
                <a16:creationId xmlns:a16="http://schemas.microsoft.com/office/drawing/2014/main" id="{A34EFCE4-BE19-E0D4-1365-345EF8D669B5}"/>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742006" y="1422619"/>
            <a:ext cx="2292468" cy="1739989"/>
          </a:xfrm>
          <a:prstGeom prst="rect">
            <a:avLst/>
          </a:prstGeom>
        </p:spPr>
      </p:pic>
      <p:pic>
        <p:nvPicPr>
          <p:cNvPr id="10" name="Picture 9">
            <a:extLst>
              <a:ext uri="{FF2B5EF4-FFF2-40B4-BE49-F238E27FC236}">
                <a16:creationId xmlns:a16="http://schemas.microsoft.com/office/drawing/2014/main" id="{5D125EBD-C214-70AE-524E-F752C58A900C}"/>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34474" y="1384517"/>
            <a:ext cx="1924149" cy="1778091"/>
          </a:xfrm>
          <a:prstGeom prst="rect">
            <a:avLst/>
          </a:prstGeom>
        </p:spPr>
      </p:pic>
      <p:pic>
        <p:nvPicPr>
          <p:cNvPr id="14" name="Picture 13">
            <a:extLst>
              <a:ext uri="{FF2B5EF4-FFF2-40B4-BE49-F238E27FC236}">
                <a16:creationId xmlns:a16="http://schemas.microsoft.com/office/drawing/2014/main" id="{0E01C6EE-6CF3-509D-CFFB-2C533B70210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178636" y="1270212"/>
            <a:ext cx="1492327" cy="1797142"/>
          </a:xfrm>
          <a:prstGeom prst="rect">
            <a:avLst/>
          </a:prstGeom>
        </p:spPr>
      </p:pic>
    </p:spTree>
    <p:extLst>
      <p:ext uri="{BB962C8B-B14F-4D97-AF65-F5344CB8AC3E}">
        <p14:creationId xmlns:p14="http://schemas.microsoft.com/office/powerpoint/2010/main" val="237384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Joins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8BD58E8F-5AE2-D9B2-DD66-AB03BD46E7BF}"/>
              </a:ext>
            </a:extLst>
          </p:cNvPr>
          <p:cNvGraphicFramePr>
            <a:graphicFrameLocks noGrp="1"/>
          </p:cNvGraphicFramePr>
          <p:nvPr>
            <p:extLst>
              <p:ext uri="{D42A27DB-BD31-4B8C-83A1-F6EECF244321}">
                <p14:modId xmlns:p14="http://schemas.microsoft.com/office/powerpoint/2010/main" val="3633999649"/>
              </p:ext>
            </p:extLst>
          </p:nvPr>
        </p:nvGraphicFramePr>
        <p:xfrm>
          <a:off x="2000251" y="1280110"/>
          <a:ext cx="5668728" cy="3422782"/>
        </p:xfrm>
        <a:graphic>
          <a:graphicData uri="http://schemas.openxmlformats.org/drawingml/2006/table">
            <a:tbl>
              <a:tblPr>
                <a:tableStyleId>{775DCB02-9BB8-47FD-8907-85C794F793BA}</a:tableStyleId>
              </a:tblPr>
              <a:tblGrid>
                <a:gridCol w="2834364">
                  <a:extLst>
                    <a:ext uri="{9D8B030D-6E8A-4147-A177-3AD203B41FA5}">
                      <a16:colId xmlns:a16="http://schemas.microsoft.com/office/drawing/2014/main" val="2361715691"/>
                    </a:ext>
                  </a:extLst>
                </a:gridCol>
                <a:gridCol w="2834364">
                  <a:extLst>
                    <a:ext uri="{9D8B030D-6E8A-4147-A177-3AD203B41FA5}">
                      <a16:colId xmlns:a16="http://schemas.microsoft.com/office/drawing/2014/main" val="1923540078"/>
                    </a:ext>
                  </a:extLst>
                </a:gridCol>
              </a:tblGrid>
              <a:tr h="105731">
                <a:tc>
                  <a:txBody>
                    <a:bodyPr/>
                    <a:lstStyle/>
                    <a:p>
                      <a:pPr fontAlgn="b"/>
                      <a:r>
                        <a:rPr lang="en-IN" sz="900" b="1">
                          <a:effectLst/>
                        </a:rPr>
                        <a:t>Join Type</a:t>
                      </a:r>
                    </a:p>
                  </a:txBody>
                  <a:tcPr marL="56005" marR="56005" marT="28002" marB="28002" anchor="b"/>
                </a:tc>
                <a:tc>
                  <a:txBody>
                    <a:bodyPr/>
                    <a:lstStyle/>
                    <a:p>
                      <a:pPr fontAlgn="b"/>
                      <a:r>
                        <a:rPr lang="en-IN" sz="900" b="1">
                          <a:effectLst/>
                        </a:rPr>
                        <a:t>Description</a:t>
                      </a:r>
                    </a:p>
                  </a:txBody>
                  <a:tcPr marL="56005" marR="56005" marT="28002" marB="28002" anchor="b"/>
                </a:tc>
                <a:extLst>
                  <a:ext uri="{0D108BD9-81ED-4DB2-BD59-A6C34878D82A}">
                    <a16:rowId xmlns:a16="http://schemas.microsoft.com/office/drawing/2014/main" val="3527157191"/>
                  </a:ext>
                </a:extLst>
              </a:tr>
              <a:tr h="709396">
                <a:tc>
                  <a:txBody>
                    <a:bodyPr/>
                    <a:lstStyle/>
                    <a:p>
                      <a:pPr fontAlgn="base"/>
                      <a:r>
                        <a:rPr lang="en-IN" sz="900">
                          <a:effectLst/>
                        </a:rPr>
                        <a:t>INNER JOIN</a:t>
                      </a:r>
                    </a:p>
                  </a:txBody>
                  <a:tcPr marL="56005" marR="56005" marT="28002" marB="28002" anchor="ctr"/>
                </a:tc>
                <a:tc>
                  <a:txBody>
                    <a:bodyPr/>
                    <a:lstStyle/>
                    <a:p>
                      <a:pPr fontAlgn="base"/>
                      <a:r>
                        <a:rPr lang="en-US" sz="900">
                          <a:effectLst/>
                        </a:rPr>
                        <a:t>Returns only the rows that have matching values in both tables, excluding non-matching rows.</a:t>
                      </a:r>
                    </a:p>
                  </a:txBody>
                  <a:tcPr marL="56005" marR="56005" marT="28002" marB="28002" anchor="ctr"/>
                </a:tc>
                <a:extLst>
                  <a:ext uri="{0D108BD9-81ED-4DB2-BD59-A6C34878D82A}">
                    <a16:rowId xmlns:a16="http://schemas.microsoft.com/office/drawing/2014/main" val="589088995"/>
                  </a:ext>
                </a:extLst>
              </a:tr>
              <a:tr h="840074">
                <a:tc>
                  <a:txBody>
                    <a:bodyPr/>
                    <a:lstStyle/>
                    <a:p>
                      <a:pPr fontAlgn="base"/>
                      <a:r>
                        <a:rPr lang="en-IN" sz="900" dirty="0">
                          <a:effectLst/>
                        </a:rPr>
                        <a:t>LEFT (OUTER) JOIN</a:t>
                      </a:r>
                    </a:p>
                  </a:txBody>
                  <a:tcPr marL="56005" marR="56005" marT="28002" marB="28002" anchor="ctr"/>
                </a:tc>
                <a:tc>
                  <a:txBody>
                    <a:bodyPr/>
                    <a:lstStyle/>
                    <a:p>
                      <a:pPr fontAlgn="base"/>
                      <a:r>
                        <a:rPr lang="en-US" sz="900">
                          <a:effectLst/>
                        </a:rPr>
                        <a:t>Returns all rows from the left table and matching rows from the right table, filling non-matching rows with NULL.</a:t>
                      </a:r>
                    </a:p>
                  </a:txBody>
                  <a:tcPr marL="56005" marR="56005" marT="28002" marB="28002" anchor="ctr"/>
                </a:tc>
                <a:extLst>
                  <a:ext uri="{0D108BD9-81ED-4DB2-BD59-A6C34878D82A}">
                    <a16:rowId xmlns:a16="http://schemas.microsoft.com/office/drawing/2014/main" val="3660708125"/>
                  </a:ext>
                </a:extLst>
              </a:tr>
              <a:tr h="840074">
                <a:tc>
                  <a:txBody>
                    <a:bodyPr/>
                    <a:lstStyle/>
                    <a:p>
                      <a:pPr fontAlgn="base"/>
                      <a:r>
                        <a:rPr lang="en-IN" sz="900" dirty="0">
                          <a:effectLst/>
                        </a:rPr>
                        <a:t>RIGHT (OUTER) JOIN</a:t>
                      </a:r>
                    </a:p>
                  </a:txBody>
                  <a:tcPr marL="56005" marR="56005" marT="28002" marB="28002" anchor="ctr"/>
                </a:tc>
                <a:tc>
                  <a:txBody>
                    <a:bodyPr/>
                    <a:lstStyle/>
                    <a:p>
                      <a:pPr fontAlgn="base"/>
                      <a:r>
                        <a:rPr lang="en-US" sz="900">
                          <a:effectLst/>
                        </a:rPr>
                        <a:t>Returns all rows from the right table and matching rows from the left table, filling non-matching rows with NULL.</a:t>
                      </a:r>
                    </a:p>
                  </a:txBody>
                  <a:tcPr marL="56005" marR="56005" marT="28002" marB="28002" anchor="ctr"/>
                </a:tc>
                <a:extLst>
                  <a:ext uri="{0D108BD9-81ED-4DB2-BD59-A6C34878D82A}">
                    <a16:rowId xmlns:a16="http://schemas.microsoft.com/office/drawing/2014/main" val="1845798246"/>
                  </a:ext>
                </a:extLst>
              </a:tr>
              <a:tr h="840074">
                <a:tc>
                  <a:txBody>
                    <a:bodyPr/>
                    <a:lstStyle/>
                    <a:p>
                      <a:pPr fontAlgn="base"/>
                      <a:r>
                        <a:rPr lang="en-IN" sz="900" dirty="0">
                          <a:effectLst/>
                        </a:rPr>
                        <a:t>(FULL)  OUTER JOIN</a:t>
                      </a:r>
                    </a:p>
                  </a:txBody>
                  <a:tcPr marL="56005" marR="56005" marT="28002" marB="28002" anchor="ctr"/>
                </a:tc>
                <a:tc>
                  <a:txBody>
                    <a:bodyPr/>
                    <a:lstStyle/>
                    <a:p>
                      <a:pPr fontAlgn="base"/>
                      <a:r>
                        <a:rPr lang="en-US" sz="900" dirty="0">
                          <a:effectLst/>
                        </a:rPr>
                        <a:t>Returns all rows when there is a match in either the left or right table, filling non-matching rows with NULL.</a:t>
                      </a:r>
                    </a:p>
                  </a:txBody>
                  <a:tcPr marL="56005" marR="56005" marT="28002" marB="28002" anchor="ctr"/>
                </a:tc>
                <a:extLst>
                  <a:ext uri="{0D108BD9-81ED-4DB2-BD59-A6C34878D82A}">
                    <a16:rowId xmlns:a16="http://schemas.microsoft.com/office/drawing/2014/main" val="1593934419"/>
                  </a:ext>
                </a:extLst>
              </a:tr>
            </a:tbl>
          </a:graphicData>
        </a:graphic>
      </p:graphicFrame>
    </p:spTree>
    <p:extLst>
      <p:ext uri="{BB962C8B-B14F-4D97-AF65-F5344CB8AC3E}">
        <p14:creationId xmlns:p14="http://schemas.microsoft.com/office/powerpoint/2010/main" val="34418232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Joins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3" name="Table 2">
            <a:extLst>
              <a:ext uri="{FF2B5EF4-FFF2-40B4-BE49-F238E27FC236}">
                <a16:creationId xmlns:a16="http://schemas.microsoft.com/office/drawing/2014/main" id="{E1ECE0F1-E512-7DF8-7CD1-5B0DB4ED16CD}"/>
              </a:ext>
            </a:extLst>
          </p:cNvPr>
          <p:cNvGraphicFramePr>
            <a:graphicFrameLocks noGrp="1"/>
          </p:cNvGraphicFramePr>
          <p:nvPr>
            <p:extLst>
              <p:ext uri="{D42A27DB-BD31-4B8C-83A1-F6EECF244321}">
                <p14:modId xmlns:p14="http://schemas.microsoft.com/office/powerpoint/2010/main" val="2925635471"/>
              </p:ext>
            </p:extLst>
          </p:nvPr>
        </p:nvGraphicFramePr>
        <p:xfrm>
          <a:off x="440872" y="2114397"/>
          <a:ext cx="3780064" cy="1845483"/>
        </p:xfrm>
        <a:graphic>
          <a:graphicData uri="http://schemas.openxmlformats.org/drawingml/2006/table">
            <a:tbl>
              <a:tblPr>
                <a:tableStyleId>{775DCB02-9BB8-47FD-8907-85C794F793BA}</a:tableStyleId>
              </a:tblPr>
              <a:tblGrid>
                <a:gridCol w="889907">
                  <a:extLst>
                    <a:ext uri="{9D8B030D-6E8A-4147-A177-3AD203B41FA5}">
                      <a16:colId xmlns:a16="http://schemas.microsoft.com/office/drawing/2014/main" val="3908633531"/>
                    </a:ext>
                  </a:extLst>
                </a:gridCol>
                <a:gridCol w="1494064">
                  <a:extLst>
                    <a:ext uri="{9D8B030D-6E8A-4147-A177-3AD203B41FA5}">
                      <a16:colId xmlns:a16="http://schemas.microsoft.com/office/drawing/2014/main" val="1581266088"/>
                    </a:ext>
                  </a:extLst>
                </a:gridCol>
                <a:gridCol w="1396093">
                  <a:extLst>
                    <a:ext uri="{9D8B030D-6E8A-4147-A177-3AD203B41FA5}">
                      <a16:colId xmlns:a16="http://schemas.microsoft.com/office/drawing/2014/main" val="3534872540"/>
                    </a:ext>
                  </a:extLst>
                </a:gridCol>
              </a:tblGrid>
              <a:tr h="420278">
                <a:tc>
                  <a:txBody>
                    <a:bodyPr/>
                    <a:lstStyle/>
                    <a:p>
                      <a:pPr algn="l" fontAlgn="t"/>
                      <a:r>
                        <a:rPr lang="en-IN" sz="1100" b="1" i="0" u="none" strike="noStrike" cap="none" dirty="0" err="1">
                          <a:solidFill>
                            <a:schemeClr val="dk1"/>
                          </a:solidFill>
                          <a:effectLst/>
                          <a:latin typeface="+mn-lt"/>
                          <a:ea typeface="+mn-ea"/>
                          <a:cs typeface="+mn-cs"/>
                          <a:sym typeface="Arial"/>
                        </a:rPr>
                        <a:t>CustomerID</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err="1">
                          <a:solidFill>
                            <a:schemeClr val="dk1"/>
                          </a:solidFill>
                          <a:effectLst/>
                          <a:latin typeface="+mn-lt"/>
                          <a:ea typeface="+mn-ea"/>
                          <a:cs typeface="+mn-cs"/>
                          <a:sym typeface="Arial"/>
                        </a:rPr>
                        <a:t>CustomerName</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algn="l" fontAlgn="t"/>
                      <a:r>
                        <a:rPr lang="en-IN" sz="1100" b="1" i="0" u="none" strike="noStrike" cap="none" dirty="0">
                          <a:solidFill>
                            <a:schemeClr val="dk1"/>
                          </a:solidFill>
                          <a:effectLst/>
                          <a:latin typeface="+mn-lt"/>
                          <a:ea typeface="+mn-ea"/>
                          <a:cs typeface="+mn-cs"/>
                          <a:sym typeface="Arial"/>
                        </a:rPr>
                        <a:t>Country  </a:t>
                      </a:r>
                    </a:p>
                  </a:txBody>
                  <a:tcPr marL="6350" marR="6350" marT="6350" marB="0"/>
                </a:tc>
                <a:extLst>
                  <a:ext uri="{0D108BD9-81ED-4DB2-BD59-A6C34878D82A}">
                    <a16:rowId xmlns:a16="http://schemas.microsoft.com/office/drawing/2014/main" val="2801006023"/>
                  </a:ext>
                </a:extLst>
              </a:tr>
              <a:tr h="512217">
                <a:tc>
                  <a:txBody>
                    <a:bodyPr/>
                    <a:lstStyle/>
                    <a:p>
                      <a:pPr algn="l" fontAlgn="t"/>
                      <a:r>
                        <a:rPr lang="en-IN" sz="1100" b="0" i="0" u="none" strike="noStrike" cap="none" dirty="0">
                          <a:solidFill>
                            <a:schemeClr val="accent6"/>
                          </a:solidFill>
                          <a:effectLst/>
                          <a:latin typeface="+mn-lt"/>
                          <a:ea typeface="+mn-ea"/>
                          <a:cs typeface="+mn-cs"/>
                          <a:sym typeface="Arial"/>
                        </a:rPr>
                        <a:t>INT PRIMARY KEY</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VARCHAR(50) NOT NULL</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VARCHAR(50) NOT NULL</a:t>
                      </a:r>
                    </a:p>
                  </a:txBody>
                  <a:tcPr marL="6350" marR="6350" marT="6350" marB="0"/>
                </a:tc>
                <a:extLst>
                  <a:ext uri="{0D108BD9-81ED-4DB2-BD59-A6C34878D82A}">
                    <a16:rowId xmlns:a16="http://schemas.microsoft.com/office/drawing/2014/main" val="3447626030"/>
                  </a:ext>
                </a:extLst>
              </a:tr>
              <a:tr h="359232">
                <a:tc>
                  <a:txBody>
                    <a:bodyPr/>
                    <a:lstStyle/>
                    <a:p>
                      <a:pPr algn="l" fontAlgn="t"/>
                      <a:r>
                        <a:rPr lang="en-IN" sz="1100" b="0" i="0" u="none" strike="noStrike" dirty="0">
                          <a:solidFill>
                            <a:srgbClr val="161616"/>
                          </a:solidFill>
                          <a:effectLst/>
                          <a:latin typeface="Segoe UI" panose="020B0502040204020203" pitchFamily="34" charset="0"/>
                        </a:rPr>
                        <a:t>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John Smith</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USA</a:t>
                      </a:r>
                    </a:p>
                  </a:txBody>
                  <a:tcPr marL="6350" marR="6350" marT="6350" marB="0"/>
                </a:tc>
                <a:extLst>
                  <a:ext uri="{0D108BD9-81ED-4DB2-BD59-A6C34878D82A}">
                    <a16:rowId xmlns:a16="http://schemas.microsoft.com/office/drawing/2014/main" val="3635573513"/>
                  </a:ext>
                </a:extLst>
              </a:tr>
              <a:tr h="359232">
                <a:tc>
                  <a:txBody>
                    <a:bodyPr/>
                    <a:lstStyle/>
                    <a:p>
                      <a:pPr algn="l" fontAlgn="t"/>
                      <a:r>
                        <a:rPr lang="en-IN" sz="1100" b="0" i="0" u="none" strike="noStrike" dirty="0">
                          <a:solidFill>
                            <a:srgbClr val="161616"/>
                          </a:solidFill>
                          <a:effectLst/>
                          <a:latin typeface="Segoe UI" panose="020B0502040204020203" pitchFamily="34" charset="0"/>
                        </a:rPr>
                        <a:t>2</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Jane Doe</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Canada</a:t>
                      </a:r>
                    </a:p>
                  </a:txBody>
                  <a:tcPr marL="6350" marR="6350" marT="6350" marB="0"/>
                </a:tc>
                <a:extLst>
                  <a:ext uri="{0D108BD9-81ED-4DB2-BD59-A6C34878D82A}">
                    <a16:rowId xmlns:a16="http://schemas.microsoft.com/office/drawing/2014/main" val="1781325556"/>
                  </a:ext>
                </a:extLst>
              </a:tr>
              <a:tr h="194524">
                <a:tc>
                  <a:txBody>
                    <a:bodyPr/>
                    <a:lstStyle/>
                    <a:p>
                      <a:pPr algn="l" fontAlgn="t"/>
                      <a:r>
                        <a:rPr lang="en-IN" sz="1100" u="none" strike="noStrike" dirty="0">
                          <a:effectLst/>
                        </a:rPr>
                        <a:t>3</a:t>
                      </a:r>
                      <a:endParaRPr lang="en-IN" sz="1100" b="0" i="0" u="none" strike="noStrike" dirty="0">
                        <a:solidFill>
                          <a:srgbClr val="161616"/>
                        </a:solidFill>
                        <a:effectLst/>
                        <a:latin typeface="Segoe UI" panose="020B0502040204020203" pitchFamily="34" charset="0"/>
                      </a:endParaRP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Michael Johnson</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UK</a:t>
                      </a:r>
                    </a:p>
                  </a:txBody>
                  <a:tcPr marL="6350" marR="6350" marT="6350" marB="0"/>
                </a:tc>
                <a:extLst>
                  <a:ext uri="{0D108BD9-81ED-4DB2-BD59-A6C34878D82A}">
                    <a16:rowId xmlns:a16="http://schemas.microsoft.com/office/drawing/2014/main" val="3575818607"/>
                  </a:ext>
                </a:extLst>
              </a:tr>
            </a:tbl>
          </a:graphicData>
        </a:graphic>
      </p:graphicFrame>
      <p:sp>
        <p:nvSpPr>
          <p:cNvPr id="5" name="TextBox 4">
            <a:extLst>
              <a:ext uri="{FF2B5EF4-FFF2-40B4-BE49-F238E27FC236}">
                <a16:creationId xmlns:a16="http://schemas.microsoft.com/office/drawing/2014/main" id="{65F0882E-0256-E37B-425C-C958243BE702}"/>
              </a:ext>
            </a:extLst>
          </p:cNvPr>
          <p:cNvSpPr txBox="1"/>
          <p:nvPr/>
        </p:nvSpPr>
        <p:spPr>
          <a:xfrm>
            <a:off x="-236763" y="1654178"/>
            <a:ext cx="4596492" cy="307777"/>
          </a:xfrm>
          <a:prstGeom prst="rect">
            <a:avLst/>
          </a:prstGeom>
          <a:noFill/>
        </p:spPr>
        <p:txBody>
          <a:bodyPr wrap="square">
            <a:spAutoFit/>
          </a:bodyPr>
          <a:lstStyle/>
          <a:p>
            <a:pPr algn="ctr"/>
            <a:r>
              <a:rPr lang="en-IN" b="1" i="0" dirty="0">
                <a:solidFill>
                  <a:schemeClr val="bg2"/>
                </a:solidFill>
                <a:effectLst/>
                <a:latin typeface="Söhne Mono"/>
              </a:rPr>
              <a:t>Customers</a:t>
            </a:r>
            <a:r>
              <a:rPr lang="en-IN" b="0" i="0" dirty="0">
                <a:solidFill>
                  <a:schemeClr val="bg2"/>
                </a:solidFill>
                <a:effectLst/>
                <a:latin typeface="Söhne Mono"/>
              </a:rPr>
              <a:t> </a:t>
            </a:r>
            <a:endParaRPr lang="en-IN" dirty="0">
              <a:solidFill>
                <a:schemeClr val="bg2"/>
              </a:solidFill>
            </a:endParaRPr>
          </a:p>
        </p:txBody>
      </p:sp>
      <p:graphicFrame>
        <p:nvGraphicFramePr>
          <p:cNvPr id="6" name="Table 5">
            <a:extLst>
              <a:ext uri="{FF2B5EF4-FFF2-40B4-BE49-F238E27FC236}">
                <a16:creationId xmlns:a16="http://schemas.microsoft.com/office/drawing/2014/main" id="{434A4ECD-048B-FB9F-AD4D-B5C32914E77C}"/>
              </a:ext>
            </a:extLst>
          </p:cNvPr>
          <p:cNvGraphicFramePr>
            <a:graphicFrameLocks noGrp="1"/>
          </p:cNvGraphicFramePr>
          <p:nvPr>
            <p:extLst>
              <p:ext uri="{D42A27DB-BD31-4B8C-83A1-F6EECF244321}">
                <p14:modId xmlns:p14="http://schemas.microsoft.com/office/powerpoint/2010/main" val="2847874039"/>
              </p:ext>
            </p:extLst>
          </p:nvPr>
        </p:nvGraphicFramePr>
        <p:xfrm>
          <a:off x="4571975" y="1987038"/>
          <a:ext cx="3780064" cy="1972842"/>
        </p:xfrm>
        <a:graphic>
          <a:graphicData uri="http://schemas.openxmlformats.org/drawingml/2006/table">
            <a:tbl>
              <a:tblPr>
                <a:tableStyleId>{775DCB02-9BB8-47FD-8907-85C794F793BA}</a:tableStyleId>
              </a:tblPr>
              <a:tblGrid>
                <a:gridCol w="1453268">
                  <a:extLst>
                    <a:ext uri="{9D8B030D-6E8A-4147-A177-3AD203B41FA5}">
                      <a16:colId xmlns:a16="http://schemas.microsoft.com/office/drawing/2014/main" val="3908633531"/>
                    </a:ext>
                  </a:extLst>
                </a:gridCol>
                <a:gridCol w="1183821">
                  <a:extLst>
                    <a:ext uri="{9D8B030D-6E8A-4147-A177-3AD203B41FA5}">
                      <a16:colId xmlns:a16="http://schemas.microsoft.com/office/drawing/2014/main" val="1581266088"/>
                    </a:ext>
                  </a:extLst>
                </a:gridCol>
                <a:gridCol w="1142975">
                  <a:extLst>
                    <a:ext uri="{9D8B030D-6E8A-4147-A177-3AD203B41FA5}">
                      <a16:colId xmlns:a16="http://schemas.microsoft.com/office/drawing/2014/main" val="3534872540"/>
                    </a:ext>
                  </a:extLst>
                </a:gridCol>
              </a:tblGrid>
              <a:tr h="420278">
                <a:tc>
                  <a:txBody>
                    <a:bodyPr/>
                    <a:lstStyle/>
                    <a:p>
                      <a:pPr algn="l" fontAlgn="t"/>
                      <a:r>
                        <a:rPr lang="en-IN" sz="1100" b="1" i="0" u="none" strike="noStrike" cap="none" dirty="0" err="1">
                          <a:solidFill>
                            <a:schemeClr val="dk1"/>
                          </a:solidFill>
                          <a:effectLst/>
                          <a:latin typeface="+mn-lt"/>
                          <a:ea typeface="+mn-ea"/>
                          <a:cs typeface="+mn-cs"/>
                          <a:sym typeface="Arial"/>
                        </a:rPr>
                        <a:t>OrderID</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1" i="0" u="none" strike="noStrike" cap="none" dirty="0" err="1">
                          <a:solidFill>
                            <a:schemeClr val="dk1"/>
                          </a:solidFill>
                          <a:effectLst/>
                          <a:latin typeface="+mn-lt"/>
                          <a:ea typeface="+mn-ea"/>
                          <a:cs typeface="+mn-cs"/>
                          <a:sym typeface="Arial"/>
                        </a:rPr>
                        <a:t>CustomerID</a:t>
                      </a:r>
                      <a:r>
                        <a:rPr lang="en-IN" sz="1100" b="1" i="0" u="none" strike="noStrike" cap="none" dirty="0">
                          <a:solidFill>
                            <a:schemeClr val="dk1"/>
                          </a:solidFill>
                          <a:effectLst/>
                          <a:latin typeface="+mn-lt"/>
                          <a:ea typeface="+mn-ea"/>
                          <a:cs typeface="+mn-cs"/>
                          <a:sym typeface="Arial"/>
                        </a:rPr>
                        <a:t>  </a:t>
                      </a:r>
                    </a:p>
                  </a:txBody>
                  <a:tcPr marL="6350" marR="6350" marT="6350" marB="0"/>
                </a:tc>
                <a:tc>
                  <a:txBody>
                    <a:bodyPr/>
                    <a:lstStyle/>
                    <a:p>
                      <a:pPr algn="l" fontAlgn="t"/>
                      <a:r>
                        <a:rPr lang="en-IN" sz="1100" b="1" i="0" u="none" strike="noStrike" cap="none" dirty="0" err="1">
                          <a:solidFill>
                            <a:schemeClr val="dk1"/>
                          </a:solidFill>
                          <a:effectLst/>
                          <a:latin typeface="+mn-lt"/>
                          <a:ea typeface="+mn-ea"/>
                          <a:cs typeface="+mn-cs"/>
                          <a:sym typeface="Arial"/>
                        </a:rPr>
                        <a:t>OrderDate</a:t>
                      </a:r>
                      <a:r>
                        <a:rPr lang="en-IN" sz="1100" b="1" i="0" u="none" strike="noStrike" cap="none" dirty="0">
                          <a:solidFill>
                            <a:schemeClr val="dk1"/>
                          </a:solidFill>
                          <a:effectLst/>
                          <a:latin typeface="+mn-lt"/>
                          <a:ea typeface="+mn-ea"/>
                          <a:cs typeface="+mn-cs"/>
                          <a:sym typeface="Arial"/>
                        </a:rPr>
                        <a:t>  </a:t>
                      </a:r>
                    </a:p>
                  </a:txBody>
                  <a:tcPr marL="6350" marR="6350" marT="6350" marB="0"/>
                </a:tc>
                <a:extLst>
                  <a:ext uri="{0D108BD9-81ED-4DB2-BD59-A6C34878D82A}">
                    <a16:rowId xmlns:a16="http://schemas.microsoft.com/office/drawing/2014/main" val="2801006023"/>
                  </a:ext>
                </a:extLst>
              </a:tr>
              <a:tr h="512217">
                <a:tc>
                  <a:txBody>
                    <a:bodyPr/>
                    <a:lstStyle/>
                    <a:p>
                      <a:pPr algn="l" fontAlgn="t"/>
                      <a:r>
                        <a:rPr lang="en-IN" sz="1100" b="0" i="0" u="none" strike="noStrike" cap="none" dirty="0">
                          <a:solidFill>
                            <a:schemeClr val="accent6"/>
                          </a:solidFill>
                          <a:effectLst/>
                          <a:latin typeface="+mn-lt"/>
                          <a:ea typeface="+mn-ea"/>
                          <a:cs typeface="+mn-cs"/>
                          <a:sym typeface="Arial"/>
                        </a:rPr>
                        <a:t>INT PRIMARY KEY</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INT</a:t>
                      </a:r>
                    </a:p>
                  </a:txBody>
                  <a:tcPr marL="6350" marR="6350" marT="6350" marB="0"/>
                </a:tc>
                <a:tc>
                  <a:txBody>
                    <a:bodyPr/>
                    <a:lstStyle/>
                    <a:p>
                      <a:pPr marR="0" algn="l" rtl="0" fontAlgn="t">
                        <a:lnSpc>
                          <a:spcPct val="100000"/>
                        </a:lnSpc>
                        <a:spcBef>
                          <a:spcPts val="0"/>
                        </a:spcBef>
                        <a:spcAft>
                          <a:spcPts val="0"/>
                        </a:spcAft>
                        <a:buClr>
                          <a:srgbClr val="000000"/>
                        </a:buClr>
                        <a:buFont typeface="Arial"/>
                      </a:pPr>
                      <a:r>
                        <a:rPr lang="en-IN" sz="1100" b="0" i="0" u="none" strike="noStrike" cap="none" dirty="0">
                          <a:solidFill>
                            <a:schemeClr val="accent6"/>
                          </a:solidFill>
                          <a:effectLst/>
                          <a:latin typeface="+mn-lt"/>
                          <a:ea typeface="+mn-ea"/>
                          <a:cs typeface="+mn-cs"/>
                          <a:sym typeface="Arial"/>
                        </a:rPr>
                        <a:t>DATE</a:t>
                      </a:r>
                    </a:p>
                  </a:txBody>
                  <a:tcPr marL="6350" marR="6350" marT="6350" marB="0"/>
                </a:tc>
                <a:extLst>
                  <a:ext uri="{0D108BD9-81ED-4DB2-BD59-A6C34878D82A}">
                    <a16:rowId xmlns:a16="http://schemas.microsoft.com/office/drawing/2014/main" val="3447626030"/>
                  </a:ext>
                </a:extLst>
              </a:tr>
              <a:tr h="224307">
                <a:tc>
                  <a:txBody>
                    <a:bodyPr/>
                    <a:lstStyle/>
                    <a:p>
                      <a:pPr algn="l" fontAlgn="t"/>
                      <a:r>
                        <a:rPr lang="en-IN" sz="1100" b="0" i="0" u="none" strike="noStrike" dirty="0">
                          <a:solidFill>
                            <a:srgbClr val="161616"/>
                          </a:solidFill>
                          <a:effectLst/>
                          <a:latin typeface="Segoe UI" panose="020B0502040204020203" pitchFamily="34" charset="0"/>
                        </a:rPr>
                        <a:t>101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2023-07-15</a:t>
                      </a:r>
                    </a:p>
                  </a:txBody>
                  <a:tcPr marL="6350" marR="6350" marT="6350" marB="0"/>
                </a:tc>
                <a:extLst>
                  <a:ext uri="{0D108BD9-81ED-4DB2-BD59-A6C34878D82A}">
                    <a16:rowId xmlns:a16="http://schemas.microsoft.com/office/drawing/2014/main" val="3635573513"/>
                  </a:ext>
                </a:extLst>
              </a:tr>
              <a:tr h="232468">
                <a:tc>
                  <a:txBody>
                    <a:bodyPr/>
                    <a:lstStyle/>
                    <a:p>
                      <a:pPr algn="l" fontAlgn="t"/>
                      <a:r>
                        <a:rPr lang="en-IN" sz="1100" b="0" i="0" u="none" strike="noStrike" dirty="0">
                          <a:solidFill>
                            <a:srgbClr val="161616"/>
                          </a:solidFill>
                          <a:effectLst/>
                          <a:latin typeface="Segoe UI" panose="020B0502040204020203" pitchFamily="34" charset="0"/>
                        </a:rPr>
                        <a:t>102</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2023-07-16</a:t>
                      </a:r>
                    </a:p>
                  </a:txBody>
                  <a:tcPr marL="6350" marR="6350" marT="6350" marB="0"/>
                </a:tc>
                <a:extLst>
                  <a:ext uri="{0D108BD9-81ED-4DB2-BD59-A6C34878D82A}">
                    <a16:rowId xmlns:a16="http://schemas.microsoft.com/office/drawing/2014/main" val="1781325556"/>
                  </a:ext>
                </a:extLst>
              </a:tr>
              <a:tr h="194524">
                <a:tc>
                  <a:txBody>
                    <a:bodyPr/>
                    <a:lstStyle/>
                    <a:p>
                      <a:pPr algn="l" fontAlgn="t"/>
                      <a:r>
                        <a:rPr lang="en-IN" sz="1100" u="none" strike="noStrike" dirty="0">
                          <a:effectLst/>
                        </a:rPr>
                        <a:t>103</a:t>
                      </a:r>
                      <a:endParaRPr lang="en-IN" sz="1100" b="0" i="0" u="none" strike="noStrike" dirty="0">
                        <a:solidFill>
                          <a:srgbClr val="161616"/>
                        </a:solidFill>
                        <a:effectLst/>
                        <a:latin typeface="Segoe UI" panose="020B0502040204020203" pitchFamily="34" charset="0"/>
                      </a:endParaRP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1</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2023-07-17</a:t>
                      </a:r>
                    </a:p>
                  </a:txBody>
                  <a:tcPr marL="6350" marR="6350" marT="6350" marB="0"/>
                </a:tc>
                <a:extLst>
                  <a:ext uri="{0D108BD9-81ED-4DB2-BD59-A6C34878D82A}">
                    <a16:rowId xmlns:a16="http://schemas.microsoft.com/office/drawing/2014/main" val="3575818607"/>
                  </a:ext>
                </a:extLst>
              </a:tr>
              <a:tr h="194524">
                <a:tc>
                  <a:txBody>
                    <a:bodyPr/>
                    <a:lstStyle/>
                    <a:p>
                      <a:pPr algn="l" fontAlgn="t"/>
                      <a:r>
                        <a:rPr lang="en-IN" sz="1100" b="0" i="0" u="none" strike="noStrike" dirty="0">
                          <a:solidFill>
                            <a:srgbClr val="161616"/>
                          </a:solidFill>
                          <a:effectLst/>
                          <a:latin typeface="Segoe UI" panose="020B0502040204020203" pitchFamily="34" charset="0"/>
                        </a:rPr>
                        <a:t>104</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3</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2023-07-18</a:t>
                      </a:r>
                    </a:p>
                  </a:txBody>
                  <a:tcPr marL="6350" marR="6350" marT="6350" marB="0"/>
                </a:tc>
                <a:extLst>
                  <a:ext uri="{0D108BD9-81ED-4DB2-BD59-A6C34878D82A}">
                    <a16:rowId xmlns:a16="http://schemas.microsoft.com/office/drawing/2014/main" val="1310538576"/>
                  </a:ext>
                </a:extLst>
              </a:tr>
              <a:tr h="194524">
                <a:tc>
                  <a:txBody>
                    <a:bodyPr/>
                    <a:lstStyle/>
                    <a:p>
                      <a:pPr algn="l" fontAlgn="t"/>
                      <a:r>
                        <a:rPr lang="en-IN" sz="1100" b="0" i="0" u="none" strike="noStrike" dirty="0">
                          <a:solidFill>
                            <a:srgbClr val="161616"/>
                          </a:solidFill>
                          <a:effectLst/>
                          <a:latin typeface="Segoe UI" panose="020B0502040204020203" pitchFamily="34" charset="0"/>
                        </a:rPr>
                        <a:t>105</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a:t>
                      </a:r>
                    </a:p>
                  </a:txBody>
                  <a:tcPr marL="6350" marR="6350" marT="6350" marB="0"/>
                </a:tc>
                <a:tc>
                  <a:txBody>
                    <a:bodyPr/>
                    <a:lstStyle/>
                    <a:p>
                      <a:pPr algn="l" fontAlgn="t"/>
                      <a:r>
                        <a:rPr lang="en-IN" sz="1100" b="0" i="0" u="none" strike="noStrike" cap="none" dirty="0">
                          <a:solidFill>
                            <a:schemeClr val="dk1"/>
                          </a:solidFill>
                          <a:effectLst/>
                          <a:latin typeface="+mn-lt"/>
                          <a:ea typeface="+mn-ea"/>
                          <a:cs typeface="+mn-cs"/>
                          <a:sym typeface="Arial"/>
                        </a:rPr>
                        <a:t>2023-07-18</a:t>
                      </a:r>
                    </a:p>
                  </a:txBody>
                  <a:tcPr marL="6350" marR="6350" marT="6350" marB="0"/>
                </a:tc>
                <a:extLst>
                  <a:ext uri="{0D108BD9-81ED-4DB2-BD59-A6C34878D82A}">
                    <a16:rowId xmlns:a16="http://schemas.microsoft.com/office/drawing/2014/main" val="2605725905"/>
                  </a:ext>
                </a:extLst>
              </a:tr>
            </a:tbl>
          </a:graphicData>
        </a:graphic>
      </p:graphicFrame>
      <p:sp>
        <p:nvSpPr>
          <p:cNvPr id="7" name="TextBox 6">
            <a:extLst>
              <a:ext uri="{FF2B5EF4-FFF2-40B4-BE49-F238E27FC236}">
                <a16:creationId xmlns:a16="http://schemas.microsoft.com/office/drawing/2014/main" id="{FC75F59B-6C3F-645E-FDD6-3A96B3DB58AE}"/>
              </a:ext>
            </a:extLst>
          </p:cNvPr>
          <p:cNvSpPr txBox="1"/>
          <p:nvPr/>
        </p:nvSpPr>
        <p:spPr>
          <a:xfrm>
            <a:off x="4087587" y="1536664"/>
            <a:ext cx="4596492" cy="307777"/>
          </a:xfrm>
          <a:prstGeom prst="rect">
            <a:avLst/>
          </a:prstGeom>
          <a:noFill/>
        </p:spPr>
        <p:txBody>
          <a:bodyPr wrap="square">
            <a:spAutoFit/>
          </a:bodyPr>
          <a:lstStyle/>
          <a:p>
            <a:pPr algn="ctr"/>
            <a:r>
              <a:rPr lang="en-IN" b="1" i="0" dirty="0">
                <a:solidFill>
                  <a:schemeClr val="bg2"/>
                </a:solidFill>
                <a:effectLst/>
                <a:latin typeface="Söhne Mono"/>
              </a:rPr>
              <a:t>Orders</a:t>
            </a:r>
            <a:r>
              <a:rPr lang="en-IN" b="0" i="0" dirty="0">
                <a:solidFill>
                  <a:schemeClr val="bg2"/>
                </a:solidFill>
                <a:effectLst/>
                <a:latin typeface="Söhne Mono"/>
              </a:rPr>
              <a:t> </a:t>
            </a:r>
            <a:endParaRPr lang="en-IN" dirty="0">
              <a:solidFill>
                <a:schemeClr val="bg2"/>
              </a:solidFill>
            </a:endParaRPr>
          </a:p>
        </p:txBody>
      </p:sp>
    </p:spTree>
    <p:extLst>
      <p:ext uri="{BB962C8B-B14F-4D97-AF65-F5344CB8AC3E}">
        <p14:creationId xmlns:p14="http://schemas.microsoft.com/office/powerpoint/2010/main" val="165860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How to use SQL from an application program</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98E85A5B-1B20-0439-7FA6-7643A54FD26E}"/>
              </a:ext>
            </a:extLst>
          </p:cNvPr>
          <p:cNvPicPr>
            <a:picLocks noChangeAspect="1"/>
          </p:cNvPicPr>
          <p:nvPr/>
        </p:nvPicPr>
        <p:blipFill>
          <a:blip r:embed="rId3"/>
          <a:stretch>
            <a:fillRect/>
          </a:stretch>
        </p:blipFill>
        <p:spPr>
          <a:xfrm>
            <a:off x="509118" y="1811155"/>
            <a:ext cx="4556473" cy="2822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Arrow: Right 4">
            <a:extLst>
              <a:ext uri="{FF2B5EF4-FFF2-40B4-BE49-F238E27FC236}">
                <a16:creationId xmlns:a16="http://schemas.microsoft.com/office/drawing/2014/main" id="{FBB11D0D-C843-2397-0B46-09A58D07E011}"/>
              </a:ext>
            </a:extLst>
          </p:cNvPr>
          <p:cNvSpPr/>
          <p:nvPr/>
        </p:nvSpPr>
        <p:spPr>
          <a:xfrm>
            <a:off x="2628900" y="2514600"/>
            <a:ext cx="45719"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ED46E66-D020-2CB1-4410-3068DBEF76A7}"/>
              </a:ext>
            </a:extLst>
          </p:cNvPr>
          <p:cNvSpPr txBox="1"/>
          <p:nvPr/>
        </p:nvSpPr>
        <p:spPr>
          <a:xfrm>
            <a:off x="5825889" y="1419520"/>
            <a:ext cx="2718967" cy="307777"/>
          </a:xfrm>
          <a:prstGeom prst="rect">
            <a:avLst/>
          </a:prstGeom>
          <a:noFill/>
        </p:spPr>
        <p:txBody>
          <a:bodyPr wrap="square" rtlCol="0">
            <a:spAutoFit/>
          </a:bodyPr>
          <a:lstStyle/>
          <a:p>
            <a:pPr algn="ctr"/>
            <a:r>
              <a:rPr lang="en-IN" b="1" dirty="0"/>
              <a:t>Database Server</a:t>
            </a:r>
          </a:p>
        </p:txBody>
      </p:sp>
      <p:sp>
        <p:nvSpPr>
          <p:cNvPr id="7" name="TextBox 6">
            <a:extLst>
              <a:ext uri="{FF2B5EF4-FFF2-40B4-BE49-F238E27FC236}">
                <a16:creationId xmlns:a16="http://schemas.microsoft.com/office/drawing/2014/main" id="{86CED1B8-8758-32AB-EBDB-58EF54EC0F09}"/>
              </a:ext>
            </a:extLst>
          </p:cNvPr>
          <p:cNvSpPr txBox="1"/>
          <p:nvPr/>
        </p:nvSpPr>
        <p:spPr>
          <a:xfrm>
            <a:off x="1292275" y="1394618"/>
            <a:ext cx="2718967" cy="307777"/>
          </a:xfrm>
          <a:prstGeom prst="rect">
            <a:avLst/>
          </a:prstGeom>
          <a:noFill/>
        </p:spPr>
        <p:txBody>
          <a:bodyPr wrap="square" rtlCol="0">
            <a:spAutoFit/>
          </a:bodyPr>
          <a:lstStyle/>
          <a:p>
            <a:pPr algn="ctr"/>
            <a:r>
              <a:rPr lang="en-IN" b="1" dirty="0"/>
              <a:t>Application program</a:t>
            </a:r>
          </a:p>
        </p:txBody>
      </p:sp>
      <p:sp>
        <p:nvSpPr>
          <p:cNvPr id="8" name="Rectangle 7">
            <a:extLst>
              <a:ext uri="{FF2B5EF4-FFF2-40B4-BE49-F238E27FC236}">
                <a16:creationId xmlns:a16="http://schemas.microsoft.com/office/drawing/2014/main" id="{5FD9021F-E113-1952-DE6E-19130979D3BE}"/>
              </a:ext>
            </a:extLst>
          </p:cNvPr>
          <p:cNvSpPr/>
          <p:nvPr/>
        </p:nvSpPr>
        <p:spPr>
          <a:xfrm>
            <a:off x="5919107" y="1811155"/>
            <a:ext cx="2441122" cy="28226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cxnSp>
        <p:nvCxnSpPr>
          <p:cNvPr id="11" name="Straight Arrow Connector 10">
            <a:extLst>
              <a:ext uri="{FF2B5EF4-FFF2-40B4-BE49-F238E27FC236}">
                <a16:creationId xmlns:a16="http://schemas.microsoft.com/office/drawing/2014/main" id="{09AC3440-109F-AAFC-FE82-CBA105D3DCAF}"/>
              </a:ext>
            </a:extLst>
          </p:cNvPr>
          <p:cNvCxnSpPr>
            <a:cxnSpLocks/>
          </p:cNvCxnSpPr>
          <p:nvPr/>
        </p:nvCxnSpPr>
        <p:spPr>
          <a:xfrm flipV="1">
            <a:off x="3047383" y="2138544"/>
            <a:ext cx="3422000" cy="8664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6877D97-0B3A-094E-CEB8-4655A5819583}"/>
              </a:ext>
            </a:extLst>
          </p:cNvPr>
          <p:cNvSpPr/>
          <p:nvPr/>
        </p:nvSpPr>
        <p:spPr>
          <a:xfrm>
            <a:off x="6539593" y="1975757"/>
            <a:ext cx="1249136" cy="457200"/>
          </a:xfrm>
          <a:prstGeom prst="rect">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Compilation</a:t>
            </a:r>
          </a:p>
        </p:txBody>
      </p:sp>
      <p:sp>
        <p:nvSpPr>
          <p:cNvPr id="13" name="Rectangle 12">
            <a:extLst>
              <a:ext uri="{FF2B5EF4-FFF2-40B4-BE49-F238E27FC236}">
                <a16:creationId xmlns:a16="http://schemas.microsoft.com/office/drawing/2014/main" id="{6BB27D7A-1138-B7E4-F7D5-B18F20237C0A}"/>
              </a:ext>
            </a:extLst>
          </p:cNvPr>
          <p:cNvSpPr/>
          <p:nvPr/>
        </p:nvSpPr>
        <p:spPr>
          <a:xfrm>
            <a:off x="6520346" y="3097241"/>
            <a:ext cx="1249136" cy="457200"/>
          </a:xfrm>
          <a:prstGeom prst="rect">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Execution</a:t>
            </a:r>
          </a:p>
        </p:txBody>
      </p:sp>
      <p:cxnSp>
        <p:nvCxnSpPr>
          <p:cNvPr id="16" name="Straight Arrow Connector 15">
            <a:extLst>
              <a:ext uri="{FF2B5EF4-FFF2-40B4-BE49-F238E27FC236}">
                <a16:creationId xmlns:a16="http://schemas.microsoft.com/office/drawing/2014/main" id="{89D25812-56D3-DF2E-94E6-D3BA1C4044EE}"/>
              </a:ext>
            </a:extLst>
          </p:cNvPr>
          <p:cNvCxnSpPr/>
          <p:nvPr/>
        </p:nvCxnSpPr>
        <p:spPr>
          <a:xfrm>
            <a:off x="2270236" y="3222475"/>
            <a:ext cx="4188119" cy="131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FB497BC-B135-9D8A-14AC-6D9EE365E963}"/>
              </a:ext>
            </a:extLst>
          </p:cNvPr>
          <p:cNvCxnSpPr/>
          <p:nvPr/>
        </p:nvCxnSpPr>
        <p:spPr>
          <a:xfrm>
            <a:off x="3125856" y="3657600"/>
            <a:ext cx="3168808" cy="7266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FE78110-1A31-939C-E384-DCED782413C2}"/>
              </a:ext>
            </a:extLst>
          </p:cNvPr>
          <p:cNvSpPr/>
          <p:nvPr/>
        </p:nvSpPr>
        <p:spPr>
          <a:xfrm>
            <a:off x="6618514" y="4155621"/>
            <a:ext cx="1249136" cy="457200"/>
          </a:xfrm>
          <a:prstGeom prst="rect">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Deliver Result</a:t>
            </a:r>
          </a:p>
        </p:txBody>
      </p:sp>
      <p:sp>
        <p:nvSpPr>
          <p:cNvPr id="20" name="Oval 19">
            <a:extLst>
              <a:ext uri="{FF2B5EF4-FFF2-40B4-BE49-F238E27FC236}">
                <a16:creationId xmlns:a16="http://schemas.microsoft.com/office/drawing/2014/main" id="{62CE90F1-905C-B5CB-2DA2-853289C5E70F}"/>
              </a:ext>
            </a:extLst>
          </p:cNvPr>
          <p:cNvSpPr/>
          <p:nvPr/>
        </p:nvSpPr>
        <p:spPr>
          <a:xfrm>
            <a:off x="6458355" y="2599060"/>
            <a:ext cx="1408661" cy="301359"/>
          </a:xfrm>
          <a:prstGeom prst="ellipse">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Compiled Query</a:t>
            </a:r>
          </a:p>
        </p:txBody>
      </p:sp>
      <p:sp>
        <p:nvSpPr>
          <p:cNvPr id="21" name="Oval 20">
            <a:extLst>
              <a:ext uri="{FF2B5EF4-FFF2-40B4-BE49-F238E27FC236}">
                <a16:creationId xmlns:a16="http://schemas.microsoft.com/office/drawing/2014/main" id="{72590D0A-23B3-982C-7D14-D272D7E903DD}"/>
              </a:ext>
            </a:extLst>
          </p:cNvPr>
          <p:cNvSpPr/>
          <p:nvPr/>
        </p:nvSpPr>
        <p:spPr>
          <a:xfrm>
            <a:off x="6435337" y="3715218"/>
            <a:ext cx="1408661" cy="301359"/>
          </a:xfrm>
          <a:prstGeom prst="ellipse">
            <a:avLst/>
          </a:prstGeom>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t>result</a:t>
            </a:r>
          </a:p>
        </p:txBody>
      </p:sp>
      <p:sp>
        <p:nvSpPr>
          <p:cNvPr id="22" name="Arrow: Down 21">
            <a:extLst>
              <a:ext uri="{FF2B5EF4-FFF2-40B4-BE49-F238E27FC236}">
                <a16:creationId xmlns:a16="http://schemas.microsoft.com/office/drawing/2014/main" id="{C87B5777-B0C0-4436-DA10-60DD173CE9A2}"/>
              </a:ext>
            </a:extLst>
          </p:cNvPr>
          <p:cNvSpPr/>
          <p:nvPr/>
        </p:nvSpPr>
        <p:spPr>
          <a:xfrm>
            <a:off x="7081983" y="2432957"/>
            <a:ext cx="103390" cy="1387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26CC8553-6277-5BA2-56C7-E66C743E6B89}"/>
              </a:ext>
            </a:extLst>
          </p:cNvPr>
          <p:cNvSpPr/>
          <p:nvPr/>
        </p:nvSpPr>
        <p:spPr>
          <a:xfrm>
            <a:off x="7070622" y="2959553"/>
            <a:ext cx="103390" cy="1387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F459F21F-D329-5FF4-7920-BE251B826F19}"/>
              </a:ext>
            </a:extLst>
          </p:cNvPr>
          <p:cNvSpPr/>
          <p:nvPr/>
        </p:nvSpPr>
        <p:spPr>
          <a:xfrm>
            <a:off x="7070622" y="3549366"/>
            <a:ext cx="103390" cy="1387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Down 24">
            <a:extLst>
              <a:ext uri="{FF2B5EF4-FFF2-40B4-BE49-F238E27FC236}">
                <a16:creationId xmlns:a16="http://schemas.microsoft.com/office/drawing/2014/main" id="{E6C9CD83-A217-BD2A-919E-390D217D3730}"/>
              </a:ext>
            </a:extLst>
          </p:cNvPr>
          <p:cNvSpPr/>
          <p:nvPr/>
        </p:nvSpPr>
        <p:spPr>
          <a:xfrm>
            <a:off x="7093219" y="4026352"/>
            <a:ext cx="103390" cy="1387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959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12" grpId="0" animBg="1"/>
      <p:bldP spid="13" grpId="0" animBg="1"/>
      <p:bldP spid="19" grpId="0" animBg="1"/>
      <p:bldP spid="20" grpId="0" animBg="1"/>
      <p:bldP spid="21" grpId="0" animBg="1"/>
      <p:bldP spid="22" grpId="0" animBg="1"/>
      <p:bldP spid="23" grpId="0" animBg="1"/>
      <p:bldP spid="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Joins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A569362-E4ED-4DC0-5383-B034E982E992}"/>
              </a:ext>
            </a:extLst>
          </p:cNvPr>
          <p:cNvPicPr>
            <a:picLocks noChangeAspect="1"/>
          </p:cNvPicPr>
          <p:nvPr/>
        </p:nvPicPr>
        <p:blipFill>
          <a:blip r:embed="rId3"/>
          <a:stretch>
            <a:fillRect/>
          </a:stretch>
        </p:blipFill>
        <p:spPr>
          <a:xfrm>
            <a:off x="2740486" y="1512605"/>
            <a:ext cx="3162463" cy="124466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8">
            <a:extLst>
              <a:ext uri="{FF2B5EF4-FFF2-40B4-BE49-F238E27FC236}">
                <a16:creationId xmlns:a16="http://schemas.microsoft.com/office/drawing/2014/main" id="{CA2DF4D5-5B84-220F-F20C-492D0B6C288B}"/>
              </a:ext>
            </a:extLst>
          </p:cNvPr>
          <p:cNvPicPr>
            <a:picLocks noChangeAspect="1"/>
          </p:cNvPicPr>
          <p:nvPr/>
        </p:nvPicPr>
        <p:blipFill>
          <a:blip r:embed="rId4"/>
          <a:stretch>
            <a:fillRect/>
          </a:stretch>
        </p:blipFill>
        <p:spPr>
          <a:xfrm>
            <a:off x="1848599" y="2971825"/>
            <a:ext cx="5169166" cy="14351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80012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Inner Join</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20C88086-783F-EC8E-5CF1-74F97326ED21}"/>
              </a:ext>
            </a:extLst>
          </p:cNvPr>
          <p:cNvPicPr>
            <a:picLocks noChangeAspect="1"/>
          </p:cNvPicPr>
          <p:nvPr/>
        </p:nvPicPr>
        <p:blipFill>
          <a:blip r:embed="rId3"/>
          <a:stretch>
            <a:fillRect/>
          </a:stretch>
        </p:blipFill>
        <p:spPr>
          <a:xfrm>
            <a:off x="1281846" y="1209587"/>
            <a:ext cx="5778797" cy="78744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F02B5209-390A-E5A1-7FD2-0C4381589BD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930284" y="2193924"/>
            <a:ext cx="2292468" cy="1739989"/>
          </a:xfrm>
          <a:prstGeom prst="rect">
            <a:avLst/>
          </a:prstGeom>
        </p:spPr>
      </p:pic>
      <p:graphicFrame>
        <p:nvGraphicFramePr>
          <p:cNvPr id="13" name="Table 12">
            <a:extLst>
              <a:ext uri="{FF2B5EF4-FFF2-40B4-BE49-F238E27FC236}">
                <a16:creationId xmlns:a16="http://schemas.microsoft.com/office/drawing/2014/main" id="{87854579-9B5D-3CDB-6E06-AC1A1477D1AC}"/>
              </a:ext>
            </a:extLst>
          </p:cNvPr>
          <p:cNvGraphicFramePr>
            <a:graphicFrameLocks noGrp="1"/>
          </p:cNvGraphicFramePr>
          <p:nvPr>
            <p:extLst>
              <p:ext uri="{D42A27DB-BD31-4B8C-83A1-F6EECF244321}">
                <p14:modId xmlns:p14="http://schemas.microsoft.com/office/powerpoint/2010/main" val="3557680029"/>
              </p:ext>
            </p:extLst>
          </p:nvPr>
        </p:nvGraphicFramePr>
        <p:xfrm>
          <a:off x="1453297" y="2243022"/>
          <a:ext cx="5476990" cy="2814320"/>
        </p:xfrm>
        <a:graphic>
          <a:graphicData uri="http://schemas.openxmlformats.org/drawingml/2006/table">
            <a:tbl>
              <a:tblPr>
                <a:tableStyleId>{775DCB02-9BB8-47FD-8907-85C794F793BA}</a:tableStyleId>
              </a:tblPr>
              <a:tblGrid>
                <a:gridCol w="1095398">
                  <a:extLst>
                    <a:ext uri="{9D8B030D-6E8A-4147-A177-3AD203B41FA5}">
                      <a16:colId xmlns:a16="http://schemas.microsoft.com/office/drawing/2014/main" val="892479502"/>
                    </a:ext>
                  </a:extLst>
                </a:gridCol>
                <a:gridCol w="1095398">
                  <a:extLst>
                    <a:ext uri="{9D8B030D-6E8A-4147-A177-3AD203B41FA5}">
                      <a16:colId xmlns:a16="http://schemas.microsoft.com/office/drawing/2014/main" val="940995592"/>
                    </a:ext>
                  </a:extLst>
                </a:gridCol>
                <a:gridCol w="1095398">
                  <a:extLst>
                    <a:ext uri="{9D8B030D-6E8A-4147-A177-3AD203B41FA5}">
                      <a16:colId xmlns:a16="http://schemas.microsoft.com/office/drawing/2014/main" val="3932606551"/>
                    </a:ext>
                  </a:extLst>
                </a:gridCol>
                <a:gridCol w="1095398">
                  <a:extLst>
                    <a:ext uri="{9D8B030D-6E8A-4147-A177-3AD203B41FA5}">
                      <a16:colId xmlns:a16="http://schemas.microsoft.com/office/drawing/2014/main" val="110044779"/>
                    </a:ext>
                  </a:extLst>
                </a:gridCol>
                <a:gridCol w="1095398">
                  <a:extLst>
                    <a:ext uri="{9D8B030D-6E8A-4147-A177-3AD203B41FA5}">
                      <a16:colId xmlns:a16="http://schemas.microsoft.com/office/drawing/2014/main" val="2694664611"/>
                    </a:ext>
                  </a:extLst>
                </a:gridCol>
              </a:tblGrid>
              <a:tr h="442373">
                <a:tc>
                  <a:txBody>
                    <a:bodyPr/>
                    <a:lstStyle/>
                    <a:p>
                      <a:pPr algn="l"/>
                      <a:r>
                        <a:rPr lang="en-IN" sz="1400" b="0" i="0" u="none" strike="noStrike" cap="none" dirty="0" err="1">
                          <a:solidFill>
                            <a:schemeClr val="dk1"/>
                          </a:solidFill>
                          <a:effectLst/>
                          <a:latin typeface="Google Sans"/>
                          <a:ea typeface="+mn-ea"/>
                          <a:cs typeface="+mn-cs"/>
                          <a:sym typeface="Arial"/>
                        </a:rPr>
                        <a:t>CustomerID</a:t>
                      </a:r>
                      <a:endParaRPr lang="en-IN" sz="1400" b="0" i="0" u="none" strike="noStrike" cap="none" dirty="0">
                        <a:solidFill>
                          <a:schemeClr val="dk1"/>
                        </a:solidFill>
                        <a:effectLst/>
                        <a:latin typeface="Google Sans"/>
                        <a:ea typeface="+mn-ea"/>
                        <a:cs typeface="+mn-cs"/>
                        <a:sym typeface="Arial"/>
                      </a:endParaRPr>
                    </a:p>
                  </a:txBody>
                  <a:tcPr anchor="ctr"/>
                </a:tc>
                <a:tc>
                  <a:txBody>
                    <a:bodyPr/>
                    <a:lstStyle/>
                    <a:p>
                      <a:pPr algn="l"/>
                      <a:r>
                        <a:rPr lang="en-IN" sz="1400" b="0" i="0" u="none" strike="noStrike" cap="none" dirty="0" err="1">
                          <a:solidFill>
                            <a:schemeClr val="dk1"/>
                          </a:solidFill>
                          <a:effectLst/>
                          <a:latin typeface="Google Sans"/>
                          <a:ea typeface="+mn-ea"/>
                          <a:cs typeface="+mn-cs"/>
                          <a:sym typeface="Arial"/>
                        </a:rPr>
                        <a:t>CustomerName</a:t>
                      </a:r>
                      <a:endParaRPr lang="en-IN" sz="1400" b="0" i="0" u="none" strike="noStrike" cap="none" dirty="0">
                        <a:solidFill>
                          <a:schemeClr val="dk1"/>
                        </a:solidFill>
                        <a:effectLst/>
                        <a:latin typeface="Google Sans"/>
                        <a:ea typeface="+mn-ea"/>
                        <a:cs typeface="+mn-cs"/>
                        <a:sym typeface="Arial"/>
                      </a:endParaRPr>
                    </a:p>
                  </a:txBody>
                  <a:tcPr anchor="ctr"/>
                </a:tc>
                <a:tc>
                  <a:txBody>
                    <a:bodyPr/>
                    <a:lstStyle/>
                    <a:p>
                      <a:pPr algn="l"/>
                      <a:r>
                        <a:rPr lang="en-IN" sz="1400" b="0" i="0" u="none" strike="noStrike" cap="none">
                          <a:solidFill>
                            <a:schemeClr val="dk1"/>
                          </a:solidFill>
                          <a:effectLst/>
                          <a:latin typeface="Google Sans"/>
                          <a:ea typeface="+mn-ea"/>
                          <a:cs typeface="+mn-cs"/>
                          <a:sym typeface="Arial"/>
                        </a:rPr>
                        <a:t>Country</a:t>
                      </a:r>
                    </a:p>
                  </a:txBody>
                  <a:tcPr anchor="ctr"/>
                </a:tc>
                <a:tc>
                  <a:txBody>
                    <a:bodyPr/>
                    <a:lstStyle/>
                    <a:p>
                      <a:pPr algn="l"/>
                      <a:r>
                        <a:rPr lang="en-IN" sz="1400" b="0" i="0" u="none" strike="noStrike" cap="none">
                          <a:solidFill>
                            <a:schemeClr val="dk1"/>
                          </a:solidFill>
                          <a:effectLst/>
                          <a:latin typeface="Google Sans"/>
                          <a:ea typeface="+mn-ea"/>
                          <a:cs typeface="+mn-cs"/>
                          <a:sym typeface="Arial"/>
                        </a:rPr>
                        <a:t>OrderID</a:t>
                      </a:r>
                    </a:p>
                  </a:txBody>
                  <a:tcPr anchor="ctr"/>
                </a:tc>
                <a:tc>
                  <a:txBody>
                    <a:bodyPr/>
                    <a:lstStyle/>
                    <a:p>
                      <a:pPr algn="l"/>
                      <a:r>
                        <a:rPr lang="en-IN" sz="1400" b="0" i="0" u="none" strike="noStrike" cap="none">
                          <a:solidFill>
                            <a:schemeClr val="dk1"/>
                          </a:solidFill>
                          <a:effectLst/>
                          <a:latin typeface="Google Sans"/>
                          <a:ea typeface="+mn-ea"/>
                          <a:cs typeface="+mn-cs"/>
                          <a:sym typeface="Arial"/>
                        </a:rPr>
                        <a:t>OrderDate</a:t>
                      </a:r>
                    </a:p>
                  </a:txBody>
                  <a:tcPr anchor="ctr"/>
                </a:tc>
                <a:extLst>
                  <a:ext uri="{0D108BD9-81ED-4DB2-BD59-A6C34878D82A}">
                    <a16:rowId xmlns:a16="http://schemas.microsoft.com/office/drawing/2014/main" val="1924445390"/>
                  </a:ext>
                </a:extLst>
              </a:tr>
              <a:tr h="372350">
                <a:tc>
                  <a:txBody>
                    <a:bodyPr/>
                    <a:lstStyle/>
                    <a:p>
                      <a:r>
                        <a:rPr lang="en-IN" sz="1400" b="0" i="0" u="none" strike="noStrike" cap="none">
                          <a:solidFill>
                            <a:schemeClr val="dk1"/>
                          </a:solidFill>
                          <a:effectLst/>
                          <a:latin typeface="Google Sans"/>
                          <a:ea typeface="+mn-ea"/>
                          <a:cs typeface="+mn-cs"/>
                          <a:sym typeface="Arial"/>
                        </a:rPr>
                        <a:t>1</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John Smith</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USA</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101</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2023-07-15</a:t>
                      </a:r>
                    </a:p>
                  </a:txBody>
                  <a:tcPr marL="101600" marR="101600" marT="101600" marB="101600" anchor="ctr"/>
                </a:tc>
                <a:extLst>
                  <a:ext uri="{0D108BD9-81ED-4DB2-BD59-A6C34878D82A}">
                    <a16:rowId xmlns:a16="http://schemas.microsoft.com/office/drawing/2014/main" val="3475751784"/>
                  </a:ext>
                </a:extLst>
              </a:tr>
              <a:tr h="372350">
                <a:tc>
                  <a:txBody>
                    <a:bodyPr/>
                    <a:lstStyle/>
                    <a:p>
                      <a:r>
                        <a:rPr lang="en-IN" sz="1400" b="0" i="0" u="none" strike="noStrike" cap="none">
                          <a:solidFill>
                            <a:schemeClr val="dk1"/>
                          </a:solidFill>
                          <a:effectLst/>
                          <a:latin typeface="Google Sans"/>
                          <a:ea typeface="+mn-ea"/>
                          <a:cs typeface="+mn-cs"/>
                          <a:sym typeface="Arial"/>
                        </a:rPr>
                        <a:t>2</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Jane Doe</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Canada</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102</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2023-07-16</a:t>
                      </a:r>
                    </a:p>
                  </a:txBody>
                  <a:tcPr marL="101600" marR="101600" marT="101600" marB="101600" anchor="ctr"/>
                </a:tc>
                <a:extLst>
                  <a:ext uri="{0D108BD9-81ED-4DB2-BD59-A6C34878D82A}">
                    <a16:rowId xmlns:a16="http://schemas.microsoft.com/office/drawing/2014/main" val="1523062550"/>
                  </a:ext>
                </a:extLst>
              </a:tr>
              <a:tr h="372350">
                <a:tc>
                  <a:txBody>
                    <a:bodyPr/>
                    <a:lstStyle/>
                    <a:p>
                      <a:r>
                        <a:rPr lang="en-IN" sz="1400" b="0" i="0" u="none" strike="noStrike" cap="none">
                          <a:solidFill>
                            <a:schemeClr val="dk1"/>
                          </a:solidFill>
                          <a:effectLst/>
                          <a:latin typeface="Google Sans"/>
                          <a:ea typeface="+mn-ea"/>
                          <a:cs typeface="+mn-cs"/>
                          <a:sym typeface="Arial"/>
                        </a:rPr>
                        <a:t>1</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John Smith</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USA</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103</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2023-07-17</a:t>
                      </a:r>
                    </a:p>
                  </a:txBody>
                  <a:tcPr marL="101600" marR="101600" marT="101600" marB="101600" anchor="ctr"/>
                </a:tc>
                <a:extLst>
                  <a:ext uri="{0D108BD9-81ED-4DB2-BD59-A6C34878D82A}">
                    <a16:rowId xmlns:a16="http://schemas.microsoft.com/office/drawing/2014/main" val="585984595"/>
                  </a:ext>
                </a:extLst>
              </a:tr>
              <a:tr h="563066">
                <a:tc>
                  <a:txBody>
                    <a:bodyPr/>
                    <a:lstStyle/>
                    <a:p>
                      <a:r>
                        <a:rPr lang="en-IN" sz="1400" b="0" i="0" u="none" strike="noStrike" cap="none">
                          <a:solidFill>
                            <a:schemeClr val="dk1"/>
                          </a:solidFill>
                          <a:effectLst/>
                          <a:latin typeface="Google Sans"/>
                          <a:ea typeface="+mn-ea"/>
                          <a:cs typeface="+mn-cs"/>
                          <a:sym typeface="Arial"/>
                        </a:rPr>
                        <a:t>3</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Michael Johnson</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UK</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104</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2023-07-18</a:t>
                      </a:r>
                    </a:p>
                  </a:txBody>
                  <a:tcPr marL="101600" marR="101600" marT="101600" marB="101600" anchor="ctr"/>
                </a:tc>
                <a:extLst>
                  <a:ext uri="{0D108BD9-81ED-4DB2-BD59-A6C34878D82A}">
                    <a16:rowId xmlns:a16="http://schemas.microsoft.com/office/drawing/2014/main" val="3564892808"/>
                  </a:ext>
                </a:extLst>
              </a:tr>
              <a:tr h="392110">
                <a:tc>
                  <a:txBody>
                    <a:bodyPr/>
                    <a:lstStyle/>
                    <a:p>
                      <a:r>
                        <a:rPr lang="en-IN" sz="1400" b="0" i="0" u="none" strike="noStrike" cap="none">
                          <a:solidFill>
                            <a:schemeClr val="dk1"/>
                          </a:solidFill>
                          <a:effectLst/>
                          <a:latin typeface="Google Sans"/>
                          <a:ea typeface="+mn-ea"/>
                          <a:cs typeface="+mn-cs"/>
                          <a:sym typeface="Arial"/>
                        </a:rPr>
                        <a:t>2</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Jane Doe</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Canada</a:t>
                      </a:r>
                    </a:p>
                  </a:txBody>
                  <a:tcPr marL="101600" marR="101600" marT="101600" marB="101600" anchor="ctr"/>
                </a:tc>
                <a:tc>
                  <a:txBody>
                    <a:bodyPr/>
                    <a:lstStyle/>
                    <a:p>
                      <a:r>
                        <a:rPr lang="en-IN" sz="1400" b="0" i="0" u="none" strike="noStrike" cap="none">
                          <a:solidFill>
                            <a:schemeClr val="dk1"/>
                          </a:solidFill>
                          <a:effectLst/>
                          <a:latin typeface="Google Sans"/>
                          <a:ea typeface="+mn-ea"/>
                          <a:cs typeface="+mn-cs"/>
                          <a:sym typeface="Arial"/>
                        </a:rPr>
                        <a:t>105</a:t>
                      </a:r>
                    </a:p>
                  </a:txBody>
                  <a:tcPr marL="101600" marR="101600" marT="101600" marB="101600" anchor="ctr"/>
                </a:tc>
                <a:tc>
                  <a:txBody>
                    <a:bodyPr/>
                    <a:lstStyle/>
                    <a:p>
                      <a:r>
                        <a:rPr lang="en-IN" sz="1400" b="0" i="0" u="none" strike="noStrike" cap="none" dirty="0">
                          <a:solidFill>
                            <a:schemeClr val="dk1"/>
                          </a:solidFill>
                          <a:effectLst/>
                          <a:latin typeface="Google Sans"/>
                          <a:ea typeface="+mn-ea"/>
                          <a:cs typeface="+mn-cs"/>
                          <a:sym typeface="Arial"/>
                        </a:rPr>
                        <a:t>2023-07-18</a:t>
                      </a:r>
                    </a:p>
                  </a:txBody>
                  <a:tcPr marL="101600" marR="101600" marT="101600" marB="101600" anchor="ctr"/>
                </a:tc>
                <a:extLst>
                  <a:ext uri="{0D108BD9-81ED-4DB2-BD59-A6C34878D82A}">
                    <a16:rowId xmlns:a16="http://schemas.microsoft.com/office/drawing/2014/main" val="754294709"/>
                  </a:ext>
                </a:extLst>
              </a:tr>
            </a:tbl>
          </a:graphicData>
        </a:graphic>
      </p:graphicFrame>
    </p:spTree>
    <p:extLst>
      <p:ext uri="{BB962C8B-B14F-4D97-AF65-F5344CB8AC3E}">
        <p14:creationId xmlns:p14="http://schemas.microsoft.com/office/powerpoint/2010/main" val="425444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Left Outer Join</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DB896B79-7207-7DED-C3BF-CC23609746CA}"/>
              </a:ext>
            </a:extLst>
          </p:cNvPr>
          <p:cNvPicPr>
            <a:picLocks noChangeAspect="1"/>
          </p:cNvPicPr>
          <p:nvPr/>
        </p:nvPicPr>
        <p:blipFill>
          <a:blip r:embed="rId3"/>
          <a:stretch>
            <a:fillRect/>
          </a:stretch>
        </p:blipFill>
        <p:spPr>
          <a:xfrm>
            <a:off x="1801437" y="1211941"/>
            <a:ext cx="5753396" cy="84459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aphicFrame>
        <p:nvGraphicFramePr>
          <p:cNvPr id="7" name="Table 6">
            <a:extLst>
              <a:ext uri="{FF2B5EF4-FFF2-40B4-BE49-F238E27FC236}">
                <a16:creationId xmlns:a16="http://schemas.microsoft.com/office/drawing/2014/main" id="{B0062578-5A20-3365-6CEE-71FB0103EDE0}"/>
              </a:ext>
            </a:extLst>
          </p:cNvPr>
          <p:cNvGraphicFramePr>
            <a:graphicFrameLocks noGrp="1"/>
          </p:cNvGraphicFramePr>
          <p:nvPr>
            <p:extLst>
              <p:ext uri="{D42A27DB-BD31-4B8C-83A1-F6EECF244321}">
                <p14:modId xmlns:p14="http://schemas.microsoft.com/office/powerpoint/2010/main" val="1953958841"/>
              </p:ext>
            </p:extLst>
          </p:nvPr>
        </p:nvGraphicFramePr>
        <p:xfrm>
          <a:off x="2212945" y="2120036"/>
          <a:ext cx="4930380" cy="2615249"/>
        </p:xfrm>
        <a:graphic>
          <a:graphicData uri="http://schemas.openxmlformats.org/drawingml/2006/table">
            <a:tbl>
              <a:tblPr>
                <a:tableStyleId>{775DCB02-9BB8-47FD-8907-85C794F793BA}</a:tableStyleId>
              </a:tblPr>
              <a:tblGrid>
                <a:gridCol w="986076">
                  <a:extLst>
                    <a:ext uri="{9D8B030D-6E8A-4147-A177-3AD203B41FA5}">
                      <a16:colId xmlns:a16="http://schemas.microsoft.com/office/drawing/2014/main" val="2862257166"/>
                    </a:ext>
                  </a:extLst>
                </a:gridCol>
                <a:gridCol w="986076">
                  <a:extLst>
                    <a:ext uri="{9D8B030D-6E8A-4147-A177-3AD203B41FA5}">
                      <a16:colId xmlns:a16="http://schemas.microsoft.com/office/drawing/2014/main" val="4108849083"/>
                    </a:ext>
                  </a:extLst>
                </a:gridCol>
                <a:gridCol w="986076">
                  <a:extLst>
                    <a:ext uri="{9D8B030D-6E8A-4147-A177-3AD203B41FA5}">
                      <a16:colId xmlns:a16="http://schemas.microsoft.com/office/drawing/2014/main" val="904839652"/>
                    </a:ext>
                  </a:extLst>
                </a:gridCol>
                <a:gridCol w="986076">
                  <a:extLst>
                    <a:ext uri="{9D8B030D-6E8A-4147-A177-3AD203B41FA5}">
                      <a16:colId xmlns:a16="http://schemas.microsoft.com/office/drawing/2014/main" val="1430573427"/>
                    </a:ext>
                  </a:extLst>
                </a:gridCol>
                <a:gridCol w="986076">
                  <a:extLst>
                    <a:ext uri="{9D8B030D-6E8A-4147-A177-3AD203B41FA5}">
                      <a16:colId xmlns:a16="http://schemas.microsoft.com/office/drawing/2014/main" val="3647795422"/>
                    </a:ext>
                  </a:extLst>
                </a:gridCol>
              </a:tblGrid>
              <a:tr h="356625">
                <a:tc>
                  <a:txBody>
                    <a:bodyPr/>
                    <a:lstStyle/>
                    <a:p>
                      <a:pPr algn="l"/>
                      <a:r>
                        <a:rPr lang="en-IN" sz="900" b="1">
                          <a:effectLst/>
                        </a:rPr>
                        <a:t>CustomerID</a:t>
                      </a:r>
                      <a:endParaRPr lang="en-IN" sz="900" b="1">
                        <a:effectLst/>
                        <a:latin typeface="Google Sans"/>
                      </a:endParaRPr>
                    </a:p>
                  </a:txBody>
                  <a:tcPr marL="58232" marR="58232" marT="29116" marB="29116" anchor="ctr"/>
                </a:tc>
                <a:tc>
                  <a:txBody>
                    <a:bodyPr/>
                    <a:lstStyle/>
                    <a:p>
                      <a:pPr algn="l"/>
                      <a:r>
                        <a:rPr lang="en-IN" sz="900" b="1">
                          <a:effectLst/>
                        </a:rPr>
                        <a:t>CustomerName</a:t>
                      </a:r>
                      <a:endParaRPr lang="en-IN" sz="900" b="1">
                        <a:effectLst/>
                        <a:latin typeface="Google Sans"/>
                      </a:endParaRPr>
                    </a:p>
                  </a:txBody>
                  <a:tcPr marL="58232" marR="58232" marT="29116" marB="29116" anchor="ctr"/>
                </a:tc>
                <a:tc>
                  <a:txBody>
                    <a:bodyPr/>
                    <a:lstStyle/>
                    <a:p>
                      <a:pPr algn="l"/>
                      <a:r>
                        <a:rPr lang="en-IN" sz="900" b="1">
                          <a:effectLst/>
                        </a:rPr>
                        <a:t>Country</a:t>
                      </a:r>
                      <a:endParaRPr lang="en-IN" sz="900" b="1">
                        <a:effectLst/>
                        <a:latin typeface="Google Sans"/>
                      </a:endParaRPr>
                    </a:p>
                  </a:txBody>
                  <a:tcPr marL="58232" marR="58232" marT="29116" marB="29116" anchor="ctr"/>
                </a:tc>
                <a:tc>
                  <a:txBody>
                    <a:bodyPr/>
                    <a:lstStyle/>
                    <a:p>
                      <a:pPr algn="l"/>
                      <a:r>
                        <a:rPr lang="en-IN" sz="900" b="1">
                          <a:effectLst/>
                        </a:rPr>
                        <a:t>OrderID</a:t>
                      </a:r>
                      <a:endParaRPr lang="en-IN" sz="900" b="1">
                        <a:effectLst/>
                        <a:latin typeface="Google Sans"/>
                      </a:endParaRPr>
                    </a:p>
                  </a:txBody>
                  <a:tcPr marL="58232" marR="58232" marT="29116" marB="29116" anchor="ctr"/>
                </a:tc>
                <a:tc>
                  <a:txBody>
                    <a:bodyPr/>
                    <a:lstStyle/>
                    <a:p>
                      <a:pPr algn="l"/>
                      <a:r>
                        <a:rPr lang="en-IN" sz="900" b="1" dirty="0" err="1">
                          <a:effectLst/>
                        </a:rPr>
                        <a:t>OrderDate</a:t>
                      </a:r>
                      <a:endParaRPr lang="en-IN" sz="900" b="1" dirty="0">
                        <a:effectLst/>
                        <a:latin typeface="Google Sans"/>
                      </a:endParaRPr>
                    </a:p>
                  </a:txBody>
                  <a:tcPr marL="58232" marR="58232" marT="29116" marB="29116" anchor="ctr"/>
                </a:tc>
                <a:extLst>
                  <a:ext uri="{0D108BD9-81ED-4DB2-BD59-A6C34878D82A}">
                    <a16:rowId xmlns:a16="http://schemas.microsoft.com/office/drawing/2014/main" val="85343877"/>
                  </a:ext>
                </a:extLst>
              </a:tr>
              <a:tr h="307093">
                <a:tc>
                  <a:txBody>
                    <a:bodyPr/>
                    <a:lstStyle/>
                    <a:p>
                      <a:r>
                        <a:rPr lang="en-IN" sz="900" b="0">
                          <a:effectLst/>
                        </a:rPr>
                        <a:t>1</a:t>
                      </a:r>
                      <a:endParaRPr lang="en-IN" sz="900" b="0">
                        <a:effectLst/>
                        <a:latin typeface="Google Sans"/>
                      </a:endParaRPr>
                    </a:p>
                  </a:txBody>
                  <a:tcPr marL="64703" marR="64703" marT="64703" marB="64703" anchor="ctr"/>
                </a:tc>
                <a:tc>
                  <a:txBody>
                    <a:bodyPr/>
                    <a:lstStyle/>
                    <a:p>
                      <a:r>
                        <a:rPr lang="en-IN" sz="900" b="0">
                          <a:effectLst/>
                        </a:rPr>
                        <a:t>John Smith</a:t>
                      </a:r>
                      <a:endParaRPr lang="en-IN" sz="900" b="0">
                        <a:effectLst/>
                        <a:latin typeface="Google Sans"/>
                      </a:endParaRPr>
                    </a:p>
                  </a:txBody>
                  <a:tcPr marL="64703" marR="64703" marT="64703" marB="64703" anchor="ctr"/>
                </a:tc>
                <a:tc>
                  <a:txBody>
                    <a:bodyPr/>
                    <a:lstStyle/>
                    <a:p>
                      <a:r>
                        <a:rPr lang="en-IN" sz="900" b="0">
                          <a:effectLst/>
                        </a:rPr>
                        <a:t>USA</a:t>
                      </a:r>
                      <a:endParaRPr lang="en-IN" sz="900" b="0">
                        <a:effectLst/>
                        <a:latin typeface="Google Sans"/>
                      </a:endParaRPr>
                    </a:p>
                  </a:txBody>
                  <a:tcPr marL="64703" marR="64703" marT="64703" marB="64703" anchor="ctr"/>
                </a:tc>
                <a:tc>
                  <a:txBody>
                    <a:bodyPr/>
                    <a:lstStyle/>
                    <a:p>
                      <a:r>
                        <a:rPr lang="en-IN" sz="900" b="0">
                          <a:effectLst/>
                        </a:rPr>
                        <a:t>101</a:t>
                      </a:r>
                      <a:endParaRPr lang="en-IN" sz="900" b="0">
                        <a:effectLst/>
                        <a:latin typeface="Google Sans"/>
                      </a:endParaRPr>
                    </a:p>
                  </a:txBody>
                  <a:tcPr marL="64703" marR="64703" marT="64703" marB="64703" anchor="ctr"/>
                </a:tc>
                <a:tc>
                  <a:txBody>
                    <a:bodyPr/>
                    <a:lstStyle/>
                    <a:p>
                      <a:r>
                        <a:rPr lang="en-IN" sz="900" b="0">
                          <a:effectLst/>
                        </a:rPr>
                        <a:t>2023-07-15</a:t>
                      </a:r>
                      <a:endParaRPr lang="en-IN" sz="900" b="0">
                        <a:effectLst/>
                        <a:latin typeface="Google Sans"/>
                      </a:endParaRPr>
                    </a:p>
                  </a:txBody>
                  <a:tcPr marL="64703" marR="64703" marT="64703" marB="64703" anchor="ctr"/>
                </a:tc>
                <a:extLst>
                  <a:ext uri="{0D108BD9-81ED-4DB2-BD59-A6C34878D82A}">
                    <a16:rowId xmlns:a16="http://schemas.microsoft.com/office/drawing/2014/main" val="1184605088"/>
                  </a:ext>
                </a:extLst>
              </a:tr>
              <a:tr h="307093">
                <a:tc>
                  <a:txBody>
                    <a:bodyPr/>
                    <a:lstStyle/>
                    <a:p>
                      <a:r>
                        <a:rPr lang="en-IN" sz="900" b="0">
                          <a:effectLst/>
                        </a:rPr>
                        <a:t>1</a:t>
                      </a:r>
                      <a:endParaRPr lang="en-IN" sz="900" b="0">
                        <a:effectLst/>
                        <a:latin typeface="Google Sans"/>
                      </a:endParaRPr>
                    </a:p>
                  </a:txBody>
                  <a:tcPr marL="64703" marR="64703" marT="64703" marB="64703" anchor="ctr"/>
                </a:tc>
                <a:tc>
                  <a:txBody>
                    <a:bodyPr/>
                    <a:lstStyle/>
                    <a:p>
                      <a:r>
                        <a:rPr lang="en-IN" sz="900" b="0">
                          <a:effectLst/>
                        </a:rPr>
                        <a:t>John Smith</a:t>
                      </a:r>
                      <a:endParaRPr lang="en-IN" sz="900" b="0">
                        <a:effectLst/>
                        <a:latin typeface="Google Sans"/>
                      </a:endParaRPr>
                    </a:p>
                  </a:txBody>
                  <a:tcPr marL="64703" marR="64703" marT="64703" marB="64703" anchor="ctr"/>
                </a:tc>
                <a:tc>
                  <a:txBody>
                    <a:bodyPr/>
                    <a:lstStyle/>
                    <a:p>
                      <a:r>
                        <a:rPr lang="en-IN" sz="900" b="0">
                          <a:effectLst/>
                        </a:rPr>
                        <a:t>USA</a:t>
                      </a:r>
                      <a:endParaRPr lang="en-IN" sz="900" b="0">
                        <a:effectLst/>
                        <a:latin typeface="Google Sans"/>
                      </a:endParaRPr>
                    </a:p>
                  </a:txBody>
                  <a:tcPr marL="64703" marR="64703" marT="64703" marB="64703" anchor="ctr"/>
                </a:tc>
                <a:tc>
                  <a:txBody>
                    <a:bodyPr/>
                    <a:lstStyle/>
                    <a:p>
                      <a:r>
                        <a:rPr lang="en-IN" sz="900" b="0">
                          <a:effectLst/>
                        </a:rPr>
                        <a:t>103</a:t>
                      </a:r>
                      <a:endParaRPr lang="en-IN" sz="900" b="0">
                        <a:effectLst/>
                        <a:latin typeface="Google Sans"/>
                      </a:endParaRPr>
                    </a:p>
                  </a:txBody>
                  <a:tcPr marL="64703" marR="64703" marT="64703" marB="64703" anchor="ctr"/>
                </a:tc>
                <a:tc>
                  <a:txBody>
                    <a:bodyPr/>
                    <a:lstStyle/>
                    <a:p>
                      <a:r>
                        <a:rPr lang="en-IN" sz="900" b="0">
                          <a:effectLst/>
                        </a:rPr>
                        <a:t>2023-07-17</a:t>
                      </a:r>
                      <a:endParaRPr lang="en-IN" sz="900" b="0">
                        <a:effectLst/>
                        <a:latin typeface="Google Sans"/>
                      </a:endParaRPr>
                    </a:p>
                  </a:txBody>
                  <a:tcPr marL="64703" marR="64703" marT="64703" marB="64703" anchor="ctr"/>
                </a:tc>
                <a:extLst>
                  <a:ext uri="{0D108BD9-81ED-4DB2-BD59-A6C34878D82A}">
                    <a16:rowId xmlns:a16="http://schemas.microsoft.com/office/drawing/2014/main" val="34430088"/>
                  </a:ext>
                </a:extLst>
              </a:tr>
              <a:tr h="307093">
                <a:tc>
                  <a:txBody>
                    <a:bodyPr/>
                    <a:lstStyle/>
                    <a:p>
                      <a:r>
                        <a:rPr lang="en-IN" sz="900" b="0">
                          <a:effectLst/>
                        </a:rPr>
                        <a:t>2</a:t>
                      </a:r>
                      <a:endParaRPr lang="en-IN" sz="900" b="0">
                        <a:effectLst/>
                        <a:latin typeface="Google Sans"/>
                      </a:endParaRPr>
                    </a:p>
                  </a:txBody>
                  <a:tcPr marL="64703" marR="64703" marT="64703" marB="64703" anchor="ctr"/>
                </a:tc>
                <a:tc>
                  <a:txBody>
                    <a:bodyPr/>
                    <a:lstStyle/>
                    <a:p>
                      <a:r>
                        <a:rPr lang="en-IN" sz="900" b="0">
                          <a:effectLst/>
                        </a:rPr>
                        <a:t>Jane Doe</a:t>
                      </a:r>
                      <a:endParaRPr lang="en-IN" sz="900" b="0">
                        <a:effectLst/>
                        <a:latin typeface="Google Sans"/>
                      </a:endParaRPr>
                    </a:p>
                  </a:txBody>
                  <a:tcPr marL="64703" marR="64703" marT="64703" marB="64703" anchor="ctr"/>
                </a:tc>
                <a:tc>
                  <a:txBody>
                    <a:bodyPr/>
                    <a:lstStyle/>
                    <a:p>
                      <a:r>
                        <a:rPr lang="en-IN" sz="900" b="0">
                          <a:effectLst/>
                        </a:rPr>
                        <a:t>Canada</a:t>
                      </a:r>
                      <a:endParaRPr lang="en-IN" sz="900" b="0">
                        <a:effectLst/>
                        <a:latin typeface="Google Sans"/>
                      </a:endParaRPr>
                    </a:p>
                  </a:txBody>
                  <a:tcPr marL="64703" marR="64703" marT="64703" marB="64703" anchor="ctr"/>
                </a:tc>
                <a:tc>
                  <a:txBody>
                    <a:bodyPr/>
                    <a:lstStyle/>
                    <a:p>
                      <a:r>
                        <a:rPr lang="en-IN" sz="900" b="0">
                          <a:effectLst/>
                        </a:rPr>
                        <a:t>102</a:t>
                      </a:r>
                      <a:endParaRPr lang="en-IN" sz="900" b="0">
                        <a:effectLst/>
                        <a:latin typeface="Google Sans"/>
                      </a:endParaRPr>
                    </a:p>
                  </a:txBody>
                  <a:tcPr marL="64703" marR="64703" marT="64703" marB="64703" anchor="ctr"/>
                </a:tc>
                <a:tc>
                  <a:txBody>
                    <a:bodyPr/>
                    <a:lstStyle/>
                    <a:p>
                      <a:r>
                        <a:rPr lang="en-IN" sz="900" b="0">
                          <a:effectLst/>
                        </a:rPr>
                        <a:t>2023-07-16</a:t>
                      </a:r>
                      <a:endParaRPr lang="en-IN" sz="900" b="0">
                        <a:effectLst/>
                        <a:latin typeface="Google Sans"/>
                      </a:endParaRPr>
                    </a:p>
                  </a:txBody>
                  <a:tcPr marL="64703" marR="64703" marT="64703" marB="64703" anchor="ctr"/>
                </a:tc>
                <a:extLst>
                  <a:ext uri="{0D108BD9-81ED-4DB2-BD59-A6C34878D82A}">
                    <a16:rowId xmlns:a16="http://schemas.microsoft.com/office/drawing/2014/main" val="1626404403"/>
                  </a:ext>
                </a:extLst>
              </a:tr>
              <a:tr h="307093">
                <a:tc>
                  <a:txBody>
                    <a:bodyPr/>
                    <a:lstStyle/>
                    <a:p>
                      <a:r>
                        <a:rPr lang="en-IN" sz="900" b="0">
                          <a:effectLst/>
                        </a:rPr>
                        <a:t>2</a:t>
                      </a:r>
                      <a:endParaRPr lang="en-IN" sz="900" b="0">
                        <a:effectLst/>
                        <a:latin typeface="Google Sans"/>
                      </a:endParaRPr>
                    </a:p>
                  </a:txBody>
                  <a:tcPr marL="64703" marR="64703" marT="64703" marB="64703" anchor="ctr"/>
                </a:tc>
                <a:tc>
                  <a:txBody>
                    <a:bodyPr/>
                    <a:lstStyle/>
                    <a:p>
                      <a:r>
                        <a:rPr lang="en-IN" sz="900" b="0">
                          <a:effectLst/>
                        </a:rPr>
                        <a:t>Jane Doe</a:t>
                      </a:r>
                      <a:endParaRPr lang="en-IN" sz="900" b="0">
                        <a:effectLst/>
                        <a:latin typeface="Google Sans"/>
                      </a:endParaRPr>
                    </a:p>
                  </a:txBody>
                  <a:tcPr marL="64703" marR="64703" marT="64703" marB="64703" anchor="ctr"/>
                </a:tc>
                <a:tc>
                  <a:txBody>
                    <a:bodyPr/>
                    <a:lstStyle/>
                    <a:p>
                      <a:r>
                        <a:rPr lang="en-IN" sz="900" b="0">
                          <a:effectLst/>
                        </a:rPr>
                        <a:t>Canada</a:t>
                      </a:r>
                      <a:endParaRPr lang="en-IN" sz="900" b="0">
                        <a:effectLst/>
                        <a:latin typeface="Google Sans"/>
                      </a:endParaRPr>
                    </a:p>
                  </a:txBody>
                  <a:tcPr marL="64703" marR="64703" marT="64703" marB="64703" anchor="ctr"/>
                </a:tc>
                <a:tc>
                  <a:txBody>
                    <a:bodyPr/>
                    <a:lstStyle/>
                    <a:p>
                      <a:r>
                        <a:rPr lang="en-IN" sz="900" b="0">
                          <a:effectLst/>
                        </a:rPr>
                        <a:t>105</a:t>
                      </a:r>
                      <a:endParaRPr lang="en-IN" sz="900" b="0">
                        <a:effectLst/>
                        <a:latin typeface="Google Sans"/>
                      </a:endParaRPr>
                    </a:p>
                  </a:txBody>
                  <a:tcPr marL="64703" marR="64703" marT="64703" marB="64703" anchor="ctr"/>
                </a:tc>
                <a:tc>
                  <a:txBody>
                    <a:bodyPr/>
                    <a:lstStyle/>
                    <a:p>
                      <a:r>
                        <a:rPr lang="en-IN" sz="900" b="0">
                          <a:effectLst/>
                        </a:rPr>
                        <a:t>2023-07-18</a:t>
                      </a:r>
                      <a:endParaRPr lang="en-IN" sz="900" b="0">
                        <a:effectLst/>
                        <a:latin typeface="Google Sans"/>
                      </a:endParaRPr>
                    </a:p>
                  </a:txBody>
                  <a:tcPr marL="64703" marR="64703" marT="64703" marB="64703" anchor="ctr"/>
                </a:tc>
                <a:extLst>
                  <a:ext uri="{0D108BD9-81ED-4DB2-BD59-A6C34878D82A}">
                    <a16:rowId xmlns:a16="http://schemas.microsoft.com/office/drawing/2014/main" val="1525592515"/>
                  </a:ext>
                </a:extLst>
              </a:tr>
              <a:tr h="515126">
                <a:tc>
                  <a:txBody>
                    <a:bodyPr/>
                    <a:lstStyle/>
                    <a:p>
                      <a:r>
                        <a:rPr lang="en-IN" sz="900" b="0">
                          <a:effectLst/>
                        </a:rPr>
                        <a:t>3</a:t>
                      </a:r>
                      <a:endParaRPr lang="en-IN" sz="900" b="0">
                        <a:effectLst/>
                        <a:latin typeface="Google Sans"/>
                      </a:endParaRPr>
                    </a:p>
                  </a:txBody>
                  <a:tcPr marL="64703" marR="64703" marT="64703" marB="64703" anchor="ctr"/>
                </a:tc>
                <a:tc>
                  <a:txBody>
                    <a:bodyPr/>
                    <a:lstStyle/>
                    <a:p>
                      <a:r>
                        <a:rPr lang="en-IN" sz="900" b="0">
                          <a:effectLst/>
                        </a:rPr>
                        <a:t>Michael Johnson</a:t>
                      </a:r>
                      <a:endParaRPr lang="en-IN" sz="900" b="0">
                        <a:effectLst/>
                        <a:latin typeface="Google Sans"/>
                      </a:endParaRPr>
                    </a:p>
                  </a:txBody>
                  <a:tcPr marL="64703" marR="64703" marT="64703" marB="64703" anchor="ctr"/>
                </a:tc>
                <a:tc>
                  <a:txBody>
                    <a:bodyPr/>
                    <a:lstStyle/>
                    <a:p>
                      <a:r>
                        <a:rPr lang="en-IN" sz="900" b="0">
                          <a:effectLst/>
                        </a:rPr>
                        <a:t>UK</a:t>
                      </a:r>
                      <a:endParaRPr lang="en-IN" sz="900" b="0">
                        <a:effectLst/>
                        <a:latin typeface="Google Sans"/>
                      </a:endParaRPr>
                    </a:p>
                  </a:txBody>
                  <a:tcPr marL="64703" marR="64703" marT="64703" marB="64703" anchor="ctr"/>
                </a:tc>
                <a:tc>
                  <a:txBody>
                    <a:bodyPr/>
                    <a:lstStyle/>
                    <a:p>
                      <a:r>
                        <a:rPr lang="en-IN" sz="900" b="0">
                          <a:effectLst/>
                        </a:rPr>
                        <a:t>104</a:t>
                      </a:r>
                      <a:endParaRPr lang="en-IN" sz="900" b="0">
                        <a:effectLst/>
                        <a:latin typeface="Google Sans"/>
                      </a:endParaRPr>
                    </a:p>
                  </a:txBody>
                  <a:tcPr marL="64703" marR="64703" marT="64703" marB="64703" anchor="ctr"/>
                </a:tc>
                <a:tc>
                  <a:txBody>
                    <a:bodyPr/>
                    <a:lstStyle/>
                    <a:p>
                      <a:r>
                        <a:rPr lang="en-IN" sz="900" b="0">
                          <a:effectLst/>
                        </a:rPr>
                        <a:t>2023-07-18</a:t>
                      </a:r>
                      <a:endParaRPr lang="en-IN" sz="900" b="0">
                        <a:effectLst/>
                        <a:latin typeface="Google Sans"/>
                      </a:endParaRPr>
                    </a:p>
                  </a:txBody>
                  <a:tcPr marL="64703" marR="64703" marT="64703" marB="64703" anchor="ctr"/>
                </a:tc>
                <a:extLst>
                  <a:ext uri="{0D108BD9-81ED-4DB2-BD59-A6C34878D82A}">
                    <a16:rowId xmlns:a16="http://schemas.microsoft.com/office/drawing/2014/main" val="3922871682"/>
                  </a:ext>
                </a:extLst>
              </a:tr>
              <a:tr h="515126">
                <a:tc>
                  <a:txBody>
                    <a:bodyPr/>
                    <a:lstStyle/>
                    <a:p>
                      <a:r>
                        <a:rPr lang="en-IN" sz="900" b="0">
                          <a:effectLst/>
                        </a:rPr>
                        <a:t>4</a:t>
                      </a:r>
                      <a:endParaRPr lang="en-IN" sz="900" b="0">
                        <a:effectLst/>
                        <a:latin typeface="Google Sans"/>
                      </a:endParaRPr>
                    </a:p>
                  </a:txBody>
                  <a:tcPr marL="64703" marR="64703" marT="64703" marB="64703" anchor="ctr"/>
                </a:tc>
                <a:tc>
                  <a:txBody>
                    <a:bodyPr/>
                    <a:lstStyle/>
                    <a:p>
                      <a:r>
                        <a:rPr lang="en-IN" sz="900" b="0">
                          <a:effectLst/>
                        </a:rPr>
                        <a:t>Deepthi Narayan</a:t>
                      </a:r>
                      <a:endParaRPr lang="en-IN" sz="900" b="0">
                        <a:effectLst/>
                        <a:latin typeface="Google Sans"/>
                      </a:endParaRPr>
                    </a:p>
                  </a:txBody>
                  <a:tcPr marL="64703" marR="64703" marT="64703" marB="64703" anchor="ctr"/>
                </a:tc>
                <a:tc>
                  <a:txBody>
                    <a:bodyPr/>
                    <a:lstStyle/>
                    <a:p>
                      <a:r>
                        <a:rPr lang="en-IN" sz="900" b="0">
                          <a:effectLst/>
                        </a:rPr>
                        <a:t>India</a:t>
                      </a:r>
                      <a:endParaRPr lang="en-IN" sz="900" b="0">
                        <a:effectLst/>
                        <a:latin typeface="Google Sans"/>
                      </a:endParaRPr>
                    </a:p>
                  </a:txBody>
                  <a:tcPr marL="64703" marR="64703" marT="64703" marB="64703" anchor="ctr"/>
                </a:tc>
                <a:tc>
                  <a:txBody>
                    <a:bodyPr/>
                    <a:lstStyle/>
                    <a:p>
                      <a:r>
                        <a:rPr lang="en-IN" sz="900" b="0">
                          <a:effectLst/>
                        </a:rPr>
                        <a:t>NULL</a:t>
                      </a:r>
                      <a:endParaRPr lang="en-IN" sz="900" b="0">
                        <a:effectLst/>
                        <a:latin typeface="Google Sans"/>
                      </a:endParaRPr>
                    </a:p>
                  </a:txBody>
                  <a:tcPr marL="64703" marR="64703" marT="64703" marB="64703" anchor="ctr"/>
                </a:tc>
                <a:tc>
                  <a:txBody>
                    <a:bodyPr/>
                    <a:lstStyle/>
                    <a:p>
                      <a:r>
                        <a:rPr lang="en-IN" sz="900" b="0" dirty="0">
                          <a:effectLst/>
                        </a:rPr>
                        <a:t>NULL</a:t>
                      </a:r>
                      <a:endParaRPr lang="en-IN" sz="900" b="0" dirty="0">
                        <a:effectLst/>
                        <a:latin typeface="Google Sans"/>
                      </a:endParaRPr>
                    </a:p>
                  </a:txBody>
                  <a:tcPr marL="64703" marR="64703" marT="64703" marB="64703" anchor="ctr"/>
                </a:tc>
                <a:extLst>
                  <a:ext uri="{0D108BD9-81ED-4DB2-BD59-A6C34878D82A}">
                    <a16:rowId xmlns:a16="http://schemas.microsoft.com/office/drawing/2014/main" val="2081429707"/>
                  </a:ext>
                </a:extLst>
              </a:tr>
            </a:tbl>
          </a:graphicData>
        </a:graphic>
      </p:graphicFrame>
    </p:spTree>
    <p:extLst>
      <p:ext uri="{BB962C8B-B14F-4D97-AF65-F5344CB8AC3E}">
        <p14:creationId xmlns:p14="http://schemas.microsoft.com/office/powerpoint/2010/main" val="3877805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Right Outer Join</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 name="Picture 7">
            <a:extLst>
              <a:ext uri="{FF2B5EF4-FFF2-40B4-BE49-F238E27FC236}">
                <a16:creationId xmlns:a16="http://schemas.microsoft.com/office/drawing/2014/main" id="{088D3205-2BC6-FC08-7F3D-0D4B7C5DBF2A}"/>
              </a:ext>
            </a:extLst>
          </p:cNvPr>
          <p:cNvPicPr>
            <a:picLocks noChangeAspect="1"/>
          </p:cNvPicPr>
          <p:nvPr/>
        </p:nvPicPr>
        <p:blipFill>
          <a:blip r:embed="rId3"/>
          <a:stretch>
            <a:fillRect/>
          </a:stretch>
        </p:blipFill>
        <p:spPr>
          <a:xfrm>
            <a:off x="1817313" y="1264990"/>
            <a:ext cx="5721644" cy="7683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aphicFrame>
        <p:nvGraphicFramePr>
          <p:cNvPr id="2" name="Table 1">
            <a:extLst>
              <a:ext uri="{FF2B5EF4-FFF2-40B4-BE49-F238E27FC236}">
                <a16:creationId xmlns:a16="http://schemas.microsoft.com/office/drawing/2014/main" id="{B06654DE-CCFB-1B46-F99E-808A89BD457D}"/>
              </a:ext>
            </a:extLst>
          </p:cNvPr>
          <p:cNvGraphicFramePr>
            <a:graphicFrameLocks noGrp="1"/>
          </p:cNvGraphicFramePr>
          <p:nvPr>
            <p:extLst>
              <p:ext uri="{D42A27DB-BD31-4B8C-83A1-F6EECF244321}">
                <p14:modId xmlns:p14="http://schemas.microsoft.com/office/powerpoint/2010/main" val="598629469"/>
              </p:ext>
            </p:extLst>
          </p:nvPr>
        </p:nvGraphicFramePr>
        <p:xfrm>
          <a:off x="1941265" y="2177692"/>
          <a:ext cx="5439250" cy="2329204"/>
        </p:xfrm>
        <a:graphic>
          <a:graphicData uri="http://schemas.openxmlformats.org/drawingml/2006/table">
            <a:tbl>
              <a:tblPr>
                <a:tableStyleId>{775DCB02-9BB8-47FD-8907-85C794F793BA}</a:tableStyleId>
              </a:tblPr>
              <a:tblGrid>
                <a:gridCol w="1087850">
                  <a:extLst>
                    <a:ext uri="{9D8B030D-6E8A-4147-A177-3AD203B41FA5}">
                      <a16:colId xmlns:a16="http://schemas.microsoft.com/office/drawing/2014/main" val="1008072275"/>
                    </a:ext>
                  </a:extLst>
                </a:gridCol>
                <a:gridCol w="1087850">
                  <a:extLst>
                    <a:ext uri="{9D8B030D-6E8A-4147-A177-3AD203B41FA5}">
                      <a16:colId xmlns:a16="http://schemas.microsoft.com/office/drawing/2014/main" val="469307112"/>
                    </a:ext>
                  </a:extLst>
                </a:gridCol>
                <a:gridCol w="1087850">
                  <a:extLst>
                    <a:ext uri="{9D8B030D-6E8A-4147-A177-3AD203B41FA5}">
                      <a16:colId xmlns:a16="http://schemas.microsoft.com/office/drawing/2014/main" val="327004918"/>
                    </a:ext>
                  </a:extLst>
                </a:gridCol>
                <a:gridCol w="1087850">
                  <a:extLst>
                    <a:ext uri="{9D8B030D-6E8A-4147-A177-3AD203B41FA5}">
                      <a16:colId xmlns:a16="http://schemas.microsoft.com/office/drawing/2014/main" val="293983923"/>
                    </a:ext>
                  </a:extLst>
                </a:gridCol>
                <a:gridCol w="1087850">
                  <a:extLst>
                    <a:ext uri="{9D8B030D-6E8A-4147-A177-3AD203B41FA5}">
                      <a16:colId xmlns:a16="http://schemas.microsoft.com/office/drawing/2014/main" val="2929606077"/>
                    </a:ext>
                  </a:extLst>
                </a:gridCol>
              </a:tblGrid>
              <a:tr h="340573">
                <a:tc>
                  <a:txBody>
                    <a:bodyPr/>
                    <a:lstStyle/>
                    <a:p>
                      <a:pPr algn="l"/>
                      <a:r>
                        <a:rPr lang="en-IN" sz="1000" b="1">
                          <a:effectLst/>
                        </a:rPr>
                        <a:t>CustomerID</a:t>
                      </a:r>
                      <a:endParaRPr lang="en-IN" sz="1000" b="1">
                        <a:effectLst/>
                        <a:latin typeface="Google Sans"/>
                      </a:endParaRPr>
                    </a:p>
                  </a:txBody>
                  <a:tcPr marL="66122" marR="66122" marT="33061" marB="33061" anchor="ctr"/>
                </a:tc>
                <a:tc>
                  <a:txBody>
                    <a:bodyPr/>
                    <a:lstStyle/>
                    <a:p>
                      <a:pPr algn="l"/>
                      <a:r>
                        <a:rPr lang="en-IN" sz="1000" b="1">
                          <a:effectLst/>
                        </a:rPr>
                        <a:t>CustomerName</a:t>
                      </a:r>
                      <a:endParaRPr lang="en-IN" sz="1000" b="1">
                        <a:effectLst/>
                        <a:latin typeface="Google Sans"/>
                      </a:endParaRPr>
                    </a:p>
                  </a:txBody>
                  <a:tcPr marL="66122" marR="66122" marT="33061" marB="33061" anchor="ctr"/>
                </a:tc>
                <a:tc>
                  <a:txBody>
                    <a:bodyPr/>
                    <a:lstStyle/>
                    <a:p>
                      <a:pPr algn="l"/>
                      <a:r>
                        <a:rPr lang="en-IN" sz="1000" b="1" dirty="0">
                          <a:effectLst/>
                        </a:rPr>
                        <a:t>Country</a:t>
                      </a:r>
                      <a:endParaRPr lang="en-IN" sz="1000" b="1" dirty="0">
                        <a:effectLst/>
                        <a:latin typeface="Google Sans"/>
                      </a:endParaRPr>
                    </a:p>
                  </a:txBody>
                  <a:tcPr marL="66122" marR="66122" marT="33061" marB="33061" anchor="ctr"/>
                </a:tc>
                <a:tc>
                  <a:txBody>
                    <a:bodyPr/>
                    <a:lstStyle/>
                    <a:p>
                      <a:pPr algn="l"/>
                      <a:r>
                        <a:rPr lang="en-IN" sz="1000" b="1">
                          <a:effectLst/>
                        </a:rPr>
                        <a:t>OrderID</a:t>
                      </a:r>
                      <a:endParaRPr lang="en-IN" sz="1000" b="1">
                        <a:effectLst/>
                        <a:latin typeface="Google Sans"/>
                      </a:endParaRPr>
                    </a:p>
                  </a:txBody>
                  <a:tcPr marL="66122" marR="66122" marT="33061" marB="33061" anchor="ctr"/>
                </a:tc>
                <a:tc>
                  <a:txBody>
                    <a:bodyPr/>
                    <a:lstStyle/>
                    <a:p>
                      <a:pPr algn="l"/>
                      <a:r>
                        <a:rPr lang="en-IN" sz="1000" b="1" dirty="0" err="1">
                          <a:effectLst/>
                        </a:rPr>
                        <a:t>OrderDate</a:t>
                      </a:r>
                      <a:endParaRPr lang="en-IN" sz="1000" b="1" dirty="0">
                        <a:effectLst/>
                        <a:latin typeface="Google Sans"/>
                      </a:endParaRPr>
                    </a:p>
                  </a:txBody>
                  <a:tcPr marL="66122" marR="66122" marT="33061" marB="33061" anchor="ctr"/>
                </a:tc>
                <a:extLst>
                  <a:ext uri="{0D108BD9-81ED-4DB2-BD59-A6C34878D82A}">
                    <a16:rowId xmlns:a16="http://schemas.microsoft.com/office/drawing/2014/main" val="1197599223"/>
                  </a:ext>
                </a:extLst>
              </a:tr>
              <a:tr h="293272">
                <a:tc>
                  <a:txBody>
                    <a:bodyPr/>
                    <a:lstStyle/>
                    <a:p>
                      <a:r>
                        <a:rPr lang="en-IN" sz="1000" b="0">
                          <a:effectLst/>
                        </a:rPr>
                        <a:t>1</a:t>
                      </a:r>
                      <a:endParaRPr lang="en-IN" sz="1000" b="0">
                        <a:effectLst/>
                        <a:latin typeface="Google Sans"/>
                      </a:endParaRPr>
                    </a:p>
                  </a:txBody>
                  <a:tcPr marL="73469" marR="73469" marT="73469" marB="73469" anchor="ctr"/>
                </a:tc>
                <a:tc>
                  <a:txBody>
                    <a:bodyPr/>
                    <a:lstStyle/>
                    <a:p>
                      <a:r>
                        <a:rPr lang="en-IN" sz="1000" b="0">
                          <a:effectLst/>
                        </a:rPr>
                        <a:t>John Smith</a:t>
                      </a:r>
                      <a:endParaRPr lang="en-IN" sz="1000" b="0">
                        <a:effectLst/>
                        <a:latin typeface="Google Sans"/>
                      </a:endParaRPr>
                    </a:p>
                  </a:txBody>
                  <a:tcPr marL="73469" marR="73469" marT="73469" marB="73469" anchor="ctr"/>
                </a:tc>
                <a:tc>
                  <a:txBody>
                    <a:bodyPr/>
                    <a:lstStyle/>
                    <a:p>
                      <a:r>
                        <a:rPr lang="en-IN" sz="1000" b="0">
                          <a:effectLst/>
                        </a:rPr>
                        <a:t>USA</a:t>
                      </a:r>
                      <a:endParaRPr lang="en-IN" sz="1000" b="0">
                        <a:effectLst/>
                        <a:latin typeface="Google Sans"/>
                      </a:endParaRPr>
                    </a:p>
                  </a:txBody>
                  <a:tcPr marL="73469" marR="73469" marT="73469" marB="73469" anchor="ctr"/>
                </a:tc>
                <a:tc>
                  <a:txBody>
                    <a:bodyPr/>
                    <a:lstStyle/>
                    <a:p>
                      <a:r>
                        <a:rPr lang="en-IN" sz="1000" b="0">
                          <a:effectLst/>
                        </a:rPr>
                        <a:t>101</a:t>
                      </a:r>
                      <a:endParaRPr lang="en-IN" sz="1000" b="0">
                        <a:effectLst/>
                        <a:latin typeface="Google Sans"/>
                      </a:endParaRPr>
                    </a:p>
                  </a:txBody>
                  <a:tcPr marL="73469" marR="73469" marT="73469" marB="73469" anchor="ctr"/>
                </a:tc>
                <a:tc>
                  <a:txBody>
                    <a:bodyPr/>
                    <a:lstStyle/>
                    <a:p>
                      <a:r>
                        <a:rPr lang="en-IN" sz="1000" b="0">
                          <a:effectLst/>
                        </a:rPr>
                        <a:t>2023-07-15</a:t>
                      </a:r>
                      <a:endParaRPr lang="en-IN" sz="1000" b="0">
                        <a:effectLst/>
                        <a:latin typeface="Google Sans"/>
                      </a:endParaRPr>
                    </a:p>
                  </a:txBody>
                  <a:tcPr marL="73469" marR="73469" marT="73469" marB="73469" anchor="ctr"/>
                </a:tc>
                <a:extLst>
                  <a:ext uri="{0D108BD9-81ED-4DB2-BD59-A6C34878D82A}">
                    <a16:rowId xmlns:a16="http://schemas.microsoft.com/office/drawing/2014/main" val="2766745248"/>
                  </a:ext>
                </a:extLst>
              </a:tr>
              <a:tr h="293272">
                <a:tc>
                  <a:txBody>
                    <a:bodyPr/>
                    <a:lstStyle/>
                    <a:p>
                      <a:r>
                        <a:rPr lang="en-IN" sz="1000" b="0">
                          <a:effectLst/>
                        </a:rPr>
                        <a:t>2</a:t>
                      </a:r>
                      <a:endParaRPr lang="en-IN" sz="1000" b="0">
                        <a:effectLst/>
                        <a:latin typeface="Google Sans"/>
                      </a:endParaRPr>
                    </a:p>
                  </a:txBody>
                  <a:tcPr marL="73469" marR="73469" marT="73469" marB="73469" anchor="ctr"/>
                </a:tc>
                <a:tc>
                  <a:txBody>
                    <a:bodyPr/>
                    <a:lstStyle/>
                    <a:p>
                      <a:r>
                        <a:rPr lang="en-IN" sz="1000" b="0">
                          <a:effectLst/>
                        </a:rPr>
                        <a:t>Jane Doe</a:t>
                      </a:r>
                      <a:endParaRPr lang="en-IN" sz="1000" b="0">
                        <a:effectLst/>
                        <a:latin typeface="Google Sans"/>
                      </a:endParaRPr>
                    </a:p>
                  </a:txBody>
                  <a:tcPr marL="73469" marR="73469" marT="73469" marB="73469" anchor="ctr"/>
                </a:tc>
                <a:tc>
                  <a:txBody>
                    <a:bodyPr/>
                    <a:lstStyle/>
                    <a:p>
                      <a:r>
                        <a:rPr lang="en-IN" sz="1000" b="0">
                          <a:effectLst/>
                        </a:rPr>
                        <a:t>Canada</a:t>
                      </a:r>
                      <a:endParaRPr lang="en-IN" sz="1000" b="0">
                        <a:effectLst/>
                        <a:latin typeface="Google Sans"/>
                      </a:endParaRPr>
                    </a:p>
                  </a:txBody>
                  <a:tcPr marL="73469" marR="73469" marT="73469" marB="73469" anchor="ctr"/>
                </a:tc>
                <a:tc>
                  <a:txBody>
                    <a:bodyPr/>
                    <a:lstStyle/>
                    <a:p>
                      <a:r>
                        <a:rPr lang="en-IN" sz="1000" b="0">
                          <a:effectLst/>
                        </a:rPr>
                        <a:t>102</a:t>
                      </a:r>
                      <a:endParaRPr lang="en-IN" sz="1000" b="0">
                        <a:effectLst/>
                        <a:latin typeface="Google Sans"/>
                      </a:endParaRPr>
                    </a:p>
                  </a:txBody>
                  <a:tcPr marL="73469" marR="73469" marT="73469" marB="73469" anchor="ctr"/>
                </a:tc>
                <a:tc>
                  <a:txBody>
                    <a:bodyPr/>
                    <a:lstStyle/>
                    <a:p>
                      <a:r>
                        <a:rPr lang="en-IN" sz="1000" b="0">
                          <a:effectLst/>
                        </a:rPr>
                        <a:t>2023-07-16</a:t>
                      </a:r>
                      <a:endParaRPr lang="en-IN" sz="1000" b="0">
                        <a:effectLst/>
                        <a:latin typeface="Google Sans"/>
                      </a:endParaRPr>
                    </a:p>
                  </a:txBody>
                  <a:tcPr marL="73469" marR="73469" marT="73469" marB="73469" anchor="ctr"/>
                </a:tc>
                <a:extLst>
                  <a:ext uri="{0D108BD9-81ED-4DB2-BD59-A6C34878D82A}">
                    <a16:rowId xmlns:a16="http://schemas.microsoft.com/office/drawing/2014/main" val="828491569"/>
                  </a:ext>
                </a:extLst>
              </a:tr>
              <a:tr h="293272">
                <a:tc>
                  <a:txBody>
                    <a:bodyPr/>
                    <a:lstStyle/>
                    <a:p>
                      <a:r>
                        <a:rPr lang="en-IN" sz="1000" b="0">
                          <a:effectLst/>
                        </a:rPr>
                        <a:t>1</a:t>
                      </a:r>
                      <a:endParaRPr lang="en-IN" sz="1000" b="0">
                        <a:effectLst/>
                        <a:latin typeface="Google Sans"/>
                      </a:endParaRPr>
                    </a:p>
                  </a:txBody>
                  <a:tcPr marL="73469" marR="73469" marT="73469" marB="73469" anchor="ctr"/>
                </a:tc>
                <a:tc>
                  <a:txBody>
                    <a:bodyPr/>
                    <a:lstStyle/>
                    <a:p>
                      <a:r>
                        <a:rPr lang="en-IN" sz="1000" b="0">
                          <a:effectLst/>
                        </a:rPr>
                        <a:t>John Smith</a:t>
                      </a:r>
                      <a:endParaRPr lang="en-IN" sz="1000" b="0">
                        <a:effectLst/>
                        <a:latin typeface="Google Sans"/>
                      </a:endParaRPr>
                    </a:p>
                  </a:txBody>
                  <a:tcPr marL="73469" marR="73469" marT="73469" marB="73469" anchor="ctr"/>
                </a:tc>
                <a:tc>
                  <a:txBody>
                    <a:bodyPr/>
                    <a:lstStyle/>
                    <a:p>
                      <a:r>
                        <a:rPr lang="en-IN" sz="1000" b="0">
                          <a:effectLst/>
                        </a:rPr>
                        <a:t>USA</a:t>
                      </a:r>
                      <a:endParaRPr lang="en-IN" sz="1000" b="0">
                        <a:effectLst/>
                        <a:latin typeface="Google Sans"/>
                      </a:endParaRPr>
                    </a:p>
                  </a:txBody>
                  <a:tcPr marL="73469" marR="73469" marT="73469" marB="73469" anchor="ctr"/>
                </a:tc>
                <a:tc>
                  <a:txBody>
                    <a:bodyPr/>
                    <a:lstStyle/>
                    <a:p>
                      <a:r>
                        <a:rPr lang="en-IN" sz="1000" b="0">
                          <a:effectLst/>
                        </a:rPr>
                        <a:t>103</a:t>
                      </a:r>
                      <a:endParaRPr lang="en-IN" sz="1000" b="0">
                        <a:effectLst/>
                        <a:latin typeface="Google Sans"/>
                      </a:endParaRPr>
                    </a:p>
                  </a:txBody>
                  <a:tcPr marL="73469" marR="73469" marT="73469" marB="73469" anchor="ctr"/>
                </a:tc>
                <a:tc>
                  <a:txBody>
                    <a:bodyPr/>
                    <a:lstStyle/>
                    <a:p>
                      <a:r>
                        <a:rPr lang="en-IN" sz="1000" b="0">
                          <a:effectLst/>
                        </a:rPr>
                        <a:t>2023-07-17</a:t>
                      </a:r>
                      <a:endParaRPr lang="en-IN" sz="1000" b="0">
                        <a:effectLst/>
                        <a:latin typeface="Google Sans"/>
                      </a:endParaRPr>
                    </a:p>
                  </a:txBody>
                  <a:tcPr marL="73469" marR="73469" marT="73469" marB="73469" anchor="ctr"/>
                </a:tc>
                <a:extLst>
                  <a:ext uri="{0D108BD9-81ED-4DB2-BD59-A6C34878D82A}">
                    <a16:rowId xmlns:a16="http://schemas.microsoft.com/office/drawing/2014/main" val="500853041"/>
                  </a:ext>
                </a:extLst>
              </a:tr>
              <a:tr h="491941">
                <a:tc>
                  <a:txBody>
                    <a:bodyPr/>
                    <a:lstStyle/>
                    <a:p>
                      <a:r>
                        <a:rPr lang="en-IN" sz="1000" b="0">
                          <a:effectLst/>
                        </a:rPr>
                        <a:t>3</a:t>
                      </a:r>
                      <a:endParaRPr lang="en-IN" sz="1000" b="0">
                        <a:effectLst/>
                        <a:latin typeface="Google Sans"/>
                      </a:endParaRPr>
                    </a:p>
                  </a:txBody>
                  <a:tcPr marL="73469" marR="73469" marT="73469" marB="73469" anchor="ctr"/>
                </a:tc>
                <a:tc>
                  <a:txBody>
                    <a:bodyPr/>
                    <a:lstStyle/>
                    <a:p>
                      <a:r>
                        <a:rPr lang="en-IN" sz="1000" b="0">
                          <a:effectLst/>
                        </a:rPr>
                        <a:t>Michael Johnson</a:t>
                      </a:r>
                      <a:endParaRPr lang="en-IN" sz="1000" b="0">
                        <a:effectLst/>
                        <a:latin typeface="Google Sans"/>
                      </a:endParaRPr>
                    </a:p>
                  </a:txBody>
                  <a:tcPr marL="73469" marR="73469" marT="73469" marB="73469" anchor="ctr"/>
                </a:tc>
                <a:tc>
                  <a:txBody>
                    <a:bodyPr/>
                    <a:lstStyle/>
                    <a:p>
                      <a:r>
                        <a:rPr lang="en-IN" sz="1000" b="0">
                          <a:effectLst/>
                        </a:rPr>
                        <a:t>UK</a:t>
                      </a:r>
                      <a:endParaRPr lang="en-IN" sz="1000" b="0">
                        <a:effectLst/>
                        <a:latin typeface="Google Sans"/>
                      </a:endParaRPr>
                    </a:p>
                  </a:txBody>
                  <a:tcPr marL="73469" marR="73469" marT="73469" marB="73469" anchor="ctr"/>
                </a:tc>
                <a:tc>
                  <a:txBody>
                    <a:bodyPr/>
                    <a:lstStyle/>
                    <a:p>
                      <a:r>
                        <a:rPr lang="en-IN" sz="1000" b="0">
                          <a:effectLst/>
                        </a:rPr>
                        <a:t>104</a:t>
                      </a:r>
                      <a:endParaRPr lang="en-IN" sz="1000" b="0">
                        <a:effectLst/>
                        <a:latin typeface="Google Sans"/>
                      </a:endParaRPr>
                    </a:p>
                  </a:txBody>
                  <a:tcPr marL="73469" marR="73469" marT="73469" marB="73469" anchor="ctr"/>
                </a:tc>
                <a:tc>
                  <a:txBody>
                    <a:bodyPr/>
                    <a:lstStyle/>
                    <a:p>
                      <a:r>
                        <a:rPr lang="en-IN" sz="1000" b="0">
                          <a:effectLst/>
                        </a:rPr>
                        <a:t>2023-07-18</a:t>
                      </a:r>
                      <a:endParaRPr lang="en-IN" sz="1000" b="0">
                        <a:effectLst/>
                        <a:latin typeface="Google Sans"/>
                      </a:endParaRPr>
                    </a:p>
                  </a:txBody>
                  <a:tcPr marL="73469" marR="73469" marT="73469" marB="73469" anchor="ctr"/>
                </a:tc>
                <a:extLst>
                  <a:ext uri="{0D108BD9-81ED-4DB2-BD59-A6C34878D82A}">
                    <a16:rowId xmlns:a16="http://schemas.microsoft.com/office/drawing/2014/main" val="3072012963"/>
                  </a:ext>
                </a:extLst>
              </a:tr>
              <a:tr h="293272">
                <a:tc>
                  <a:txBody>
                    <a:bodyPr/>
                    <a:lstStyle/>
                    <a:p>
                      <a:r>
                        <a:rPr lang="en-IN" sz="1000" b="0">
                          <a:effectLst/>
                        </a:rPr>
                        <a:t>2</a:t>
                      </a:r>
                      <a:endParaRPr lang="en-IN" sz="1000" b="0">
                        <a:effectLst/>
                        <a:latin typeface="Google Sans"/>
                      </a:endParaRPr>
                    </a:p>
                  </a:txBody>
                  <a:tcPr marL="73469" marR="73469" marT="73469" marB="73469" anchor="ctr"/>
                </a:tc>
                <a:tc>
                  <a:txBody>
                    <a:bodyPr/>
                    <a:lstStyle/>
                    <a:p>
                      <a:r>
                        <a:rPr lang="en-IN" sz="1000" b="0">
                          <a:effectLst/>
                        </a:rPr>
                        <a:t>Jane Doe</a:t>
                      </a:r>
                      <a:endParaRPr lang="en-IN" sz="1000" b="0">
                        <a:effectLst/>
                        <a:latin typeface="Google Sans"/>
                      </a:endParaRPr>
                    </a:p>
                  </a:txBody>
                  <a:tcPr marL="73469" marR="73469" marT="73469" marB="73469" anchor="ctr"/>
                </a:tc>
                <a:tc>
                  <a:txBody>
                    <a:bodyPr/>
                    <a:lstStyle/>
                    <a:p>
                      <a:r>
                        <a:rPr lang="en-IN" sz="1000" b="0">
                          <a:effectLst/>
                        </a:rPr>
                        <a:t>Canada</a:t>
                      </a:r>
                      <a:endParaRPr lang="en-IN" sz="1000" b="0">
                        <a:effectLst/>
                        <a:latin typeface="Google Sans"/>
                      </a:endParaRPr>
                    </a:p>
                  </a:txBody>
                  <a:tcPr marL="73469" marR="73469" marT="73469" marB="73469" anchor="ctr"/>
                </a:tc>
                <a:tc>
                  <a:txBody>
                    <a:bodyPr/>
                    <a:lstStyle/>
                    <a:p>
                      <a:r>
                        <a:rPr lang="en-IN" sz="1000" b="0">
                          <a:effectLst/>
                        </a:rPr>
                        <a:t>105</a:t>
                      </a:r>
                      <a:endParaRPr lang="en-IN" sz="1000" b="0">
                        <a:effectLst/>
                        <a:latin typeface="Google Sans"/>
                      </a:endParaRPr>
                    </a:p>
                  </a:txBody>
                  <a:tcPr marL="73469" marR="73469" marT="73469" marB="73469" anchor="ctr"/>
                </a:tc>
                <a:tc>
                  <a:txBody>
                    <a:bodyPr/>
                    <a:lstStyle/>
                    <a:p>
                      <a:r>
                        <a:rPr lang="en-IN" sz="1000" b="0">
                          <a:effectLst/>
                        </a:rPr>
                        <a:t>2023-07-18</a:t>
                      </a:r>
                      <a:endParaRPr lang="en-IN" sz="1000" b="0">
                        <a:effectLst/>
                        <a:latin typeface="Google Sans"/>
                      </a:endParaRPr>
                    </a:p>
                  </a:txBody>
                  <a:tcPr marL="73469" marR="73469" marT="73469" marB="73469" anchor="ctr"/>
                </a:tc>
                <a:extLst>
                  <a:ext uri="{0D108BD9-81ED-4DB2-BD59-A6C34878D82A}">
                    <a16:rowId xmlns:a16="http://schemas.microsoft.com/office/drawing/2014/main" val="440007552"/>
                  </a:ext>
                </a:extLst>
              </a:tr>
              <a:tr h="241747">
                <a:tc>
                  <a:txBody>
                    <a:bodyPr/>
                    <a:lstStyle/>
                    <a:p>
                      <a:r>
                        <a:rPr lang="en-IN" sz="1000" b="0">
                          <a:effectLst/>
                        </a:rPr>
                        <a:t>NULL</a:t>
                      </a:r>
                      <a:endParaRPr lang="en-IN" sz="1000" b="0">
                        <a:effectLst/>
                        <a:latin typeface="Google Sans"/>
                      </a:endParaRPr>
                    </a:p>
                  </a:txBody>
                  <a:tcPr marL="73469" marR="73469" marT="73469" marB="73469" anchor="ctr"/>
                </a:tc>
                <a:tc>
                  <a:txBody>
                    <a:bodyPr/>
                    <a:lstStyle/>
                    <a:p>
                      <a:r>
                        <a:rPr lang="en-IN" sz="1000" b="0">
                          <a:effectLst/>
                        </a:rPr>
                        <a:t>NULL</a:t>
                      </a:r>
                      <a:endParaRPr lang="en-IN" sz="1000" b="0">
                        <a:effectLst/>
                        <a:latin typeface="Google Sans"/>
                      </a:endParaRPr>
                    </a:p>
                  </a:txBody>
                  <a:tcPr marL="73469" marR="73469" marT="73469" marB="73469" anchor="ctr"/>
                </a:tc>
                <a:tc>
                  <a:txBody>
                    <a:bodyPr/>
                    <a:lstStyle/>
                    <a:p>
                      <a:r>
                        <a:rPr lang="en-IN" sz="1000" b="0">
                          <a:effectLst/>
                        </a:rPr>
                        <a:t>NULL</a:t>
                      </a:r>
                      <a:endParaRPr lang="en-IN" sz="1000" b="0">
                        <a:effectLst/>
                        <a:latin typeface="Google Sans"/>
                      </a:endParaRPr>
                    </a:p>
                  </a:txBody>
                  <a:tcPr marL="73469" marR="73469" marT="73469" marB="73469" anchor="ctr"/>
                </a:tc>
                <a:tc>
                  <a:txBody>
                    <a:bodyPr/>
                    <a:lstStyle/>
                    <a:p>
                      <a:r>
                        <a:rPr lang="en-IN" sz="1000" b="0">
                          <a:effectLst/>
                        </a:rPr>
                        <a:t>106</a:t>
                      </a:r>
                      <a:endParaRPr lang="en-IN" sz="1000" b="0">
                        <a:effectLst/>
                        <a:latin typeface="Google Sans"/>
                      </a:endParaRPr>
                    </a:p>
                  </a:txBody>
                  <a:tcPr marL="73469" marR="73469" marT="73469" marB="73469" anchor="ctr"/>
                </a:tc>
                <a:tc>
                  <a:txBody>
                    <a:bodyPr/>
                    <a:lstStyle/>
                    <a:p>
                      <a:r>
                        <a:rPr lang="en-IN" sz="1000" b="0" dirty="0">
                          <a:effectLst/>
                        </a:rPr>
                        <a:t>NULL</a:t>
                      </a:r>
                      <a:endParaRPr lang="en-IN" sz="1000" b="0" dirty="0">
                        <a:effectLst/>
                        <a:latin typeface="Google Sans"/>
                      </a:endParaRPr>
                    </a:p>
                  </a:txBody>
                  <a:tcPr marL="73469" marR="73469" marT="73469" marB="73469" anchor="ctr"/>
                </a:tc>
                <a:extLst>
                  <a:ext uri="{0D108BD9-81ED-4DB2-BD59-A6C34878D82A}">
                    <a16:rowId xmlns:a16="http://schemas.microsoft.com/office/drawing/2014/main" val="1632057105"/>
                  </a:ext>
                </a:extLst>
              </a:tr>
            </a:tbl>
          </a:graphicData>
        </a:graphic>
      </p:graphicFrame>
    </p:spTree>
    <p:extLst>
      <p:ext uri="{BB962C8B-B14F-4D97-AF65-F5344CB8AC3E}">
        <p14:creationId xmlns:p14="http://schemas.microsoft.com/office/powerpoint/2010/main" val="212061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Full Outer Join</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26A86A7F-2DC0-1772-6639-1F5F3C793E9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20398" y="1141028"/>
            <a:ext cx="1714588" cy="1549480"/>
          </a:xfrm>
          <a:prstGeom prst="rect">
            <a:avLst/>
          </a:prstGeom>
        </p:spPr>
      </p:pic>
      <p:pic>
        <p:nvPicPr>
          <p:cNvPr id="4" name="Picture 3">
            <a:extLst>
              <a:ext uri="{FF2B5EF4-FFF2-40B4-BE49-F238E27FC236}">
                <a16:creationId xmlns:a16="http://schemas.microsoft.com/office/drawing/2014/main" id="{E06415B7-81EA-C7BA-7D52-D4AE2C87754A}"/>
              </a:ext>
            </a:extLst>
          </p:cNvPr>
          <p:cNvPicPr>
            <a:picLocks noChangeAspect="1"/>
          </p:cNvPicPr>
          <p:nvPr/>
        </p:nvPicPr>
        <p:blipFill>
          <a:blip r:embed="rId4"/>
          <a:stretch>
            <a:fillRect/>
          </a:stretch>
        </p:blipFill>
        <p:spPr>
          <a:xfrm>
            <a:off x="0" y="3283810"/>
            <a:ext cx="3535136" cy="135060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graphicFrame>
        <p:nvGraphicFramePr>
          <p:cNvPr id="5" name="Table 4">
            <a:extLst>
              <a:ext uri="{FF2B5EF4-FFF2-40B4-BE49-F238E27FC236}">
                <a16:creationId xmlns:a16="http://schemas.microsoft.com/office/drawing/2014/main" id="{C476207A-9998-03C1-0BD7-6B53DF1D0FD5}"/>
              </a:ext>
            </a:extLst>
          </p:cNvPr>
          <p:cNvGraphicFramePr>
            <a:graphicFrameLocks noGrp="1"/>
          </p:cNvGraphicFramePr>
          <p:nvPr>
            <p:extLst>
              <p:ext uri="{D42A27DB-BD31-4B8C-83A1-F6EECF244321}">
                <p14:modId xmlns:p14="http://schemas.microsoft.com/office/powerpoint/2010/main" val="2058280100"/>
              </p:ext>
            </p:extLst>
          </p:nvPr>
        </p:nvGraphicFramePr>
        <p:xfrm>
          <a:off x="3657600" y="1541259"/>
          <a:ext cx="5404760" cy="2858917"/>
        </p:xfrm>
        <a:graphic>
          <a:graphicData uri="http://schemas.openxmlformats.org/drawingml/2006/table">
            <a:tbl>
              <a:tblPr>
                <a:tableStyleId>{775DCB02-9BB8-47FD-8907-85C794F793BA}</a:tableStyleId>
              </a:tblPr>
              <a:tblGrid>
                <a:gridCol w="1080952">
                  <a:extLst>
                    <a:ext uri="{9D8B030D-6E8A-4147-A177-3AD203B41FA5}">
                      <a16:colId xmlns:a16="http://schemas.microsoft.com/office/drawing/2014/main" val="3738822416"/>
                    </a:ext>
                  </a:extLst>
                </a:gridCol>
                <a:gridCol w="1080952">
                  <a:extLst>
                    <a:ext uri="{9D8B030D-6E8A-4147-A177-3AD203B41FA5}">
                      <a16:colId xmlns:a16="http://schemas.microsoft.com/office/drawing/2014/main" val="938647329"/>
                    </a:ext>
                  </a:extLst>
                </a:gridCol>
                <a:gridCol w="1080952">
                  <a:extLst>
                    <a:ext uri="{9D8B030D-6E8A-4147-A177-3AD203B41FA5}">
                      <a16:colId xmlns:a16="http://schemas.microsoft.com/office/drawing/2014/main" val="4050146829"/>
                    </a:ext>
                  </a:extLst>
                </a:gridCol>
                <a:gridCol w="1080952">
                  <a:extLst>
                    <a:ext uri="{9D8B030D-6E8A-4147-A177-3AD203B41FA5}">
                      <a16:colId xmlns:a16="http://schemas.microsoft.com/office/drawing/2014/main" val="3509633393"/>
                    </a:ext>
                  </a:extLst>
                </a:gridCol>
                <a:gridCol w="1080952">
                  <a:extLst>
                    <a:ext uri="{9D8B030D-6E8A-4147-A177-3AD203B41FA5}">
                      <a16:colId xmlns:a16="http://schemas.microsoft.com/office/drawing/2014/main" val="962508952"/>
                    </a:ext>
                  </a:extLst>
                </a:gridCol>
              </a:tblGrid>
              <a:tr h="452261">
                <a:tc>
                  <a:txBody>
                    <a:bodyPr/>
                    <a:lstStyle/>
                    <a:p>
                      <a:pPr fontAlgn="b"/>
                      <a:r>
                        <a:rPr lang="en-IN" sz="1000" b="1">
                          <a:effectLst/>
                        </a:rPr>
                        <a:t>CustomerID</a:t>
                      </a:r>
                    </a:p>
                  </a:txBody>
                  <a:tcPr marL="68326" marR="68326" marT="34163" marB="34163" anchor="b"/>
                </a:tc>
                <a:tc>
                  <a:txBody>
                    <a:bodyPr/>
                    <a:lstStyle/>
                    <a:p>
                      <a:pPr fontAlgn="b"/>
                      <a:r>
                        <a:rPr lang="en-IN" sz="1000" b="1">
                          <a:effectLst/>
                        </a:rPr>
                        <a:t>CustomerName</a:t>
                      </a:r>
                    </a:p>
                  </a:txBody>
                  <a:tcPr marL="68326" marR="68326" marT="34163" marB="34163" anchor="b"/>
                </a:tc>
                <a:tc>
                  <a:txBody>
                    <a:bodyPr/>
                    <a:lstStyle/>
                    <a:p>
                      <a:pPr fontAlgn="b"/>
                      <a:r>
                        <a:rPr lang="en-IN" sz="1000" b="1">
                          <a:effectLst/>
                        </a:rPr>
                        <a:t>Country</a:t>
                      </a:r>
                    </a:p>
                  </a:txBody>
                  <a:tcPr marL="68326" marR="68326" marT="34163" marB="34163" anchor="b"/>
                </a:tc>
                <a:tc>
                  <a:txBody>
                    <a:bodyPr/>
                    <a:lstStyle/>
                    <a:p>
                      <a:pPr fontAlgn="b"/>
                      <a:r>
                        <a:rPr lang="en-IN" sz="1000" b="1">
                          <a:effectLst/>
                        </a:rPr>
                        <a:t>OrderID</a:t>
                      </a:r>
                    </a:p>
                  </a:txBody>
                  <a:tcPr marL="68326" marR="68326" marT="34163" marB="34163" anchor="b"/>
                </a:tc>
                <a:tc>
                  <a:txBody>
                    <a:bodyPr/>
                    <a:lstStyle/>
                    <a:p>
                      <a:pPr fontAlgn="b"/>
                      <a:r>
                        <a:rPr lang="en-IN" sz="1000" b="1">
                          <a:effectLst/>
                        </a:rPr>
                        <a:t>OrderDate</a:t>
                      </a:r>
                    </a:p>
                  </a:txBody>
                  <a:tcPr marL="68326" marR="68326" marT="34163" marB="34163" anchor="b"/>
                </a:tc>
                <a:extLst>
                  <a:ext uri="{0D108BD9-81ED-4DB2-BD59-A6C34878D82A}">
                    <a16:rowId xmlns:a16="http://schemas.microsoft.com/office/drawing/2014/main" val="1232459783"/>
                  </a:ext>
                </a:extLst>
              </a:tr>
              <a:tr h="320352">
                <a:tc>
                  <a:txBody>
                    <a:bodyPr/>
                    <a:lstStyle/>
                    <a:p>
                      <a:pPr fontAlgn="base"/>
                      <a:r>
                        <a:rPr lang="en-IN" sz="1000">
                          <a:effectLst/>
                        </a:rPr>
                        <a:t>1</a:t>
                      </a:r>
                    </a:p>
                  </a:txBody>
                  <a:tcPr marL="68326" marR="68326" marT="34163" marB="34163" anchor="ctr"/>
                </a:tc>
                <a:tc>
                  <a:txBody>
                    <a:bodyPr/>
                    <a:lstStyle/>
                    <a:p>
                      <a:pPr fontAlgn="base"/>
                      <a:r>
                        <a:rPr lang="en-IN" sz="1000">
                          <a:effectLst/>
                        </a:rPr>
                        <a:t>John Smith</a:t>
                      </a:r>
                    </a:p>
                  </a:txBody>
                  <a:tcPr marL="68326" marR="68326" marT="34163" marB="34163" anchor="ctr"/>
                </a:tc>
                <a:tc>
                  <a:txBody>
                    <a:bodyPr/>
                    <a:lstStyle/>
                    <a:p>
                      <a:pPr fontAlgn="base"/>
                      <a:r>
                        <a:rPr lang="en-IN" sz="1000">
                          <a:effectLst/>
                        </a:rPr>
                        <a:t>USA</a:t>
                      </a:r>
                    </a:p>
                  </a:txBody>
                  <a:tcPr marL="68326" marR="68326" marT="34163" marB="34163" anchor="ctr"/>
                </a:tc>
                <a:tc>
                  <a:txBody>
                    <a:bodyPr/>
                    <a:lstStyle/>
                    <a:p>
                      <a:pPr fontAlgn="base"/>
                      <a:r>
                        <a:rPr lang="en-IN" sz="1000">
                          <a:effectLst/>
                        </a:rPr>
                        <a:t>101</a:t>
                      </a:r>
                    </a:p>
                  </a:txBody>
                  <a:tcPr marL="68326" marR="68326" marT="34163" marB="34163" anchor="ctr"/>
                </a:tc>
                <a:tc>
                  <a:txBody>
                    <a:bodyPr/>
                    <a:lstStyle/>
                    <a:p>
                      <a:pPr fontAlgn="base"/>
                      <a:r>
                        <a:rPr lang="en-IN" sz="1000">
                          <a:effectLst/>
                        </a:rPr>
                        <a:t>2023-07-15</a:t>
                      </a:r>
                    </a:p>
                  </a:txBody>
                  <a:tcPr marL="68326" marR="68326" marT="34163" marB="34163" anchor="ctr"/>
                </a:tc>
                <a:extLst>
                  <a:ext uri="{0D108BD9-81ED-4DB2-BD59-A6C34878D82A}">
                    <a16:rowId xmlns:a16="http://schemas.microsoft.com/office/drawing/2014/main" val="812748788"/>
                  </a:ext>
                </a:extLst>
              </a:tr>
              <a:tr h="320352">
                <a:tc>
                  <a:txBody>
                    <a:bodyPr/>
                    <a:lstStyle/>
                    <a:p>
                      <a:pPr fontAlgn="base"/>
                      <a:r>
                        <a:rPr lang="en-IN" sz="1000">
                          <a:effectLst/>
                        </a:rPr>
                        <a:t>1</a:t>
                      </a:r>
                    </a:p>
                  </a:txBody>
                  <a:tcPr marL="68326" marR="68326" marT="34163" marB="34163" anchor="ctr"/>
                </a:tc>
                <a:tc>
                  <a:txBody>
                    <a:bodyPr/>
                    <a:lstStyle/>
                    <a:p>
                      <a:pPr fontAlgn="base"/>
                      <a:r>
                        <a:rPr lang="en-IN" sz="1000">
                          <a:effectLst/>
                        </a:rPr>
                        <a:t>John Smith</a:t>
                      </a:r>
                    </a:p>
                  </a:txBody>
                  <a:tcPr marL="68326" marR="68326" marT="34163" marB="34163" anchor="ctr"/>
                </a:tc>
                <a:tc>
                  <a:txBody>
                    <a:bodyPr/>
                    <a:lstStyle/>
                    <a:p>
                      <a:pPr fontAlgn="base"/>
                      <a:r>
                        <a:rPr lang="en-IN" sz="1000">
                          <a:effectLst/>
                        </a:rPr>
                        <a:t>USA</a:t>
                      </a:r>
                    </a:p>
                  </a:txBody>
                  <a:tcPr marL="68326" marR="68326" marT="34163" marB="34163" anchor="ctr"/>
                </a:tc>
                <a:tc>
                  <a:txBody>
                    <a:bodyPr/>
                    <a:lstStyle/>
                    <a:p>
                      <a:pPr fontAlgn="base"/>
                      <a:r>
                        <a:rPr lang="en-IN" sz="1000">
                          <a:effectLst/>
                        </a:rPr>
                        <a:t>103</a:t>
                      </a:r>
                    </a:p>
                  </a:txBody>
                  <a:tcPr marL="68326" marR="68326" marT="34163" marB="34163" anchor="ctr"/>
                </a:tc>
                <a:tc>
                  <a:txBody>
                    <a:bodyPr/>
                    <a:lstStyle/>
                    <a:p>
                      <a:pPr fontAlgn="base"/>
                      <a:r>
                        <a:rPr lang="en-IN" sz="1000">
                          <a:effectLst/>
                        </a:rPr>
                        <a:t>2023-07-17</a:t>
                      </a:r>
                    </a:p>
                  </a:txBody>
                  <a:tcPr marL="68326" marR="68326" marT="34163" marB="34163" anchor="ctr"/>
                </a:tc>
                <a:extLst>
                  <a:ext uri="{0D108BD9-81ED-4DB2-BD59-A6C34878D82A}">
                    <a16:rowId xmlns:a16="http://schemas.microsoft.com/office/drawing/2014/main" val="233553242"/>
                  </a:ext>
                </a:extLst>
              </a:tr>
              <a:tr h="320352">
                <a:tc>
                  <a:txBody>
                    <a:bodyPr/>
                    <a:lstStyle/>
                    <a:p>
                      <a:pPr fontAlgn="base"/>
                      <a:r>
                        <a:rPr lang="en-IN" sz="1000">
                          <a:effectLst/>
                        </a:rPr>
                        <a:t>2</a:t>
                      </a:r>
                    </a:p>
                  </a:txBody>
                  <a:tcPr marL="68326" marR="68326" marT="34163" marB="34163" anchor="ctr"/>
                </a:tc>
                <a:tc>
                  <a:txBody>
                    <a:bodyPr/>
                    <a:lstStyle/>
                    <a:p>
                      <a:pPr fontAlgn="base"/>
                      <a:r>
                        <a:rPr lang="en-IN" sz="1000">
                          <a:effectLst/>
                        </a:rPr>
                        <a:t>Jane Doe</a:t>
                      </a:r>
                    </a:p>
                  </a:txBody>
                  <a:tcPr marL="68326" marR="68326" marT="34163" marB="34163" anchor="ctr"/>
                </a:tc>
                <a:tc>
                  <a:txBody>
                    <a:bodyPr/>
                    <a:lstStyle/>
                    <a:p>
                      <a:pPr fontAlgn="base"/>
                      <a:r>
                        <a:rPr lang="en-IN" sz="1000">
                          <a:effectLst/>
                        </a:rPr>
                        <a:t>Canada</a:t>
                      </a:r>
                    </a:p>
                  </a:txBody>
                  <a:tcPr marL="68326" marR="68326" marT="34163" marB="34163" anchor="ctr"/>
                </a:tc>
                <a:tc>
                  <a:txBody>
                    <a:bodyPr/>
                    <a:lstStyle/>
                    <a:p>
                      <a:pPr fontAlgn="base"/>
                      <a:r>
                        <a:rPr lang="en-IN" sz="1000">
                          <a:effectLst/>
                        </a:rPr>
                        <a:t>102</a:t>
                      </a:r>
                    </a:p>
                  </a:txBody>
                  <a:tcPr marL="68326" marR="68326" marT="34163" marB="34163" anchor="ctr"/>
                </a:tc>
                <a:tc>
                  <a:txBody>
                    <a:bodyPr/>
                    <a:lstStyle/>
                    <a:p>
                      <a:pPr fontAlgn="base"/>
                      <a:r>
                        <a:rPr lang="en-IN" sz="1000">
                          <a:effectLst/>
                        </a:rPr>
                        <a:t>2023-07-16</a:t>
                      </a:r>
                    </a:p>
                  </a:txBody>
                  <a:tcPr marL="68326" marR="68326" marT="34163" marB="34163" anchor="ctr"/>
                </a:tc>
                <a:extLst>
                  <a:ext uri="{0D108BD9-81ED-4DB2-BD59-A6C34878D82A}">
                    <a16:rowId xmlns:a16="http://schemas.microsoft.com/office/drawing/2014/main" val="535544260"/>
                  </a:ext>
                </a:extLst>
              </a:tr>
              <a:tr h="320352">
                <a:tc>
                  <a:txBody>
                    <a:bodyPr/>
                    <a:lstStyle/>
                    <a:p>
                      <a:pPr fontAlgn="base"/>
                      <a:r>
                        <a:rPr lang="en-IN" sz="1000">
                          <a:effectLst/>
                        </a:rPr>
                        <a:t>2</a:t>
                      </a:r>
                    </a:p>
                  </a:txBody>
                  <a:tcPr marL="68326" marR="68326" marT="34163" marB="34163" anchor="ctr"/>
                </a:tc>
                <a:tc>
                  <a:txBody>
                    <a:bodyPr/>
                    <a:lstStyle/>
                    <a:p>
                      <a:pPr fontAlgn="base"/>
                      <a:r>
                        <a:rPr lang="en-IN" sz="1000">
                          <a:effectLst/>
                        </a:rPr>
                        <a:t>Jane Doe</a:t>
                      </a:r>
                    </a:p>
                  </a:txBody>
                  <a:tcPr marL="68326" marR="68326" marT="34163" marB="34163" anchor="ctr"/>
                </a:tc>
                <a:tc>
                  <a:txBody>
                    <a:bodyPr/>
                    <a:lstStyle/>
                    <a:p>
                      <a:pPr fontAlgn="base"/>
                      <a:r>
                        <a:rPr lang="en-IN" sz="1000">
                          <a:effectLst/>
                        </a:rPr>
                        <a:t>Canada</a:t>
                      </a:r>
                    </a:p>
                  </a:txBody>
                  <a:tcPr marL="68326" marR="68326" marT="34163" marB="34163" anchor="ctr"/>
                </a:tc>
                <a:tc>
                  <a:txBody>
                    <a:bodyPr/>
                    <a:lstStyle/>
                    <a:p>
                      <a:pPr fontAlgn="base"/>
                      <a:r>
                        <a:rPr lang="en-IN" sz="1000">
                          <a:effectLst/>
                        </a:rPr>
                        <a:t>105</a:t>
                      </a:r>
                    </a:p>
                  </a:txBody>
                  <a:tcPr marL="68326" marR="68326" marT="34163" marB="34163" anchor="ctr"/>
                </a:tc>
                <a:tc>
                  <a:txBody>
                    <a:bodyPr/>
                    <a:lstStyle/>
                    <a:p>
                      <a:pPr fontAlgn="base"/>
                      <a:r>
                        <a:rPr lang="en-IN" sz="1000">
                          <a:effectLst/>
                        </a:rPr>
                        <a:t>2023-07-18</a:t>
                      </a:r>
                    </a:p>
                  </a:txBody>
                  <a:tcPr marL="68326" marR="68326" marT="34163" marB="34163" anchor="ctr"/>
                </a:tc>
                <a:extLst>
                  <a:ext uri="{0D108BD9-81ED-4DB2-BD59-A6C34878D82A}">
                    <a16:rowId xmlns:a16="http://schemas.microsoft.com/office/drawing/2014/main" val="3551654891"/>
                  </a:ext>
                </a:extLst>
              </a:tr>
              <a:tr h="452261">
                <a:tc>
                  <a:txBody>
                    <a:bodyPr/>
                    <a:lstStyle/>
                    <a:p>
                      <a:pPr fontAlgn="base"/>
                      <a:r>
                        <a:rPr lang="en-IN" sz="1000">
                          <a:effectLst/>
                        </a:rPr>
                        <a:t>3</a:t>
                      </a:r>
                    </a:p>
                  </a:txBody>
                  <a:tcPr marL="68326" marR="68326" marT="34163" marB="34163" anchor="ctr"/>
                </a:tc>
                <a:tc>
                  <a:txBody>
                    <a:bodyPr/>
                    <a:lstStyle/>
                    <a:p>
                      <a:pPr fontAlgn="base"/>
                      <a:r>
                        <a:rPr lang="en-IN" sz="1000">
                          <a:effectLst/>
                        </a:rPr>
                        <a:t>Michael Johnson</a:t>
                      </a:r>
                    </a:p>
                  </a:txBody>
                  <a:tcPr marL="68326" marR="68326" marT="34163" marB="34163" anchor="ctr"/>
                </a:tc>
                <a:tc>
                  <a:txBody>
                    <a:bodyPr/>
                    <a:lstStyle/>
                    <a:p>
                      <a:pPr fontAlgn="base"/>
                      <a:r>
                        <a:rPr lang="en-IN" sz="1000">
                          <a:effectLst/>
                        </a:rPr>
                        <a:t>UK</a:t>
                      </a:r>
                    </a:p>
                  </a:txBody>
                  <a:tcPr marL="68326" marR="68326" marT="34163" marB="34163" anchor="ctr"/>
                </a:tc>
                <a:tc>
                  <a:txBody>
                    <a:bodyPr/>
                    <a:lstStyle/>
                    <a:p>
                      <a:pPr fontAlgn="base"/>
                      <a:r>
                        <a:rPr lang="en-IN" sz="1000">
                          <a:effectLst/>
                        </a:rPr>
                        <a:t>104</a:t>
                      </a:r>
                    </a:p>
                  </a:txBody>
                  <a:tcPr marL="68326" marR="68326" marT="34163" marB="34163" anchor="ctr"/>
                </a:tc>
                <a:tc>
                  <a:txBody>
                    <a:bodyPr/>
                    <a:lstStyle/>
                    <a:p>
                      <a:pPr fontAlgn="base"/>
                      <a:r>
                        <a:rPr lang="en-IN" sz="1000">
                          <a:effectLst/>
                        </a:rPr>
                        <a:t>2023-07-18</a:t>
                      </a:r>
                    </a:p>
                  </a:txBody>
                  <a:tcPr marL="68326" marR="68326" marT="34163" marB="34163" anchor="ctr"/>
                </a:tc>
                <a:extLst>
                  <a:ext uri="{0D108BD9-81ED-4DB2-BD59-A6C34878D82A}">
                    <a16:rowId xmlns:a16="http://schemas.microsoft.com/office/drawing/2014/main" val="734236537"/>
                  </a:ext>
                </a:extLst>
              </a:tr>
              <a:tr h="452261">
                <a:tc>
                  <a:txBody>
                    <a:bodyPr/>
                    <a:lstStyle/>
                    <a:p>
                      <a:pPr fontAlgn="base"/>
                      <a:r>
                        <a:rPr lang="en-IN" sz="1000">
                          <a:effectLst/>
                        </a:rPr>
                        <a:t>4</a:t>
                      </a:r>
                    </a:p>
                  </a:txBody>
                  <a:tcPr marL="68326" marR="68326" marT="34163" marB="34163" anchor="ctr"/>
                </a:tc>
                <a:tc>
                  <a:txBody>
                    <a:bodyPr/>
                    <a:lstStyle/>
                    <a:p>
                      <a:pPr fontAlgn="base"/>
                      <a:r>
                        <a:rPr lang="en-IN" sz="1000">
                          <a:effectLst/>
                        </a:rPr>
                        <a:t>Deepthi Narayan</a:t>
                      </a:r>
                    </a:p>
                  </a:txBody>
                  <a:tcPr marL="68326" marR="68326" marT="34163" marB="34163" anchor="ctr"/>
                </a:tc>
                <a:tc>
                  <a:txBody>
                    <a:bodyPr/>
                    <a:lstStyle/>
                    <a:p>
                      <a:pPr fontAlgn="base"/>
                      <a:r>
                        <a:rPr lang="en-IN" sz="1000">
                          <a:effectLst/>
                        </a:rPr>
                        <a:t>India</a:t>
                      </a:r>
                    </a:p>
                  </a:txBody>
                  <a:tcPr marL="68326" marR="68326" marT="34163" marB="34163" anchor="ctr"/>
                </a:tc>
                <a:tc>
                  <a:txBody>
                    <a:bodyPr/>
                    <a:lstStyle/>
                    <a:p>
                      <a:pPr fontAlgn="base"/>
                      <a:r>
                        <a:rPr lang="en-IN" sz="1000">
                          <a:effectLst/>
                        </a:rPr>
                        <a:t>NULL</a:t>
                      </a:r>
                    </a:p>
                  </a:txBody>
                  <a:tcPr marL="68326" marR="68326" marT="34163" marB="34163" anchor="ctr"/>
                </a:tc>
                <a:tc>
                  <a:txBody>
                    <a:bodyPr/>
                    <a:lstStyle/>
                    <a:p>
                      <a:pPr fontAlgn="base"/>
                      <a:r>
                        <a:rPr lang="en-IN" sz="1000">
                          <a:effectLst/>
                        </a:rPr>
                        <a:t>NULL</a:t>
                      </a:r>
                    </a:p>
                  </a:txBody>
                  <a:tcPr marL="68326" marR="68326" marT="34163" marB="34163" anchor="ctr"/>
                </a:tc>
                <a:extLst>
                  <a:ext uri="{0D108BD9-81ED-4DB2-BD59-A6C34878D82A}">
                    <a16:rowId xmlns:a16="http://schemas.microsoft.com/office/drawing/2014/main" val="3808165847"/>
                  </a:ext>
                </a:extLst>
              </a:tr>
              <a:tr h="188442">
                <a:tc>
                  <a:txBody>
                    <a:bodyPr/>
                    <a:lstStyle/>
                    <a:p>
                      <a:pPr fontAlgn="base"/>
                      <a:r>
                        <a:rPr lang="en-IN" sz="1000" dirty="0">
                          <a:effectLst/>
                        </a:rPr>
                        <a:t>NULL</a:t>
                      </a:r>
                    </a:p>
                  </a:txBody>
                  <a:tcPr marL="68326" marR="68326" marT="34163" marB="34163" anchor="ctr"/>
                </a:tc>
                <a:tc>
                  <a:txBody>
                    <a:bodyPr/>
                    <a:lstStyle/>
                    <a:p>
                      <a:pPr fontAlgn="base"/>
                      <a:r>
                        <a:rPr lang="en-IN" sz="1000">
                          <a:effectLst/>
                        </a:rPr>
                        <a:t>NULL</a:t>
                      </a:r>
                    </a:p>
                  </a:txBody>
                  <a:tcPr marL="68326" marR="68326" marT="34163" marB="34163" anchor="ctr"/>
                </a:tc>
                <a:tc>
                  <a:txBody>
                    <a:bodyPr/>
                    <a:lstStyle/>
                    <a:p>
                      <a:pPr fontAlgn="base"/>
                      <a:r>
                        <a:rPr lang="en-IN" sz="1000">
                          <a:effectLst/>
                        </a:rPr>
                        <a:t>NULL</a:t>
                      </a:r>
                    </a:p>
                  </a:txBody>
                  <a:tcPr marL="68326" marR="68326" marT="34163" marB="34163" anchor="ctr"/>
                </a:tc>
                <a:tc>
                  <a:txBody>
                    <a:bodyPr/>
                    <a:lstStyle/>
                    <a:p>
                      <a:pPr fontAlgn="base"/>
                      <a:r>
                        <a:rPr lang="en-IN" sz="1000" dirty="0">
                          <a:effectLst/>
                        </a:rPr>
                        <a:t>106</a:t>
                      </a:r>
                    </a:p>
                  </a:txBody>
                  <a:tcPr marL="68326" marR="68326" marT="34163" marB="34163" anchor="ctr"/>
                </a:tc>
                <a:tc>
                  <a:txBody>
                    <a:bodyPr/>
                    <a:lstStyle/>
                    <a:p>
                      <a:pPr fontAlgn="base"/>
                      <a:r>
                        <a:rPr lang="en-IN" sz="1000" dirty="0">
                          <a:effectLst/>
                        </a:rPr>
                        <a:t>NULL</a:t>
                      </a:r>
                    </a:p>
                  </a:txBody>
                  <a:tcPr marL="68326" marR="68326" marT="34163" marB="34163" anchor="ctr"/>
                </a:tc>
                <a:extLst>
                  <a:ext uri="{0D108BD9-81ED-4DB2-BD59-A6C34878D82A}">
                    <a16:rowId xmlns:a16="http://schemas.microsoft.com/office/drawing/2014/main" val="750065391"/>
                  </a:ext>
                </a:extLst>
              </a:tr>
            </a:tbl>
          </a:graphicData>
        </a:graphic>
      </p:graphicFrame>
    </p:spTree>
    <p:extLst>
      <p:ext uri="{BB962C8B-B14F-4D97-AF65-F5344CB8AC3E}">
        <p14:creationId xmlns:p14="http://schemas.microsoft.com/office/powerpoint/2010/main" val="41164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Union</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TextBox 15">
            <a:extLst>
              <a:ext uri="{FF2B5EF4-FFF2-40B4-BE49-F238E27FC236}">
                <a16:creationId xmlns:a16="http://schemas.microsoft.com/office/drawing/2014/main" id="{29428441-27B4-C337-E4A3-ACC648B84B41}"/>
              </a:ext>
            </a:extLst>
          </p:cNvPr>
          <p:cNvSpPr txBox="1"/>
          <p:nvPr/>
        </p:nvSpPr>
        <p:spPr>
          <a:xfrm>
            <a:off x="960672" y="1299512"/>
            <a:ext cx="7824099" cy="584775"/>
          </a:xfrm>
          <a:prstGeom prst="rect">
            <a:avLst/>
          </a:prstGeom>
          <a:noFill/>
        </p:spPr>
        <p:txBody>
          <a:bodyPr wrap="square">
            <a:spAutoFit/>
          </a:bodyPr>
          <a:lstStyle/>
          <a:p>
            <a:r>
              <a:rPr lang="en-US" sz="1600" dirty="0">
                <a:solidFill>
                  <a:schemeClr val="dk2"/>
                </a:solidFill>
                <a:latin typeface="Montserrat"/>
              </a:rPr>
              <a:t>The UNION query combines all rows from both tables and provides NULL values for columns that do not exist in the respective tables.</a:t>
            </a:r>
            <a:endParaRPr lang="en-IN" sz="1600" dirty="0">
              <a:solidFill>
                <a:schemeClr val="dk2"/>
              </a:solidFill>
              <a:latin typeface="Montserrat"/>
            </a:endParaRPr>
          </a:p>
        </p:txBody>
      </p:sp>
      <p:graphicFrame>
        <p:nvGraphicFramePr>
          <p:cNvPr id="17" name="Table 16">
            <a:extLst>
              <a:ext uri="{FF2B5EF4-FFF2-40B4-BE49-F238E27FC236}">
                <a16:creationId xmlns:a16="http://schemas.microsoft.com/office/drawing/2014/main" id="{93CD8B19-DA47-EDFC-2556-F9D5BF66306A}"/>
              </a:ext>
            </a:extLst>
          </p:cNvPr>
          <p:cNvGraphicFramePr>
            <a:graphicFrameLocks noGrp="1"/>
          </p:cNvGraphicFramePr>
          <p:nvPr>
            <p:extLst>
              <p:ext uri="{D42A27DB-BD31-4B8C-83A1-F6EECF244321}">
                <p14:modId xmlns:p14="http://schemas.microsoft.com/office/powerpoint/2010/main" val="434079795"/>
              </p:ext>
            </p:extLst>
          </p:nvPr>
        </p:nvGraphicFramePr>
        <p:xfrm>
          <a:off x="2122715" y="1917392"/>
          <a:ext cx="5094513" cy="2683643"/>
        </p:xfrm>
        <a:graphic>
          <a:graphicData uri="http://schemas.openxmlformats.org/drawingml/2006/table">
            <a:tbl>
              <a:tblPr>
                <a:tableStyleId>{775DCB02-9BB8-47FD-8907-85C794F793BA}</a:tableStyleId>
              </a:tblPr>
              <a:tblGrid>
                <a:gridCol w="1698171">
                  <a:extLst>
                    <a:ext uri="{9D8B030D-6E8A-4147-A177-3AD203B41FA5}">
                      <a16:colId xmlns:a16="http://schemas.microsoft.com/office/drawing/2014/main" val="3302972125"/>
                    </a:ext>
                  </a:extLst>
                </a:gridCol>
                <a:gridCol w="1698171">
                  <a:extLst>
                    <a:ext uri="{9D8B030D-6E8A-4147-A177-3AD203B41FA5}">
                      <a16:colId xmlns:a16="http://schemas.microsoft.com/office/drawing/2014/main" val="2800011188"/>
                    </a:ext>
                  </a:extLst>
                </a:gridCol>
                <a:gridCol w="1698171">
                  <a:extLst>
                    <a:ext uri="{9D8B030D-6E8A-4147-A177-3AD203B41FA5}">
                      <a16:colId xmlns:a16="http://schemas.microsoft.com/office/drawing/2014/main" val="1061196185"/>
                    </a:ext>
                  </a:extLst>
                </a:gridCol>
              </a:tblGrid>
              <a:tr h="141225">
                <a:tc>
                  <a:txBody>
                    <a:bodyPr/>
                    <a:lstStyle/>
                    <a:p>
                      <a:pPr fontAlgn="b"/>
                      <a:r>
                        <a:rPr lang="en-IN" sz="900" b="1">
                          <a:effectLst/>
                        </a:rPr>
                        <a:t>Aspect</a:t>
                      </a:r>
                    </a:p>
                  </a:txBody>
                  <a:tcPr marL="47013" marR="47013" marT="23507" marB="23507" anchor="b"/>
                </a:tc>
                <a:tc>
                  <a:txBody>
                    <a:bodyPr/>
                    <a:lstStyle/>
                    <a:p>
                      <a:pPr fontAlgn="b"/>
                      <a:r>
                        <a:rPr lang="en-IN" sz="900" b="1">
                          <a:effectLst/>
                        </a:rPr>
                        <a:t>Joins</a:t>
                      </a:r>
                    </a:p>
                  </a:txBody>
                  <a:tcPr marL="47013" marR="47013" marT="23507" marB="23507" anchor="b"/>
                </a:tc>
                <a:tc>
                  <a:txBody>
                    <a:bodyPr/>
                    <a:lstStyle/>
                    <a:p>
                      <a:pPr fontAlgn="b"/>
                      <a:r>
                        <a:rPr lang="en-IN" sz="900" b="1">
                          <a:effectLst/>
                        </a:rPr>
                        <a:t>UNION</a:t>
                      </a:r>
                    </a:p>
                  </a:txBody>
                  <a:tcPr marL="47013" marR="47013" marT="23507" marB="23507" anchor="b"/>
                </a:tc>
                <a:extLst>
                  <a:ext uri="{0D108BD9-81ED-4DB2-BD59-A6C34878D82A}">
                    <a16:rowId xmlns:a16="http://schemas.microsoft.com/office/drawing/2014/main" val="1203203338"/>
                  </a:ext>
                </a:extLst>
              </a:tr>
              <a:tr h="540751">
                <a:tc>
                  <a:txBody>
                    <a:bodyPr/>
                    <a:lstStyle/>
                    <a:p>
                      <a:pPr fontAlgn="base"/>
                      <a:r>
                        <a:rPr lang="en-IN" sz="900">
                          <a:effectLst/>
                        </a:rPr>
                        <a:t>Purpose</a:t>
                      </a:r>
                    </a:p>
                  </a:txBody>
                  <a:tcPr marL="47013" marR="47013" marT="23507" marB="23507" anchor="ctr"/>
                </a:tc>
                <a:tc>
                  <a:txBody>
                    <a:bodyPr/>
                    <a:lstStyle/>
                    <a:p>
                      <a:pPr fontAlgn="base"/>
                      <a:r>
                        <a:rPr lang="en-US" sz="900">
                          <a:effectLst/>
                        </a:rPr>
                        <a:t>Retrieve data from related tables based on matching columns.</a:t>
                      </a:r>
                    </a:p>
                  </a:txBody>
                  <a:tcPr marL="47013" marR="47013" marT="23507" marB="23507" anchor="ctr"/>
                </a:tc>
                <a:tc>
                  <a:txBody>
                    <a:bodyPr/>
                    <a:lstStyle/>
                    <a:p>
                      <a:pPr fontAlgn="base"/>
                      <a:r>
                        <a:rPr lang="en-US" sz="900">
                          <a:effectLst/>
                        </a:rPr>
                        <a:t>Combine rows from multiple SELECT statements into a single result set.</a:t>
                      </a:r>
                    </a:p>
                  </a:txBody>
                  <a:tcPr marL="47013" marR="47013" marT="23507" marB="23507" anchor="ctr"/>
                </a:tc>
                <a:extLst>
                  <a:ext uri="{0D108BD9-81ED-4DB2-BD59-A6C34878D82A}">
                    <a16:rowId xmlns:a16="http://schemas.microsoft.com/office/drawing/2014/main" val="1036611193"/>
                  </a:ext>
                </a:extLst>
              </a:tr>
              <a:tr h="877217">
                <a:tc>
                  <a:txBody>
                    <a:bodyPr/>
                    <a:lstStyle/>
                    <a:p>
                      <a:pPr fontAlgn="base"/>
                      <a:r>
                        <a:rPr lang="en-IN" sz="900" dirty="0">
                          <a:effectLst/>
                        </a:rPr>
                        <a:t>Syntax</a:t>
                      </a:r>
                    </a:p>
                  </a:txBody>
                  <a:tcPr marL="47013" marR="47013" marT="23507" marB="23507" anchor="ctr"/>
                </a:tc>
                <a:tc>
                  <a:txBody>
                    <a:bodyPr/>
                    <a:lstStyle/>
                    <a:p>
                      <a:pPr fontAlgn="base"/>
                      <a:r>
                        <a:rPr lang="en-US" sz="900">
                          <a:effectLst/>
                        </a:rPr>
                        <a:t>Uses JOIN clause with ON condition to specify the relationship between tables.</a:t>
                      </a:r>
                    </a:p>
                  </a:txBody>
                  <a:tcPr marL="47013" marR="47013" marT="23507" marB="23507" anchor="ctr"/>
                </a:tc>
                <a:tc>
                  <a:txBody>
                    <a:bodyPr/>
                    <a:lstStyle/>
                    <a:p>
                      <a:pPr fontAlgn="base"/>
                      <a:r>
                        <a:rPr lang="en-US" sz="900">
                          <a:effectLst/>
                        </a:rPr>
                        <a:t>Uses UNION keyword to combine SELECT statements. Columns must have the same data types and number of columns.</a:t>
                      </a:r>
                    </a:p>
                  </a:txBody>
                  <a:tcPr marL="47013" marR="47013" marT="23507" marB="23507" anchor="ctr"/>
                </a:tc>
                <a:extLst>
                  <a:ext uri="{0D108BD9-81ED-4DB2-BD59-A6C34878D82A}">
                    <a16:rowId xmlns:a16="http://schemas.microsoft.com/office/drawing/2014/main" val="2688889333"/>
                  </a:ext>
                </a:extLst>
              </a:tr>
              <a:tr h="372517">
                <a:tc>
                  <a:txBody>
                    <a:bodyPr/>
                    <a:lstStyle/>
                    <a:p>
                      <a:pPr fontAlgn="base"/>
                      <a:r>
                        <a:rPr lang="en-IN" sz="900">
                          <a:effectLst/>
                        </a:rPr>
                        <a:t>Data Sources</a:t>
                      </a:r>
                    </a:p>
                  </a:txBody>
                  <a:tcPr marL="47013" marR="47013" marT="23507" marB="23507" anchor="ctr"/>
                </a:tc>
                <a:tc>
                  <a:txBody>
                    <a:bodyPr/>
                    <a:lstStyle/>
                    <a:p>
                      <a:pPr fontAlgn="base"/>
                      <a:r>
                        <a:rPr lang="en-US" sz="900">
                          <a:effectLst/>
                        </a:rPr>
                        <a:t>Combines rows from two or more tables.</a:t>
                      </a:r>
                    </a:p>
                  </a:txBody>
                  <a:tcPr marL="47013" marR="47013" marT="23507" marB="23507" anchor="ctr"/>
                </a:tc>
                <a:tc>
                  <a:txBody>
                    <a:bodyPr/>
                    <a:lstStyle/>
                    <a:p>
                      <a:pPr fontAlgn="base"/>
                      <a:r>
                        <a:rPr lang="en-US" sz="900">
                          <a:effectLst/>
                        </a:rPr>
                        <a:t>Combines rows from the same or similar tables.</a:t>
                      </a:r>
                    </a:p>
                  </a:txBody>
                  <a:tcPr marL="47013" marR="47013" marT="23507" marB="23507" anchor="ctr"/>
                </a:tc>
                <a:extLst>
                  <a:ext uri="{0D108BD9-81ED-4DB2-BD59-A6C34878D82A}">
                    <a16:rowId xmlns:a16="http://schemas.microsoft.com/office/drawing/2014/main" val="2628464334"/>
                  </a:ext>
                </a:extLst>
              </a:tr>
              <a:tr h="708984">
                <a:tc>
                  <a:txBody>
                    <a:bodyPr/>
                    <a:lstStyle/>
                    <a:p>
                      <a:pPr fontAlgn="base"/>
                      <a:r>
                        <a:rPr lang="en-IN" sz="900">
                          <a:effectLst/>
                        </a:rPr>
                        <a:t>Result Set</a:t>
                      </a:r>
                    </a:p>
                  </a:txBody>
                  <a:tcPr marL="47013" marR="47013" marT="23507" marB="23507" anchor="ctr"/>
                </a:tc>
                <a:tc>
                  <a:txBody>
                    <a:bodyPr/>
                    <a:lstStyle/>
                    <a:p>
                      <a:pPr fontAlgn="base"/>
                      <a:r>
                        <a:rPr lang="en-US" sz="900">
                          <a:effectLst/>
                        </a:rPr>
                        <a:t>Returns columns from multiple tables in the joined result set.</a:t>
                      </a:r>
                    </a:p>
                  </a:txBody>
                  <a:tcPr marL="47013" marR="47013" marT="23507" marB="23507" anchor="ctr"/>
                </a:tc>
                <a:tc>
                  <a:txBody>
                    <a:bodyPr/>
                    <a:lstStyle/>
                    <a:p>
                      <a:pPr fontAlgn="base"/>
                      <a:r>
                        <a:rPr lang="en-US" sz="900" dirty="0">
                          <a:effectLst/>
                        </a:rPr>
                        <a:t>Returns columns from each SELECT statement stacked on top of each other in a single result set.</a:t>
                      </a:r>
                    </a:p>
                  </a:txBody>
                  <a:tcPr marL="47013" marR="47013" marT="23507" marB="23507" anchor="ctr"/>
                </a:tc>
                <a:extLst>
                  <a:ext uri="{0D108BD9-81ED-4DB2-BD59-A6C34878D82A}">
                    <a16:rowId xmlns:a16="http://schemas.microsoft.com/office/drawing/2014/main" val="1850277915"/>
                  </a:ext>
                </a:extLst>
              </a:tr>
            </a:tbl>
          </a:graphicData>
        </a:graphic>
      </p:graphicFrame>
    </p:spTree>
    <p:extLst>
      <p:ext uri="{BB962C8B-B14F-4D97-AF65-F5344CB8AC3E}">
        <p14:creationId xmlns:p14="http://schemas.microsoft.com/office/powerpoint/2010/main" val="264215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Union</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roup 7">
            <a:extLst>
              <a:ext uri="{FF2B5EF4-FFF2-40B4-BE49-F238E27FC236}">
                <a16:creationId xmlns:a16="http://schemas.microsoft.com/office/drawing/2014/main" id="{EE632114-9C83-2EB0-2DD9-ECF7C9EEB1EC}"/>
              </a:ext>
            </a:extLst>
          </p:cNvPr>
          <p:cNvGrpSpPr/>
          <p:nvPr/>
        </p:nvGrpSpPr>
        <p:grpSpPr>
          <a:xfrm>
            <a:off x="167373" y="1194259"/>
            <a:ext cx="4490352" cy="3555131"/>
            <a:chOff x="2760863" y="887454"/>
            <a:chExt cx="4049214" cy="4049216"/>
          </a:xfrm>
        </p:grpSpPr>
        <p:pic>
          <p:nvPicPr>
            <p:cNvPr id="10" name="Picture 4" descr="Command, Line Icon in Colocons Free">
              <a:extLst>
                <a:ext uri="{FF2B5EF4-FFF2-40B4-BE49-F238E27FC236}">
                  <a16:creationId xmlns:a16="http://schemas.microsoft.com/office/drawing/2014/main" id="{B0F83937-F783-FD11-8E14-BA07E040B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5" y="887454"/>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A41F2702-9C4E-48EB-DE83-847E1A81B0B3}"/>
                </a:ext>
              </a:extLst>
            </p:cNvPr>
            <p:cNvSpPr/>
            <p:nvPr/>
          </p:nvSpPr>
          <p:spPr>
            <a:xfrm>
              <a:off x="2760863"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13" name="TextBox 12">
            <a:extLst>
              <a:ext uri="{FF2B5EF4-FFF2-40B4-BE49-F238E27FC236}">
                <a16:creationId xmlns:a16="http://schemas.microsoft.com/office/drawing/2014/main" id="{4C52F469-A7D3-98CF-C07A-CA5514B9D5F6}"/>
              </a:ext>
            </a:extLst>
          </p:cNvPr>
          <p:cNvSpPr txBox="1"/>
          <p:nvPr/>
        </p:nvSpPr>
        <p:spPr>
          <a:xfrm>
            <a:off x="261233" y="2063883"/>
            <a:ext cx="4310742" cy="1815882"/>
          </a:xfrm>
          <a:prstGeom prst="rect">
            <a:avLst/>
          </a:prstGeom>
          <a:noFill/>
        </p:spPr>
        <p:txBody>
          <a:bodyPr wrap="square">
            <a:spAutoFit/>
          </a:bodyPr>
          <a:lstStyle/>
          <a:p>
            <a:r>
              <a:rPr lang="en-IN" dirty="0">
                <a:solidFill>
                  <a:schemeClr val="bg1"/>
                </a:solidFill>
              </a:rPr>
              <a:t>SELECT </a:t>
            </a:r>
            <a:r>
              <a:rPr lang="en-IN" dirty="0" err="1">
                <a:solidFill>
                  <a:schemeClr val="bg1"/>
                </a:solidFill>
              </a:rPr>
              <a:t>CustomerID</a:t>
            </a:r>
            <a:r>
              <a:rPr lang="en-IN" dirty="0">
                <a:solidFill>
                  <a:schemeClr val="bg1"/>
                </a:solidFill>
              </a:rPr>
              <a:t>, </a:t>
            </a:r>
            <a:r>
              <a:rPr lang="en-IN" dirty="0" err="1">
                <a:solidFill>
                  <a:schemeClr val="bg1"/>
                </a:solidFill>
              </a:rPr>
              <a:t>CustomerName</a:t>
            </a:r>
            <a:r>
              <a:rPr lang="en-IN" dirty="0">
                <a:solidFill>
                  <a:schemeClr val="bg1"/>
                </a:solidFill>
              </a:rPr>
              <a:t>, Country, NULL AS </a:t>
            </a:r>
            <a:r>
              <a:rPr lang="en-IN" dirty="0" err="1">
                <a:solidFill>
                  <a:schemeClr val="bg1"/>
                </a:solidFill>
              </a:rPr>
              <a:t>OrderID</a:t>
            </a:r>
            <a:r>
              <a:rPr lang="en-IN" dirty="0">
                <a:solidFill>
                  <a:schemeClr val="bg1"/>
                </a:solidFill>
              </a:rPr>
              <a:t>, NULL AS </a:t>
            </a:r>
            <a:r>
              <a:rPr lang="en-IN" dirty="0" err="1">
                <a:solidFill>
                  <a:schemeClr val="bg1"/>
                </a:solidFill>
              </a:rPr>
              <a:t>OrderDate</a:t>
            </a:r>
            <a:endParaRPr lang="en-IN" dirty="0">
              <a:solidFill>
                <a:schemeClr val="bg1"/>
              </a:solidFill>
            </a:endParaRPr>
          </a:p>
          <a:p>
            <a:r>
              <a:rPr lang="en-IN" dirty="0">
                <a:solidFill>
                  <a:schemeClr val="bg1"/>
                </a:solidFill>
              </a:rPr>
              <a:t>FROM Customers</a:t>
            </a:r>
          </a:p>
          <a:p>
            <a:r>
              <a:rPr lang="en-IN" dirty="0">
                <a:solidFill>
                  <a:schemeClr val="bg1"/>
                </a:solidFill>
              </a:rPr>
              <a:t>UNION</a:t>
            </a:r>
          </a:p>
          <a:p>
            <a:r>
              <a:rPr lang="en-IN" dirty="0">
                <a:solidFill>
                  <a:schemeClr val="bg1"/>
                </a:solidFill>
              </a:rPr>
              <a:t>SELECT NULL AS </a:t>
            </a:r>
            <a:r>
              <a:rPr lang="en-IN" dirty="0" err="1">
                <a:solidFill>
                  <a:schemeClr val="bg1"/>
                </a:solidFill>
              </a:rPr>
              <a:t>CustomerID</a:t>
            </a:r>
            <a:r>
              <a:rPr lang="en-IN" dirty="0">
                <a:solidFill>
                  <a:schemeClr val="bg1"/>
                </a:solidFill>
              </a:rPr>
              <a:t>, NULL AS </a:t>
            </a:r>
            <a:r>
              <a:rPr lang="en-IN" dirty="0" err="1">
                <a:solidFill>
                  <a:schemeClr val="bg1"/>
                </a:solidFill>
              </a:rPr>
              <a:t>CustomerName</a:t>
            </a:r>
            <a:r>
              <a:rPr lang="en-IN" dirty="0">
                <a:solidFill>
                  <a:schemeClr val="bg1"/>
                </a:solidFill>
              </a:rPr>
              <a:t>, NULL AS Country, </a:t>
            </a:r>
            <a:r>
              <a:rPr lang="en-IN" dirty="0" err="1">
                <a:solidFill>
                  <a:schemeClr val="bg1"/>
                </a:solidFill>
              </a:rPr>
              <a:t>OrderID</a:t>
            </a:r>
            <a:r>
              <a:rPr lang="en-IN" dirty="0">
                <a:solidFill>
                  <a:schemeClr val="bg1"/>
                </a:solidFill>
              </a:rPr>
              <a:t>, </a:t>
            </a:r>
            <a:r>
              <a:rPr lang="en-IN" dirty="0" err="1">
                <a:solidFill>
                  <a:schemeClr val="bg1"/>
                </a:solidFill>
              </a:rPr>
              <a:t>OrderDate</a:t>
            </a:r>
            <a:endParaRPr lang="en-IN" dirty="0">
              <a:solidFill>
                <a:schemeClr val="bg1"/>
              </a:solidFill>
            </a:endParaRPr>
          </a:p>
          <a:p>
            <a:r>
              <a:rPr lang="en-IN" dirty="0">
                <a:solidFill>
                  <a:schemeClr val="bg1"/>
                </a:solidFill>
              </a:rPr>
              <a:t>FROM Orders;</a:t>
            </a:r>
          </a:p>
        </p:txBody>
      </p:sp>
      <p:graphicFrame>
        <p:nvGraphicFramePr>
          <p:cNvPr id="14" name="Table 13">
            <a:extLst>
              <a:ext uri="{FF2B5EF4-FFF2-40B4-BE49-F238E27FC236}">
                <a16:creationId xmlns:a16="http://schemas.microsoft.com/office/drawing/2014/main" id="{23FC78B3-49BE-B61D-326B-0936E3E32170}"/>
              </a:ext>
            </a:extLst>
          </p:cNvPr>
          <p:cNvGraphicFramePr>
            <a:graphicFrameLocks noGrp="1"/>
          </p:cNvGraphicFramePr>
          <p:nvPr/>
        </p:nvGraphicFramePr>
        <p:xfrm>
          <a:off x="4751580" y="1262201"/>
          <a:ext cx="4392420" cy="3419245"/>
        </p:xfrm>
        <a:graphic>
          <a:graphicData uri="http://schemas.openxmlformats.org/drawingml/2006/table">
            <a:tbl>
              <a:tblPr>
                <a:tableStyleId>{775DCB02-9BB8-47FD-8907-85C794F793BA}</a:tableStyleId>
              </a:tblPr>
              <a:tblGrid>
                <a:gridCol w="878484">
                  <a:extLst>
                    <a:ext uri="{9D8B030D-6E8A-4147-A177-3AD203B41FA5}">
                      <a16:colId xmlns:a16="http://schemas.microsoft.com/office/drawing/2014/main" val="1841985808"/>
                    </a:ext>
                  </a:extLst>
                </a:gridCol>
                <a:gridCol w="878484">
                  <a:extLst>
                    <a:ext uri="{9D8B030D-6E8A-4147-A177-3AD203B41FA5}">
                      <a16:colId xmlns:a16="http://schemas.microsoft.com/office/drawing/2014/main" val="3760466703"/>
                    </a:ext>
                  </a:extLst>
                </a:gridCol>
                <a:gridCol w="878484">
                  <a:extLst>
                    <a:ext uri="{9D8B030D-6E8A-4147-A177-3AD203B41FA5}">
                      <a16:colId xmlns:a16="http://schemas.microsoft.com/office/drawing/2014/main" val="1218308850"/>
                    </a:ext>
                  </a:extLst>
                </a:gridCol>
                <a:gridCol w="878484">
                  <a:extLst>
                    <a:ext uri="{9D8B030D-6E8A-4147-A177-3AD203B41FA5}">
                      <a16:colId xmlns:a16="http://schemas.microsoft.com/office/drawing/2014/main" val="4218424110"/>
                    </a:ext>
                  </a:extLst>
                </a:gridCol>
                <a:gridCol w="878484">
                  <a:extLst>
                    <a:ext uri="{9D8B030D-6E8A-4147-A177-3AD203B41FA5}">
                      <a16:colId xmlns:a16="http://schemas.microsoft.com/office/drawing/2014/main" val="666933531"/>
                    </a:ext>
                  </a:extLst>
                </a:gridCol>
              </a:tblGrid>
              <a:tr h="407916">
                <a:tc>
                  <a:txBody>
                    <a:bodyPr/>
                    <a:lstStyle/>
                    <a:p>
                      <a:pPr fontAlgn="b"/>
                      <a:r>
                        <a:rPr lang="en-IN" sz="800" b="1">
                          <a:effectLst/>
                        </a:rPr>
                        <a:t>CustomerID</a:t>
                      </a:r>
                    </a:p>
                  </a:txBody>
                  <a:tcPr marL="50990" marR="50990" marT="25495" marB="25495" anchor="b"/>
                </a:tc>
                <a:tc>
                  <a:txBody>
                    <a:bodyPr/>
                    <a:lstStyle/>
                    <a:p>
                      <a:pPr fontAlgn="b"/>
                      <a:r>
                        <a:rPr lang="en-IN" sz="800" b="1">
                          <a:effectLst/>
                        </a:rPr>
                        <a:t>CustomerName</a:t>
                      </a:r>
                    </a:p>
                  </a:txBody>
                  <a:tcPr marL="50990" marR="50990" marT="25495" marB="25495" anchor="b"/>
                </a:tc>
                <a:tc>
                  <a:txBody>
                    <a:bodyPr/>
                    <a:lstStyle/>
                    <a:p>
                      <a:pPr fontAlgn="b"/>
                      <a:r>
                        <a:rPr lang="en-IN" sz="800" b="1">
                          <a:effectLst/>
                        </a:rPr>
                        <a:t>Country</a:t>
                      </a:r>
                    </a:p>
                  </a:txBody>
                  <a:tcPr marL="50990" marR="50990" marT="25495" marB="25495" anchor="b"/>
                </a:tc>
                <a:tc>
                  <a:txBody>
                    <a:bodyPr/>
                    <a:lstStyle/>
                    <a:p>
                      <a:pPr fontAlgn="b"/>
                      <a:r>
                        <a:rPr lang="en-IN" sz="800" b="1">
                          <a:effectLst/>
                        </a:rPr>
                        <a:t>OrderID</a:t>
                      </a:r>
                    </a:p>
                  </a:txBody>
                  <a:tcPr marL="50990" marR="50990" marT="25495" marB="25495" anchor="b"/>
                </a:tc>
                <a:tc>
                  <a:txBody>
                    <a:bodyPr/>
                    <a:lstStyle/>
                    <a:p>
                      <a:pPr fontAlgn="b"/>
                      <a:r>
                        <a:rPr lang="en-IN" sz="800" b="1">
                          <a:effectLst/>
                        </a:rPr>
                        <a:t>OrderDate</a:t>
                      </a:r>
                    </a:p>
                  </a:txBody>
                  <a:tcPr marL="50990" marR="50990" marT="25495" marB="25495" anchor="b"/>
                </a:tc>
                <a:extLst>
                  <a:ext uri="{0D108BD9-81ED-4DB2-BD59-A6C34878D82A}">
                    <a16:rowId xmlns:a16="http://schemas.microsoft.com/office/drawing/2014/main" val="414987881"/>
                  </a:ext>
                </a:extLst>
              </a:tr>
              <a:tr h="288941">
                <a:tc>
                  <a:txBody>
                    <a:bodyPr/>
                    <a:lstStyle/>
                    <a:p>
                      <a:pPr fontAlgn="base"/>
                      <a:r>
                        <a:rPr lang="en-IN" sz="800">
                          <a:effectLst/>
                        </a:rPr>
                        <a:t>1</a:t>
                      </a:r>
                    </a:p>
                  </a:txBody>
                  <a:tcPr marL="50990" marR="50990" marT="25495" marB="25495" anchor="ctr"/>
                </a:tc>
                <a:tc>
                  <a:txBody>
                    <a:bodyPr/>
                    <a:lstStyle/>
                    <a:p>
                      <a:pPr fontAlgn="base"/>
                      <a:r>
                        <a:rPr lang="en-IN" sz="800">
                          <a:effectLst/>
                        </a:rPr>
                        <a:t>John Smith</a:t>
                      </a:r>
                    </a:p>
                  </a:txBody>
                  <a:tcPr marL="50990" marR="50990" marT="25495" marB="25495" anchor="ctr"/>
                </a:tc>
                <a:tc>
                  <a:txBody>
                    <a:bodyPr/>
                    <a:lstStyle/>
                    <a:p>
                      <a:pPr fontAlgn="base"/>
                      <a:r>
                        <a:rPr lang="en-IN" sz="800">
                          <a:effectLst/>
                        </a:rPr>
                        <a:t>USA</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extLst>
                  <a:ext uri="{0D108BD9-81ED-4DB2-BD59-A6C34878D82A}">
                    <a16:rowId xmlns:a16="http://schemas.microsoft.com/office/drawing/2014/main" val="398163794"/>
                  </a:ext>
                </a:extLst>
              </a:tr>
              <a:tr h="288941">
                <a:tc>
                  <a:txBody>
                    <a:bodyPr/>
                    <a:lstStyle/>
                    <a:p>
                      <a:pPr fontAlgn="base"/>
                      <a:r>
                        <a:rPr lang="en-IN" sz="800">
                          <a:effectLst/>
                        </a:rPr>
                        <a:t>2</a:t>
                      </a:r>
                    </a:p>
                  </a:txBody>
                  <a:tcPr marL="50990" marR="50990" marT="25495" marB="25495" anchor="ctr"/>
                </a:tc>
                <a:tc>
                  <a:txBody>
                    <a:bodyPr/>
                    <a:lstStyle/>
                    <a:p>
                      <a:pPr fontAlgn="base"/>
                      <a:r>
                        <a:rPr lang="en-IN" sz="800">
                          <a:effectLst/>
                        </a:rPr>
                        <a:t>Jane Doe</a:t>
                      </a:r>
                    </a:p>
                  </a:txBody>
                  <a:tcPr marL="50990" marR="50990" marT="25495" marB="25495" anchor="ctr"/>
                </a:tc>
                <a:tc>
                  <a:txBody>
                    <a:bodyPr/>
                    <a:lstStyle/>
                    <a:p>
                      <a:pPr fontAlgn="base"/>
                      <a:r>
                        <a:rPr lang="en-IN" sz="800">
                          <a:effectLst/>
                        </a:rPr>
                        <a:t>Canada</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extLst>
                  <a:ext uri="{0D108BD9-81ED-4DB2-BD59-A6C34878D82A}">
                    <a16:rowId xmlns:a16="http://schemas.microsoft.com/office/drawing/2014/main" val="1202694352"/>
                  </a:ext>
                </a:extLst>
              </a:tr>
              <a:tr h="407916">
                <a:tc>
                  <a:txBody>
                    <a:bodyPr/>
                    <a:lstStyle/>
                    <a:p>
                      <a:pPr fontAlgn="base"/>
                      <a:r>
                        <a:rPr lang="en-IN" sz="800">
                          <a:effectLst/>
                        </a:rPr>
                        <a:t>3</a:t>
                      </a:r>
                    </a:p>
                  </a:txBody>
                  <a:tcPr marL="50990" marR="50990" marT="25495" marB="25495" anchor="ctr"/>
                </a:tc>
                <a:tc>
                  <a:txBody>
                    <a:bodyPr/>
                    <a:lstStyle/>
                    <a:p>
                      <a:pPr fontAlgn="base"/>
                      <a:r>
                        <a:rPr lang="en-IN" sz="800">
                          <a:effectLst/>
                        </a:rPr>
                        <a:t>Michael Johnson</a:t>
                      </a:r>
                    </a:p>
                  </a:txBody>
                  <a:tcPr marL="50990" marR="50990" marT="25495" marB="25495" anchor="ctr"/>
                </a:tc>
                <a:tc>
                  <a:txBody>
                    <a:bodyPr/>
                    <a:lstStyle/>
                    <a:p>
                      <a:pPr fontAlgn="base"/>
                      <a:r>
                        <a:rPr lang="en-IN" sz="800">
                          <a:effectLst/>
                        </a:rPr>
                        <a:t>UK</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extLst>
                  <a:ext uri="{0D108BD9-81ED-4DB2-BD59-A6C34878D82A}">
                    <a16:rowId xmlns:a16="http://schemas.microsoft.com/office/drawing/2014/main" val="3557183704"/>
                  </a:ext>
                </a:extLst>
              </a:tr>
              <a:tr h="407916">
                <a:tc>
                  <a:txBody>
                    <a:bodyPr/>
                    <a:lstStyle/>
                    <a:p>
                      <a:pPr fontAlgn="base"/>
                      <a:r>
                        <a:rPr lang="en-IN" sz="800">
                          <a:effectLst/>
                        </a:rPr>
                        <a:t>4</a:t>
                      </a:r>
                    </a:p>
                  </a:txBody>
                  <a:tcPr marL="50990" marR="50990" marT="25495" marB="25495" anchor="ctr"/>
                </a:tc>
                <a:tc>
                  <a:txBody>
                    <a:bodyPr/>
                    <a:lstStyle/>
                    <a:p>
                      <a:pPr fontAlgn="base"/>
                      <a:r>
                        <a:rPr lang="en-IN" sz="800">
                          <a:effectLst/>
                        </a:rPr>
                        <a:t>Deepthi Narayan</a:t>
                      </a:r>
                    </a:p>
                  </a:txBody>
                  <a:tcPr marL="50990" marR="50990" marT="25495" marB="25495" anchor="ctr"/>
                </a:tc>
                <a:tc>
                  <a:txBody>
                    <a:bodyPr/>
                    <a:lstStyle/>
                    <a:p>
                      <a:pPr fontAlgn="base"/>
                      <a:r>
                        <a:rPr lang="en-IN" sz="800">
                          <a:effectLst/>
                        </a:rPr>
                        <a:t>India</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dirty="0">
                          <a:effectLst/>
                        </a:rPr>
                        <a:t>NULL</a:t>
                      </a:r>
                    </a:p>
                  </a:txBody>
                  <a:tcPr marL="50990" marR="50990" marT="25495" marB="25495" anchor="ctr"/>
                </a:tc>
                <a:extLst>
                  <a:ext uri="{0D108BD9-81ED-4DB2-BD59-A6C34878D82A}">
                    <a16:rowId xmlns:a16="http://schemas.microsoft.com/office/drawing/2014/main" val="51361428"/>
                  </a:ext>
                </a:extLst>
              </a:tr>
              <a:tr h="288941">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101</a:t>
                      </a:r>
                    </a:p>
                  </a:txBody>
                  <a:tcPr marL="50990" marR="50990" marT="25495" marB="25495" anchor="ctr"/>
                </a:tc>
                <a:tc>
                  <a:txBody>
                    <a:bodyPr/>
                    <a:lstStyle/>
                    <a:p>
                      <a:pPr fontAlgn="base"/>
                      <a:r>
                        <a:rPr lang="en-IN" sz="800">
                          <a:effectLst/>
                        </a:rPr>
                        <a:t>2023-07-15</a:t>
                      </a:r>
                    </a:p>
                  </a:txBody>
                  <a:tcPr marL="50990" marR="50990" marT="25495" marB="25495" anchor="ctr"/>
                </a:tc>
                <a:extLst>
                  <a:ext uri="{0D108BD9-81ED-4DB2-BD59-A6C34878D82A}">
                    <a16:rowId xmlns:a16="http://schemas.microsoft.com/office/drawing/2014/main" val="336944720"/>
                  </a:ext>
                </a:extLst>
              </a:tr>
              <a:tr h="288941">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102</a:t>
                      </a:r>
                    </a:p>
                  </a:txBody>
                  <a:tcPr marL="50990" marR="50990" marT="25495" marB="25495" anchor="ctr"/>
                </a:tc>
                <a:tc>
                  <a:txBody>
                    <a:bodyPr/>
                    <a:lstStyle/>
                    <a:p>
                      <a:pPr fontAlgn="base"/>
                      <a:r>
                        <a:rPr lang="en-IN" sz="800">
                          <a:effectLst/>
                        </a:rPr>
                        <a:t>2023-07-16</a:t>
                      </a:r>
                    </a:p>
                  </a:txBody>
                  <a:tcPr marL="50990" marR="50990" marT="25495" marB="25495" anchor="ctr"/>
                </a:tc>
                <a:extLst>
                  <a:ext uri="{0D108BD9-81ED-4DB2-BD59-A6C34878D82A}">
                    <a16:rowId xmlns:a16="http://schemas.microsoft.com/office/drawing/2014/main" val="3842517524"/>
                  </a:ext>
                </a:extLst>
              </a:tr>
              <a:tr h="288941">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103</a:t>
                      </a:r>
                    </a:p>
                  </a:txBody>
                  <a:tcPr marL="50990" marR="50990" marT="25495" marB="25495" anchor="ctr"/>
                </a:tc>
                <a:tc>
                  <a:txBody>
                    <a:bodyPr/>
                    <a:lstStyle/>
                    <a:p>
                      <a:pPr fontAlgn="base"/>
                      <a:r>
                        <a:rPr lang="en-IN" sz="800">
                          <a:effectLst/>
                        </a:rPr>
                        <a:t>2023-07-17</a:t>
                      </a:r>
                    </a:p>
                  </a:txBody>
                  <a:tcPr marL="50990" marR="50990" marT="25495" marB="25495" anchor="ctr"/>
                </a:tc>
                <a:extLst>
                  <a:ext uri="{0D108BD9-81ED-4DB2-BD59-A6C34878D82A}">
                    <a16:rowId xmlns:a16="http://schemas.microsoft.com/office/drawing/2014/main" val="1647627713"/>
                  </a:ext>
                </a:extLst>
              </a:tr>
              <a:tr h="288941">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104</a:t>
                      </a:r>
                    </a:p>
                  </a:txBody>
                  <a:tcPr marL="50990" marR="50990" marT="25495" marB="25495" anchor="ctr"/>
                </a:tc>
                <a:tc>
                  <a:txBody>
                    <a:bodyPr/>
                    <a:lstStyle/>
                    <a:p>
                      <a:pPr fontAlgn="base"/>
                      <a:r>
                        <a:rPr lang="en-IN" sz="800">
                          <a:effectLst/>
                        </a:rPr>
                        <a:t>2023-07-18</a:t>
                      </a:r>
                    </a:p>
                  </a:txBody>
                  <a:tcPr marL="50990" marR="50990" marT="25495" marB="25495" anchor="ctr"/>
                </a:tc>
                <a:extLst>
                  <a:ext uri="{0D108BD9-81ED-4DB2-BD59-A6C34878D82A}">
                    <a16:rowId xmlns:a16="http://schemas.microsoft.com/office/drawing/2014/main" val="1396627164"/>
                  </a:ext>
                </a:extLst>
              </a:tr>
              <a:tr h="288941">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105</a:t>
                      </a:r>
                    </a:p>
                  </a:txBody>
                  <a:tcPr marL="50990" marR="50990" marT="25495" marB="25495" anchor="ctr"/>
                </a:tc>
                <a:tc>
                  <a:txBody>
                    <a:bodyPr/>
                    <a:lstStyle/>
                    <a:p>
                      <a:pPr fontAlgn="base"/>
                      <a:r>
                        <a:rPr lang="en-IN" sz="800">
                          <a:effectLst/>
                        </a:rPr>
                        <a:t>2023-07-18</a:t>
                      </a:r>
                    </a:p>
                  </a:txBody>
                  <a:tcPr marL="50990" marR="50990" marT="25495" marB="25495" anchor="ctr"/>
                </a:tc>
                <a:extLst>
                  <a:ext uri="{0D108BD9-81ED-4DB2-BD59-A6C34878D82A}">
                    <a16:rowId xmlns:a16="http://schemas.microsoft.com/office/drawing/2014/main" val="981611355"/>
                  </a:ext>
                </a:extLst>
              </a:tr>
              <a:tr h="169965">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NULL</a:t>
                      </a:r>
                    </a:p>
                  </a:txBody>
                  <a:tcPr marL="50990" marR="50990" marT="25495" marB="25495" anchor="ctr"/>
                </a:tc>
                <a:tc>
                  <a:txBody>
                    <a:bodyPr/>
                    <a:lstStyle/>
                    <a:p>
                      <a:pPr fontAlgn="base"/>
                      <a:r>
                        <a:rPr lang="en-IN" sz="800">
                          <a:effectLst/>
                        </a:rPr>
                        <a:t>106</a:t>
                      </a:r>
                    </a:p>
                  </a:txBody>
                  <a:tcPr marL="50990" marR="50990" marT="25495" marB="25495" anchor="ctr"/>
                </a:tc>
                <a:tc>
                  <a:txBody>
                    <a:bodyPr/>
                    <a:lstStyle/>
                    <a:p>
                      <a:pPr fontAlgn="base"/>
                      <a:r>
                        <a:rPr lang="en-IN" sz="800" dirty="0">
                          <a:effectLst/>
                        </a:rPr>
                        <a:t>NULL</a:t>
                      </a:r>
                    </a:p>
                  </a:txBody>
                  <a:tcPr marL="50990" marR="50990" marT="25495" marB="25495" anchor="ctr"/>
                </a:tc>
                <a:extLst>
                  <a:ext uri="{0D108BD9-81ED-4DB2-BD59-A6C34878D82A}">
                    <a16:rowId xmlns:a16="http://schemas.microsoft.com/office/drawing/2014/main" val="3768874428"/>
                  </a:ext>
                </a:extLst>
              </a:tr>
            </a:tbl>
          </a:graphicData>
        </a:graphic>
      </p:graphicFrame>
    </p:spTree>
    <p:extLst>
      <p:ext uri="{BB962C8B-B14F-4D97-AF65-F5344CB8AC3E}">
        <p14:creationId xmlns:p14="http://schemas.microsoft.com/office/powerpoint/2010/main" val="15138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Views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5F658C01-AB69-309F-4E5D-CFA1FBE807BB}"/>
              </a:ext>
            </a:extLst>
          </p:cNvPr>
          <p:cNvSpPr txBox="1"/>
          <p:nvPr/>
        </p:nvSpPr>
        <p:spPr>
          <a:xfrm>
            <a:off x="1053193" y="1843649"/>
            <a:ext cx="7717499" cy="1323439"/>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Views are virtual tables that display data from one or more underlying tables. </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allow you to simplify complex queries and provide a customized view of the data to users.</a:t>
            </a:r>
            <a:endParaRPr lang="en-US" sz="1600" dirty="0">
              <a:solidFill>
                <a:schemeClr val="dk2"/>
              </a:solidFill>
              <a:latin typeface="Montserrat"/>
              <a:sym typeface="Montserrat"/>
            </a:endParaRPr>
          </a:p>
        </p:txBody>
      </p:sp>
    </p:spTree>
    <p:extLst>
      <p:ext uri="{BB962C8B-B14F-4D97-AF65-F5344CB8AC3E}">
        <p14:creationId xmlns:p14="http://schemas.microsoft.com/office/powerpoint/2010/main" val="414225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Views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80410DC2-65EC-25AF-0A5C-B0E466EE075B}"/>
              </a:ext>
            </a:extLst>
          </p:cNvPr>
          <p:cNvGraphicFramePr>
            <a:graphicFrameLocks noGrp="1"/>
          </p:cNvGraphicFramePr>
          <p:nvPr>
            <p:extLst>
              <p:ext uri="{D42A27DB-BD31-4B8C-83A1-F6EECF244321}">
                <p14:modId xmlns:p14="http://schemas.microsoft.com/office/powerpoint/2010/main" val="2650148564"/>
              </p:ext>
            </p:extLst>
          </p:nvPr>
        </p:nvGraphicFramePr>
        <p:xfrm>
          <a:off x="3061607" y="1967265"/>
          <a:ext cx="3583668" cy="2377440"/>
        </p:xfrm>
        <a:graphic>
          <a:graphicData uri="http://schemas.openxmlformats.org/drawingml/2006/table">
            <a:tbl>
              <a:tblPr>
                <a:tableStyleId>{284E427A-3D55-4303-BF80-6455036E1DE7}</a:tableStyleId>
              </a:tblPr>
              <a:tblGrid>
                <a:gridCol w="1510393">
                  <a:extLst>
                    <a:ext uri="{9D8B030D-6E8A-4147-A177-3AD203B41FA5}">
                      <a16:colId xmlns:a16="http://schemas.microsoft.com/office/drawing/2014/main" val="4159610422"/>
                    </a:ext>
                  </a:extLst>
                </a:gridCol>
                <a:gridCol w="2073275">
                  <a:extLst>
                    <a:ext uri="{9D8B030D-6E8A-4147-A177-3AD203B41FA5}">
                      <a16:colId xmlns:a16="http://schemas.microsoft.com/office/drawing/2014/main" val="584213068"/>
                    </a:ext>
                  </a:extLst>
                </a:gridCol>
              </a:tblGrid>
              <a:tr h="0">
                <a:tc>
                  <a:txBody>
                    <a:bodyPr/>
                    <a:lstStyle/>
                    <a:p>
                      <a:pPr algn="ctr" fontAlgn="base"/>
                      <a:r>
                        <a:rPr lang="en-IN" dirty="0">
                          <a:effectLst/>
                        </a:rPr>
                        <a:t>Simplify Complex Queries</a:t>
                      </a:r>
                    </a:p>
                  </a:txBody>
                  <a:tcPr anchor="ctr"/>
                </a:tc>
                <a:tc>
                  <a:txBody>
                    <a:bodyPr/>
                    <a:lstStyle/>
                    <a:p>
                      <a:pPr algn="ctr" fontAlgn="base"/>
                      <a:r>
                        <a:rPr lang="en-IN" dirty="0">
                          <a:effectLst/>
                        </a:rPr>
                        <a:t>Code Reusability</a:t>
                      </a:r>
                    </a:p>
                  </a:txBody>
                  <a:tcPr anchor="ctr"/>
                </a:tc>
                <a:extLst>
                  <a:ext uri="{0D108BD9-81ED-4DB2-BD59-A6C34878D82A}">
                    <a16:rowId xmlns:a16="http://schemas.microsoft.com/office/drawing/2014/main" val="3674386935"/>
                  </a:ext>
                </a:extLst>
              </a:tr>
              <a:tr h="0">
                <a:tc>
                  <a:txBody>
                    <a:bodyPr/>
                    <a:lstStyle/>
                    <a:p>
                      <a:pPr algn="ctr" fontAlgn="base"/>
                      <a:r>
                        <a:rPr lang="en-IN">
                          <a:effectLst/>
                        </a:rPr>
                        <a:t>Data Security</a:t>
                      </a:r>
                    </a:p>
                  </a:txBody>
                  <a:tcPr anchor="ctr"/>
                </a:tc>
                <a:tc>
                  <a:txBody>
                    <a:bodyPr/>
                    <a:lstStyle/>
                    <a:p>
                      <a:pPr algn="ctr" fontAlgn="base"/>
                      <a:r>
                        <a:rPr lang="en-IN">
                          <a:effectLst/>
                        </a:rPr>
                        <a:t>Reporting and Analysis</a:t>
                      </a:r>
                    </a:p>
                  </a:txBody>
                  <a:tcPr anchor="ctr"/>
                </a:tc>
                <a:extLst>
                  <a:ext uri="{0D108BD9-81ED-4DB2-BD59-A6C34878D82A}">
                    <a16:rowId xmlns:a16="http://schemas.microsoft.com/office/drawing/2014/main" val="443740596"/>
                  </a:ext>
                </a:extLst>
              </a:tr>
              <a:tr h="0">
                <a:tc>
                  <a:txBody>
                    <a:bodyPr/>
                    <a:lstStyle/>
                    <a:p>
                      <a:pPr algn="ctr" fontAlgn="base"/>
                      <a:r>
                        <a:rPr lang="en-IN">
                          <a:effectLst/>
                        </a:rPr>
                        <a:t>Data Abstraction</a:t>
                      </a:r>
                    </a:p>
                  </a:txBody>
                  <a:tcPr anchor="ctr"/>
                </a:tc>
                <a:tc>
                  <a:txBody>
                    <a:bodyPr/>
                    <a:lstStyle/>
                    <a:p>
                      <a:pPr algn="ctr" fontAlgn="base"/>
                      <a:r>
                        <a:rPr lang="en-IN">
                          <a:effectLst/>
                        </a:rPr>
                        <a:t>Simplicity and Maintainability</a:t>
                      </a:r>
                    </a:p>
                  </a:txBody>
                  <a:tcPr anchor="ctr"/>
                </a:tc>
                <a:extLst>
                  <a:ext uri="{0D108BD9-81ED-4DB2-BD59-A6C34878D82A}">
                    <a16:rowId xmlns:a16="http://schemas.microsoft.com/office/drawing/2014/main" val="1362247953"/>
                  </a:ext>
                </a:extLst>
              </a:tr>
              <a:tr h="0">
                <a:tc>
                  <a:txBody>
                    <a:bodyPr/>
                    <a:lstStyle/>
                    <a:p>
                      <a:pPr algn="ctr" fontAlgn="base"/>
                      <a:r>
                        <a:rPr lang="en-IN" dirty="0">
                          <a:effectLst/>
                        </a:rPr>
                        <a:t>Data Integrity</a:t>
                      </a:r>
                    </a:p>
                  </a:txBody>
                  <a:tcPr anchor="ctr"/>
                </a:tc>
                <a:tc>
                  <a:txBody>
                    <a:bodyPr/>
                    <a:lstStyle/>
                    <a:p>
                      <a:pPr algn="ctr" fontAlgn="base"/>
                      <a:r>
                        <a:rPr lang="en-IN" dirty="0">
                          <a:effectLst/>
                        </a:rPr>
                        <a:t>Abstraction of Complex Logic</a:t>
                      </a:r>
                    </a:p>
                  </a:txBody>
                  <a:tcPr anchor="ctr"/>
                </a:tc>
                <a:extLst>
                  <a:ext uri="{0D108BD9-81ED-4DB2-BD59-A6C34878D82A}">
                    <a16:rowId xmlns:a16="http://schemas.microsoft.com/office/drawing/2014/main" val="3877802410"/>
                  </a:ext>
                </a:extLst>
              </a:tr>
              <a:tr h="0">
                <a:tc gridSpan="2">
                  <a:txBody>
                    <a:bodyPr/>
                    <a:lstStyle/>
                    <a:p>
                      <a:pPr algn="ctr" fontAlgn="base"/>
                      <a:r>
                        <a:rPr lang="en-IN" dirty="0">
                          <a:effectLst/>
                        </a:rPr>
                        <a:t>Performance Optimization</a:t>
                      </a:r>
                    </a:p>
                  </a:txBody>
                  <a:tcPr anchor="ctr"/>
                </a:tc>
                <a:tc hMerge="1">
                  <a:txBody>
                    <a:bodyPr/>
                    <a:lstStyle/>
                    <a:p>
                      <a:endParaRPr lang="en-IN" dirty="0"/>
                    </a:p>
                  </a:txBody>
                  <a:tcPr/>
                </a:tc>
                <a:extLst>
                  <a:ext uri="{0D108BD9-81ED-4DB2-BD59-A6C34878D82A}">
                    <a16:rowId xmlns:a16="http://schemas.microsoft.com/office/drawing/2014/main" val="1658474309"/>
                  </a:ext>
                </a:extLst>
              </a:tr>
            </a:tbl>
          </a:graphicData>
        </a:graphic>
      </p:graphicFrame>
      <p:sp>
        <p:nvSpPr>
          <p:cNvPr id="3" name="Rectangle 1">
            <a:extLst>
              <a:ext uri="{FF2B5EF4-FFF2-40B4-BE49-F238E27FC236}">
                <a16:creationId xmlns:a16="http://schemas.microsoft.com/office/drawing/2014/main" id="{84CA54F6-FF3A-831E-0703-AAB477AD2117}"/>
              </a:ext>
            </a:extLst>
          </p:cNvPr>
          <p:cNvSpPr>
            <a:spLocks noChangeArrowheads="1"/>
          </p:cNvSpPr>
          <p:nvPr/>
        </p:nvSpPr>
        <p:spPr bwMode="auto">
          <a:xfrm>
            <a:off x="2498725" y="1519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BE3B3C0-35BD-682B-C35A-15ABEB57D5A5}"/>
              </a:ext>
            </a:extLst>
          </p:cNvPr>
          <p:cNvSpPr txBox="1"/>
          <p:nvPr/>
        </p:nvSpPr>
        <p:spPr>
          <a:xfrm>
            <a:off x="1148450" y="1365349"/>
            <a:ext cx="2590793" cy="307777"/>
          </a:xfrm>
          <a:prstGeom prst="rect">
            <a:avLst/>
          </a:prstGeom>
          <a:noFill/>
        </p:spPr>
        <p:txBody>
          <a:bodyPr wrap="square" rtlCol="0">
            <a:spAutoFit/>
          </a:bodyPr>
          <a:lstStyle/>
          <a:p>
            <a:r>
              <a:rPr lang="en-IN" b="1" dirty="0"/>
              <a:t>Advantages of Views:</a:t>
            </a:r>
          </a:p>
        </p:txBody>
      </p:sp>
    </p:spTree>
    <p:extLst>
      <p:ext uri="{BB962C8B-B14F-4D97-AF65-F5344CB8AC3E}">
        <p14:creationId xmlns:p14="http://schemas.microsoft.com/office/powerpoint/2010/main" val="26205596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Views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C910924C-ABBA-7205-C60A-45559F8B4BE3}"/>
              </a:ext>
            </a:extLst>
          </p:cNvPr>
          <p:cNvGrpSpPr/>
          <p:nvPr/>
        </p:nvGrpSpPr>
        <p:grpSpPr>
          <a:xfrm>
            <a:off x="1558718" y="1772769"/>
            <a:ext cx="3462981" cy="2755031"/>
            <a:chOff x="5180235" y="1644473"/>
            <a:chExt cx="2984438" cy="2217789"/>
          </a:xfrm>
        </p:grpSpPr>
        <p:grpSp>
          <p:nvGrpSpPr>
            <p:cNvPr id="4" name="Group 3">
              <a:extLst>
                <a:ext uri="{FF2B5EF4-FFF2-40B4-BE49-F238E27FC236}">
                  <a16:creationId xmlns:a16="http://schemas.microsoft.com/office/drawing/2014/main" id="{C5451DCD-EB24-0492-6DAA-8BD81C29ABB7}"/>
                </a:ext>
              </a:extLst>
            </p:cNvPr>
            <p:cNvGrpSpPr/>
            <p:nvPr/>
          </p:nvGrpSpPr>
          <p:grpSpPr>
            <a:xfrm>
              <a:off x="5180238" y="1644473"/>
              <a:ext cx="2984435" cy="2217789"/>
              <a:chOff x="2760861" y="887455"/>
              <a:chExt cx="4049215" cy="4049215"/>
            </a:xfrm>
          </p:grpSpPr>
          <p:pic>
            <p:nvPicPr>
              <p:cNvPr id="8" name="Picture 4" descr="Command, Line Icon in Colocons Free">
                <a:extLst>
                  <a:ext uri="{FF2B5EF4-FFF2-40B4-BE49-F238E27FC236}">
                    <a16:creationId xmlns:a16="http://schemas.microsoft.com/office/drawing/2014/main" id="{ED2A911A-FEC1-EA63-B4DE-7E5152070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F9C6BA-ABC0-6D64-92EA-436F90C3F5E5}"/>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5" name="TextBox 4">
              <a:extLst>
                <a:ext uri="{FF2B5EF4-FFF2-40B4-BE49-F238E27FC236}">
                  <a16:creationId xmlns:a16="http://schemas.microsoft.com/office/drawing/2014/main" id="{1D06A789-1DA9-9050-F2A1-6FAE99107832}"/>
                </a:ext>
              </a:extLst>
            </p:cNvPr>
            <p:cNvSpPr txBox="1"/>
            <p:nvPr/>
          </p:nvSpPr>
          <p:spPr>
            <a:xfrm>
              <a:off x="5180235" y="2114477"/>
              <a:ext cx="2947460" cy="1437002"/>
            </a:xfrm>
            <a:prstGeom prst="rect">
              <a:avLst/>
            </a:prstGeom>
            <a:noFill/>
          </p:spPr>
          <p:txBody>
            <a:bodyPr wrap="square">
              <a:spAutoFit/>
            </a:bodyPr>
            <a:lstStyle/>
            <a:p>
              <a:r>
                <a:rPr lang="en-US" sz="1100" dirty="0">
                  <a:solidFill>
                    <a:schemeClr val="accent4"/>
                  </a:solidFill>
                </a:rPr>
                <a:t>-- Creating a view to display high-rated Italian restaurants</a:t>
              </a:r>
            </a:p>
            <a:p>
              <a:r>
                <a:rPr lang="en-US" sz="1100" dirty="0">
                  <a:solidFill>
                    <a:schemeClr val="bg1"/>
                  </a:solidFill>
                </a:rPr>
                <a:t>CREATE VIEW </a:t>
              </a:r>
              <a:r>
                <a:rPr lang="en-US" sz="1100" dirty="0" err="1">
                  <a:solidFill>
                    <a:schemeClr val="bg1"/>
                  </a:solidFill>
                </a:rPr>
                <a:t>HighRatedItalianRestaurants</a:t>
              </a:r>
              <a:r>
                <a:rPr lang="en-US" sz="1100" dirty="0">
                  <a:solidFill>
                    <a:schemeClr val="bg1"/>
                  </a:solidFill>
                </a:rPr>
                <a:t> AS</a:t>
              </a:r>
            </a:p>
            <a:p>
              <a:r>
                <a:rPr lang="en-US" sz="1100" dirty="0">
                  <a:solidFill>
                    <a:schemeClr val="bg1"/>
                  </a:solidFill>
                </a:rPr>
                <a:t>SELECT </a:t>
              </a:r>
              <a:r>
                <a:rPr lang="en-US" sz="1100" dirty="0" err="1">
                  <a:solidFill>
                    <a:schemeClr val="bg1"/>
                  </a:solidFill>
                </a:rPr>
                <a:t>RestaurantName</a:t>
              </a:r>
              <a:r>
                <a:rPr lang="en-US" sz="1100" dirty="0">
                  <a:solidFill>
                    <a:schemeClr val="bg1"/>
                  </a:solidFill>
                </a:rPr>
                <a:t>, Location, Rating</a:t>
              </a:r>
            </a:p>
            <a:p>
              <a:r>
                <a:rPr lang="en-US" sz="1100" dirty="0">
                  <a:solidFill>
                    <a:schemeClr val="bg1"/>
                  </a:solidFill>
                </a:rPr>
                <a:t>FROM Restaurants</a:t>
              </a:r>
            </a:p>
            <a:p>
              <a:r>
                <a:rPr lang="en-US" sz="1100" dirty="0">
                  <a:solidFill>
                    <a:schemeClr val="bg1"/>
                  </a:solidFill>
                </a:rPr>
                <a:t>WHERE Cuisine = 'Italian' AND Rating &gt;= 4.5;</a:t>
              </a:r>
            </a:p>
            <a:p>
              <a:endParaRPr lang="en-US" sz="1100" dirty="0">
                <a:solidFill>
                  <a:schemeClr val="bg1"/>
                </a:solidFill>
              </a:endParaRPr>
            </a:p>
            <a:p>
              <a:r>
                <a:rPr lang="en-US" sz="1100" dirty="0">
                  <a:solidFill>
                    <a:schemeClr val="accent4"/>
                  </a:solidFill>
                </a:rPr>
                <a:t>-- Get the view</a:t>
              </a:r>
            </a:p>
            <a:p>
              <a:r>
                <a:rPr lang="en-US" sz="1100" dirty="0">
                  <a:solidFill>
                    <a:schemeClr val="bg1"/>
                  </a:solidFill>
                </a:rPr>
                <a:t>SELECT * FROM </a:t>
              </a:r>
              <a:r>
                <a:rPr lang="en-US" sz="1100" dirty="0" err="1">
                  <a:solidFill>
                    <a:schemeClr val="bg1"/>
                  </a:solidFill>
                </a:rPr>
                <a:t>HighRatedItalianRestaurants</a:t>
              </a:r>
              <a:endParaRPr lang="en-US" sz="1100" dirty="0">
                <a:solidFill>
                  <a:schemeClr val="bg1"/>
                </a:solidFill>
              </a:endParaRPr>
            </a:p>
            <a:p>
              <a:endParaRPr lang="en-US" sz="1100" dirty="0">
                <a:solidFill>
                  <a:schemeClr val="bg1"/>
                </a:solidFill>
              </a:endParaRPr>
            </a:p>
          </p:txBody>
        </p:sp>
      </p:grpSp>
      <p:sp>
        <p:nvSpPr>
          <p:cNvPr id="7" name="TextBox 6">
            <a:extLst>
              <a:ext uri="{FF2B5EF4-FFF2-40B4-BE49-F238E27FC236}">
                <a16:creationId xmlns:a16="http://schemas.microsoft.com/office/drawing/2014/main" id="{FA0DD860-C29F-8391-323D-6617DD081DF3}"/>
              </a:ext>
            </a:extLst>
          </p:cNvPr>
          <p:cNvSpPr txBox="1"/>
          <p:nvPr/>
        </p:nvSpPr>
        <p:spPr>
          <a:xfrm>
            <a:off x="1148450" y="1365349"/>
            <a:ext cx="2590793" cy="307777"/>
          </a:xfrm>
          <a:prstGeom prst="rect">
            <a:avLst/>
          </a:prstGeom>
          <a:noFill/>
        </p:spPr>
        <p:txBody>
          <a:bodyPr wrap="square" rtlCol="0">
            <a:spAutoFit/>
          </a:bodyPr>
          <a:lstStyle/>
          <a:p>
            <a:r>
              <a:rPr lang="en-IN" b="1" dirty="0"/>
              <a:t>Create and Use Views:</a:t>
            </a:r>
          </a:p>
        </p:txBody>
      </p:sp>
      <p:graphicFrame>
        <p:nvGraphicFramePr>
          <p:cNvPr id="10" name="Table 9">
            <a:extLst>
              <a:ext uri="{FF2B5EF4-FFF2-40B4-BE49-F238E27FC236}">
                <a16:creationId xmlns:a16="http://schemas.microsoft.com/office/drawing/2014/main" id="{AD049343-F35B-6489-776F-3215D5207B69}"/>
              </a:ext>
            </a:extLst>
          </p:cNvPr>
          <p:cNvGraphicFramePr>
            <a:graphicFrameLocks noGrp="1"/>
          </p:cNvGraphicFramePr>
          <p:nvPr>
            <p:extLst>
              <p:ext uri="{D42A27DB-BD31-4B8C-83A1-F6EECF244321}">
                <p14:modId xmlns:p14="http://schemas.microsoft.com/office/powerpoint/2010/main" val="1693898848"/>
              </p:ext>
            </p:extLst>
          </p:nvPr>
        </p:nvGraphicFramePr>
        <p:xfrm>
          <a:off x="5176611" y="2356628"/>
          <a:ext cx="3404052" cy="1645920"/>
        </p:xfrm>
        <a:graphic>
          <a:graphicData uri="http://schemas.openxmlformats.org/drawingml/2006/table">
            <a:tbl>
              <a:tblPr>
                <a:tableStyleId>{775DCB02-9BB8-47FD-8907-85C794F793BA}</a:tableStyleId>
              </a:tblPr>
              <a:tblGrid>
                <a:gridCol w="1134684">
                  <a:extLst>
                    <a:ext uri="{9D8B030D-6E8A-4147-A177-3AD203B41FA5}">
                      <a16:colId xmlns:a16="http://schemas.microsoft.com/office/drawing/2014/main" val="911000745"/>
                    </a:ext>
                  </a:extLst>
                </a:gridCol>
                <a:gridCol w="1134684">
                  <a:extLst>
                    <a:ext uri="{9D8B030D-6E8A-4147-A177-3AD203B41FA5}">
                      <a16:colId xmlns:a16="http://schemas.microsoft.com/office/drawing/2014/main" val="1774304203"/>
                    </a:ext>
                  </a:extLst>
                </a:gridCol>
                <a:gridCol w="1134684">
                  <a:extLst>
                    <a:ext uri="{9D8B030D-6E8A-4147-A177-3AD203B41FA5}">
                      <a16:colId xmlns:a16="http://schemas.microsoft.com/office/drawing/2014/main" val="3102374629"/>
                    </a:ext>
                  </a:extLst>
                </a:gridCol>
              </a:tblGrid>
              <a:tr h="503048">
                <a:tc>
                  <a:txBody>
                    <a:bodyPr/>
                    <a:lstStyle/>
                    <a:p>
                      <a:pPr fontAlgn="b"/>
                      <a:r>
                        <a:rPr lang="en-IN" b="1">
                          <a:effectLst/>
                        </a:rPr>
                        <a:t>RestaurantName</a:t>
                      </a:r>
                    </a:p>
                  </a:txBody>
                  <a:tcPr anchor="b"/>
                </a:tc>
                <a:tc>
                  <a:txBody>
                    <a:bodyPr/>
                    <a:lstStyle/>
                    <a:p>
                      <a:pPr fontAlgn="b"/>
                      <a:r>
                        <a:rPr lang="en-IN" b="1" dirty="0">
                          <a:effectLst/>
                        </a:rPr>
                        <a:t>Location</a:t>
                      </a:r>
                    </a:p>
                  </a:txBody>
                  <a:tcPr anchor="b"/>
                </a:tc>
                <a:tc>
                  <a:txBody>
                    <a:bodyPr/>
                    <a:lstStyle/>
                    <a:p>
                      <a:pPr fontAlgn="b"/>
                      <a:r>
                        <a:rPr lang="en-IN" b="1">
                          <a:effectLst/>
                        </a:rPr>
                        <a:t>Rating</a:t>
                      </a:r>
                    </a:p>
                  </a:txBody>
                  <a:tcPr anchor="b"/>
                </a:tc>
                <a:extLst>
                  <a:ext uri="{0D108BD9-81ED-4DB2-BD59-A6C34878D82A}">
                    <a16:rowId xmlns:a16="http://schemas.microsoft.com/office/drawing/2014/main" val="120511076"/>
                  </a:ext>
                </a:extLst>
              </a:tr>
              <a:tr h="295910">
                <a:tc>
                  <a:txBody>
                    <a:bodyPr/>
                    <a:lstStyle/>
                    <a:p>
                      <a:pPr fontAlgn="base"/>
                      <a:r>
                        <a:rPr lang="en-IN">
                          <a:effectLst/>
                        </a:rPr>
                        <a:t>Pizza Hut</a:t>
                      </a:r>
                    </a:p>
                  </a:txBody>
                  <a:tcPr anchor="ctr"/>
                </a:tc>
                <a:tc>
                  <a:txBody>
                    <a:bodyPr/>
                    <a:lstStyle/>
                    <a:p>
                      <a:pPr fontAlgn="base"/>
                      <a:r>
                        <a:rPr lang="en-IN">
                          <a:effectLst/>
                        </a:rPr>
                        <a:t>Bangalore</a:t>
                      </a:r>
                    </a:p>
                  </a:txBody>
                  <a:tcPr anchor="ctr"/>
                </a:tc>
                <a:tc>
                  <a:txBody>
                    <a:bodyPr/>
                    <a:lstStyle/>
                    <a:p>
                      <a:pPr fontAlgn="base"/>
                      <a:r>
                        <a:rPr lang="en-IN">
                          <a:effectLst/>
                        </a:rPr>
                        <a:t>5</a:t>
                      </a:r>
                    </a:p>
                  </a:txBody>
                  <a:tcPr anchor="ctr"/>
                </a:tc>
                <a:extLst>
                  <a:ext uri="{0D108BD9-81ED-4DB2-BD59-A6C34878D82A}">
                    <a16:rowId xmlns:a16="http://schemas.microsoft.com/office/drawing/2014/main" val="1851375853"/>
                  </a:ext>
                </a:extLst>
              </a:tr>
              <a:tr h="295910">
                <a:tc>
                  <a:txBody>
                    <a:bodyPr/>
                    <a:lstStyle/>
                    <a:p>
                      <a:pPr fontAlgn="base"/>
                      <a:r>
                        <a:rPr lang="en-IN">
                          <a:effectLst/>
                        </a:rPr>
                        <a:t>Italian Delights</a:t>
                      </a:r>
                    </a:p>
                  </a:txBody>
                  <a:tcPr anchor="ctr"/>
                </a:tc>
                <a:tc>
                  <a:txBody>
                    <a:bodyPr/>
                    <a:lstStyle/>
                    <a:p>
                      <a:pPr fontAlgn="base"/>
                      <a:r>
                        <a:rPr lang="en-IN">
                          <a:effectLst/>
                        </a:rPr>
                        <a:t>New York</a:t>
                      </a:r>
                    </a:p>
                  </a:txBody>
                  <a:tcPr anchor="ctr"/>
                </a:tc>
                <a:tc>
                  <a:txBody>
                    <a:bodyPr/>
                    <a:lstStyle/>
                    <a:p>
                      <a:pPr fontAlgn="base"/>
                      <a:r>
                        <a:rPr lang="en-IN">
                          <a:effectLst/>
                        </a:rPr>
                        <a:t>5</a:t>
                      </a:r>
                    </a:p>
                  </a:txBody>
                  <a:tcPr anchor="ctr"/>
                </a:tc>
                <a:extLst>
                  <a:ext uri="{0D108BD9-81ED-4DB2-BD59-A6C34878D82A}">
                    <a16:rowId xmlns:a16="http://schemas.microsoft.com/office/drawing/2014/main" val="385736396"/>
                  </a:ext>
                </a:extLst>
              </a:tr>
              <a:tr h="295910">
                <a:tc>
                  <a:txBody>
                    <a:bodyPr/>
                    <a:lstStyle/>
                    <a:p>
                      <a:pPr fontAlgn="base"/>
                      <a:r>
                        <a:rPr lang="en-IN">
                          <a:effectLst/>
                        </a:rPr>
                        <a:t>Dominos</a:t>
                      </a:r>
                    </a:p>
                  </a:txBody>
                  <a:tcPr anchor="ctr"/>
                </a:tc>
                <a:tc>
                  <a:txBody>
                    <a:bodyPr/>
                    <a:lstStyle/>
                    <a:p>
                      <a:pPr fontAlgn="base"/>
                      <a:r>
                        <a:rPr lang="en-IN">
                          <a:effectLst/>
                        </a:rPr>
                        <a:t>Delhi</a:t>
                      </a:r>
                    </a:p>
                  </a:txBody>
                  <a:tcPr anchor="ctr"/>
                </a:tc>
                <a:tc>
                  <a:txBody>
                    <a:bodyPr/>
                    <a:lstStyle/>
                    <a:p>
                      <a:pPr fontAlgn="base"/>
                      <a:r>
                        <a:rPr lang="en-IN" dirty="0">
                          <a:effectLst/>
                        </a:rPr>
                        <a:t>5</a:t>
                      </a:r>
                    </a:p>
                  </a:txBody>
                  <a:tcPr anchor="ctr"/>
                </a:tc>
                <a:extLst>
                  <a:ext uri="{0D108BD9-81ED-4DB2-BD59-A6C34878D82A}">
                    <a16:rowId xmlns:a16="http://schemas.microsoft.com/office/drawing/2014/main" val="4266934098"/>
                  </a:ext>
                </a:extLst>
              </a:tr>
            </a:tbl>
          </a:graphicData>
        </a:graphic>
      </p:graphicFrame>
    </p:spTree>
    <p:extLst>
      <p:ext uri="{BB962C8B-B14F-4D97-AF65-F5344CB8AC3E}">
        <p14:creationId xmlns:p14="http://schemas.microsoft.com/office/powerpoint/2010/main" val="75147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SELECT STATEMENT</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2191767" y="2269856"/>
            <a:ext cx="5328235" cy="2446363"/>
            <a:chOff x="5180238" y="1644473"/>
            <a:chExt cx="2984435"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8" y="2230657"/>
              <a:ext cx="2947460" cy="669648"/>
            </a:xfrm>
            <a:prstGeom prst="rect">
              <a:avLst/>
            </a:prstGeom>
            <a:noFill/>
          </p:spPr>
          <p:txBody>
            <a:bodyPr wrap="square">
              <a:spAutoFit/>
            </a:bodyPr>
            <a:lstStyle/>
            <a:p>
              <a:r>
                <a:rPr lang="en-US" dirty="0">
                  <a:solidFill>
                    <a:schemeClr val="bg1"/>
                  </a:solidFill>
                </a:rPr>
                <a:t>SELECT </a:t>
              </a:r>
              <a:r>
                <a:rPr lang="en-US" dirty="0" err="1">
                  <a:solidFill>
                    <a:schemeClr val="bg1"/>
                  </a:solidFill>
                </a:rPr>
                <a:t>ProductID</a:t>
              </a:r>
              <a:r>
                <a:rPr lang="en-US" dirty="0">
                  <a:solidFill>
                    <a:schemeClr val="bg1"/>
                  </a:solidFill>
                </a:rPr>
                <a:t>, ProductName, Price, </a:t>
              </a:r>
              <a:r>
                <a:rPr lang="en-US" dirty="0" err="1">
                  <a:solidFill>
                    <a:schemeClr val="bg1"/>
                  </a:solidFill>
                </a:rPr>
                <a:t>ProductDescription</a:t>
              </a:r>
              <a:endParaRPr lang="en-US" dirty="0">
                <a:solidFill>
                  <a:schemeClr val="bg1"/>
                </a:solidFill>
              </a:endParaRPr>
            </a:p>
            <a:p>
              <a:r>
                <a:rPr lang="en-US" dirty="0">
                  <a:solidFill>
                    <a:schemeClr val="bg1"/>
                  </a:solidFill>
                </a:rPr>
                <a:t>    FROM </a:t>
              </a:r>
              <a:r>
                <a:rPr lang="en-US" dirty="0" err="1">
                  <a:solidFill>
                    <a:schemeClr val="bg1"/>
                  </a:solidFill>
                </a:rPr>
                <a:t>dbo.Products</a:t>
              </a:r>
              <a:endParaRPr lang="en-US" dirty="0">
                <a:solidFill>
                  <a:schemeClr val="bg1"/>
                </a:solidFill>
              </a:endParaRPr>
            </a:p>
            <a:p>
              <a:r>
                <a:rPr lang="en-US" dirty="0">
                  <a:solidFill>
                    <a:schemeClr val="bg1"/>
                  </a:solidFill>
                </a:rPr>
                <a:t>GO</a:t>
              </a:r>
              <a:endParaRPr lang="en-IN" dirty="0">
                <a:solidFill>
                  <a:schemeClr val="bg1"/>
                </a:solidFill>
              </a:endParaRPr>
            </a:p>
          </p:txBody>
        </p:sp>
      </p:grpSp>
      <p:sp>
        <p:nvSpPr>
          <p:cNvPr id="3" name="TextBox 2">
            <a:extLst>
              <a:ext uri="{FF2B5EF4-FFF2-40B4-BE49-F238E27FC236}">
                <a16:creationId xmlns:a16="http://schemas.microsoft.com/office/drawing/2014/main" id="{40B5E907-B5DC-622F-9470-FDC47F1BDA34}"/>
              </a:ext>
            </a:extLst>
          </p:cNvPr>
          <p:cNvSpPr txBox="1"/>
          <p:nvPr/>
        </p:nvSpPr>
        <p:spPr>
          <a:xfrm>
            <a:off x="1224644" y="1192638"/>
            <a:ext cx="7796892" cy="1077218"/>
          </a:xfrm>
          <a:prstGeom prst="rect">
            <a:avLst/>
          </a:prstGeom>
          <a:noFill/>
        </p:spPr>
        <p:txBody>
          <a:bodyPr wrap="square">
            <a:spAutoFit/>
          </a:bodyPr>
          <a:lstStyle/>
          <a:p>
            <a:pPr marL="285750" indent="-285750">
              <a:buFont typeface="Wingdings" panose="05000000000000000000" pitchFamily="2" charset="2"/>
              <a:buChar char="v"/>
            </a:pPr>
            <a:r>
              <a:rPr lang="en-US" sz="1600" dirty="0">
                <a:solidFill>
                  <a:schemeClr val="dk2"/>
                </a:solidFill>
                <a:latin typeface="Montserrat"/>
              </a:rPr>
              <a:t>Use the SELECT statement to read the data in a table.</a:t>
            </a:r>
          </a:p>
          <a:p>
            <a:pPr marL="285750" indent="-285750">
              <a:buFont typeface="Wingdings" panose="05000000000000000000" pitchFamily="2" charset="2"/>
              <a:buChar char="v"/>
            </a:pPr>
            <a:endParaRPr lang="en-US" sz="1600" dirty="0">
              <a:solidFill>
                <a:schemeClr val="dk2"/>
              </a:solidFill>
              <a:latin typeface="Montserrat"/>
            </a:endParaRPr>
          </a:p>
          <a:p>
            <a:pPr marL="285750" indent="-285750">
              <a:buFont typeface="Wingdings" panose="05000000000000000000" pitchFamily="2" charset="2"/>
              <a:buChar char="v"/>
            </a:pPr>
            <a:r>
              <a:rPr lang="en-US" sz="1600" dirty="0">
                <a:solidFill>
                  <a:schemeClr val="dk2"/>
                </a:solidFill>
                <a:latin typeface="Montserrat"/>
              </a:rPr>
              <a:t> The SELECT statement is one of the most important Transact-SQL statements, and there are many variations in the syntax. </a:t>
            </a:r>
            <a:endParaRPr lang="en-IN" sz="1600" dirty="0">
              <a:solidFill>
                <a:schemeClr val="dk2"/>
              </a:solidFill>
              <a:latin typeface="Montserrat"/>
            </a:endParaRPr>
          </a:p>
        </p:txBody>
      </p:sp>
      <p:sp>
        <p:nvSpPr>
          <p:cNvPr id="4" name="TextBox 3">
            <a:extLst>
              <a:ext uri="{FF2B5EF4-FFF2-40B4-BE49-F238E27FC236}">
                <a16:creationId xmlns:a16="http://schemas.microsoft.com/office/drawing/2014/main" id="{09A7FF0D-158B-EE88-445E-400CD58A220C}"/>
              </a:ext>
            </a:extLst>
          </p:cNvPr>
          <p:cNvSpPr txBox="1"/>
          <p:nvPr/>
        </p:nvSpPr>
        <p:spPr>
          <a:xfrm>
            <a:off x="2191767" y="3722924"/>
            <a:ext cx="5262222" cy="523220"/>
          </a:xfrm>
          <a:prstGeom prst="rect">
            <a:avLst/>
          </a:prstGeom>
          <a:noFill/>
        </p:spPr>
        <p:txBody>
          <a:bodyPr wrap="square">
            <a:spAutoFit/>
          </a:bodyPr>
          <a:lstStyle/>
          <a:p>
            <a:r>
              <a:rPr lang="en-US" dirty="0">
                <a:solidFill>
                  <a:schemeClr val="bg1"/>
                </a:solidFill>
              </a:rPr>
              <a:t>SELECT * FROM </a:t>
            </a:r>
            <a:r>
              <a:rPr lang="en-US" dirty="0" err="1">
                <a:solidFill>
                  <a:schemeClr val="bg1"/>
                </a:solidFill>
              </a:rPr>
              <a:t>dbo.Products</a:t>
            </a:r>
            <a:endParaRPr lang="en-US" dirty="0">
              <a:solidFill>
                <a:schemeClr val="bg1"/>
              </a:solidFill>
            </a:endParaRPr>
          </a:p>
          <a:p>
            <a:r>
              <a:rPr lang="en-US" dirty="0">
                <a:solidFill>
                  <a:schemeClr val="bg1"/>
                </a:solidFill>
              </a:rPr>
              <a:t>GO</a:t>
            </a:r>
            <a:endParaRPr lang="en-IN" dirty="0">
              <a:solidFill>
                <a:schemeClr val="bg1"/>
              </a:solidFill>
            </a:endParaRPr>
          </a:p>
        </p:txBody>
      </p:sp>
    </p:spTree>
    <p:extLst>
      <p:ext uri="{BB962C8B-B14F-4D97-AF65-F5344CB8AC3E}">
        <p14:creationId xmlns:p14="http://schemas.microsoft.com/office/powerpoint/2010/main" val="344125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Views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C910924C-ABBA-7205-C60A-45559F8B4BE3}"/>
              </a:ext>
            </a:extLst>
          </p:cNvPr>
          <p:cNvGrpSpPr/>
          <p:nvPr/>
        </p:nvGrpSpPr>
        <p:grpSpPr>
          <a:xfrm>
            <a:off x="2443846" y="1772769"/>
            <a:ext cx="3462981" cy="2755031"/>
            <a:chOff x="5180235" y="1644473"/>
            <a:chExt cx="2984438" cy="2217789"/>
          </a:xfrm>
        </p:grpSpPr>
        <p:grpSp>
          <p:nvGrpSpPr>
            <p:cNvPr id="4" name="Group 3">
              <a:extLst>
                <a:ext uri="{FF2B5EF4-FFF2-40B4-BE49-F238E27FC236}">
                  <a16:creationId xmlns:a16="http://schemas.microsoft.com/office/drawing/2014/main" id="{C5451DCD-EB24-0492-6DAA-8BD81C29ABB7}"/>
                </a:ext>
              </a:extLst>
            </p:cNvPr>
            <p:cNvGrpSpPr/>
            <p:nvPr/>
          </p:nvGrpSpPr>
          <p:grpSpPr>
            <a:xfrm>
              <a:off x="5180238" y="1644473"/>
              <a:ext cx="2984435" cy="2217789"/>
              <a:chOff x="2760861" y="887455"/>
              <a:chExt cx="4049215" cy="4049215"/>
            </a:xfrm>
          </p:grpSpPr>
          <p:pic>
            <p:nvPicPr>
              <p:cNvPr id="8" name="Picture 4" descr="Command, Line Icon in Colocons Free">
                <a:extLst>
                  <a:ext uri="{FF2B5EF4-FFF2-40B4-BE49-F238E27FC236}">
                    <a16:creationId xmlns:a16="http://schemas.microsoft.com/office/drawing/2014/main" id="{ED2A911A-FEC1-EA63-B4DE-7E5152070D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FF9C6BA-ABC0-6D64-92EA-436F90C3F5E5}"/>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grpSp>
        <p:sp>
          <p:nvSpPr>
            <p:cNvPr id="5" name="TextBox 4">
              <a:extLst>
                <a:ext uri="{FF2B5EF4-FFF2-40B4-BE49-F238E27FC236}">
                  <a16:creationId xmlns:a16="http://schemas.microsoft.com/office/drawing/2014/main" id="{1D06A789-1DA9-9050-F2A1-6FAE99107832}"/>
                </a:ext>
              </a:extLst>
            </p:cNvPr>
            <p:cNvSpPr txBox="1"/>
            <p:nvPr/>
          </p:nvSpPr>
          <p:spPr>
            <a:xfrm>
              <a:off x="5180235" y="2114477"/>
              <a:ext cx="2947460" cy="1164467"/>
            </a:xfrm>
            <a:prstGeom prst="rect">
              <a:avLst/>
            </a:prstGeom>
            <a:noFill/>
          </p:spPr>
          <p:txBody>
            <a:bodyPr wrap="square">
              <a:spAutoFit/>
            </a:bodyPr>
            <a:lstStyle/>
            <a:p>
              <a:r>
                <a:rPr lang="en-US" sz="1100" dirty="0">
                  <a:solidFill>
                    <a:schemeClr val="accent4"/>
                  </a:solidFill>
                </a:rPr>
                <a:t>-- Modifying the view to show only top 5 restaurants</a:t>
              </a:r>
            </a:p>
            <a:p>
              <a:r>
                <a:rPr lang="en-US" sz="1100" dirty="0">
                  <a:solidFill>
                    <a:schemeClr val="bg1"/>
                  </a:solidFill>
                </a:rPr>
                <a:t>ALTER VIEW </a:t>
              </a:r>
              <a:r>
                <a:rPr lang="en-US" sz="1100" dirty="0" err="1">
                  <a:solidFill>
                    <a:schemeClr val="bg1"/>
                  </a:solidFill>
                </a:rPr>
                <a:t>HighRatedItalianRestaurants</a:t>
              </a:r>
              <a:r>
                <a:rPr lang="en-US" sz="1100" dirty="0">
                  <a:solidFill>
                    <a:schemeClr val="bg1"/>
                  </a:solidFill>
                </a:rPr>
                <a:t> AS</a:t>
              </a:r>
            </a:p>
            <a:p>
              <a:r>
                <a:rPr lang="en-US" sz="1100" dirty="0">
                  <a:solidFill>
                    <a:schemeClr val="bg1"/>
                  </a:solidFill>
                </a:rPr>
                <a:t>SELECT TOP 5 </a:t>
              </a:r>
              <a:r>
                <a:rPr lang="en-US" sz="1100" dirty="0" err="1">
                  <a:solidFill>
                    <a:schemeClr val="bg1"/>
                  </a:solidFill>
                </a:rPr>
                <a:t>RestaurantName</a:t>
              </a:r>
              <a:r>
                <a:rPr lang="en-US" sz="1100" dirty="0">
                  <a:solidFill>
                    <a:schemeClr val="bg1"/>
                  </a:solidFill>
                </a:rPr>
                <a:t>, Location, Rating</a:t>
              </a:r>
            </a:p>
            <a:p>
              <a:r>
                <a:rPr lang="en-US" sz="1100" dirty="0">
                  <a:solidFill>
                    <a:schemeClr val="bg1"/>
                  </a:solidFill>
                </a:rPr>
                <a:t>FROM Restaurants</a:t>
              </a:r>
            </a:p>
            <a:p>
              <a:r>
                <a:rPr lang="en-US" sz="1100" dirty="0">
                  <a:solidFill>
                    <a:schemeClr val="bg1"/>
                  </a:solidFill>
                </a:rPr>
                <a:t>WHERE Cuisine = 'Italian' AND Rating &gt;= 4.5;</a:t>
              </a:r>
            </a:p>
            <a:p>
              <a:endParaRPr lang="en-US" sz="1100" dirty="0">
                <a:solidFill>
                  <a:schemeClr val="accent4"/>
                </a:solidFill>
              </a:endParaRPr>
            </a:p>
            <a:p>
              <a:r>
                <a:rPr lang="en-US" sz="1100" dirty="0">
                  <a:solidFill>
                    <a:schemeClr val="accent4"/>
                  </a:solidFill>
                </a:rPr>
                <a:t>-- Deleting the view</a:t>
              </a:r>
            </a:p>
            <a:p>
              <a:r>
                <a:rPr lang="en-US" sz="1100" dirty="0">
                  <a:solidFill>
                    <a:schemeClr val="bg1"/>
                  </a:solidFill>
                </a:rPr>
                <a:t>DROP VIEW </a:t>
              </a:r>
              <a:r>
                <a:rPr lang="en-US" sz="1100" dirty="0" err="1">
                  <a:solidFill>
                    <a:schemeClr val="bg1"/>
                  </a:solidFill>
                </a:rPr>
                <a:t>HighRatedItalianRestaurants</a:t>
              </a:r>
              <a:r>
                <a:rPr lang="en-US" sz="1100" dirty="0">
                  <a:solidFill>
                    <a:schemeClr val="bg1"/>
                  </a:solidFill>
                </a:rPr>
                <a:t>;</a:t>
              </a:r>
            </a:p>
          </p:txBody>
        </p:sp>
      </p:grpSp>
      <p:sp>
        <p:nvSpPr>
          <p:cNvPr id="7" name="TextBox 6">
            <a:extLst>
              <a:ext uri="{FF2B5EF4-FFF2-40B4-BE49-F238E27FC236}">
                <a16:creationId xmlns:a16="http://schemas.microsoft.com/office/drawing/2014/main" id="{FA0DD860-C29F-8391-323D-6617DD081DF3}"/>
              </a:ext>
            </a:extLst>
          </p:cNvPr>
          <p:cNvSpPr txBox="1"/>
          <p:nvPr/>
        </p:nvSpPr>
        <p:spPr>
          <a:xfrm>
            <a:off x="1148450" y="1365349"/>
            <a:ext cx="2590793" cy="307777"/>
          </a:xfrm>
          <a:prstGeom prst="rect">
            <a:avLst/>
          </a:prstGeom>
          <a:noFill/>
        </p:spPr>
        <p:txBody>
          <a:bodyPr wrap="square" rtlCol="0">
            <a:spAutoFit/>
          </a:bodyPr>
          <a:lstStyle/>
          <a:p>
            <a:r>
              <a:rPr lang="en-IN" b="1" dirty="0"/>
              <a:t>Alter and Delete the Views:</a:t>
            </a:r>
          </a:p>
        </p:txBody>
      </p:sp>
    </p:spTree>
    <p:extLst>
      <p:ext uri="{BB962C8B-B14F-4D97-AF65-F5344CB8AC3E}">
        <p14:creationId xmlns:p14="http://schemas.microsoft.com/office/powerpoint/2010/main" val="9396274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View Designer</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6D0692F5-DB14-18B0-C049-642A04F30429}"/>
              </a:ext>
            </a:extLst>
          </p:cNvPr>
          <p:cNvSpPr txBox="1"/>
          <p:nvPr/>
        </p:nvSpPr>
        <p:spPr>
          <a:xfrm>
            <a:off x="963361" y="1328840"/>
            <a:ext cx="7217227" cy="830997"/>
          </a:xfrm>
          <a:prstGeom prst="rect">
            <a:avLst/>
          </a:prstGeom>
          <a:noFill/>
        </p:spPr>
        <p:txBody>
          <a:bodyPr wrap="square">
            <a:spAutoFit/>
          </a:bodyPr>
          <a:lstStyle/>
          <a:p>
            <a:pPr algn="ctr"/>
            <a:r>
              <a:rPr lang="en-US" sz="1600" dirty="0">
                <a:solidFill>
                  <a:schemeClr val="dk2"/>
                </a:solidFill>
                <a:latin typeface="Montserrat"/>
              </a:rPr>
              <a:t>The View Designer is a graphical tool in SQL Server Management Studio (SSMS) that allows you to create and modify views using a visual interface. </a:t>
            </a:r>
            <a:endParaRPr lang="en-IN" sz="1600" dirty="0">
              <a:solidFill>
                <a:schemeClr val="dk2"/>
              </a:solidFill>
              <a:latin typeface="Montserrat"/>
            </a:endParaRPr>
          </a:p>
        </p:txBody>
      </p:sp>
      <p:sp>
        <p:nvSpPr>
          <p:cNvPr id="11" name="TextBox 10">
            <a:extLst>
              <a:ext uri="{FF2B5EF4-FFF2-40B4-BE49-F238E27FC236}">
                <a16:creationId xmlns:a16="http://schemas.microsoft.com/office/drawing/2014/main" id="{27F327CE-9FBA-4CC7-6CBF-D0109639E6AC}"/>
              </a:ext>
            </a:extLst>
          </p:cNvPr>
          <p:cNvSpPr txBox="1"/>
          <p:nvPr/>
        </p:nvSpPr>
        <p:spPr>
          <a:xfrm>
            <a:off x="1399100" y="2371485"/>
            <a:ext cx="7295864" cy="2123658"/>
          </a:xfrm>
          <a:prstGeom prst="rect">
            <a:avLst/>
          </a:prstGeom>
          <a:noFill/>
        </p:spPr>
        <p:txBody>
          <a:bodyPr wrap="square">
            <a:spAutoFit/>
          </a:bodyPr>
          <a:lstStyle/>
          <a:p>
            <a:pPr algn="l">
              <a:buFont typeface="+mj-lt"/>
              <a:buAutoNum type="arabicPeriod"/>
            </a:pPr>
            <a:r>
              <a:rPr lang="en-US" sz="1200" dirty="0">
                <a:solidFill>
                  <a:schemeClr val="dk2"/>
                </a:solidFill>
                <a:latin typeface="Montserrat"/>
              </a:rPr>
              <a:t>Right-click on the "Views" folder, then select "Add New View."</a:t>
            </a:r>
          </a:p>
          <a:p>
            <a:pPr algn="l">
              <a:buFont typeface="+mj-lt"/>
              <a:buAutoNum type="arabicPeriod"/>
            </a:pPr>
            <a:r>
              <a:rPr lang="en-US" sz="1200" dirty="0">
                <a:solidFill>
                  <a:schemeClr val="dk2"/>
                </a:solidFill>
                <a:latin typeface="Montserrat"/>
              </a:rPr>
              <a:t>The View Designer window will open, displaying a diagram pane and the "Add Table" dialog box.</a:t>
            </a:r>
          </a:p>
          <a:p>
            <a:pPr algn="l">
              <a:buFont typeface="+mj-lt"/>
              <a:buAutoNum type="arabicPeriod"/>
            </a:pPr>
            <a:r>
              <a:rPr lang="en-US" sz="1200" dirty="0">
                <a:solidFill>
                  <a:schemeClr val="dk2"/>
                </a:solidFill>
                <a:latin typeface="Montserrat"/>
              </a:rPr>
              <a:t>In the "Add Table" dialog box, select the tables or views that you want to include in your view. You can drag and drop tables from the dialog box into the diagram pane.</a:t>
            </a:r>
          </a:p>
          <a:p>
            <a:pPr algn="l">
              <a:buFont typeface="+mj-lt"/>
              <a:buAutoNum type="arabicPeriod"/>
            </a:pPr>
            <a:r>
              <a:rPr lang="en-US" sz="1200" dirty="0">
                <a:solidFill>
                  <a:schemeClr val="dk2"/>
                </a:solidFill>
                <a:latin typeface="Montserrat"/>
              </a:rPr>
              <a:t>After adding the tables to the diagram pane, you can define the columns you want to include in your view by checking the appropriate columns in each table.</a:t>
            </a:r>
          </a:p>
          <a:p>
            <a:pPr algn="l">
              <a:buFont typeface="+mj-lt"/>
              <a:buAutoNum type="arabicPeriod"/>
            </a:pPr>
            <a:r>
              <a:rPr lang="en-US" sz="1200" dirty="0">
                <a:solidFill>
                  <a:schemeClr val="dk2"/>
                </a:solidFill>
                <a:latin typeface="Montserrat"/>
              </a:rPr>
              <a:t>Once you've defined your view, click the "OK" button to close the View Designer window.</a:t>
            </a:r>
          </a:p>
          <a:p>
            <a:pPr algn="l">
              <a:buFont typeface="+mj-lt"/>
              <a:buAutoNum type="arabicPeriod"/>
            </a:pPr>
            <a:r>
              <a:rPr lang="en-US" sz="1200" dirty="0">
                <a:solidFill>
                  <a:schemeClr val="dk2"/>
                </a:solidFill>
                <a:latin typeface="Montserrat"/>
              </a:rPr>
              <a:t>In the "Save" dialog box, enter a name for your view and click "OK" to create the view in the database.</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21295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Case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extBox 5">
            <a:extLst>
              <a:ext uri="{FF2B5EF4-FFF2-40B4-BE49-F238E27FC236}">
                <a16:creationId xmlns:a16="http://schemas.microsoft.com/office/drawing/2014/main" id="{6D0692F5-DB14-18B0-C049-642A04F30429}"/>
              </a:ext>
            </a:extLst>
          </p:cNvPr>
          <p:cNvSpPr txBox="1"/>
          <p:nvPr/>
        </p:nvSpPr>
        <p:spPr>
          <a:xfrm>
            <a:off x="963361" y="1328840"/>
            <a:ext cx="7217227" cy="830997"/>
          </a:xfrm>
          <a:prstGeom prst="rect">
            <a:avLst/>
          </a:prstGeom>
          <a:noFill/>
        </p:spPr>
        <p:txBody>
          <a:bodyPr wrap="square">
            <a:spAutoFit/>
          </a:bodyPr>
          <a:lstStyle/>
          <a:p>
            <a:pPr algn="ctr"/>
            <a:r>
              <a:rPr lang="en-US" sz="1600" dirty="0">
                <a:solidFill>
                  <a:schemeClr val="dk2"/>
                </a:solidFill>
                <a:latin typeface="Montserrat"/>
              </a:rPr>
              <a:t>A CASE statement in SQL is used to conditionally return a value based on one or more conditions. It's similar to the "if-else" construct in programming languages. </a:t>
            </a:r>
            <a:endParaRPr lang="en-IN" sz="1600" dirty="0">
              <a:solidFill>
                <a:schemeClr val="dk2"/>
              </a:solidFill>
              <a:latin typeface="Montserrat"/>
            </a:endParaRPr>
          </a:p>
        </p:txBody>
      </p:sp>
      <p:pic>
        <p:nvPicPr>
          <p:cNvPr id="3" name="Picture 2">
            <a:extLst>
              <a:ext uri="{FF2B5EF4-FFF2-40B4-BE49-F238E27FC236}">
                <a16:creationId xmlns:a16="http://schemas.microsoft.com/office/drawing/2014/main" id="{015BBE29-B215-1A22-0DE0-BCB7BF7CC32A}"/>
              </a:ext>
            </a:extLst>
          </p:cNvPr>
          <p:cNvPicPr>
            <a:picLocks noChangeAspect="1"/>
          </p:cNvPicPr>
          <p:nvPr/>
        </p:nvPicPr>
        <p:blipFill>
          <a:blip r:embed="rId3"/>
          <a:stretch>
            <a:fillRect/>
          </a:stretch>
        </p:blipFill>
        <p:spPr>
          <a:xfrm>
            <a:off x="2893706" y="2571750"/>
            <a:ext cx="3111660" cy="15050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71366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Case Statement</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99DCCBC-29DB-B4B5-B2AF-810C85E5744A}"/>
              </a:ext>
            </a:extLst>
          </p:cNvPr>
          <p:cNvPicPr>
            <a:picLocks noChangeAspect="1"/>
          </p:cNvPicPr>
          <p:nvPr/>
        </p:nvPicPr>
        <p:blipFill>
          <a:blip r:embed="rId3"/>
          <a:stretch>
            <a:fillRect/>
          </a:stretch>
        </p:blipFill>
        <p:spPr>
          <a:xfrm>
            <a:off x="1399100" y="1879757"/>
            <a:ext cx="3606985" cy="168283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057283F1-30D5-9D2F-9805-50DB50462A0A}"/>
              </a:ext>
            </a:extLst>
          </p:cNvPr>
          <p:cNvPicPr>
            <a:picLocks noChangeAspect="1"/>
          </p:cNvPicPr>
          <p:nvPr/>
        </p:nvPicPr>
        <p:blipFill>
          <a:blip r:embed="rId4"/>
          <a:stretch>
            <a:fillRect/>
          </a:stretch>
        </p:blipFill>
        <p:spPr>
          <a:xfrm>
            <a:off x="5256735" y="2089317"/>
            <a:ext cx="3302170" cy="126371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2630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a:extLst>
            <a:ext uri="{FF2B5EF4-FFF2-40B4-BE49-F238E27FC236}">
              <a16:creationId xmlns:a16="http://schemas.microsoft.com/office/drawing/2014/main" id="{2E477104-9851-4029-8207-02ABBFA1D246}"/>
            </a:ext>
          </a:extLst>
        </p:cNvPr>
        <p:cNvGrpSpPr/>
        <p:nvPr/>
      </p:nvGrpSpPr>
      <p:grpSpPr>
        <a:xfrm>
          <a:off x="0" y="0"/>
          <a:ext cx="0" cy="0"/>
          <a:chOff x="0" y="0"/>
          <a:chExt cx="0" cy="0"/>
        </a:xfrm>
      </p:grpSpPr>
      <p:sp>
        <p:nvSpPr>
          <p:cNvPr id="270" name="Google Shape;270;p37">
            <a:extLst>
              <a:ext uri="{FF2B5EF4-FFF2-40B4-BE49-F238E27FC236}">
                <a16:creationId xmlns:a16="http://schemas.microsoft.com/office/drawing/2014/main" id="{23DC6C7B-B516-D2E2-029B-BA4B9A345FC2}"/>
              </a:ext>
            </a:extLst>
          </p:cNvPr>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Case Statement</a:t>
            </a:r>
          </a:p>
        </p:txBody>
      </p:sp>
      <p:sp>
        <p:nvSpPr>
          <p:cNvPr id="271" name="Google Shape;271;p37">
            <a:extLst>
              <a:ext uri="{FF2B5EF4-FFF2-40B4-BE49-F238E27FC236}">
                <a16:creationId xmlns:a16="http://schemas.microsoft.com/office/drawing/2014/main" id="{190E8529-5067-4C4B-1710-130CBA487FDC}"/>
              </a:ext>
            </a:extLst>
          </p:cNvPr>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8D56F740-657C-74B4-5AE8-54BB53A9EB25}"/>
              </a:ext>
            </a:extLst>
          </p:cNvPr>
          <p:cNvSpPr txBox="1"/>
          <p:nvPr/>
        </p:nvSpPr>
        <p:spPr>
          <a:xfrm>
            <a:off x="2244969" y="2074149"/>
            <a:ext cx="5367216" cy="1384995"/>
          </a:xfrm>
          <a:prstGeom prst="rect">
            <a:avLst/>
          </a:prstGeom>
          <a:noFill/>
        </p:spPr>
        <p:txBody>
          <a:bodyPr wrap="square">
            <a:spAutoFit/>
          </a:bodyPr>
          <a:lstStyle/>
          <a:p>
            <a:r>
              <a:rPr lang="en-IN" dirty="0"/>
              <a:t>SELECT </a:t>
            </a:r>
            <a:r>
              <a:rPr lang="en-IN" dirty="0" err="1"/>
              <a:t>CustomerName</a:t>
            </a:r>
            <a:r>
              <a:rPr lang="en-IN" dirty="0"/>
              <a:t>,</a:t>
            </a:r>
          </a:p>
          <a:p>
            <a:r>
              <a:rPr lang="en-IN" dirty="0"/>
              <a:t>CASE </a:t>
            </a:r>
          </a:p>
          <a:p>
            <a:r>
              <a:rPr lang="en-IN" dirty="0"/>
              <a:t>    WHEN Country = 'USA' THEN 'Domestic'</a:t>
            </a:r>
          </a:p>
          <a:p>
            <a:r>
              <a:rPr lang="en-IN" dirty="0"/>
              <a:t>    ELSE 'International'</a:t>
            </a:r>
          </a:p>
          <a:p>
            <a:r>
              <a:rPr lang="en-IN" dirty="0"/>
              <a:t>END AS </a:t>
            </a:r>
            <a:r>
              <a:rPr lang="en-IN" dirty="0" err="1"/>
              <a:t>CustomerType</a:t>
            </a:r>
            <a:endParaRPr lang="en-IN" dirty="0"/>
          </a:p>
          <a:p>
            <a:r>
              <a:rPr lang="en-IN" dirty="0"/>
              <a:t>FROM Customers;</a:t>
            </a:r>
          </a:p>
        </p:txBody>
      </p:sp>
    </p:spTree>
    <p:extLst>
      <p:ext uri="{BB962C8B-B14F-4D97-AF65-F5344CB8AC3E}">
        <p14:creationId xmlns:p14="http://schemas.microsoft.com/office/powerpoint/2010/main" val="3247210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a:extLst>
            <a:ext uri="{FF2B5EF4-FFF2-40B4-BE49-F238E27FC236}">
              <a16:creationId xmlns:a16="http://schemas.microsoft.com/office/drawing/2014/main" id="{F5483977-C798-92A5-7ED3-8BEF7DDE8545}"/>
            </a:ext>
          </a:extLst>
        </p:cNvPr>
        <p:cNvGrpSpPr/>
        <p:nvPr/>
      </p:nvGrpSpPr>
      <p:grpSpPr>
        <a:xfrm>
          <a:off x="0" y="0"/>
          <a:ext cx="0" cy="0"/>
          <a:chOff x="0" y="0"/>
          <a:chExt cx="0" cy="0"/>
        </a:xfrm>
      </p:grpSpPr>
      <p:sp>
        <p:nvSpPr>
          <p:cNvPr id="270" name="Google Shape;270;p37">
            <a:extLst>
              <a:ext uri="{FF2B5EF4-FFF2-40B4-BE49-F238E27FC236}">
                <a16:creationId xmlns:a16="http://schemas.microsoft.com/office/drawing/2014/main" id="{80A0AF2B-DCFA-5143-EBD7-5DC8242F436E}"/>
              </a:ext>
            </a:extLst>
          </p:cNvPr>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Case Statement</a:t>
            </a:r>
          </a:p>
        </p:txBody>
      </p:sp>
      <p:sp>
        <p:nvSpPr>
          <p:cNvPr id="271" name="Google Shape;271;p37">
            <a:extLst>
              <a:ext uri="{FF2B5EF4-FFF2-40B4-BE49-F238E27FC236}">
                <a16:creationId xmlns:a16="http://schemas.microsoft.com/office/drawing/2014/main" id="{D30A1154-319F-BC40-E21B-EDA22BF9A1A1}"/>
              </a:ext>
            </a:extLst>
          </p:cNvPr>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678AC62-802B-F8EF-C9AA-0AF3A4EB9FAF}"/>
              </a:ext>
            </a:extLst>
          </p:cNvPr>
          <p:cNvSpPr txBox="1"/>
          <p:nvPr/>
        </p:nvSpPr>
        <p:spPr>
          <a:xfrm>
            <a:off x="2244969" y="2074149"/>
            <a:ext cx="5367216" cy="1384995"/>
          </a:xfrm>
          <a:prstGeom prst="rect">
            <a:avLst/>
          </a:prstGeom>
          <a:noFill/>
        </p:spPr>
        <p:txBody>
          <a:bodyPr wrap="square">
            <a:spAutoFit/>
          </a:bodyPr>
          <a:lstStyle/>
          <a:p>
            <a:r>
              <a:rPr lang="en-IN" dirty="0"/>
              <a:t>SELECT </a:t>
            </a:r>
            <a:r>
              <a:rPr lang="en-IN" dirty="0" err="1"/>
              <a:t>CustomerName</a:t>
            </a:r>
            <a:r>
              <a:rPr lang="en-IN" dirty="0"/>
              <a:t>,</a:t>
            </a:r>
          </a:p>
          <a:p>
            <a:r>
              <a:rPr lang="en-IN" dirty="0"/>
              <a:t>CASE </a:t>
            </a:r>
          </a:p>
          <a:p>
            <a:r>
              <a:rPr lang="en-IN" dirty="0"/>
              <a:t>    WHEN Country = 'USA' THEN 'Domestic'</a:t>
            </a:r>
          </a:p>
          <a:p>
            <a:r>
              <a:rPr lang="en-IN" dirty="0"/>
              <a:t>    ELSE 'International'</a:t>
            </a:r>
          </a:p>
          <a:p>
            <a:r>
              <a:rPr lang="en-IN" dirty="0"/>
              <a:t>END AS </a:t>
            </a:r>
            <a:r>
              <a:rPr lang="en-IN" dirty="0" err="1"/>
              <a:t>CustomerType</a:t>
            </a:r>
            <a:endParaRPr lang="en-IN" dirty="0"/>
          </a:p>
          <a:p>
            <a:r>
              <a:rPr lang="en-IN" dirty="0"/>
              <a:t>FROM Customers;</a:t>
            </a:r>
          </a:p>
        </p:txBody>
      </p:sp>
    </p:spTree>
    <p:extLst>
      <p:ext uri="{BB962C8B-B14F-4D97-AF65-F5344CB8AC3E}">
        <p14:creationId xmlns:p14="http://schemas.microsoft.com/office/powerpoint/2010/main" val="21915453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a:extLst>
            <a:ext uri="{FF2B5EF4-FFF2-40B4-BE49-F238E27FC236}">
              <a16:creationId xmlns:a16="http://schemas.microsoft.com/office/drawing/2014/main" id="{5528006D-84F3-090C-F4FC-57167B401976}"/>
            </a:ext>
          </a:extLst>
        </p:cNvPr>
        <p:cNvGrpSpPr/>
        <p:nvPr/>
      </p:nvGrpSpPr>
      <p:grpSpPr>
        <a:xfrm>
          <a:off x="0" y="0"/>
          <a:ext cx="0" cy="0"/>
          <a:chOff x="0" y="0"/>
          <a:chExt cx="0" cy="0"/>
        </a:xfrm>
      </p:grpSpPr>
      <p:sp>
        <p:nvSpPr>
          <p:cNvPr id="270" name="Google Shape;270;p37">
            <a:extLst>
              <a:ext uri="{FF2B5EF4-FFF2-40B4-BE49-F238E27FC236}">
                <a16:creationId xmlns:a16="http://schemas.microsoft.com/office/drawing/2014/main" id="{F05B960A-5F60-C252-4834-94963F6464CA}"/>
              </a:ext>
            </a:extLst>
          </p:cNvPr>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IN" sz="2800" b="0" dirty="0"/>
              <a:t>COALESCE</a:t>
            </a:r>
            <a:r>
              <a:rPr lang="en-US" sz="2800" b="0" dirty="0"/>
              <a:t> Statement</a:t>
            </a:r>
          </a:p>
        </p:txBody>
      </p:sp>
      <p:sp>
        <p:nvSpPr>
          <p:cNvPr id="271" name="Google Shape;271;p37">
            <a:extLst>
              <a:ext uri="{FF2B5EF4-FFF2-40B4-BE49-F238E27FC236}">
                <a16:creationId xmlns:a16="http://schemas.microsoft.com/office/drawing/2014/main" id="{41ED7E86-D061-0F3D-C68D-EA33E9EC239A}"/>
              </a:ext>
            </a:extLst>
          </p:cNvPr>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9D8F6429-D5AC-54F0-B476-8DF5CE2BAB23}"/>
              </a:ext>
            </a:extLst>
          </p:cNvPr>
          <p:cNvSpPr txBox="1"/>
          <p:nvPr/>
        </p:nvSpPr>
        <p:spPr>
          <a:xfrm>
            <a:off x="2244969" y="2181871"/>
            <a:ext cx="4599354" cy="1169551"/>
          </a:xfrm>
          <a:prstGeom prst="rect">
            <a:avLst/>
          </a:prstGeom>
          <a:noFill/>
        </p:spPr>
        <p:txBody>
          <a:bodyPr wrap="square">
            <a:spAutoFit/>
          </a:bodyPr>
          <a:lstStyle/>
          <a:p>
            <a:r>
              <a:rPr lang="en-IN" dirty="0"/>
              <a:t>SELECT </a:t>
            </a:r>
            <a:r>
              <a:rPr lang="en-IN" dirty="0" err="1"/>
              <a:t>Customers.CustomerName</a:t>
            </a:r>
            <a:r>
              <a:rPr lang="en-IN" dirty="0"/>
              <a:t>, COALESCE(</a:t>
            </a:r>
            <a:r>
              <a:rPr lang="en-IN" dirty="0" err="1"/>
              <a:t>Orders.OrderID</a:t>
            </a:r>
            <a:r>
              <a:rPr lang="en-IN" dirty="0"/>
              <a:t>, 0) AS </a:t>
            </a:r>
            <a:r>
              <a:rPr lang="en-IN" dirty="0" err="1"/>
              <a:t>OrderID</a:t>
            </a:r>
            <a:endParaRPr lang="en-IN" dirty="0"/>
          </a:p>
          <a:p>
            <a:r>
              <a:rPr lang="en-IN" dirty="0"/>
              <a:t>FROM Customers</a:t>
            </a:r>
          </a:p>
          <a:p>
            <a:r>
              <a:rPr lang="en-IN" dirty="0"/>
              <a:t>LEFT JOIN Orders ON </a:t>
            </a:r>
            <a:r>
              <a:rPr lang="en-IN" dirty="0" err="1"/>
              <a:t>Customers.CustomerID</a:t>
            </a:r>
            <a:r>
              <a:rPr lang="en-IN" dirty="0"/>
              <a:t> = </a:t>
            </a:r>
            <a:r>
              <a:rPr lang="en-IN" dirty="0" err="1"/>
              <a:t>Orders.CustomerID</a:t>
            </a:r>
            <a:r>
              <a:rPr lang="en-IN" dirty="0"/>
              <a:t>;</a:t>
            </a:r>
          </a:p>
        </p:txBody>
      </p:sp>
    </p:spTree>
    <p:extLst>
      <p:ext uri="{BB962C8B-B14F-4D97-AF65-F5344CB8AC3E}">
        <p14:creationId xmlns:p14="http://schemas.microsoft.com/office/powerpoint/2010/main" val="1099330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a:extLst>
            <a:ext uri="{FF2B5EF4-FFF2-40B4-BE49-F238E27FC236}">
              <a16:creationId xmlns:a16="http://schemas.microsoft.com/office/drawing/2014/main" id="{66B15A54-EB8F-F3F1-894A-2EFDEDAEF16C}"/>
            </a:ext>
          </a:extLst>
        </p:cNvPr>
        <p:cNvGrpSpPr/>
        <p:nvPr/>
      </p:nvGrpSpPr>
      <p:grpSpPr>
        <a:xfrm>
          <a:off x="0" y="0"/>
          <a:ext cx="0" cy="0"/>
          <a:chOff x="0" y="0"/>
          <a:chExt cx="0" cy="0"/>
        </a:xfrm>
      </p:grpSpPr>
      <p:sp>
        <p:nvSpPr>
          <p:cNvPr id="270" name="Google Shape;270;p37">
            <a:extLst>
              <a:ext uri="{FF2B5EF4-FFF2-40B4-BE49-F238E27FC236}">
                <a16:creationId xmlns:a16="http://schemas.microsoft.com/office/drawing/2014/main" id="{4097C775-C781-9788-F278-3CB73A6FB454}"/>
              </a:ext>
            </a:extLst>
          </p:cNvPr>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IN" sz="2800" b="0" dirty="0"/>
              <a:t>Self join</a:t>
            </a:r>
            <a:endParaRPr lang="en-US" sz="2800" b="0" dirty="0"/>
          </a:p>
        </p:txBody>
      </p:sp>
      <p:sp>
        <p:nvSpPr>
          <p:cNvPr id="271" name="Google Shape;271;p37">
            <a:extLst>
              <a:ext uri="{FF2B5EF4-FFF2-40B4-BE49-F238E27FC236}">
                <a16:creationId xmlns:a16="http://schemas.microsoft.com/office/drawing/2014/main" id="{D9F2A630-4A27-9270-9FD8-3B52EF8CDBC4}"/>
              </a:ext>
            </a:extLst>
          </p:cNvPr>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7DEC8266-DC8E-7E9E-49BE-4D705BB4488C}"/>
              </a:ext>
            </a:extLst>
          </p:cNvPr>
          <p:cNvGraphicFramePr>
            <a:graphicFrameLocks noGrp="1"/>
          </p:cNvGraphicFramePr>
          <p:nvPr>
            <p:extLst>
              <p:ext uri="{D42A27DB-BD31-4B8C-83A1-F6EECF244321}">
                <p14:modId xmlns:p14="http://schemas.microsoft.com/office/powerpoint/2010/main" val="1865647248"/>
              </p:ext>
            </p:extLst>
          </p:nvPr>
        </p:nvGraphicFramePr>
        <p:xfrm>
          <a:off x="713225" y="1484925"/>
          <a:ext cx="8521701" cy="1828800"/>
        </p:xfrm>
        <a:graphic>
          <a:graphicData uri="http://schemas.openxmlformats.org/drawingml/2006/table">
            <a:tbl>
              <a:tblPr/>
              <a:tblGrid>
                <a:gridCol w="2840567">
                  <a:extLst>
                    <a:ext uri="{9D8B030D-6E8A-4147-A177-3AD203B41FA5}">
                      <a16:colId xmlns:a16="http://schemas.microsoft.com/office/drawing/2014/main" val="987532019"/>
                    </a:ext>
                  </a:extLst>
                </a:gridCol>
                <a:gridCol w="2840567">
                  <a:extLst>
                    <a:ext uri="{9D8B030D-6E8A-4147-A177-3AD203B41FA5}">
                      <a16:colId xmlns:a16="http://schemas.microsoft.com/office/drawing/2014/main" val="2774142195"/>
                    </a:ext>
                  </a:extLst>
                </a:gridCol>
                <a:gridCol w="2840567">
                  <a:extLst>
                    <a:ext uri="{9D8B030D-6E8A-4147-A177-3AD203B41FA5}">
                      <a16:colId xmlns:a16="http://schemas.microsoft.com/office/drawing/2014/main" val="2702562460"/>
                    </a:ext>
                  </a:extLst>
                </a:gridCol>
              </a:tblGrid>
              <a:tr h="304800">
                <a:tc>
                  <a:txBody>
                    <a:bodyPr/>
                    <a:lstStyle/>
                    <a:p>
                      <a:pPr>
                        <a:buNone/>
                      </a:pPr>
                      <a:r>
                        <a:rPr lang="en-IN" sz="1400" dirty="0"/>
                        <a:t>CustomerID</a:t>
                      </a:r>
                    </a:p>
                  </a:txBody>
                  <a:tcPr anchor="ctr">
                    <a:lnL>
                      <a:noFill/>
                    </a:lnL>
                    <a:lnR>
                      <a:noFill/>
                    </a:lnR>
                    <a:lnT>
                      <a:noFill/>
                    </a:lnT>
                    <a:lnB>
                      <a:noFill/>
                    </a:lnB>
                    <a:noFill/>
                  </a:tcPr>
                </a:tc>
                <a:tc>
                  <a:txBody>
                    <a:bodyPr/>
                    <a:lstStyle/>
                    <a:p>
                      <a:pPr>
                        <a:buNone/>
                      </a:pPr>
                      <a:r>
                        <a:rPr lang="en-IN" sz="1400"/>
                        <a:t>CustomerName</a:t>
                      </a:r>
                    </a:p>
                  </a:txBody>
                  <a:tcPr anchor="ctr">
                    <a:lnL>
                      <a:noFill/>
                    </a:lnL>
                    <a:lnR>
                      <a:noFill/>
                    </a:lnR>
                    <a:lnT>
                      <a:noFill/>
                    </a:lnT>
                    <a:lnB>
                      <a:noFill/>
                    </a:lnB>
                    <a:noFill/>
                  </a:tcPr>
                </a:tc>
                <a:tc>
                  <a:txBody>
                    <a:bodyPr/>
                    <a:lstStyle/>
                    <a:p>
                      <a:pPr>
                        <a:buNone/>
                      </a:pPr>
                      <a:r>
                        <a:rPr lang="en-IN" sz="1400"/>
                        <a:t>Country</a:t>
                      </a:r>
                    </a:p>
                  </a:txBody>
                  <a:tcPr anchor="ctr">
                    <a:lnL>
                      <a:noFill/>
                    </a:lnL>
                    <a:lnR>
                      <a:noFill/>
                    </a:lnR>
                    <a:lnT>
                      <a:noFill/>
                    </a:lnT>
                    <a:lnB>
                      <a:noFill/>
                    </a:lnB>
                    <a:noFill/>
                  </a:tcPr>
                </a:tc>
                <a:extLst>
                  <a:ext uri="{0D108BD9-81ED-4DB2-BD59-A6C34878D82A}">
                    <a16:rowId xmlns:a16="http://schemas.microsoft.com/office/drawing/2014/main" val="188749839"/>
                  </a:ext>
                </a:extLst>
              </a:tr>
              <a:tr h="304800">
                <a:tc>
                  <a:txBody>
                    <a:bodyPr/>
                    <a:lstStyle/>
                    <a:p>
                      <a:pPr>
                        <a:buNone/>
                      </a:pPr>
                      <a:r>
                        <a:rPr lang="en-IN" sz="1400"/>
                        <a:t>1</a:t>
                      </a:r>
                    </a:p>
                  </a:txBody>
                  <a:tcPr anchor="ctr">
                    <a:lnL>
                      <a:noFill/>
                    </a:lnL>
                    <a:lnR>
                      <a:noFill/>
                    </a:lnR>
                    <a:lnT>
                      <a:noFill/>
                    </a:lnT>
                    <a:lnB>
                      <a:noFill/>
                    </a:lnB>
                    <a:noFill/>
                  </a:tcPr>
                </a:tc>
                <a:tc>
                  <a:txBody>
                    <a:bodyPr/>
                    <a:lstStyle/>
                    <a:p>
                      <a:pPr>
                        <a:buNone/>
                      </a:pPr>
                      <a:r>
                        <a:rPr lang="en-IN" sz="1400"/>
                        <a:t>John Smith</a:t>
                      </a:r>
                    </a:p>
                  </a:txBody>
                  <a:tcPr anchor="ctr">
                    <a:lnL>
                      <a:noFill/>
                    </a:lnL>
                    <a:lnR>
                      <a:noFill/>
                    </a:lnR>
                    <a:lnT>
                      <a:noFill/>
                    </a:lnT>
                    <a:lnB>
                      <a:noFill/>
                    </a:lnB>
                    <a:noFill/>
                  </a:tcPr>
                </a:tc>
                <a:tc>
                  <a:txBody>
                    <a:bodyPr/>
                    <a:lstStyle/>
                    <a:p>
                      <a:pPr>
                        <a:buNone/>
                      </a:pPr>
                      <a:r>
                        <a:rPr lang="en-IN" sz="1400"/>
                        <a:t>USA</a:t>
                      </a:r>
                    </a:p>
                  </a:txBody>
                  <a:tcPr anchor="ctr">
                    <a:lnL>
                      <a:noFill/>
                    </a:lnL>
                    <a:lnR>
                      <a:noFill/>
                    </a:lnR>
                    <a:lnT>
                      <a:noFill/>
                    </a:lnT>
                    <a:lnB>
                      <a:noFill/>
                    </a:lnB>
                    <a:noFill/>
                  </a:tcPr>
                </a:tc>
                <a:extLst>
                  <a:ext uri="{0D108BD9-81ED-4DB2-BD59-A6C34878D82A}">
                    <a16:rowId xmlns:a16="http://schemas.microsoft.com/office/drawing/2014/main" val="2709428518"/>
                  </a:ext>
                </a:extLst>
              </a:tr>
              <a:tr h="304800">
                <a:tc>
                  <a:txBody>
                    <a:bodyPr/>
                    <a:lstStyle/>
                    <a:p>
                      <a:pPr>
                        <a:buNone/>
                      </a:pPr>
                      <a:r>
                        <a:rPr lang="en-IN" sz="1400"/>
                        <a:t>2</a:t>
                      </a:r>
                    </a:p>
                  </a:txBody>
                  <a:tcPr anchor="ctr">
                    <a:lnL>
                      <a:noFill/>
                    </a:lnL>
                    <a:lnR>
                      <a:noFill/>
                    </a:lnR>
                    <a:lnT>
                      <a:noFill/>
                    </a:lnT>
                    <a:lnB>
                      <a:noFill/>
                    </a:lnB>
                    <a:noFill/>
                  </a:tcPr>
                </a:tc>
                <a:tc>
                  <a:txBody>
                    <a:bodyPr/>
                    <a:lstStyle/>
                    <a:p>
                      <a:pPr>
                        <a:buNone/>
                      </a:pPr>
                      <a:r>
                        <a:rPr lang="en-IN" sz="1400"/>
                        <a:t>Jane Doe</a:t>
                      </a:r>
                    </a:p>
                  </a:txBody>
                  <a:tcPr anchor="ctr">
                    <a:lnL>
                      <a:noFill/>
                    </a:lnL>
                    <a:lnR>
                      <a:noFill/>
                    </a:lnR>
                    <a:lnT>
                      <a:noFill/>
                    </a:lnT>
                    <a:lnB>
                      <a:noFill/>
                    </a:lnB>
                    <a:noFill/>
                  </a:tcPr>
                </a:tc>
                <a:tc>
                  <a:txBody>
                    <a:bodyPr/>
                    <a:lstStyle/>
                    <a:p>
                      <a:pPr>
                        <a:buNone/>
                      </a:pPr>
                      <a:r>
                        <a:rPr lang="en-IN" sz="1400"/>
                        <a:t>Canada</a:t>
                      </a:r>
                    </a:p>
                  </a:txBody>
                  <a:tcPr anchor="ctr">
                    <a:lnL>
                      <a:noFill/>
                    </a:lnL>
                    <a:lnR>
                      <a:noFill/>
                    </a:lnR>
                    <a:lnT>
                      <a:noFill/>
                    </a:lnT>
                    <a:lnB>
                      <a:noFill/>
                    </a:lnB>
                    <a:noFill/>
                  </a:tcPr>
                </a:tc>
                <a:extLst>
                  <a:ext uri="{0D108BD9-81ED-4DB2-BD59-A6C34878D82A}">
                    <a16:rowId xmlns:a16="http://schemas.microsoft.com/office/drawing/2014/main" val="2121302675"/>
                  </a:ext>
                </a:extLst>
              </a:tr>
              <a:tr h="304800">
                <a:tc>
                  <a:txBody>
                    <a:bodyPr/>
                    <a:lstStyle/>
                    <a:p>
                      <a:pPr>
                        <a:buNone/>
                      </a:pPr>
                      <a:r>
                        <a:rPr lang="en-IN" sz="1400"/>
                        <a:t>3</a:t>
                      </a:r>
                    </a:p>
                  </a:txBody>
                  <a:tcPr anchor="ctr">
                    <a:lnL>
                      <a:noFill/>
                    </a:lnL>
                    <a:lnR>
                      <a:noFill/>
                    </a:lnR>
                    <a:lnT>
                      <a:noFill/>
                    </a:lnT>
                    <a:lnB>
                      <a:noFill/>
                    </a:lnB>
                    <a:noFill/>
                  </a:tcPr>
                </a:tc>
                <a:tc>
                  <a:txBody>
                    <a:bodyPr/>
                    <a:lstStyle/>
                    <a:p>
                      <a:pPr>
                        <a:buNone/>
                      </a:pPr>
                      <a:r>
                        <a:rPr lang="en-IN" sz="1400"/>
                        <a:t>Michael Johnson</a:t>
                      </a:r>
                    </a:p>
                  </a:txBody>
                  <a:tcPr anchor="ctr">
                    <a:lnL>
                      <a:noFill/>
                    </a:lnL>
                    <a:lnR>
                      <a:noFill/>
                    </a:lnR>
                    <a:lnT>
                      <a:noFill/>
                    </a:lnT>
                    <a:lnB>
                      <a:noFill/>
                    </a:lnB>
                    <a:noFill/>
                  </a:tcPr>
                </a:tc>
                <a:tc>
                  <a:txBody>
                    <a:bodyPr/>
                    <a:lstStyle/>
                    <a:p>
                      <a:pPr>
                        <a:buNone/>
                      </a:pPr>
                      <a:r>
                        <a:rPr lang="en-IN" sz="1400"/>
                        <a:t>UK</a:t>
                      </a:r>
                    </a:p>
                  </a:txBody>
                  <a:tcPr anchor="ctr">
                    <a:lnL>
                      <a:noFill/>
                    </a:lnL>
                    <a:lnR>
                      <a:noFill/>
                    </a:lnR>
                    <a:lnT>
                      <a:noFill/>
                    </a:lnT>
                    <a:lnB>
                      <a:noFill/>
                    </a:lnB>
                    <a:noFill/>
                  </a:tcPr>
                </a:tc>
                <a:extLst>
                  <a:ext uri="{0D108BD9-81ED-4DB2-BD59-A6C34878D82A}">
                    <a16:rowId xmlns:a16="http://schemas.microsoft.com/office/drawing/2014/main" val="410384223"/>
                  </a:ext>
                </a:extLst>
              </a:tr>
              <a:tr h="304800">
                <a:tc>
                  <a:txBody>
                    <a:bodyPr/>
                    <a:lstStyle/>
                    <a:p>
                      <a:pPr>
                        <a:buNone/>
                      </a:pPr>
                      <a:r>
                        <a:rPr lang="en-IN" sz="1400"/>
                        <a:t>4</a:t>
                      </a:r>
                    </a:p>
                  </a:txBody>
                  <a:tcPr anchor="ctr">
                    <a:lnL>
                      <a:noFill/>
                    </a:lnL>
                    <a:lnR>
                      <a:noFill/>
                    </a:lnR>
                    <a:lnT>
                      <a:noFill/>
                    </a:lnT>
                    <a:lnB>
                      <a:noFill/>
                    </a:lnB>
                    <a:noFill/>
                  </a:tcPr>
                </a:tc>
                <a:tc>
                  <a:txBody>
                    <a:bodyPr/>
                    <a:lstStyle/>
                    <a:p>
                      <a:pPr>
                        <a:buNone/>
                      </a:pPr>
                      <a:r>
                        <a:rPr lang="en-IN" sz="1400"/>
                        <a:t>Alice Brown</a:t>
                      </a:r>
                    </a:p>
                  </a:txBody>
                  <a:tcPr anchor="ctr">
                    <a:lnL>
                      <a:noFill/>
                    </a:lnL>
                    <a:lnR>
                      <a:noFill/>
                    </a:lnR>
                    <a:lnT>
                      <a:noFill/>
                    </a:lnT>
                    <a:lnB>
                      <a:noFill/>
                    </a:lnB>
                    <a:noFill/>
                  </a:tcPr>
                </a:tc>
                <a:tc>
                  <a:txBody>
                    <a:bodyPr/>
                    <a:lstStyle/>
                    <a:p>
                      <a:pPr>
                        <a:buNone/>
                      </a:pPr>
                      <a:r>
                        <a:rPr lang="en-IN" sz="1400"/>
                        <a:t>USA</a:t>
                      </a:r>
                    </a:p>
                  </a:txBody>
                  <a:tcPr anchor="ctr">
                    <a:lnL>
                      <a:noFill/>
                    </a:lnL>
                    <a:lnR>
                      <a:noFill/>
                    </a:lnR>
                    <a:lnT>
                      <a:noFill/>
                    </a:lnT>
                    <a:lnB>
                      <a:noFill/>
                    </a:lnB>
                    <a:noFill/>
                  </a:tcPr>
                </a:tc>
                <a:extLst>
                  <a:ext uri="{0D108BD9-81ED-4DB2-BD59-A6C34878D82A}">
                    <a16:rowId xmlns:a16="http://schemas.microsoft.com/office/drawing/2014/main" val="628986112"/>
                  </a:ext>
                </a:extLst>
              </a:tr>
              <a:tr h="304800">
                <a:tc>
                  <a:txBody>
                    <a:bodyPr/>
                    <a:lstStyle/>
                    <a:p>
                      <a:pPr>
                        <a:buNone/>
                      </a:pPr>
                      <a:r>
                        <a:rPr lang="en-IN" sz="1400"/>
                        <a:t>5</a:t>
                      </a:r>
                    </a:p>
                  </a:txBody>
                  <a:tcPr anchor="ctr">
                    <a:lnL>
                      <a:noFill/>
                    </a:lnL>
                    <a:lnR>
                      <a:noFill/>
                    </a:lnR>
                    <a:lnT>
                      <a:noFill/>
                    </a:lnT>
                    <a:lnB>
                      <a:noFill/>
                    </a:lnB>
                    <a:noFill/>
                  </a:tcPr>
                </a:tc>
                <a:tc>
                  <a:txBody>
                    <a:bodyPr/>
                    <a:lstStyle/>
                    <a:p>
                      <a:pPr>
                        <a:buNone/>
                      </a:pPr>
                      <a:r>
                        <a:rPr lang="en-IN" sz="1400"/>
                        <a:t>Bob White</a:t>
                      </a:r>
                    </a:p>
                  </a:txBody>
                  <a:tcPr anchor="ctr">
                    <a:lnL>
                      <a:noFill/>
                    </a:lnL>
                    <a:lnR>
                      <a:noFill/>
                    </a:lnR>
                    <a:lnT>
                      <a:noFill/>
                    </a:lnT>
                    <a:lnB>
                      <a:noFill/>
                    </a:lnB>
                    <a:noFill/>
                  </a:tcPr>
                </a:tc>
                <a:tc>
                  <a:txBody>
                    <a:bodyPr/>
                    <a:lstStyle/>
                    <a:p>
                      <a:pPr>
                        <a:buNone/>
                      </a:pPr>
                      <a:r>
                        <a:rPr lang="en-IN" sz="1400" dirty="0"/>
                        <a:t>Canada</a:t>
                      </a:r>
                    </a:p>
                  </a:txBody>
                  <a:tcPr anchor="ctr">
                    <a:lnL>
                      <a:noFill/>
                    </a:lnL>
                    <a:lnR>
                      <a:noFill/>
                    </a:lnR>
                    <a:lnT>
                      <a:noFill/>
                    </a:lnT>
                    <a:lnB>
                      <a:noFill/>
                    </a:lnB>
                    <a:noFill/>
                  </a:tcPr>
                </a:tc>
                <a:extLst>
                  <a:ext uri="{0D108BD9-81ED-4DB2-BD59-A6C34878D82A}">
                    <a16:rowId xmlns:a16="http://schemas.microsoft.com/office/drawing/2014/main" val="3111377949"/>
                  </a:ext>
                </a:extLst>
              </a:tr>
            </a:tbl>
          </a:graphicData>
        </a:graphic>
      </p:graphicFrame>
      <p:sp>
        <p:nvSpPr>
          <p:cNvPr id="6" name="Rectangle 3">
            <a:extLst>
              <a:ext uri="{FF2B5EF4-FFF2-40B4-BE49-F238E27FC236}">
                <a16:creationId xmlns:a16="http://schemas.microsoft.com/office/drawing/2014/main" id="{2E3C02CC-23AD-F4AB-A167-25088CF1A5AE}"/>
              </a:ext>
            </a:extLst>
          </p:cNvPr>
          <p:cNvSpPr>
            <a:spLocks noChangeArrowheads="1"/>
          </p:cNvSpPr>
          <p:nvPr/>
        </p:nvSpPr>
        <p:spPr bwMode="auto">
          <a:xfrm>
            <a:off x="1399100" y="3520418"/>
            <a:ext cx="776687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 C1.CustomerName AS Customer1, C2.CustomerName AS Customer2, C1.Country FROM Customers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C1 JOIN Customers C2 ON C1.Country = C2.Country AND C1.CustomerID &lt;&gt; C2.CustomerID;</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21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Procedures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02919D39-3D64-AFE5-D1F0-D6103E82C444}"/>
              </a:ext>
            </a:extLst>
          </p:cNvPr>
          <p:cNvSpPr txBox="1"/>
          <p:nvPr/>
        </p:nvSpPr>
        <p:spPr>
          <a:xfrm>
            <a:off x="959303" y="1298003"/>
            <a:ext cx="7471421"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In SQL, a stored procedure is a group of SQL statements that are stored in the database and can be executed as a single unit. </a:t>
            </a:r>
          </a:p>
          <a:p>
            <a:pPr marL="285750" indent="-285750">
              <a:buFont typeface="Wingdings" panose="05000000000000000000" pitchFamily="2" charset="2"/>
              <a:buChar char="Ø"/>
            </a:pPr>
            <a:r>
              <a:rPr lang="en-US" sz="1600" dirty="0">
                <a:solidFill>
                  <a:schemeClr val="dk2"/>
                </a:solidFill>
                <a:latin typeface="Montserrat"/>
              </a:rPr>
              <a:t>It allows you to encapsulate and reuse a set of SQL statements, making it easier to manage and maintain complex operations. </a:t>
            </a:r>
          </a:p>
          <a:p>
            <a:pPr marL="285750" indent="-285750">
              <a:buFont typeface="Wingdings" panose="05000000000000000000" pitchFamily="2" charset="2"/>
              <a:buChar char="Ø"/>
            </a:pPr>
            <a:r>
              <a:rPr lang="en-US" sz="1600" dirty="0">
                <a:solidFill>
                  <a:schemeClr val="dk2"/>
                </a:solidFill>
                <a:latin typeface="Montserrat"/>
              </a:rPr>
              <a:t>Stored procedures can accept input parameters, perform operations on the database, and return results.</a:t>
            </a:r>
            <a:endParaRPr lang="en-IN" sz="1600" dirty="0">
              <a:solidFill>
                <a:schemeClr val="dk2"/>
              </a:solidFill>
              <a:latin typeface="Montserrat"/>
            </a:endParaRPr>
          </a:p>
        </p:txBody>
      </p:sp>
      <p:pic>
        <p:nvPicPr>
          <p:cNvPr id="7" name="Picture 6">
            <a:extLst>
              <a:ext uri="{FF2B5EF4-FFF2-40B4-BE49-F238E27FC236}">
                <a16:creationId xmlns:a16="http://schemas.microsoft.com/office/drawing/2014/main" id="{0037EC1F-663B-8475-F73C-FA151E5747C9}"/>
              </a:ext>
            </a:extLst>
          </p:cNvPr>
          <p:cNvPicPr>
            <a:picLocks noChangeAspect="1"/>
          </p:cNvPicPr>
          <p:nvPr/>
        </p:nvPicPr>
        <p:blipFill>
          <a:blip r:embed="rId3"/>
          <a:stretch>
            <a:fillRect/>
          </a:stretch>
        </p:blipFill>
        <p:spPr>
          <a:xfrm>
            <a:off x="2710930" y="2867663"/>
            <a:ext cx="3722140" cy="177056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1067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Procedures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1F8B25B-B6BF-D16D-310A-F6F382E6CD76}"/>
              </a:ext>
            </a:extLst>
          </p:cNvPr>
          <p:cNvPicPr>
            <a:picLocks noChangeAspect="1"/>
          </p:cNvPicPr>
          <p:nvPr/>
        </p:nvPicPr>
        <p:blipFill>
          <a:blip r:embed="rId3"/>
          <a:stretch>
            <a:fillRect/>
          </a:stretch>
        </p:blipFill>
        <p:spPr>
          <a:xfrm>
            <a:off x="582572" y="1764329"/>
            <a:ext cx="3989403" cy="216487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031EAF8A-785B-EE7D-E35F-9B4F154F5844}"/>
              </a:ext>
            </a:extLst>
          </p:cNvPr>
          <p:cNvPicPr>
            <a:picLocks noChangeAspect="1"/>
          </p:cNvPicPr>
          <p:nvPr/>
        </p:nvPicPr>
        <p:blipFill>
          <a:blip r:embed="rId4"/>
          <a:stretch>
            <a:fillRect/>
          </a:stretch>
        </p:blipFill>
        <p:spPr>
          <a:xfrm>
            <a:off x="4718857" y="1559076"/>
            <a:ext cx="3886400" cy="46357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8">
            <a:extLst>
              <a:ext uri="{FF2B5EF4-FFF2-40B4-BE49-F238E27FC236}">
                <a16:creationId xmlns:a16="http://schemas.microsoft.com/office/drawing/2014/main" id="{18B59F64-10CA-287D-D93E-84C9AF97CC5B}"/>
              </a:ext>
            </a:extLst>
          </p:cNvPr>
          <p:cNvPicPr>
            <a:picLocks noChangeAspect="1"/>
          </p:cNvPicPr>
          <p:nvPr/>
        </p:nvPicPr>
        <p:blipFill>
          <a:blip r:embed="rId5"/>
          <a:stretch>
            <a:fillRect/>
          </a:stretch>
        </p:blipFill>
        <p:spPr>
          <a:xfrm>
            <a:off x="5068125" y="2533783"/>
            <a:ext cx="3187864" cy="147327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83943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WHERE clause</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1988286" y="1782815"/>
            <a:ext cx="5167427" cy="2438122"/>
            <a:chOff x="5180238" y="1644473"/>
            <a:chExt cx="2984435"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8" y="2230657"/>
              <a:ext cx="2947460" cy="867884"/>
            </a:xfrm>
            <a:prstGeom prst="rect">
              <a:avLst/>
            </a:prstGeom>
            <a:noFill/>
          </p:spPr>
          <p:txBody>
            <a:bodyPr wrap="square">
              <a:spAutoFit/>
            </a:bodyPr>
            <a:lstStyle/>
            <a:p>
              <a:r>
                <a:rPr lang="en-US" dirty="0">
                  <a:solidFill>
                    <a:schemeClr val="bg1"/>
                  </a:solidFill>
                </a:rPr>
                <a:t>SELECT </a:t>
              </a:r>
              <a:r>
                <a:rPr lang="en-US" dirty="0" err="1">
                  <a:solidFill>
                    <a:schemeClr val="bg1"/>
                  </a:solidFill>
                </a:rPr>
                <a:t>ProductID</a:t>
              </a:r>
              <a:r>
                <a:rPr lang="en-US" dirty="0">
                  <a:solidFill>
                    <a:schemeClr val="bg1"/>
                  </a:solidFill>
                </a:rPr>
                <a:t>, ProductName, Price, </a:t>
              </a:r>
              <a:r>
                <a:rPr lang="en-US" dirty="0" err="1">
                  <a:solidFill>
                    <a:schemeClr val="bg1"/>
                  </a:solidFill>
                </a:rPr>
                <a:t>ProductDescription</a:t>
              </a:r>
              <a:r>
                <a:rPr lang="en-US" dirty="0">
                  <a:solidFill>
                    <a:schemeClr val="bg1"/>
                  </a:solidFill>
                </a:rPr>
                <a:t> </a:t>
              </a:r>
            </a:p>
            <a:p>
              <a:r>
                <a:rPr lang="en-US" dirty="0">
                  <a:solidFill>
                    <a:schemeClr val="bg1"/>
                  </a:solidFill>
                </a:rPr>
                <a:t>   FROM </a:t>
              </a:r>
              <a:r>
                <a:rPr lang="en-US" dirty="0" err="1">
                  <a:solidFill>
                    <a:schemeClr val="bg1"/>
                  </a:solidFill>
                </a:rPr>
                <a:t>dbo.Products</a:t>
              </a:r>
              <a:endParaRPr lang="en-US" dirty="0">
                <a:solidFill>
                  <a:schemeClr val="bg1"/>
                </a:solidFill>
              </a:endParaRPr>
            </a:p>
            <a:p>
              <a:r>
                <a:rPr lang="en-US" dirty="0">
                  <a:solidFill>
                    <a:schemeClr val="bg1"/>
                  </a:solidFill>
                </a:rPr>
                <a:t>WHERE </a:t>
              </a:r>
              <a:r>
                <a:rPr lang="en-US" dirty="0" err="1">
                  <a:solidFill>
                    <a:schemeClr val="bg1"/>
                  </a:solidFill>
                </a:rPr>
                <a:t>ProductID</a:t>
              </a:r>
              <a:r>
                <a:rPr lang="en-US" dirty="0">
                  <a:solidFill>
                    <a:schemeClr val="bg1"/>
                  </a:solidFill>
                </a:rPr>
                <a:t> &lt; 60</a:t>
              </a:r>
            </a:p>
            <a:p>
              <a:r>
                <a:rPr lang="en-US" dirty="0">
                  <a:solidFill>
                    <a:schemeClr val="bg1"/>
                  </a:solidFill>
                </a:rPr>
                <a:t>GO</a:t>
              </a:r>
              <a:endParaRPr lang="en-IN" dirty="0">
                <a:solidFill>
                  <a:schemeClr val="bg1"/>
                </a:solidFill>
              </a:endParaRPr>
            </a:p>
          </p:txBody>
        </p:sp>
      </p:grpSp>
      <p:sp>
        <p:nvSpPr>
          <p:cNvPr id="3" name="TextBox 2">
            <a:extLst>
              <a:ext uri="{FF2B5EF4-FFF2-40B4-BE49-F238E27FC236}">
                <a16:creationId xmlns:a16="http://schemas.microsoft.com/office/drawing/2014/main" id="{40B5E907-B5DC-622F-9470-FDC47F1BDA34}"/>
              </a:ext>
            </a:extLst>
          </p:cNvPr>
          <p:cNvSpPr txBox="1"/>
          <p:nvPr/>
        </p:nvSpPr>
        <p:spPr>
          <a:xfrm>
            <a:off x="1232808" y="1343940"/>
            <a:ext cx="7796892" cy="3385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dk2"/>
                </a:solidFill>
                <a:latin typeface="Montserrat"/>
              </a:rPr>
              <a:t>Use a WHERE clause to limit the rows that are returned to the user. </a:t>
            </a:r>
          </a:p>
        </p:txBody>
      </p:sp>
    </p:spTree>
    <p:extLst>
      <p:ext uri="{BB962C8B-B14F-4D97-AF65-F5344CB8AC3E}">
        <p14:creationId xmlns:p14="http://schemas.microsoft.com/office/powerpoint/2010/main" val="329617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Subqueries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4E2AF6B0-F7A6-E852-ACF3-E5CC8021554D}"/>
              </a:ext>
            </a:extLst>
          </p:cNvPr>
          <p:cNvSpPr txBox="1"/>
          <p:nvPr/>
        </p:nvSpPr>
        <p:spPr>
          <a:xfrm>
            <a:off x="1322615" y="1324082"/>
            <a:ext cx="6955970" cy="2062103"/>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Subqueries, also known as nested queries or inner queries, are queries within queries. </a:t>
            </a:r>
          </a:p>
          <a:p>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are used to retrieve data from one or more tables and use that result to filter or further process data in another query.</a:t>
            </a:r>
          </a:p>
          <a:p>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 Subqueries are enclosed within parentheses and can be used in SELECT, INSERT, UPDATE, and DELETE statements.</a:t>
            </a:r>
            <a:endParaRPr lang="en-IN" sz="1600" dirty="0">
              <a:solidFill>
                <a:schemeClr val="dk2"/>
              </a:solidFill>
              <a:latin typeface="Montserrat"/>
            </a:endParaRPr>
          </a:p>
        </p:txBody>
      </p:sp>
    </p:spTree>
    <p:extLst>
      <p:ext uri="{BB962C8B-B14F-4D97-AF65-F5344CB8AC3E}">
        <p14:creationId xmlns:p14="http://schemas.microsoft.com/office/powerpoint/2010/main" val="174502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Subqueries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4089CBEA-4BBA-B0D9-592D-E44B1A83F77B}"/>
              </a:ext>
            </a:extLst>
          </p:cNvPr>
          <p:cNvGraphicFramePr>
            <a:graphicFrameLocks noGrp="1"/>
          </p:cNvGraphicFramePr>
          <p:nvPr>
            <p:extLst>
              <p:ext uri="{D42A27DB-BD31-4B8C-83A1-F6EECF244321}">
                <p14:modId xmlns:p14="http://schemas.microsoft.com/office/powerpoint/2010/main" val="1687984502"/>
              </p:ext>
            </p:extLst>
          </p:nvPr>
        </p:nvGraphicFramePr>
        <p:xfrm>
          <a:off x="596447" y="2003275"/>
          <a:ext cx="4146549" cy="1219200"/>
        </p:xfrm>
        <a:graphic>
          <a:graphicData uri="http://schemas.openxmlformats.org/drawingml/2006/table">
            <a:tbl>
              <a:tblPr>
                <a:tableStyleId>{775DCB02-9BB8-47FD-8907-85C794F793BA}</a:tableStyleId>
              </a:tblPr>
              <a:tblGrid>
                <a:gridCol w="1382183">
                  <a:extLst>
                    <a:ext uri="{9D8B030D-6E8A-4147-A177-3AD203B41FA5}">
                      <a16:colId xmlns:a16="http://schemas.microsoft.com/office/drawing/2014/main" val="1510751448"/>
                    </a:ext>
                  </a:extLst>
                </a:gridCol>
                <a:gridCol w="1382183">
                  <a:extLst>
                    <a:ext uri="{9D8B030D-6E8A-4147-A177-3AD203B41FA5}">
                      <a16:colId xmlns:a16="http://schemas.microsoft.com/office/drawing/2014/main" val="3620962212"/>
                    </a:ext>
                  </a:extLst>
                </a:gridCol>
                <a:gridCol w="1382183">
                  <a:extLst>
                    <a:ext uri="{9D8B030D-6E8A-4147-A177-3AD203B41FA5}">
                      <a16:colId xmlns:a16="http://schemas.microsoft.com/office/drawing/2014/main" val="2109674752"/>
                    </a:ext>
                  </a:extLst>
                </a:gridCol>
              </a:tblGrid>
              <a:tr h="0">
                <a:tc>
                  <a:txBody>
                    <a:bodyPr/>
                    <a:lstStyle/>
                    <a:p>
                      <a:pPr fontAlgn="b"/>
                      <a:r>
                        <a:rPr lang="en-IN" b="1">
                          <a:effectLst/>
                        </a:rPr>
                        <a:t>StudentID</a:t>
                      </a:r>
                    </a:p>
                  </a:txBody>
                  <a:tcPr anchor="b"/>
                </a:tc>
                <a:tc>
                  <a:txBody>
                    <a:bodyPr/>
                    <a:lstStyle/>
                    <a:p>
                      <a:pPr fontAlgn="b"/>
                      <a:r>
                        <a:rPr lang="en-IN" b="1">
                          <a:effectLst/>
                        </a:rPr>
                        <a:t>Name</a:t>
                      </a:r>
                    </a:p>
                  </a:txBody>
                  <a:tcPr anchor="b"/>
                </a:tc>
                <a:tc>
                  <a:txBody>
                    <a:bodyPr/>
                    <a:lstStyle/>
                    <a:p>
                      <a:pPr fontAlgn="b"/>
                      <a:r>
                        <a:rPr lang="en-IN" b="1">
                          <a:effectLst/>
                        </a:rPr>
                        <a:t>Age</a:t>
                      </a:r>
                    </a:p>
                  </a:txBody>
                  <a:tcPr anchor="b"/>
                </a:tc>
                <a:extLst>
                  <a:ext uri="{0D108BD9-81ED-4DB2-BD59-A6C34878D82A}">
                    <a16:rowId xmlns:a16="http://schemas.microsoft.com/office/drawing/2014/main" val="2582138460"/>
                  </a:ext>
                </a:extLst>
              </a:tr>
              <a:tr h="0">
                <a:tc>
                  <a:txBody>
                    <a:bodyPr/>
                    <a:lstStyle/>
                    <a:p>
                      <a:pPr fontAlgn="base"/>
                      <a:r>
                        <a:rPr lang="en-IN">
                          <a:effectLst/>
                        </a:rPr>
                        <a:t>1</a:t>
                      </a:r>
                    </a:p>
                  </a:txBody>
                  <a:tcPr anchor="ctr"/>
                </a:tc>
                <a:tc>
                  <a:txBody>
                    <a:bodyPr/>
                    <a:lstStyle/>
                    <a:p>
                      <a:pPr fontAlgn="base"/>
                      <a:r>
                        <a:rPr lang="en-IN">
                          <a:effectLst/>
                        </a:rPr>
                        <a:t>John</a:t>
                      </a:r>
                    </a:p>
                  </a:txBody>
                  <a:tcPr anchor="ctr"/>
                </a:tc>
                <a:tc>
                  <a:txBody>
                    <a:bodyPr/>
                    <a:lstStyle/>
                    <a:p>
                      <a:pPr fontAlgn="base"/>
                      <a:r>
                        <a:rPr lang="en-IN">
                          <a:effectLst/>
                        </a:rPr>
                        <a:t>20</a:t>
                      </a:r>
                    </a:p>
                  </a:txBody>
                  <a:tcPr anchor="ctr"/>
                </a:tc>
                <a:extLst>
                  <a:ext uri="{0D108BD9-81ED-4DB2-BD59-A6C34878D82A}">
                    <a16:rowId xmlns:a16="http://schemas.microsoft.com/office/drawing/2014/main" val="76479099"/>
                  </a:ext>
                </a:extLst>
              </a:tr>
              <a:tr h="0">
                <a:tc>
                  <a:txBody>
                    <a:bodyPr/>
                    <a:lstStyle/>
                    <a:p>
                      <a:pPr fontAlgn="base"/>
                      <a:r>
                        <a:rPr lang="en-IN">
                          <a:effectLst/>
                        </a:rPr>
                        <a:t>2</a:t>
                      </a:r>
                    </a:p>
                  </a:txBody>
                  <a:tcPr anchor="ctr"/>
                </a:tc>
                <a:tc>
                  <a:txBody>
                    <a:bodyPr/>
                    <a:lstStyle/>
                    <a:p>
                      <a:pPr fontAlgn="base"/>
                      <a:r>
                        <a:rPr lang="en-IN">
                          <a:effectLst/>
                        </a:rPr>
                        <a:t>Jane</a:t>
                      </a:r>
                    </a:p>
                  </a:txBody>
                  <a:tcPr anchor="ctr"/>
                </a:tc>
                <a:tc>
                  <a:txBody>
                    <a:bodyPr/>
                    <a:lstStyle/>
                    <a:p>
                      <a:pPr fontAlgn="base"/>
                      <a:r>
                        <a:rPr lang="en-IN">
                          <a:effectLst/>
                        </a:rPr>
                        <a:t>19</a:t>
                      </a:r>
                    </a:p>
                  </a:txBody>
                  <a:tcPr anchor="ctr"/>
                </a:tc>
                <a:extLst>
                  <a:ext uri="{0D108BD9-81ED-4DB2-BD59-A6C34878D82A}">
                    <a16:rowId xmlns:a16="http://schemas.microsoft.com/office/drawing/2014/main" val="3190817714"/>
                  </a:ext>
                </a:extLst>
              </a:tr>
              <a:tr h="0">
                <a:tc>
                  <a:txBody>
                    <a:bodyPr/>
                    <a:lstStyle/>
                    <a:p>
                      <a:pPr fontAlgn="base"/>
                      <a:r>
                        <a:rPr lang="en-IN">
                          <a:effectLst/>
                        </a:rPr>
                        <a:t>3</a:t>
                      </a:r>
                    </a:p>
                  </a:txBody>
                  <a:tcPr anchor="ctr"/>
                </a:tc>
                <a:tc>
                  <a:txBody>
                    <a:bodyPr/>
                    <a:lstStyle/>
                    <a:p>
                      <a:pPr fontAlgn="base"/>
                      <a:r>
                        <a:rPr lang="en-IN">
                          <a:effectLst/>
                        </a:rPr>
                        <a:t>Michael</a:t>
                      </a:r>
                    </a:p>
                  </a:txBody>
                  <a:tcPr anchor="ctr"/>
                </a:tc>
                <a:tc>
                  <a:txBody>
                    <a:bodyPr/>
                    <a:lstStyle/>
                    <a:p>
                      <a:pPr fontAlgn="base"/>
                      <a:r>
                        <a:rPr lang="en-IN" dirty="0">
                          <a:effectLst/>
                        </a:rPr>
                        <a:t>21</a:t>
                      </a:r>
                    </a:p>
                  </a:txBody>
                  <a:tcPr anchor="ctr"/>
                </a:tc>
                <a:extLst>
                  <a:ext uri="{0D108BD9-81ED-4DB2-BD59-A6C34878D82A}">
                    <a16:rowId xmlns:a16="http://schemas.microsoft.com/office/drawing/2014/main" val="300564506"/>
                  </a:ext>
                </a:extLst>
              </a:tr>
            </a:tbl>
          </a:graphicData>
        </a:graphic>
      </p:graphicFrame>
      <p:graphicFrame>
        <p:nvGraphicFramePr>
          <p:cNvPr id="3" name="Table 2">
            <a:extLst>
              <a:ext uri="{FF2B5EF4-FFF2-40B4-BE49-F238E27FC236}">
                <a16:creationId xmlns:a16="http://schemas.microsoft.com/office/drawing/2014/main" id="{EE3735EF-FAAC-4BA3-B31A-8A32B7BBC855}"/>
              </a:ext>
            </a:extLst>
          </p:cNvPr>
          <p:cNvGraphicFramePr>
            <a:graphicFrameLocks noGrp="1"/>
          </p:cNvGraphicFramePr>
          <p:nvPr>
            <p:extLst>
              <p:ext uri="{D42A27DB-BD31-4B8C-83A1-F6EECF244321}">
                <p14:modId xmlns:p14="http://schemas.microsoft.com/office/powerpoint/2010/main" val="296710068"/>
              </p:ext>
            </p:extLst>
          </p:nvPr>
        </p:nvGraphicFramePr>
        <p:xfrm>
          <a:off x="4915807" y="2003275"/>
          <a:ext cx="4146550" cy="1219200"/>
        </p:xfrm>
        <a:graphic>
          <a:graphicData uri="http://schemas.openxmlformats.org/drawingml/2006/table">
            <a:tbl>
              <a:tblPr>
                <a:tableStyleId>{775DCB02-9BB8-47FD-8907-85C794F793BA}</a:tableStyleId>
              </a:tblPr>
              <a:tblGrid>
                <a:gridCol w="2073275">
                  <a:extLst>
                    <a:ext uri="{9D8B030D-6E8A-4147-A177-3AD203B41FA5}">
                      <a16:colId xmlns:a16="http://schemas.microsoft.com/office/drawing/2014/main" val="1416712594"/>
                    </a:ext>
                  </a:extLst>
                </a:gridCol>
                <a:gridCol w="2073275">
                  <a:extLst>
                    <a:ext uri="{9D8B030D-6E8A-4147-A177-3AD203B41FA5}">
                      <a16:colId xmlns:a16="http://schemas.microsoft.com/office/drawing/2014/main" val="3571905526"/>
                    </a:ext>
                  </a:extLst>
                </a:gridCol>
              </a:tblGrid>
              <a:tr h="0">
                <a:tc>
                  <a:txBody>
                    <a:bodyPr/>
                    <a:lstStyle/>
                    <a:p>
                      <a:pPr fontAlgn="b"/>
                      <a:r>
                        <a:rPr lang="en-IN" b="1">
                          <a:effectLst/>
                        </a:rPr>
                        <a:t>StudentID</a:t>
                      </a:r>
                    </a:p>
                  </a:txBody>
                  <a:tcPr anchor="b"/>
                </a:tc>
                <a:tc>
                  <a:txBody>
                    <a:bodyPr/>
                    <a:lstStyle/>
                    <a:p>
                      <a:pPr fontAlgn="b"/>
                      <a:r>
                        <a:rPr lang="en-IN" b="1">
                          <a:effectLst/>
                        </a:rPr>
                        <a:t>Marks</a:t>
                      </a:r>
                    </a:p>
                  </a:txBody>
                  <a:tcPr anchor="b"/>
                </a:tc>
                <a:extLst>
                  <a:ext uri="{0D108BD9-81ED-4DB2-BD59-A6C34878D82A}">
                    <a16:rowId xmlns:a16="http://schemas.microsoft.com/office/drawing/2014/main" val="511853510"/>
                  </a:ext>
                </a:extLst>
              </a:tr>
              <a:tr h="0">
                <a:tc>
                  <a:txBody>
                    <a:bodyPr/>
                    <a:lstStyle/>
                    <a:p>
                      <a:pPr fontAlgn="base"/>
                      <a:r>
                        <a:rPr lang="en-IN">
                          <a:effectLst/>
                        </a:rPr>
                        <a:t>1</a:t>
                      </a:r>
                    </a:p>
                  </a:txBody>
                  <a:tcPr anchor="ctr"/>
                </a:tc>
                <a:tc>
                  <a:txBody>
                    <a:bodyPr/>
                    <a:lstStyle/>
                    <a:p>
                      <a:pPr fontAlgn="base"/>
                      <a:r>
                        <a:rPr lang="en-IN">
                          <a:effectLst/>
                        </a:rPr>
                        <a:t>85.50</a:t>
                      </a:r>
                    </a:p>
                  </a:txBody>
                  <a:tcPr anchor="ctr"/>
                </a:tc>
                <a:extLst>
                  <a:ext uri="{0D108BD9-81ED-4DB2-BD59-A6C34878D82A}">
                    <a16:rowId xmlns:a16="http://schemas.microsoft.com/office/drawing/2014/main" val="3526004547"/>
                  </a:ext>
                </a:extLst>
              </a:tr>
              <a:tr h="0">
                <a:tc>
                  <a:txBody>
                    <a:bodyPr/>
                    <a:lstStyle/>
                    <a:p>
                      <a:pPr fontAlgn="base"/>
                      <a:r>
                        <a:rPr lang="en-IN">
                          <a:effectLst/>
                        </a:rPr>
                        <a:t>2</a:t>
                      </a:r>
                    </a:p>
                  </a:txBody>
                  <a:tcPr anchor="ctr"/>
                </a:tc>
                <a:tc>
                  <a:txBody>
                    <a:bodyPr/>
                    <a:lstStyle/>
                    <a:p>
                      <a:pPr fontAlgn="base"/>
                      <a:r>
                        <a:rPr lang="en-IN">
                          <a:effectLst/>
                        </a:rPr>
                        <a:t>75.00</a:t>
                      </a:r>
                    </a:p>
                  </a:txBody>
                  <a:tcPr anchor="ctr"/>
                </a:tc>
                <a:extLst>
                  <a:ext uri="{0D108BD9-81ED-4DB2-BD59-A6C34878D82A}">
                    <a16:rowId xmlns:a16="http://schemas.microsoft.com/office/drawing/2014/main" val="3306236745"/>
                  </a:ext>
                </a:extLst>
              </a:tr>
              <a:tr h="0">
                <a:tc>
                  <a:txBody>
                    <a:bodyPr/>
                    <a:lstStyle/>
                    <a:p>
                      <a:pPr fontAlgn="base"/>
                      <a:r>
                        <a:rPr lang="en-IN">
                          <a:effectLst/>
                        </a:rPr>
                        <a:t>3</a:t>
                      </a:r>
                    </a:p>
                  </a:txBody>
                  <a:tcPr anchor="ctr"/>
                </a:tc>
                <a:tc>
                  <a:txBody>
                    <a:bodyPr/>
                    <a:lstStyle/>
                    <a:p>
                      <a:pPr fontAlgn="base"/>
                      <a:r>
                        <a:rPr lang="en-IN" dirty="0">
                          <a:effectLst/>
                        </a:rPr>
                        <a:t>90.30</a:t>
                      </a:r>
                    </a:p>
                  </a:txBody>
                  <a:tcPr anchor="ctr"/>
                </a:tc>
                <a:extLst>
                  <a:ext uri="{0D108BD9-81ED-4DB2-BD59-A6C34878D82A}">
                    <a16:rowId xmlns:a16="http://schemas.microsoft.com/office/drawing/2014/main" val="1974716335"/>
                  </a:ext>
                </a:extLst>
              </a:tr>
            </a:tbl>
          </a:graphicData>
        </a:graphic>
      </p:graphicFrame>
      <p:sp>
        <p:nvSpPr>
          <p:cNvPr id="5" name="TextBox 4">
            <a:extLst>
              <a:ext uri="{FF2B5EF4-FFF2-40B4-BE49-F238E27FC236}">
                <a16:creationId xmlns:a16="http://schemas.microsoft.com/office/drawing/2014/main" id="{41CFD758-9F3F-637A-6E24-FFEBACADD632}"/>
              </a:ext>
            </a:extLst>
          </p:cNvPr>
          <p:cNvSpPr txBox="1"/>
          <p:nvPr/>
        </p:nvSpPr>
        <p:spPr>
          <a:xfrm>
            <a:off x="936134" y="1474459"/>
            <a:ext cx="3007216" cy="338554"/>
          </a:xfrm>
          <a:prstGeom prst="rect">
            <a:avLst/>
          </a:prstGeom>
          <a:noFill/>
        </p:spPr>
        <p:txBody>
          <a:bodyPr wrap="square" rtlCol="0">
            <a:spAutoFit/>
          </a:bodyPr>
          <a:lstStyle/>
          <a:p>
            <a:pPr algn="ctr"/>
            <a:r>
              <a:rPr lang="en-IN" sz="1600" b="1" dirty="0">
                <a:solidFill>
                  <a:schemeClr val="accent4"/>
                </a:solidFill>
              </a:rPr>
              <a:t>STUDENTS</a:t>
            </a:r>
          </a:p>
        </p:txBody>
      </p:sp>
      <p:sp>
        <p:nvSpPr>
          <p:cNvPr id="6" name="TextBox 5">
            <a:extLst>
              <a:ext uri="{FF2B5EF4-FFF2-40B4-BE49-F238E27FC236}">
                <a16:creationId xmlns:a16="http://schemas.microsoft.com/office/drawing/2014/main" id="{EF1046EB-85C8-ED11-4C08-E1CC1A7EC09E}"/>
              </a:ext>
            </a:extLst>
          </p:cNvPr>
          <p:cNvSpPr txBox="1"/>
          <p:nvPr/>
        </p:nvSpPr>
        <p:spPr>
          <a:xfrm>
            <a:off x="5333963" y="1474459"/>
            <a:ext cx="3007216" cy="338554"/>
          </a:xfrm>
          <a:prstGeom prst="rect">
            <a:avLst/>
          </a:prstGeom>
          <a:noFill/>
        </p:spPr>
        <p:txBody>
          <a:bodyPr wrap="square" rtlCol="0">
            <a:spAutoFit/>
          </a:bodyPr>
          <a:lstStyle/>
          <a:p>
            <a:pPr algn="ctr"/>
            <a:r>
              <a:rPr lang="en-IN" sz="1600" b="1" dirty="0">
                <a:solidFill>
                  <a:schemeClr val="accent4"/>
                </a:solidFill>
              </a:rPr>
              <a:t>GRADES</a:t>
            </a:r>
          </a:p>
        </p:txBody>
      </p:sp>
      <p:pic>
        <p:nvPicPr>
          <p:cNvPr id="8" name="Picture 7">
            <a:extLst>
              <a:ext uri="{FF2B5EF4-FFF2-40B4-BE49-F238E27FC236}">
                <a16:creationId xmlns:a16="http://schemas.microsoft.com/office/drawing/2014/main" id="{31CD254B-5F50-728C-16D5-E8B7E6662703}"/>
              </a:ext>
            </a:extLst>
          </p:cNvPr>
          <p:cNvPicPr>
            <a:picLocks noChangeAspect="1"/>
          </p:cNvPicPr>
          <p:nvPr/>
        </p:nvPicPr>
        <p:blipFill>
          <a:blip r:embed="rId3"/>
          <a:stretch>
            <a:fillRect/>
          </a:stretch>
        </p:blipFill>
        <p:spPr>
          <a:xfrm>
            <a:off x="1913925" y="3534662"/>
            <a:ext cx="5658141" cy="76838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95763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 Subqueries in search conditions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9B68047-E5FE-6DDA-8547-482D5F38DA90}"/>
              </a:ext>
            </a:extLst>
          </p:cNvPr>
          <p:cNvSpPr txBox="1"/>
          <p:nvPr/>
        </p:nvSpPr>
        <p:spPr>
          <a:xfrm>
            <a:off x="161282" y="1374183"/>
            <a:ext cx="4596492" cy="276999"/>
          </a:xfrm>
          <a:prstGeom prst="rect">
            <a:avLst/>
          </a:prstGeom>
          <a:noFill/>
        </p:spPr>
        <p:txBody>
          <a:bodyPr wrap="square">
            <a:spAutoFit/>
          </a:bodyPr>
          <a:lstStyle/>
          <a:p>
            <a:r>
              <a:rPr lang="en-US" sz="1200" dirty="0">
                <a:solidFill>
                  <a:schemeClr val="dk2"/>
                </a:solidFill>
                <a:latin typeface="Montserrat"/>
              </a:rPr>
              <a:t>Subquery in WHERE Clause with Comparison Operators</a:t>
            </a:r>
            <a:endParaRPr lang="en-IN" sz="1200" dirty="0">
              <a:solidFill>
                <a:schemeClr val="dk2"/>
              </a:solidFill>
              <a:latin typeface="Montserrat"/>
            </a:endParaRPr>
          </a:p>
        </p:txBody>
      </p:sp>
      <p:pic>
        <p:nvPicPr>
          <p:cNvPr id="10" name="Picture 9">
            <a:extLst>
              <a:ext uri="{FF2B5EF4-FFF2-40B4-BE49-F238E27FC236}">
                <a16:creationId xmlns:a16="http://schemas.microsoft.com/office/drawing/2014/main" id="{9F7285FB-0976-1790-4559-433D1AF14330}"/>
              </a:ext>
            </a:extLst>
          </p:cNvPr>
          <p:cNvPicPr>
            <a:picLocks noChangeAspect="1"/>
          </p:cNvPicPr>
          <p:nvPr/>
        </p:nvPicPr>
        <p:blipFill>
          <a:blip r:embed="rId3"/>
          <a:stretch>
            <a:fillRect/>
          </a:stretch>
        </p:blipFill>
        <p:spPr>
          <a:xfrm>
            <a:off x="321393" y="1748225"/>
            <a:ext cx="4436381" cy="115700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330CFCA6-48CC-4426-B606-8846928D3397}"/>
              </a:ext>
            </a:extLst>
          </p:cNvPr>
          <p:cNvSpPr txBox="1"/>
          <p:nvPr/>
        </p:nvSpPr>
        <p:spPr>
          <a:xfrm>
            <a:off x="4019848" y="1426039"/>
            <a:ext cx="4596492" cy="307777"/>
          </a:xfrm>
          <a:prstGeom prst="rect">
            <a:avLst/>
          </a:prstGeom>
          <a:noFill/>
        </p:spPr>
        <p:txBody>
          <a:bodyPr wrap="square">
            <a:spAutoFit/>
          </a:bodyPr>
          <a:lstStyle>
            <a:defPPr marR="0" lvl="0" algn="l" rtl="0">
              <a:lnSpc>
                <a:spcPct val="100000"/>
              </a:lnSpc>
              <a:spcBef>
                <a:spcPts val="0"/>
              </a:spcBef>
              <a:spcAft>
                <a:spcPts val="0"/>
              </a:spcAft>
            </a:defPPr>
            <a:lvl1pPr>
              <a:defRPr sz="1200">
                <a:solidFill>
                  <a:schemeClr val="dk2"/>
                </a:solidFill>
                <a:latin typeface="Montserrat"/>
              </a:defRPr>
            </a:lvl1pPr>
          </a:lstStyle>
          <a:p>
            <a:pPr algn="ctr"/>
            <a:r>
              <a:rPr lang="en-IN" dirty="0"/>
              <a:t>Subquery with IN Operator</a:t>
            </a:r>
          </a:p>
        </p:txBody>
      </p:sp>
      <p:pic>
        <p:nvPicPr>
          <p:cNvPr id="14" name="Picture 13">
            <a:extLst>
              <a:ext uri="{FF2B5EF4-FFF2-40B4-BE49-F238E27FC236}">
                <a16:creationId xmlns:a16="http://schemas.microsoft.com/office/drawing/2014/main" id="{F962FD27-C739-FAA1-ABC8-F7240309FD99}"/>
              </a:ext>
            </a:extLst>
          </p:cNvPr>
          <p:cNvPicPr>
            <a:picLocks noChangeAspect="1"/>
          </p:cNvPicPr>
          <p:nvPr/>
        </p:nvPicPr>
        <p:blipFill>
          <a:blip r:embed="rId4"/>
          <a:stretch>
            <a:fillRect/>
          </a:stretch>
        </p:blipFill>
        <p:spPr>
          <a:xfrm>
            <a:off x="5040272" y="1771681"/>
            <a:ext cx="3836100" cy="10532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6" name="TextBox 15">
            <a:extLst>
              <a:ext uri="{FF2B5EF4-FFF2-40B4-BE49-F238E27FC236}">
                <a16:creationId xmlns:a16="http://schemas.microsoft.com/office/drawing/2014/main" id="{69276B5C-F89D-A72F-DF51-86FBDC6BEA6C}"/>
              </a:ext>
            </a:extLst>
          </p:cNvPr>
          <p:cNvSpPr txBox="1"/>
          <p:nvPr/>
        </p:nvSpPr>
        <p:spPr>
          <a:xfrm>
            <a:off x="2595457" y="3222475"/>
            <a:ext cx="4657724" cy="276999"/>
          </a:xfrm>
          <a:prstGeom prst="rect">
            <a:avLst/>
          </a:prstGeom>
          <a:noFill/>
        </p:spPr>
        <p:txBody>
          <a:bodyPr wrap="square">
            <a:spAutoFit/>
          </a:bodyPr>
          <a:lstStyle/>
          <a:p>
            <a:pPr algn="ctr"/>
            <a:r>
              <a:rPr lang="en-IN" sz="1200" dirty="0">
                <a:solidFill>
                  <a:schemeClr val="dk2"/>
                </a:solidFill>
                <a:latin typeface="Montserrat"/>
              </a:rPr>
              <a:t>Subquery with EXISTS Operator</a:t>
            </a:r>
          </a:p>
        </p:txBody>
      </p:sp>
      <p:pic>
        <p:nvPicPr>
          <p:cNvPr id="18" name="Picture 17">
            <a:extLst>
              <a:ext uri="{FF2B5EF4-FFF2-40B4-BE49-F238E27FC236}">
                <a16:creationId xmlns:a16="http://schemas.microsoft.com/office/drawing/2014/main" id="{400BCEE7-2999-8298-FB30-C29FFD12F630}"/>
              </a:ext>
            </a:extLst>
          </p:cNvPr>
          <p:cNvPicPr>
            <a:picLocks noChangeAspect="1"/>
          </p:cNvPicPr>
          <p:nvPr/>
        </p:nvPicPr>
        <p:blipFill>
          <a:blip r:embed="rId5"/>
          <a:stretch>
            <a:fillRect/>
          </a:stretch>
        </p:blipFill>
        <p:spPr>
          <a:xfrm>
            <a:off x="3338871" y="3568901"/>
            <a:ext cx="4769095" cy="97795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69915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Other ways to use Subqueries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9B68047-E5FE-6DDA-8547-482D5F38DA90}"/>
              </a:ext>
            </a:extLst>
          </p:cNvPr>
          <p:cNvSpPr txBox="1"/>
          <p:nvPr/>
        </p:nvSpPr>
        <p:spPr>
          <a:xfrm>
            <a:off x="542926" y="1396228"/>
            <a:ext cx="4596492" cy="276999"/>
          </a:xfrm>
          <a:prstGeom prst="rect">
            <a:avLst/>
          </a:prstGeom>
          <a:noFill/>
        </p:spPr>
        <p:txBody>
          <a:bodyPr wrap="square">
            <a:spAutoFit/>
          </a:bodyPr>
          <a:lstStyle/>
          <a:p>
            <a:pPr algn="ctr"/>
            <a:r>
              <a:rPr lang="en-US" sz="1200" dirty="0">
                <a:solidFill>
                  <a:schemeClr val="dk2"/>
                </a:solidFill>
                <a:latin typeface="Montserrat"/>
              </a:rPr>
              <a:t>In INSERT Statement</a:t>
            </a:r>
            <a:endParaRPr lang="en-IN" sz="1200" dirty="0">
              <a:solidFill>
                <a:schemeClr val="dk2"/>
              </a:solidFill>
              <a:latin typeface="Montserrat"/>
            </a:endParaRPr>
          </a:p>
        </p:txBody>
      </p:sp>
      <p:sp>
        <p:nvSpPr>
          <p:cNvPr id="12" name="TextBox 11">
            <a:extLst>
              <a:ext uri="{FF2B5EF4-FFF2-40B4-BE49-F238E27FC236}">
                <a16:creationId xmlns:a16="http://schemas.microsoft.com/office/drawing/2014/main" id="{330CFCA6-48CC-4426-B606-8846928D3397}"/>
              </a:ext>
            </a:extLst>
          </p:cNvPr>
          <p:cNvSpPr txBox="1"/>
          <p:nvPr/>
        </p:nvSpPr>
        <p:spPr>
          <a:xfrm>
            <a:off x="4674053" y="1387386"/>
            <a:ext cx="4596492" cy="276999"/>
          </a:xfrm>
          <a:prstGeom prst="rect">
            <a:avLst/>
          </a:prstGeom>
          <a:noFill/>
        </p:spPr>
        <p:txBody>
          <a:bodyPr wrap="square">
            <a:spAutoFit/>
          </a:bodyPr>
          <a:lstStyle>
            <a:defPPr marR="0" lvl="0" algn="l" rtl="0">
              <a:lnSpc>
                <a:spcPct val="100000"/>
              </a:lnSpc>
              <a:spcBef>
                <a:spcPts val="0"/>
              </a:spcBef>
              <a:spcAft>
                <a:spcPts val="0"/>
              </a:spcAft>
            </a:defPPr>
            <a:lvl1pPr>
              <a:defRPr sz="1200">
                <a:solidFill>
                  <a:schemeClr val="dk2"/>
                </a:solidFill>
                <a:latin typeface="Montserrat"/>
              </a:defRPr>
            </a:lvl1pPr>
          </a:lstStyle>
          <a:p>
            <a:pPr algn="ctr"/>
            <a:r>
              <a:rPr lang="en-IN" dirty="0"/>
              <a:t>In UPDATE Statement</a:t>
            </a:r>
          </a:p>
        </p:txBody>
      </p:sp>
      <p:sp>
        <p:nvSpPr>
          <p:cNvPr id="16" name="TextBox 15">
            <a:extLst>
              <a:ext uri="{FF2B5EF4-FFF2-40B4-BE49-F238E27FC236}">
                <a16:creationId xmlns:a16="http://schemas.microsoft.com/office/drawing/2014/main" id="{69276B5C-F89D-A72F-DF51-86FBDC6BEA6C}"/>
              </a:ext>
            </a:extLst>
          </p:cNvPr>
          <p:cNvSpPr txBox="1"/>
          <p:nvPr/>
        </p:nvSpPr>
        <p:spPr>
          <a:xfrm>
            <a:off x="2595457" y="3222475"/>
            <a:ext cx="4657724" cy="276999"/>
          </a:xfrm>
          <a:prstGeom prst="rect">
            <a:avLst/>
          </a:prstGeom>
          <a:noFill/>
        </p:spPr>
        <p:txBody>
          <a:bodyPr wrap="square">
            <a:spAutoFit/>
          </a:bodyPr>
          <a:lstStyle/>
          <a:p>
            <a:pPr algn="ctr"/>
            <a:r>
              <a:rPr lang="en-IN" sz="1200" dirty="0">
                <a:solidFill>
                  <a:schemeClr val="dk2"/>
                </a:solidFill>
                <a:latin typeface="Montserrat"/>
              </a:rPr>
              <a:t>In DELETE Statement</a:t>
            </a:r>
          </a:p>
        </p:txBody>
      </p:sp>
      <p:pic>
        <p:nvPicPr>
          <p:cNvPr id="3" name="Picture 2">
            <a:extLst>
              <a:ext uri="{FF2B5EF4-FFF2-40B4-BE49-F238E27FC236}">
                <a16:creationId xmlns:a16="http://schemas.microsoft.com/office/drawing/2014/main" id="{8A0FBD98-2E8E-F1B5-50E1-C0DF9BAF95FA}"/>
              </a:ext>
            </a:extLst>
          </p:cNvPr>
          <p:cNvPicPr>
            <a:picLocks noChangeAspect="1"/>
          </p:cNvPicPr>
          <p:nvPr/>
        </p:nvPicPr>
        <p:blipFill>
          <a:blip r:embed="rId3"/>
          <a:stretch>
            <a:fillRect/>
          </a:stretch>
        </p:blipFill>
        <p:spPr>
          <a:xfrm>
            <a:off x="1006355" y="1722076"/>
            <a:ext cx="3918434" cy="99025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4">
            <a:extLst>
              <a:ext uri="{FF2B5EF4-FFF2-40B4-BE49-F238E27FC236}">
                <a16:creationId xmlns:a16="http://schemas.microsoft.com/office/drawing/2014/main" id="{817C6E49-800F-5CBF-6D76-7F5E08AB7DE7}"/>
              </a:ext>
            </a:extLst>
          </p:cNvPr>
          <p:cNvPicPr>
            <a:picLocks noChangeAspect="1"/>
          </p:cNvPicPr>
          <p:nvPr/>
        </p:nvPicPr>
        <p:blipFill>
          <a:blip r:embed="rId4"/>
          <a:stretch>
            <a:fillRect/>
          </a:stretch>
        </p:blipFill>
        <p:spPr>
          <a:xfrm>
            <a:off x="5223510" y="1921025"/>
            <a:ext cx="3510129" cy="5037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7">
            <a:extLst>
              <a:ext uri="{FF2B5EF4-FFF2-40B4-BE49-F238E27FC236}">
                <a16:creationId xmlns:a16="http://schemas.microsoft.com/office/drawing/2014/main" id="{D5FCBF94-C058-C67B-E252-C68D3155B459}"/>
              </a:ext>
            </a:extLst>
          </p:cNvPr>
          <p:cNvPicPr>
            <a:picLocks noChangeAspect="1"/>
          </p:cNvPicPr>
          <p:nvPr/>
        </p:nvPicPr>
        <p:blipFill>
          <a:blip r:embed="rId5"/>
          <a:stretch>
            <a:fillRect/>
          </a:stretch>
        </p:blipFill>
        <p:spPr>
          <a:xfrm>
            <a:off x="2841172" y="3590457"/>
            <a:ext cx="4464279" cy="5588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62438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Guidelines for working with complex queries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9B68047-E5FE-6DDA-8547-482D5F38DA90}"/>
              </a:ext>
            </a:extLst>
          </p:cNvPr>
          <p:cNvSpPr txBox="1"/>
          <p:nvPr/>
        </p:nvSpPr>
        <p:spPr>
          <a:xfrm>
            <a:off x="542926" y="1396228"/>
            <a:ext cx="4596492" cy="276999"/>
          </a:xfrm>
          <a:prstGeom prst="rect">
            <a:avLst/>
          </a:prstGeom>
          <a:noFill/>
        </p:spPr>
        <p:txBody>
          <a:bodyPr wrap="square">
            <a:spAutoFit/>
          </a:bodyPr>
          <a:lstStyle/>
          <a:p>
            <a:pPr algn="ctr"/>
            <a:r>
              <a:rPr lang="en-US" sz="1200" b="1" dirty="0">
                <a:solidFill>
                  <a:schemeClr val="dk2"/>
                </a:solidFill>
                <a:latin typeface="Montserrat"/>
              </a:rPr>
              <a:t>Plan and Break Down the Query</a:t>
            </a:r>
            <a:endParaRPr lang="en-IN" sz="1200" b="1" dirty="0">
              <a:solidFill>
                <a:schemeClr val="dk2"/>
              </a:solidFill>
              <a:latin typeface="Montserrat"/>
            </a:endParaRPr>
          </a:p>
        </p:txBody>
      </p:sp>
      <p:sp>
        <p:nvSpPr>
          <p:cNvPr id="12" name="TextBox 11">
            <a:extLst>
              <a:ext uri="{FF2B5EF4-FFF2-40B4-BE49-F238E27FC236}">
                <a16:creationId xmlns:a16="http://schemas.microsoft.com/office/drawing/2014/main" id="{330CFCA6-48CC-4426-B606-8846928D3397}"/>
              </a:ext>
            </a:extLst>
          </p:cNvPr>
          <p:cNvSpPr txBox="1"/>
          <p:nvPr/>
        </p:nvSpPr>
        <p:spPr>
          <a:xfrm>
            <a:off x="4674053" y="1387386"/>
            <a:ext cx="4596492" cy="276999"/>
          </a:xfrm>
          <a:prstGeom prst="rect">
            <a:avLst/>
          </a:prstGeom>
          <a:noFill/>
        </p:spPr>
        <p:txBody>
          <a:bodyPr wrap="square">
            <a:spAutoFit/>
          </a:bodyPr>
          <a:lstStyle>
            <a:defPPr marR="0" lvl="0" algn="l" rtl="0">
              <a:lnSpc>
                <a:spcPct val="100000"/>
              </a:lnSpc>
              <a:spcBef>
                <a:spcPts val="0"/>
              </a:spcBef>
              <a:spcAft>
                <a:spcPts val="0"/>
              </a:spcAft>
            </a:defPPr>
            <a:lvl1pPr>
              <a:defRPr sz="1200">
                <a:solidFill>
                  <a:schemeClr val="dk2"/>
                </a:solidFill>
                <a:latin typeface="Montserrat"/>
              </a:defRPr>
            </a:lvl1pPr>
          </a:lstStyle>
          <a:p>
            <a:pPr algn="ctr"/>
            <a:r>
              <a:rPr lang="en-US" b="1" dirty="0"/>
              <a:t>Use Proper Indentation and Formatting</a:t>
            </a:r>
            <a:endParaRPr lang="en-IN" b="1" dirty="0"/>
          </a:p>
        </p:txBody>
      </p:sp>
      <p:sp>
        <p:nvSpPr>
          <p:cNvPr id="16" name="TextBox 15">
            <a:extLst>
              <a:ext uri="{FF2B5EF4-FFF2-40B4-BE49-F238E27FC236}">
                <a16:creationId xmlns:a16="http://schemas.microsoft.com/office/drawing/2014/main" id="{69276B5C-F89D-A72F-DF51-86FBDC6BEA6C}"/>
              </a:ext>
            </a:extLst>
          </p:cNvPr>
          <p:cNvSpPr txBox="1"/>
          <p:nvPr/>
        </p:nvSpPr>
        <p:spPr>
          <a:xfrm>
            <a:off x="2570964" y="3300505"/>
            <a:ext cx="4657724" cy="276999"/>
          </a:xfrm>
          <a:prstGeom prst="rect">
            <a:avLst/>
          </a:prstGeom>
          <a:noFill/>
        </p:spPr>
        <p:txBody>
          <a:bodyPr wrap="square">
            <a:spAutoFit/>
          </a:bodyPr>
          <a:lstStyle/>
          <a:p>
            <a:pPr algn="ctr"/>
            <a:r>
              <a:rPr lang="en-IN" sz="1200" b="1" dirty="0">
                <a:solidFill>
                  <a:schemeClr val="dk2"/>
                </a:solidFill>
                <a:latin typeface="Montserrat"/>
              </a:rPr>
              <a:t>Optimize Performance</a:t>
            </a:r>
          </a:p>
        </p:txBody>
      </p:sp>
      <p:sp>
        <p:nvSpPr>
          <p:cNvPr id="4" name="TextBox 3">
            <a:extLst>
              <a:ext uri="{FF2B5EF4-FFF2-40B4-BE49-F238E27FC236}">
                <a16:creationId xmlns:a16="http://schemas.microsoft.com/office/drawing/2014/main" id="{92D978DB-AA0D-74C3-90E1-E1C579BB7A87}"/>
              </a:ext>
            </a:extLst>
          </p:cNvPr>
          <p:cNvSpPr txBox="1"/>
          <p:nvPr/>
        </p:nvSpPr>
        <p:spPr>
          <a:xfrm>
            <a:off x="512310" y="1765651"/>
            <a:ext cx="4657724" cy="830997"/>
          </a:xfrm>
          <a:prstGeom prst="rect">
            <a:avLst/>
          </a:prstGeom>
          <a:noFill/>
        </p:spPr>
        <p:txBody>
          <a:bodyPr wrap="square">
            <a:spAutoFit/>
          </a:bodyPr>
          <a:lstStyle/>
          <a:p>
            <a:pPr algn="ctr"/>
            <a:r>
              <a:rPr lang="en-US" sz="1200" dirty="0">
                <a:solidFill>
                  <a:schemeClr val="dk2"/>
                </a:solidFill>
                <a:latin typeface="Montserrat"/>
              </a:rPr>
              <a:t>Suppose you have a database of online orders, and you want to find the total revenue for each month. Break down the query into steps like extracting month-wise sales, calculating revenue, and finally grouping by month.</a:t>
            </a:r>
            <a:endParaRPr lang="en-IN" sz="1200" dirty="0">
              <a:solidFill>
                <a:schemeClr val="dk2"/>
              </a:solidFill>
              <a:latin typeface="Montserrat"/>
            </a:endParaRPr>
          </a:p>
        </p:txBody>
      </p:sp>
      <p:pic>
        <p:nvPicPr>
          <p:cNvPr id="9" name="Picture 8">
            <a:extLst>
              <a:ext uri="{FF2B5EF4-FFF2-40B4-BE49-F238E27FC236}">
                <a16:creationId xmlns:a16="http://schemas.microsoft.com/office/drawing/2014/main" id="{98F34893-822A-5599-81FE-C47618F8320A}"/>
              </a:ext>
            </a:extLst>
          </p:cNvPr>
          <p:cNvPicPr>
            <a:picLocks noChangeAspect="1"/>
          </p:cNvPicPr>
          <p:nvPr/>
        </p:nvPicPr>
        <p:blipFill>
          <a:blip r:embed="rId3"/>
          <a:stretch>
            <a:fillRect/>
          </a:stretch>
        </p:blipFill>
        <p:spPr>
          <a:xfrm>
            <a:off x="5655912" y="1689832"/>
            <a:ext cx="2630838" cy="156315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1" name="Picture 10">
            <a:extLst>
              <a:ext uri="{FF2B5EF4-FFF2-40B4-BE49-F238E27FC236}">
                <a16:creationId xmlns:a16="http://schemas.microsoft.com/office/drawing/2014/main" id="{B933ED28-4698-C24E-1B81-19919AF7F249}"/>
              </a:ext>
            </a:extLst>
          </p:cNvPr>
          <p:cNvPicPr>
            <a:picLocks noChangeAspect="1"/>
          </p:cNvPicPr>
          <p:nvPr/>
        </p:nvPicPr>
        <p:blipFill>
          <a:blip r:embed="rId4"/>
          <a:stretch>
            <a:fillRect/>
          </a:stretch>
        </p:blipFill>
        <p:spPr>
          <a:xfrm>
            <a:off x="3121398" y="3797512"/>
            <a:ext cx="3105310" cy="73028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34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Guidelines for working with complex queries</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TextBox 6">
            <a:extLst>
              <a:ext uri="{FF2B5EF4-FFF2-40B4-BE49-F238E27FC236}">
                <a16:creationId xmlns:a16="http://schemas.microsoft.com/office/drawing/2014/main" id="{D9B68047-E5FE-6DDA-8547-482D5F38DA90}"/>
              </a:ext>
            </a:extLst>
          </p:cNvPr>
          <p:cNvSpPr txBox="1"/>
          <p:nvPr/>
        </p:nvSpPr>
        <p:spPr>
          <a:xfrm>
            <a:off x="542926" y="1396228"/>
            <a:ext cx="4596492" cy="276999"/>
          </a:xfrm>
          <a:prstGeom prst="rect">
            <a:avLst/>
          </a:prstGeom>
          <a:noFill/>
        </p:spPr>
        <p:txBody>
          <a:bodyPr wrap="square">
            <a:spAutoFit/>
          </a:bodyPr>
          <a:lstStyle/>
          <a:p>
            <a:pPr algn="ctr"/>
            <a:r>
              <a:rPr lang="en-IN" sz="1200" b="1" dirty="0">
                <a:solidFill>
                  <a:schemeClr val="dk2"/>
                </a:solidFill>
                <a:latin typeface="Montserrat"/>
              </a:rPr>
              <a:t>Test and Validate</a:t>
            </a:r>
          </a:p>
        </p:txBody>
      </p:sp>
      <p:sp>
        <p:nvSpPr>
          <p:cNvPr id="12" name="TextBox 11">
            <a:extLst>
              <a:ext uri="{FF2B5EF4-FFF2-40B4-BE49-F238E27FC236}">
                <a16:creationId xmlns:a16="http://schemas.microsoft.com/office/drawing/2014/main" id="{330CFCA6-48CC-4426-B606-8846928D3397}"/>
              </a:ext>
            </a:extLst>
          </p:cNvPr>
          <p:cNvSpPr txBox="1"/>
          <p:nvPr/>
        </p:nvSpPr>
        <p:spPr>
          <a:xfrm>
            <a:off x="4674053" y="1387386"/>
            <a:ext cx="4596492" cy="276999"/>
          </a:xfrm>
          <a:prstGeom prst="rect">
            <a:avLst/>
          </a:prstGeom>
          <a:noFill/>
        </p:spPr>
        <p:txBody>
          <a:bodyPr wrap="square">
            <a:spAutoFit/>
          </a:bodyPr>
          <a:lstStyle>
            <a:defPPr marR="0" lvl="0" algn="l" rtl="0">
              <a:lnSpc>
                <a:spcPct val="100000"/>
              </a:lnSpc>
              <a:spcBef>
                <a:spcPts val="0"/>
              </a:spcBef>
              <a:spcAft>
                <a:spcPts val="0"/>
              </a:spcAft>
            </a:defPPr>
            <a:lvl1pPr>
              <a:defRPr sz="1200">
                <a:solidFill>
                  <a:schemeClr val="dk2"/>
                </a:solidFill>
                <a:latin typeface="Montserrat"/>
              </a:defRPr>
            </a:lvl1pPr>
          </a:lstStyle>
          <a:p>
            <a:pPr algn="ctr"/>
            <a:r>
              <a:rPr lang="en-US" b="1" dirty="0"/>
              <a:t>Use Proper Indentation and Formatting</a:t>
            </a:r>
            <a:endParaRPr lang="en-IN" b="1" dirty="0"/>
          </a:p>
        </p:txBody>
      </p:sp>
      <p:sp>
        <p:nvSpPr>
          <p:cNvPr id="16" name="TextBox 15">
            <a:extLst>
              <a:ext uri="{FF2B5EF4-FFF2-40B4-BE49-F238E27FC236}">
                <a16:creationId xmlns:a16="http://schemas.microsoft.com/office/drawing/2014/main" id="{69276B5C-F89D-A72F-DF51-86FBDC6BEA6C}"/>
              </a:ext>
            </a:extLst>
          </p:cNvPr>
          <p:cNvSpPr txBox="1"/>
          <p:nvPr/>
        </p:nvSpPr>
        <p:spPr>
          <a:xfrm>
            <a:off x="857250" y="2765917"/>
            <a:ext cx="4657724" cy="276999"/>
          </a:xfrm>
          <a:prstGeom prst="rect">
            <a:avLst/>
          </a:prstGeom>
          <a:noFill/>
        </p:spPr>
        <p:txBody>
          <a:bodyPr wrap="square">
            <a:spAutoFit/>
          </a:bodyPr>
          <a:lstStyle/>
          <a:p>
            <a:pPr algn="ctr"/>
            <a:r>
              <a:rPr lang="en-US" sz="1200" b="1" dirty="0">
                <a:solidFill>
                  <a:schemeClr val="dk2"/>
                </a:solidFill>
                <a:latin typeface="Montserrat"/>
              </a:rPr>
              <a:t>Use Subqueries and Common Table Expressions (CTEs)</a:t>
            </a:r>
            <a:endParaRPr lang="en-IN" sz="1200" b="1" dirty="0">
              <a:solidFill>
                <a:schemeClr val="dk2"/>
              </a:solidFill>
              <a:latin typeface="Montserrat"/>
            </a:endParaRPr>
          </a:p>
        </p:txBody>
      </p:sp>
      <p:sp>
        <p:nvSpPr>
          <p:cNvPr id="4" name="TextBox 3">
            <a:extLst>
              <a:ext uri="{FF2B5EF4-FFF2-40B4-BE49-F238E27FC236}">
                <a16:creationId xmlns:a16="http://schemas.microsoft.com/office/drawing/2014/main" id="{92D978DB-AA0D-74C3-90E1-E1C579BB7A87}"/>
              </a:ext>
            </a:extLst>
          </p:cNvPr>
          <p:cNvSpPr txBox="1"/>
          <p:nvPr/>
        </p:nvSpPr>
        <p:spPr>
          <a:xfrm>
            <a:off x="512310" y="1765651"/>
            <a:ext cx="4657724" cy="830997"/>
          </a:xfrm>
          <a:prstGeom prst="rect">
            <a:avLst/>
          </a:prstGeom>
          <a:noFill/>
        </p:spPr>
        <p:txBody>
          <a:bodyPr wrap="square">
            <a:spAutoFit/>
          </a:bodyPr>
          <a:lstStyle/>
          <a:p>
            <a:pPr algn="ctr"/>
            <a:r>
              <a:rPr lang="en-US" sz="1200" dirty="0">
                <a:solidFill>
                  <a:schemeClr val="dk2"/>
                </a:solidFill>
                <a:latin typeface="Montserrat"/>
              </a:rPr>
              <a:t>Before executing a complex query in a production environment, test it on a smaller dataset or in a test environment. Validate the query output to ensure it returns the expected results.</a:t>
            </a:r>
            <a:endParaRPr lang="en-IN" sz="1200" dirty="0">
              <a:solidFill>
                <a:schemeClr val="dk2"/>
              </a:solidFill>
              <a:latin typeface="Montserrat"/>
            </a:endParaRPr>
          </a:p>
        </p:txBody>
      </p:sp>
      <p:pic>
        <p:nvPicPr>
          <p:cNvPr id="9" name="Picture 8">
            <a:extLst>
              <a:ext uri="{FF2B5EF4-FFF2-40B4-BE49-F238E27FC236}">
                <a16:creationId xmlns:a16="http://schemas.microsoft.com/office/drawing/2014/main" id="{98F34893-822A-5599-81FE-C47618F8320A}"/>
              </a:ext>
            </a:extLst>
          </p:cNvPr>
          <p:cNvPicPr>
            <a:picLocks noChangeAspect="1"/>
          </p:cNvPicPr>
          <p:nvPr/>
        </p:nvPicPr>
        <p:blipFill>
          <a:blip r:embed="rId3"/>
          <a:stretch>
            <a:fillRect/>
          </a:stretch>
        </p:blipFill>
        <p:spPr>
          <a:xfrm>
            <a:off x="6008914" y="1689833"/>
            <a:ext cx="2277836" cy="13534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D8A490B3-B5F5-1E38-8F3F-AFCF06BC8BAB}"/>
              </a:ext>
            </a:extLst>
          </p:cNvPr>
          <p:cNvPicPr>
            <a:picLocks noChangeAspect="1"/>
          </p:cNvPicPr>
          <p:nvPr/>
        </p:nvPicPr>
        <p:blipFill>
          <a:blip r:embed="rId4"/>
          <a:stretch>
            <a:fillRect/>
          </a:stretch>
        </p:blipFill>
        <p:spPr>
          <a:xfrm>
            <a:off x="998187" y="3087658"/>
            <a:ext cx="4657725" cy="153605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42191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6" grpId="0"/>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Common Table Expressions</a:t>
            </a:r>
          </a:p>
        </p:txBody>
      </p:sp>
      <p:sp>
        <p:nvSpPr>
          <p:cNvPr id="5" name="TextBox 4">
            <a:extLst>
              <a:ext uri="{FF2B5EF4-FFF2-40B4-BE49-F238E27FC236}">
                <a16:creationId xmlns:a16="http://schemas.microsoft.com/office/drawing/2014/main" id="{CD06B03A-9BFB-F609-FDF4-5CED1D19D52C}"/>
              </a:ext>
            </a:extLst>
          </p:cNvPr>
          <p:cNvSpPr txBox="1"/>
          <p:nvPr/>
        </p:nvSpPr>
        <p:spPr>
          <a:xfrm>
            <a:off x="791935" y="1216359"/>
            <a:ext cx="8123463" cy="1569660"/>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Common Table Expressions (CTEs) are temporary result sets that can be used within a SELECT, INSERT, UPDATE, or DELETE statement in SQL. </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are similar to derived tables or subqueries but provide a more structured and readable way to break down complex queries into smaller logical components.</a:t>
            </a:r>
            <a:endParaRPr lang="en-IN" sz="1600" dirty="0">
              <a:solidFill>
                <a:schemeClr val="dk2"/>
              </a:solidFill>
              <a:latin typeface="Montserrat"/>
            </a:endParaRPr>
          </a:p>
        </p:txBody>
      </p:sp>
      <p:pic>
        <p:nvPicPr>
          <p:cNvPr id="8" name="Picture 7">
            <a:extLst>
              <a:ext uri="{FF2B5EF4-FFF2-40B4-BE49-F238E27FC236}">
                <a16:creationId xmlns:a16="http://schemas.microsoft.com/office/drawing/2014/main" id="{C1FFD8C8-59E5-574B-F6F6-1BDC6942A71E}"/>
              </a:ext>
            </a:extLst>
          </p:cNvPr>
          <p:cNvPicPr>
            <a:picLocks noChangeAspect="1"/>
          </p:cNvPicPr>
          <p:nvPr/>
        </p:nvPicPr>
        <p:blipFill>
          <a:blip r:embed="rId3"/>
          <a:stretch>
            <a:fillRect/>
          </a:stretch>
        </p:blipFill>
        <p:spPr>
          <a:xfrm>
            <a:off x="2382327" y="2844656"/>
            <a:ext cx="4379295" cy="183449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74943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Sequence</a:t>
            </a:r>
          </a:p>
        </p:txBody>
      </p:sp>
      <p:sp>
        <p:nvSpPr>
          <p:cNvPr id="5" name="TextBox 4">
            <a:extLst>
              <a:ext uri="{FF2B5EF4-FFF2-40B4-BE49-F238E27FC236}">
                <a16:creationId xmlns:a16="http://schemas.microsoft.com/office/drawing/2014/main" id="{CD06B03A-9BFB-F609-FDF4-5CED1D19D52C}"/>
              </a:ext>
            </a:extLst>
          </p:cNvPr>
          <p:cNvSpPr txBox="1"/>
          <p:nvPr/>
        </p:nvSpPr>
        <p:spPr>
          <a:xfrm>
            <a:off x="791935" y="1469452"/>
            <a:ext cx="8123463" cy="1323439"/>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In SQL, a sequence is an object that generates a sequence of numeric values based on a defined pattern. </a:t>
            </a:r>
          </a:p>
          <a:p>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Sequences are often used to generate unique and sequential values for columns in a table.</a:t>
            </a:r>
            <a:endParaRPr lang="en-IN" sz="1600" dirty="0">
              <a:solidFill>
                <a:schemeClr val="dk2"/>
              </a:solidFill>
              <a:latin typeface="Montserrat"/>
            </a:endParaRPr>
          </a:p>
        </p:txBody>
      </p:sp>
    </p:spTree>
    <p:extLst>
      <p:ext uri="{BB962C8B-B14F-4D97-AF65-F5344CB8AC3E}">
        <p14:creationId xmlns:p14="http://schemas.microsoft.com/office/powerpoint/2010/main" val="181742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Sequence</a:t>
            </a:r>
          </a:p>
        </p:txBody>
      </p:sp>
      <p:pic>
        <p:nvPicPr>
          <p:cNvPr id="6" name="Picture 5">
            <a:extLst>
              <a:ext uri="{FF2B5EF4-FFF2-40B4-BE49-F238E27FC236}">
                <a16:creationId xmlns:a16="http://schemas.microsoft.com/office/drawing/2014/main" id="{06A81C1C-77C1-BEC0-A7CB-4634BBE5EE2A}"/>
              </a:ext>
            </a:extLst>
          </p:cNvPr>
          <p:cNvPicPr>
            <a:picLocks noChangeAspect="1"/>
          </p:cNvPicPr>
          <p:nvPr/>
        </p:nvPicPr>
        <p:blipFill>
          <a:blip r:embed="rId3"/>
          <a:stretch>
            <a:fillRect/>
          </a:stretch>
        </p:blipFill>
        <p:spPr>
          <a:xfrm>
            <a:off x="1356121" y="1949864"/>
            <a:ext cx="2235315" cy="15050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TextBox 6">
            <a:extLst>
              <a:ext uri="{FF2B5EF4-FFF2-40B4-BE49-F238E27FC236}">
                <a16:creationId xmlns:a16="http://schemas.microsoft.com/office/drawing/2014/main" id="{B2949C2A-299D-CAB5-D4AA-1A25B20A4895}"/>
              </a:ext>
            </a:extLst>
          </p:cNvPr>
          <p:cNvSpPr txBox="1"/>
          <p:nvPr/>
        </p:nvSpPr>
        <p:spPr>
          <a:xfrm>
            <a:off x="608240" y="1396228"/>
            <a:ext cx="3351438" cy="338554"/>
          </a:xfrm>
          <a:prstGeom prst="rect">
            <a:avLst/>
          </a:prstGeom>
          <a:noFill/>
        </p:spPr>
        <p:txBody>
          <a:bodyPr wrap="square">
            <a:spAutoFit/>
          </a:bodyPr>
          <a:lstStyle/>
          <a:p>
            <a:pPr algn="ctr"/>
            <a:r>
              <a:rPr lang="en-IN" sz="1600" b="1" i="0" dirty="0">
                <a:effectLst/>
                <a:latin typeface="Söhne"/>
              </a:rPr>
              <a:t>Creating a Sequence</a:t>
            </a:r>
            <a:endParaRPr lang="en-IN" sz="1200" b="1" dirty="0">
              <a:solidFill>
                <a:schemeClr val="dk2"/>
              </a:solidFill>
              <a:latin typeface="Montserrat"/>
            </a:endParaRPr>
          </a:p>
        </p:txBody>
      </p:sp>
      <p:pic>
        <p:nvPicPr>
          <p:cNvPr id="9" name="Picture 8">
            <a:extLst>
              <a:ext uri="{FF2B5EF4-FFF2-40B4-BE49-F238E27FC236}">
                <a16:creationId xmlns:a16="http://schemas.microsoft.com/office/drawing/2014/main" id="{91D4F9BC-DEAD-7117-AF34-71F4297CD6EB}"/>
              </a:ext>
            </a:extLst>
          </p:cNvPr>
          <p:cNvPicPr>
            <a:picLocks noChangeAspect="1"/>
          </p:cNvPicPr>
          <p:nvPr/>
        </p:nvPicPr>
        <p:blipFill>
          <a:blip r:embed="rId4"/>
          <a:stretch>
            <a:fillRect/>
          </a:stretch>
        </p:blipFill>
        <p:spPr>
          <a:xfrm>
            <a:off x="4571974" y="2029240"/>
            <a:ext cx="4026107" cy="67313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1" name="TextBox 10">
            <a:extLst>
              <a:ext uri="{FF2B5EF4-FFF2-40B4-BE49-F238E27FC236}">
                <a16:creationId xmlns:a16="http://schemas.microsoft.com/office/drawing/2014/main" id="{9ED0492A-8201-B47D-A0DF-E52AA5A58D4B}"/>
              </a:ext>
            </a:extLst>
          </p:cNvPr>
          <p:cNvSpPr txBox="1"/>
          <p:nvPr/>
        </p:nvSpPr>
        <p:spPr>
          <a:xfrm>
            <a:off x="4221468" y="1418322"/>
            <a:ext cx="4596492" cy="338554"/>
          </a:xfrm>
          <a:prstGeom prst="rect">
            <a:avLst/>
          </a:prstGeom>
          <a:noFill/>
        </p:spPr>
        <p:txBody>
          <a:bodyPr wrap="square">
            <a:spAutoFit/>
          </a:bodyPr>
          <a:lstStyle/>
          <a:p>
            <a:pPr algn="ctr"/>
            <a:r>
              <a:rPr lang="en-US" sz="1600" b="1" dirty="0">
                <a:latin typeface="Söhne"/>
              </a:rPr>
              <a:t>Using a Sequence in INSERT Statements</a:t>
            </a:r>
            <a:endParaRPr lang="en-IN" sz="1600" b="1" dirty="0">
              <a:latin typeface="Söhne"/>
            </a:endParaRPr>
          </a:p>
        </p:txBody>
      </p:sp>
      <p:sp>
        <p:nvSpPr>
          <p:cNvPr id="14" name="TextBox 13">
            <a:extLst>
              <a:ext uri="{FF2B5EF4-FFF2-40B4-BE49-F238E27FC236}">
                <a16:creationId xmlns:a16="http://schemas.microsoft.com/office/drawing/2014/main" id="{BBEC7D02-9848-5D93-D6CA-2278AFD3248E}"/>
              </a:ext>
            </a:extLst>
          </p:cNvPr>
          <p:cNvSpPr txBox="1"/>
          <p:nvPr/>
        </p:nvSpPr>
        <p:spPr>
          <a:xfrm>
            <a:off x="887106" y="3613497"/>
            <a:ext cx="4596492" cy="338554"/>
          </a:xfrm>
          <a:prstGeom prst="rect">
            <a:avLst/>
          </a:prstGeom>
          <a:noFill/>
        </p:spPr>
        <p:txBody>
          <a:bodyPr wrap="square">
            <a:spAutoFit/>
          </a:bodyPr>
          <a:lstStyle/>
          <a:p>
            <a:pPr algn="ctr"/>
            <a:r>
              <a:rPr lang="en-US" sz="1600" b="1" dirty="0">
                <a:latin typeface="Söhne"/>
              </a:rPr>
              <a:t>Getting the Current Value of a Sequence</a:t>
            </a:r>
            <a:endParaRPr lang="en-IN" sz="1600" b="1" dirty="0">
              <a:latin typeface="Söhne"/>
            </a:endParaRPr>
          </a:p>
        </p:txBody>
      </p:sp>
      <p:pic>
        <p:nvPicPr>
          <p:cNvPr id="3" name="Picture 2">
            <a:extLst>
              <a:ext uri="{FF2B5EF4-FFF2-40B4-BE49-F238E27FC236}">
                <a16:creationId xmlns:a16="http://schemas.microsoft.com/office/drawing/2014/main" id="{8BCDE396-6AA6-1717-8DBF-B6DC6D226648}"/>
              </a:ext>
            </a:extLst>
          </p:cNvPr>
          <p:cNvPicPr>
            <a:picLocks noChangeAspect="1"/>
          </p:cNvPicPr>
          <p:nvPr/>
        </p:nvPicPr>
        <p:blipFill>
          <a:blip r:embed="rId5"/>
          <a:stretch>
            <a:fillRect/>
          </a:stretch>
        </p:blipFill>
        <p:spPr>
          <a:xfrm>
            <a:off x="5666847" y="4151142"/>
            <a:ext cx="2934131" cy="33855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Box 4">
            <a:extLst>
              <a:ext uri="{FF2B5EF4-FFF2-40B4-BE49-F238E27FC236}">
                <a16:creationId xmlns:a16="http://schemas.microsoft.com/office/drawing/2014/main" id="{E01FAC96-8403-50C4-8935-C5427586B229}"/>
              </a:ext>
            </a:extLst>
          </p:cNvPr>
          <p:cNvSpPr txBox="1"/>
          <p:nvPr/>
        </p:nvSpPr>
        <p:spPr>
          <a:xfrm>
            <a:off x="5841546" y="3613497"/>
            <a:ext cx="4596492" cy="338554"/>
          </a:xfrm>
          <a:prstGeom prst="rect">
            <a:avLst/>
          </a:prstGeom>
          <a:noFill/>
        </p:spPr>
        <p:txBody>
          <a:bodyPr wrap="square">
            <a:spAutoFit/>
          </a:bodyPr>
          <a:lstStyle/>
          <a:p>
            <a:r>
              <a:rPr lang="en-IN" sz="1600" b="1" dirty="0">
                <a:latin typeface="Söhne"/>
              </a:rPr>
              <a:t>Advancing the Sequence</a:t>
            </a:r>
          </a:p>
        </p:txBody>
      </p:sp>
      <p:sp>
        <p:nvSpPr>
          <p:cNvPr id="4" name="TextBox 3">
            <a:extLst>
              <a:ext uri="{FF2B5EF4-FFF2-40B4-BE49-F238E27FC236}">
                <a16:creationId xmlns:a16="http://schemas.microsoft.com/office/drawing/2014/main" id="{CE790D32-DBB8-D92D-27C0-B82A696AA6DE}"/>
              </a:ext>
            </a:extLst>
          </p:cNvPr>
          <p:cNvSpPr txBox="1"/>
          <p:nvPr/>
        </p:nvSpPr>
        <p:spPr>
          <a:xfrm>
            <a:off x="1379166" y="4004580"/>
            <a:ext cx="3891643" cy="523220"/>
          </a:xfrm>
          <a:prstGeom prst="rect">
            <a:avLst/>
          </a:prstGeom>
          <a:noFill/>
        </p:spPr>
        <p:txBody>
          <a:bodyPr wrap="square">
            <a:spAutoFit/>
          </a:bodyPr>
          <a:lstStyle/>
          <a:p>
            <a:r>
              <a:rPr lang="en-US" dirty="0">
                <a:highlight>
                  <a:srgbClr val="FFFF00"/>
                </a:highlight>
              </a:rPr>
              <a:t>SELECT </a:t>
            </a:r>
            <a:r>
              <a:rPr lang="en-US" dirty="0" err="1">
                <a:highlight>
                  <a:srgbClr val="FFFF00"/>
                </a:highlight>
              </a:rPr>
              <a:t>current_value</a:t>
            </a:r>
            <a:r>
              <a:rPr lang="en-US" dirty="0">
                <a:highlight>
                  <a:srgbClr val="FFFF00"/>
                </a:highlight>
              </a:rPr>
              <a:t> FROM </a:t>
            </a:r>
            <a:r>
              <a:rPr lang="en-US" dirty="0" err="1">
                <a:highlight>
                  <a:srgbClr val="FFFF00"/>
                </a:highlight>
              </a:rPr>
              <a:t>sys.sequences</a:t>
            </a:r>
            <a:r>
              <a:rPr lang="en-US" dirty="0">
                <a:highlight>
                  <a:srgbClr val="FFFF00"/>
                </a:highlight>
              </a:rPr>
              <a:t> WHERE name = '</a:t>
            </a:r>
            <a:r>
              <a:rPr lang="en-US" dirty="0" err="1">
                <a:highlight>
                  <a:srgbClr val="FFFF00"/>
                </a:highlight>
              </a:rPr>
              <a:t>MySequence</a:t>
            </a:r>
            <a:r>
              <a:rPr lang="en-US" dirty="0">
                <a:highlight>
                  <a:srgbClr val="FFFF00"/>
                </a:highlight>
              </a:rPr>
              <a:t>' ;</a:t>
            </a:r>
            <a:endParaRPr lang="en-IN" dirty="0">
              <a:highlight>
                <a:srgbClr val="FFFF00"/>
              </a:highlight>
            </a:endParaRPr>
          </a:p>
        </p:txBody>
      </p:sp>
    </p:spTree>
    <p:extLst>
      <p:ext uri="{BB962C8B-B14F-4D97-AF65-F5344CB8AC3E}">
        <p14:creationId xmlns:p14="http://schemas.microsoft.com/office/powerpoint/2010/main" val="45967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p:bldP spid="5" grpId="0"/>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Sequence</a:t>
            </a:r>
          </a:p>
        </p:txBody>
      </p:sp>
      <p:sp>
        <p:nvSpPr>
          <p:cNvPr id="7" name="TextBox 6">
            <a:extLst>
              <a:ext uri="{FF2B5EF4-FFF2-40B4-BE49-F238E27FC236}">
                <a16:creationId xmlns:a16="http://schemas.microsoft.com/office/drawing/2014/main" id="{B2949C2A-299D-CAB5-D4AA-1A25B20A4895}"/>
              </a:ext>
            </a:extLst>
          </p:cNvPr>
          <p:cNvSpPr txBox="1"/>
          <p:nvPr/>
        </p:nvSpPr>
        <p:spPr>
          <a:xfrm>
            <a:off x="608240" y="1396228"/>
            <a:ext cx="3351438" cy="338554"/>
          </a:xfrm>
          <a:prstGeom prst="rect">
            <a:avLst/>
          </a:prstGeom>
          <a:noFill/>
        </p:spPr>
        <p:txBody>
          <a:bodyPr wrap="square">
            <a:spAutoFit/>
          </a:bodyPr>
          <a:lstStyle/>
          <a:p>
            <a:pPr algn="ctr"/>
            <a:r>
              <a:rPr lang="en-IN" sz="1600" b="1" dirty="0">
                <a:latin typeface="Söhne"/>
              </a:rPr>
              <a:t>Altering a Sequence</a:t>
            </a:r>
          </a:p>
        </p:txBody>
      </p:sp>
      <p:sp>
        <p:nvSpPr>
          <p:cNvPr id="11" name="TextBox 10">
            <a:extLst>
              <a:ext uri="{FF2B5EF4-FFF2-40B4-BE49-F238E27FC236}">
                <a16:creationId xmlns:a16="http://schemas.microsoft.com/office/drawing/2014/main" id="{9ED0492A-8201-B47D-A0DF-E52AA5A58D4B}"/>
              </a:ext>
            </a:extLst>
          </p:cNvPr>
          <p:cNvSpPr txBox="1"/>
          <p:nvPr/>
        </p:nvSpPr>
        <p:spPr>
          <a:xfrm>
            <a:off x="4547508" y="1296386"/>
            <a:ext cx="4596492" cy="338554"/>
          </a:xfrm>
          <a:prstGeom prst="rect">
            <a:avLst/>
          </a:prstGeom>
          <a:noFill/>
        </p:spPr>
        <p:txBody>
          <a:bodyPr wrap="square">
            <a:spAutoFit/>
          </a:bodyPr>
          <a:lstStyle/>
          <a:p>
            <a:pPr algn="ctr"/>
            <a:r>
              <a:rPr lang="en-IN" sz="1600" b="1" dirty="0">
                <a:latin typeface="Söhne"/>
              </a:rPr>
              <a:t>Dropping a Sequence</a:t>
            </a:r>
          </a:p>
        </p:txBody>
      </p:sp>
      <p:pic>
        <p:nvPicPr>
          <p:cNvPr id="16" name="Picture 15">
            <a:extLst>
              <a:ext uri="{FF2B5EF4-FFF2-40B4-BE49-F238E27FC236}">
                <a16:creationId xmlns:a16="http://schemas.microsoft.com/office/drawing/2014/main" id="{E911BE06-4477-E6BF-E946-93F5C6370687}"/>
              </a:ext>
            </a:extLst>
          </p:cNvPr>
          <p:cNvPicPr>
            <a:picLocks noChangeAspect="1"/>
          </p:cNvPicPr>
          <p:nvPr/>
        </p:nvPicPr>
        <p:blipFill>
          <a:blip r:embed="rId3"/>
          <a:stretch>
            <a:fillRect/>
          </a:stretch>
        </p:blipFill>
        <p:spPr>
          <a:xfrm>
            <a:off x="1369727" y="2168504"/>
            <a:ext cx="2273417" cy="8064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8" name="Picture 17">
            <a:extLst>
              <a:ext uri="{FF2B5EF4-FFF2-40B4-BE49-F238E27FC236}">
                <a16:creationId xmlns:a16="http://schemas.microsoft.com/office/drawing/2014/main" id="{43E029E6-105A-EE49-0F86-3B7C5022335F}"/>
              </a:ext>
            </a:extLst>
          </p:cNvPr>
          <p:cNvPicPr>
            <a:picLocks noChangeAspect="1"/>
          </p:cNvPicPr>
          <p:nvPr/>
        </p:nvPicPr>
        <p:blipFill>
          <a:blip r:embed="rId4"/>
          <a:stretch>
            <a:fillRect/>
          </a:stretch>
        </p:blipFill>
        <p:spPr>
          <a:xfrm>
            <a:off x="5836952" y="2222480"/>
            <a:ext cx="2254366" cy="34926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60841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b="0" dirty="0"/>
              <a:t>ORDER BY clause</a:t>
            </a:r>
            <a:endParaRPr sz="2800" b="0" dirty="0"/>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roup 15">
            <a:extLst>
              <a:ext uri="{FF2B5EF4-FFF2-40B4-BE49-F238E27FC236}">
                <a16:creationId xmlns:a16="http://schemas.microsoft.com/office/drawing/2014/main" id="{1E82AE93-B217-2C59-CF3E-FDC59567FF8F}"/>
              </a:ext>
            </a:extLst>
          </p:cNvPr>
          <p:cNvGrpSpPr/>
          <p:nvPr/>
        </p:nvGrpSpPr>
        <p:grpSpPr>
          <a:xfrm>
            <a:off x="1331344" y="1807307"/>
            <a:ext cx="6857436" cy="2601407"/>
            <a:chOff x="5180238" y="1644473"/>
            <a:chExt cx="2984435" cy="2217789"/>
          </a:xfrm>
        </p:grpSpPr>
        <p:grpSp>
          <p:nvGrpSpPr>
            <p:cNvPr id="11" name="Group 10">
              <a:extLst>
                <a:ext uri="{FF2B5EF4-FFF2-40B4-BE49-F238E27FC236}">
                  <a16:creationId xmlns:a16="http://schemas.microsoft.com/office/drawing/2014/main" id="{165EDAE0-3CE6-1808-DD2B-CA29236F7918}"/>
                </a:ext>
              </a:extLst>
            </p:cNvPr>
            <p:cNvGrpSpPr/>
            <p:nvPr/>
          </p:nvGrpSpPr>
          <p:grpSpPr>
            <a:xfrm>
              <a:off x="5180238" y="1644473"/>
              <a:ext cx="2984435" cy="2217789"/>
              <a:chOff x="2760861" y="887455"/>
              <a:chExt cx="4049215" cy="4049215"/>
            </a:xfrm>
          </p:grpSpPr>
          <p:pic>
            <p:nvPicPr>
              <p:cNvPr id="2052" name="Picture 4" descr="Command, Line Icon in Colocons Free">
                <a:extLst>
                  <a:ext uri="{FF2B5EF4-FFF2-40B4-BE49-F238E27FC236}">
                    <a16:creationId xmlns:a16="http://schemas.microsoft.com/office/drawing/2014/main" id="{E1D90436-4519-D7EA-6D23-D7794F926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864" y="887455"/>
                <a:ext cx="4049212" cy="40492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0BC955-DA49-7EE0-D2D2-D295854C7087}"/>
                  </a:ext>
                </a:extLst>
              </p:cNvPr>
              <p:cNvSpPr/>
              <p:nvPr/>
            </p:nvSpPr>
            <p:spPr>
              <a:xfrm>
                <a:off x="2760861" y="1658474"/>
                <a:ext cx="4049211" cy="3278196"/>
              </a:xfrm>
              <a:prstGeom prst="rect">
                <a:avLst/>
              </a:prstGeom>
              <a:solidFill>
                <a:schemeClr val="bg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C46F8D09-37FE-D5FD-5128-C9581E5B0C8F}"/>
                </a:ext>
              </a:extLst>
            </p:cNvPr>
            <p:cNvSpPr txBox="1"/>
            <p:nvPr/>
          </p:nvSpPr>
          <p:spPr>
            <a:xfrm>
              <a:off x="5180238" y="2230657"/>
              <a:ext cx="2947460" cy="629736"/>
            </a:xfrm>
            <a:prstGeom prst="rect">
              <a:avLst/>
            </a:prstGeom>
            <a:noFill/>
          </p:spPr>
          <p:txBody>
            <a:bodyPr wrap="square">
              <a:spAutoFit/>
            </a:bodyPr>
            <a:lstStyle/>
            <a:p>
              <a:r>
                <a:rPr lang="en-US" dirty="0">
                  <a:solidFill>
                    <a:schemeClr val="bg1"/>
                  </a:solidFill>
                </a:rPr>
                <a:t>SELECT </a:t>
              </a:r>
              <a:r>
                <a:rPr lang="en-US" dirty="0" err="1">
                  <a:solidFill>
                    <a:schemeClr val="bg1"/>
                  </a:solidFill>
                </a:rPr>
                <a:t>ProductID</a:t>
              </a:r>
              <a:r>
                <a:rPr lang="en-US" dirty="0">
                  <a:solidFill>
                    <a:schemeClr val="bg1"/>
                  </a:solidFill>
                </a:rPr>
                <a:t>, ProductName, Price, </a:t>
              </a:r>
              <a:r>
                <a:rPr lang="en-US" dirty="0" err="1">
                  <a:solidFill>
                    <a:schemeClr val="bg1"/>
                  </a:solidFill>
                </a:rPr>
                <a:t>ProductDescription</a:t>
              </a:r>
              <a:r>
                <a:rPr lang="en-US" dirty="0">
                  <a:solidFill>
                    <a:schemeClr val="bg1"/>
                  </a:solidFill>
                </a:rPr>
                <a:t> </a:t>
              </a:r>
            </a:p>
            <a:p>
              <a:r>
                <a:rPr lang="en-US" dirty="0">
                  <a:solidFill>
                    <a:schemeClr val="bg1"/>
                  </a:solidFill>
                </a:rPr>
                <a:t>   FROM </a:t>
              </a:r>
              <a:r>
                <a:rPr lang="en-US" dirty="0" err="1">
                  <a:solidFill>
                    <a:schemeClr val="bg1"/>
                  </a:solidFill>
                </a:rPr>
                <a:t>dbo.Products</a:t>
              </a:r>
              <a:endParaRPr lang="en-US" dirty="0">
                <a:solidFill>
                  <a:schemeClr val="bg1"/>
                </a:solidFill>
              </a:endParaRPr>
            </a:p>
            <a:p>
              <a:r>
                <a:rPr lang="en-US" dirty="0">
                  <a:solidFill>
                    <a:schemeClr val="bg1"/>
                  </a:solidFill>
                </a:rPr>
                <a:t>ORDER BY ProductName</a:t>
              </a:r>
            </a:p>
          </p:txBody>
        </p:sp>
      </p:grpSp>
      <p:sp>
        <p:nvSpPr>
          <p:cNvPr id="3" name="TextBox 2">
            <a:extLst>
              <a:ext uri="{FF2B5EF4-FFF2-40B4-BE49-F238E27FC236}">
                <a16:creationId xmlns:a16="http://schemas.microsoft.com/office/drawing/2014/main" id="{40B5E907-B5DC-622F-9470-FDC47F1BDA34}"/>
              </a:ext>
            </a:extLst>
          </p:cNvPr>
          <p:cNvSpPr txBox="1"/>
          <p:nvPr/>
        </p:nvSpPr>
        <p:spPr>
          <a:xfrm>
            <a:off x="861612" y="1211459"/>
            <a:ext cx="7796892"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600" dirty="0">
                <a:solidFill>
                  <a:schemeClr val="dk2"/>
                </a:solidFill>
                <a:latin typeface="Montserrat"/>
              </a:rPr>
              <a:t>The ORDER BY clause is used to sort the result set of a SELECT query based on one or more columns. </a:t>
            </a:r>
            <a:endParaRPr lang="en-US" altLang="en-US" sz="1600" dirty="0">
              <a:solidFill>
                <a:schemeClr val="dk2"/>
              </a:solidFill>
              <a:latin typeface="Montserrat"/>
            </a:endParaRPr>
          </a:p>
        </p:txBody>
      </p:sp>
    </p:spTree>
    <p:extLst>
      <p:ext uri="{BB962C8B-B14F-4D97-AF65-F5344CB8AC3E}">
        <p14:creationId xmlns:p14="http://schemas.microsoft.com/office/powerpoint/2010/main" val="56319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000" b="0" dirty="0"/>
              <a:t>Chaining various statements and clauses withing a single query</a:t>
            </a:r>
          </a:p>
        </p:txBody>
      </p:sp>
      <p:sp>
        <p:nvSpPr>
          <p:cNvPr id="7" name="TextBox 6">
            <a:extLst>
              <a:ext uri="{FF2B5EF4-FFF2-40B4-BE49-F238E27FC236}">
                <a16:creationId xmlns:a16="http://schemas.microsoft.com/office/drawing/2014/main" id="{B2949C2A-299D-CAB5-D4AA-1A25B20A4895}"/>
              </a:ext>
            </a:extLst>
          </p:cNvPr>
          <p:cNvSpPr txBox="1"/>
          <p:nvPr/>
        </p:nvSpPr>
        <p:spPr>
          <a:xfrm>
            <a:off x="608240" y="1396228"/>
            <a:ext cx="3351438" cy="523220"/>
          </a:xfrm>
          <a:prstGeom prst="rect">
            <a:avLst/>
          </a:prstGeom>
          <a:noFill/>
        </p:spPr>
        <p:txBody>
          <a:bodyPr wrap="square">
            <a:spAutoFit/>
          </a:bodyPr>
          <a:lstStyle/>
          <a:p>
            <a:pPr algn="ctr"/>
            <a:r>
              <a:rPr lang="en-US" b="1" i="0" dirty="0">
                <a:effectLst/>
                <a:latin typeface="Söhne"/>
              </a:rPr>
              <a:t>SELECT Statement with JOIN and WHERE Clause</a:t>
            </a:r>
            <a:endParaRPr lang="en-IN" b="1" dirty="0">
              <a:latin typeface="Söhne"/>
            </a:endParaRPr>
          </a:p>
        </p:txBody>
      </p:sp>
      <p:pic>
        <p:nvPicPr>
          <p:cNvPr id="3" name="Picture 2">
            <a:extLst>
              <a:ext uri="{FF2B5EF4-FFF2-40B4-BE49-F238E27FC236}">
                <a16:creationId xmlns:a16="http://schemas.microsoft.com/office/drawing/2014/main" id="{54073A39-7A9A-6AA0-9D7A-8EA4958611D4}"/>
              </a:ext>
            </a:extLst>
          </p:cNvPr>
          <p:cNvPicPr>
            <a:picLocks noChangeAspect="1"/>
          </p:cNvPicPr>
          <p:nvPr/>
        </p:nvPicPr>
        <p:blipFill>
          <a:blip r:embed="rId3"/>
          <a:stretch>
            <a:fillRect/>
          </a:stretch>
        </p:blipFill>
        <p:spPr>
          <a:xfrm>
            <a:off x="242988" y="2220725"/>
            <a:ext cx="4503310" cy="100332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Box 3">
            <a:extLst>
              <a:ext uri="{FF2B5EF4-FFF2-40B4-BE49-F238E27FC236}">
                <a16:creationId xmlns:a16="http://schemas.microsoft.com/office/drawing/2014/main" id="{96E11215-B880-61A8-F5C1-37DC6CA17D18}"/>
              </a:ext>
            </a:extLst>
          </p:cNvPr>
          <p:cNvSpPr txBox="1"/>
          <p:nvPr/>
        </p:nvSpPr>
        <p:spPr>
          <a:xfrm>
            <a:off x="5079287" y="1396228"/>
            <a:ext cx="3351438" cy="523220"/>
          </a:xfrm>
          <a:prstGeom prst="rect">
            <a:avLst/>
          </a:prstGeom>
          <a:noFill/>
        </p:spPr>
        <p:txBody>
          <a:bodyPr wrap="square">
            <a:spAutoFit/>
          </a:bodyPr>
          <a:lstStyle/>
          <a:p>
            <a:pPr algn="ctr"/>
            <a:r>
              <a:rPr lang="en-US" b="1" i="0" dirty="0">
                <a:effectLst/>
                <a:latin typeface="Söhne"/>
              </a:rPr>
              <a:t>UPDATE Statement with JOIN and WHERE Clause</a:t>
            </a:r>
            <a:endParaRPr lang="en-IN" b="1" dirty="0">
              <a:latin typeface="Söhne"/>
            </a:endParaRPr>
          </a:p>
        </p:txBody>
      </p:sp>
      <p:pic>
        <p:nvPicPr>
          <p:cNvPr id="6" name="Picture 5">
            <a:extLst>
              <a:ext uri="{FF2B5EF4-FFF2-40B4-BE49-F238E27FC236}">
                <a16:creationId xmlns:a16="http://schemas.microsoft.com/office/drawing/2014/main" id="{36AD06FA-28A6-786F-22FC-68C3E08CD1C9}"/>
              </a:ext>
            </a:extLst>
          </p:cNvPr>
          <p:cNvPicPr>
            <a:picLocks noChangeAspect="1"/>
          </p:cNvPicPr>
          <p:nvPr/>
        </p:nvPicPr>
        <p:blipFill>
          <a:blip r:embed="rId4"/>
          <a:stretch>
            <a:fillRect/>
          </a:stretch>
        </p:blipFill>
        <p:spPr>
          <a:xfrm>
            <a:off x="4865915" y="2186641"/>
            <a:ext cx="4035097" cy="10714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17680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Index</a:t>
            </a:r>
          </a:p>
        </p:txBody>
      </p:sp>
      <p:pic>
        <p:nvPicPr>
          <p:cNvPr id="3" name="Picture 2">
            <a:extLst>
              <a:ext uri="{FF2B5EF4-FFF2-40B4-BE49-F238E27FC236}">
                <a16:creationId xmlns:a16="http://schemas.microsoft.com/office/drawing/2014/main" id="{29B63BC3-CB0B-7964-43A5-354F9BA3FE83}"/>
              </a:ext>
            </a:extLst>
          </p:cNvPr>
          <p:cNvPicPr>
            <a:picLocks noChangeAspect="1"/>
          </p:cNvPicPr>
          <p:nvPr/>
        </p:nvPicPr>
        <p:blipFill>
          <a:blip r:embed="rId3"/>
          <a:stretch>
            <a:fillRect/>
          </a:stretch>
        </p:blipFill>
        <p:spPr>
          <a:xfrm>
            <a:off x="2320784" y="1493600"/>
            <a:ext cx="4502381" cy="42547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43FDA9EC-EA1A-43D9-ED01-74200BFDA00C}"/>
              </a:ext>
            </a:extLst>
          </p:cNvPr>
          <p:cNvPicPr>
            <a:picLocks noChangeAspect="1"/>
          </p:cNvPicPr>
          <p:nvPr/>
        </p:nvPicPr>
        <p:blipFill>
          <a:blip r:embed="rId4"/>
          <a:stretch>
            <a:fillRect/>
          </a:stretch>
        </p:blipFill>
        <p:spPr>
          <a:xfrm>
            <a:off x="3120959" y="2066899"/>
            <a:ext cx="2559182" cy="100970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7" name="Rectangle 1">
            <a:extLst>
              <a:ext uri="{FF2B5EF4-FFF2-40B4-BE49-F238E27FC236}">
                <a16:creationId xmlns:a16="http://schemas.microsoft.com/office/drawing/2014/main" id="{706D889B-26B4-9BE7-1298-12431EC9DB94}"/>
              </a:ext>
            </a:extLst>
          </p:cNvPr>
          <p:cNvSpPr>
            <a:spLocks noChangeArrowheads="1"/>
          </p:cNvSpPr>
          <p:nvPr/>
        </p:nvSpPr>
        <p:spPr bwMode="auto">
          <a:xfrm>
            <a:off x="1396093" y="3224428"/>
            <a:ext cx="6662057"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dirty="0">
                <a:solidFill>
                  <a:schemeClr val="dk2"/>
                </a:solidFill>
                <a:latin typeface="Montserrat"/>
              </a:rPr>
              <a:t>If the ProductName column is indexed, the database optimizer will recognize that there is an index on this column and will use it to quickly find all rows with the specified product name. This will result in faster data retrieval compared to searching the entire table without an index. </a:t>
            </a:r>
          </a:p>
        </p:txBody>
      </p:sp>
    </p:spTree>
    <p:extLst>
      <p:ext uri="{BB962C8B-B14F-4D97-AF65-F5344CB8AC3E}">
        <p14:creationId xmlns:p14="http://schemas.microsoft.com/office/powerpoint/2010/main" val="170737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Index</a:t>
            </a:r>
          </a:p>
        </p:txBody>
      </p:sp>
      <p:sp>
        <p:nvSpPr>
          <p:cNvPr id="5" name="TextBox 4">
            <a:extLst>
              <a:ext uri="{FF2B5EF4-FFF2-40B4-BE49-F238E27FC236}">
                <a16:creationId xmlns:a16="http://schemas.microsoft.com/office/drawing/2014/main" id="{8F440366-E8AF-38C6-C756-7CD964E4A3E6}"/>
              </a:ext>
            </a:extLst>
          </p:cNvPr>
          <p:cNvSpPr txBox="1"/>
          <p:nvPr/>
        </p:nvSpPr>
        <p:spPr>
          <a:xfrm>
            <a:off x="878761" y="1384404"/>
            <a:ext cx="7551964" cy="1323439"/>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chemeClr val="dk2"/>
                </a:solidFill>
                <a:latin typeface="Montserrat"/>
              </a:rPr>
              <a:t>Indexes are used to speed up data retrieval by providing a quick lookup mechanism for specific columns in a table. </a:t>
            </a:r>
          </a:p>
          <a:p>
            <a:pPr marL="285750" indent="-285750">
              <a:buFont typeface="Wingdings" panose="05000000000000000000" pitchFamily="2" charset="2"/>
              <a:buChar char="Ø"/>
            </a:pPr>
            <a:endParaRPr lang="en-US" sz="1600" dirty="0">
              <a:solidFill>
                <a:schemeClr val="dk2"/>
              </a:solidFill>
              <a:latin typeface="Montserrat"/>
            </a:endParaRPr>
          </a:p>
          <a:p>
            <a:pPr marL="285750" indent="-285750">
              <a:buFont typeface="Wingdings" panose="05000000000000000000" pitchFamily="2" charset="2"/>
              <a:buChar char="Ø"/>
            </a:pPr>
            <a:r>
              <a:rPr lang="en-US" sz="1600" dirty="0">
                <a:solidFill>
                  <a:schemeClr val="dk2"/>
                </a:solidFill>
                <a:latin typeface="Montserrat"/>
              </a:rPr>
              <a:t>They can significantly improve the performance of queries that involve these columns.</a:t>
            </a:r>
            <a:endParaRPr lang="en-IN" sz="1600" dirty="0">
              <a:solidFill>
                <a:schemeClr val="dk2"/>
              </a:solidFill>
              <a:latin typeface="Montserrat"/>
            </a:endParaRPr>
          </a:p>
        </p:txBody>
      </p:sp>
      <p:pic>
        <p:nvPicPr>
          <p:cNvPr id="9" name="Picture 8">
            <a:extLst>
              <a:ext uri="{FF2B5EF4-FFF2-40B4-BE49-F238E27FC236}">
                <a16:creationId xmlns:a16="http://schemas.microsoft.com/office/drawing/2014/main" id="{920CC2C3-8D47-359D-C6A4-E8076BA3C573}"/>
              </a:ext>
            </a:extLst>
          </p:cNvPr>
          <p:cNvPicPr>
            <a:picLocks noChangeAspect="1"/>
          </p:cNvPicPr>
          <p:nvPr/>
        </p:nvPicPr>
        <p:blipFill>
          <a:blip r:embed="rId3"/>
          <a:stretch>
            <a:fillRect/>
          </a:stretch>
        </p:blipFill>
        <p:spPr>
          <a:xfrm>
            <a:off x="2475662" y="3107403"/>
            <a:ext cx="4192675" cy="73797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189269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Combine Rows</a:t>
            </a:r>
          </a:p>
        </p:txBody>
      </p:sp>
      <p:sp>
        <p:nvSpPr>
          <p:cNvPr id="4" name="TextBox 3">
            <a:extLst>
              <a:ext uri="{FF2B5EF4-FFF2-40B4-BE49-F238E27FC236}">
                <a16:creationId xmlns:a16="http://schemas.microsoft.com/office/drawing/2014/main" id="{244317D6-DE76-D423-F5F3-5998DC92DDBE}"/>
              </a:ext>
            </a:extLst>
          </p:cNvPr>
          <p:cNvSpPr txBox="1"/>
          <p:nvPr/>
        </p:nvSpPr>
        <p:spPr>
          <a:xfrm>
            <a:off x="576906" y="1231253"/>
            <a:ext cx="1902732" cy="400110"/>
          </a:xfrm>
          <a:prstGeom prst="rect">
            <a:avLst/>
          </a:prstGeom>
          <a:noFill/>
        </p:spPr>
        <p:txBody>
          <a:bodyPr wrap="square">
            <a:spAutoFit/>
          </a:bodyPr>
          <a:lstStyle/>
          <a:p>
            <a:pPr algn="ctr"/>
            <a:r>
              <a:rPr lang="en-IN" sz="2000" b="1" dirty="0">
                <a:solidFill>
                  <a:schemeClr val="accent4"/>
                </a:solidFill>
              </a:rPr>
              <a:t>COALESCE</a:t>
            </a:r>
          </a:p>
        </p:txBody>
      </p:sp>
      <p:pic>
        <p:nvPicPr>
          <p:cNvPr id="10" name="Picture 9">
            <a:extLst>
              <a:ext uri="{FF2B5EF4-FFF2-40B4-BE49-F238E27FC236}">
                <a16:creationId xmlns:a16="http://schemas.microsoft.com/office/drawing/2014/main" id="{5157F68B-669A-25F7-B03E-90DEACEA2AA4}"/>
              </a:ext>
            </a:extLst>
          </p:cNvPr>
          <p:cNvPicPr>
            <a:picLocks noChangeAspect="1"/>
          </p:cNvPicPr>
          <p:nvPr/>
        </p:nvPicPr>
        <p:blipFill>
          <a:blip r:embed="rId3"/>
          <a:stretch>
            <a:fillRect/>
          </a:stretch>
        </p:blipFill>
        <p:spPr>
          <a:xfrm>
            <a:off x="1620454" y="2462360"/>
            <a:ext cx="6115364" cy="83824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1" name="Rectangle 1">
            <a:extLst>
              <a:ext uri="{FF2B5EF4-FFF2-40B4-BE49-F238E27FC236}">
                <a16:creationId xmlns:a16="http://schemas.microsoft.com/office/drawing/2014/main" id="{49CC427C-FBD4-874A-C249-6C837583EAF1}"/>
              </a:ext>
            </a:extLst>
          </p:cNvPr>
          <p:cNvSpPr>
            <a:spLocks noChangeArrowheads="1"/>
          </p:cNvSpPr>
          <p:nvPr/>
        </p:nvSpPr>
        <p:spPr bwMode="auto">
          <a:xfrm>
            <a:off x="873580" y="1631363"/>
            <a:ext cx="7960178" cy="830997"/>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chemeClr val="dk2"/>
                </a:solidFill>
                <a:latin typeface="Montserrat"/>
              </a:rPr>
              <a:t>COALESCE is a SQL function used to return the first non-null value from a list of expressions or columns. It allows you to provide a default value when the original value is null, ensuring that a valid result is always returned. </a:t>
            </a:r>
          </a:p>
        </p:txBody>
      </p:sp>
      <p:pic>
        <p:nvPicPr>
          <p:cNvPr id="13" name="Picture 12">
            <a:extLst>
              <a:ext uri="{FF2B5EF4-FFF2-40B4-BE49-F238E27FC236}">
                <a16:creationId xmlns:a16="http://schemas.microsoft.com/office/drawing/2014/main" id="{8F688DCA-BF6A-8662-6BF7-5423F403F2B8}"/>
              </a:ext>
            </a:extLst>
          </p:cNvPr>
          <p:cNvPicPr>
            <a:picLocks noChangeAspect="1"/>
          </p:cNvPicPr>
          <p:nvPr/>
        </p:nvPicPr>
        <p:blipFill>
          <a:blip r:embed="rId4"/>
          <a:stretch>
            <a:fillRect/>
          </a:stretch>
        </p:blipFill>
        <p:spPr>
          <a:xfrm>
            <a:off x="180368" y="3372436"/>
            <a:ext cx="4073226" cy="1334778"/>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15" name="Picture 14">
            <a:extLst>
              <a:ext uri="{FF2B5EF4-FFF2-40B4-BE49-F238E27FC236}">
                <a16:creationId xmlns:a16="http://schemas.microsoft.com/office/drawing/2014/main" id="{6DAD9E8E-3440-E747-2EB7-E846F812BF7B}"/>
              </a:ext>
            </a:extLst>
          </p:cNvPr>
          <p:cNvPicPr>
            <a:picLocks noChangeAspect="1"/>
          </p:cNvPicPr>
          <p:nvPr/>
        </p:nvPicPr>
        <p:blipFill>
          <a:blip r:embed="rId5"/>
          <a:stretch>
            <a:fillRect/>
          </a:stretch>
        </p:blipFill>
        <p:spPr>
          <a:xfrm>
            <a:off x="4425495" y="3371065"/>
            <a:ext cx="4538137" cy="133614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3383140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800" b="0" dirty="0"/>
              <a:t>Combine Rows</a:t>
            </a:r>
          </a:p>
        </p:txBody>
      </p:sp>
      <p:sp>
        <p:nvSpPr>
          <p:cNvPr id="4" name="TextBox 3">
            <a:extLst>
              <a:ext uri="{FF2B5EF4-FFF2-40B4-BE49-F238E27FC236}">
                <a16:creationId xmlns:a16="http://schemas.microsoft.com/office/drawing/2014/main" id="{244317D6-DE76-D423-F5F3-5998DC92DDBE}"/>
              </a:ext>
            </a:extLst>
          </p:cNvPr>
          <p:cNvSpPr txBox="1"/>
          <p:nvPr/>
        </p:nvSpPr>
        <p:spPr>
          <a:xfrm>
            <a:off x="576906" y="1231253"/>
            <a:ext cx="1902732" cy="400110"/>
          </a:xfrm>
          <a:prstGeom prst="rect">
            <a:avLst/>
          </a:prstGeom>
          <a:noFill/>
        </p:spPr>
        <p:txBody>
          <a:bodyPr wrap="square">
            <a:spAutoFit/>
          </a:bodyPr>
          <a:lstStyle/>
          <a:p>
            <a:pPr algn="ctr"/>
            <a:r>
              <a:rPr lang="en-IN" sz="2000" b="1" dirty="0">
                <a:solidFill>
                  <a:schemeClr val="accent4"/>
                </a:solidFill>
              </a:rPr>
              <a:t>XML Path</a:t>
            </a:r>
          </a:p>
        </p:txBody>
      </p:sp>
      <p:sp>
        <p:nvSpPr>
          <p:cNvPr id="11" name="Rectangle 1">
            <a:extLst>
              <a:ext uri="{FF2B5EF4-FFF2-40B4-BE49-F238E27FC236}">
                <a16:creationId xmlns:a16="http://schemas.microsoft.com/office/drawing/2014/main" id="{49CC427C-FBD4-874A-C249-6C837583EAF1}"/>
              </a:ext>
            </a:extLst>
          </p:cNvPr>
          <p:cNvSpPr>
            <a:spLocks noChangeArrowheads="1"/>
          </p:cNvSpPr>
          <p:nvPr/>
        </p:nvSpPr>
        <p:spPr bwMode="auto">
          <a:xfrm>
            <a:off x="873580" y="1754474"/>
            <a:ext cx="7960178" cy="584775"/>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dk2"/>
                </a:solidFill>
                <a:latin typeface="Montserrat"/>
              </a:rPr>
              <a:t>XML PATH is a feature in SQL Server that allows you to concatenate values from multiple rows into a single XML string in a result set.</a:t>
            </a:r>
            <a:endParaRPr lang="en-US" altLang="en-US" sz="1600" dirty="0">
              <a:solidFill>
                <a:schemeClr val="dk2"/>
              </a:solidFill>
              <a:latin typeface="Montserrat"/>
            </a:endParaRPr>
          </a:p>
        </p:txBody>
      </p:sp>
      <p:pic>
        <p:nvPicPr>
          <p:cNvPr id="3" name="Picture 2">
            <a:extLst>
              <a:ext uri="{FF2B5EF4-FFF2-40B4-BE49-F238E27FC236}">
                <a16:creationId xmlns:a16="http://schemas.microsoft.com/office/drawing/2014/main" id="{F82D2139-641D-0CC7-1595-904D67D7D1FA}"/>
              </a:ext>
            </a:extLst>
          </p:cNvPr>
          <p:cNvPicPr>
            <a:picLocks noChangeAspect="1"/>
          </p:cNvPicPr>
          <p:nvPr/>
        </p:nvPicPr>
        <p:blipFill>
          <a:blip r:embed="rId3"/>
          <a:stretch>
            <a:fillRect/>
          </a:stretch>
        </p:blipFill>
        <p:spPr>
          <a:xfrm>
            <a:off x="1611018" y="2681141"/>
            <a:ext cx="2590933" cy="150502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a:extLst>
              <a:ext uri="{FF2B5EF4-FFF2-40B4-BE49-F238E27FC236}">
                <a16:creationId xmlns:a16="http://schemas.microsoft.com/office/drawing/2014/main" id="{CD0EE7C4-DD1D-CB22-30E0-E84780BAE9CE}"/>
              </a:ext>
            </a:extLst>
          </p:cNvPr>
          <p:cNvPicPr>
            <a:picLocks noChangeAspect="1"/>
          </p:cNvPicPr>
          <p:nvPr/>
        </p:nvPicPr>
        <p:blipFill>
          <a:blip r:embed="rId4"/>
          <a:stretch>
            <a:fillRect/>
          </a:stretch>
        </p:blipFill>
        <p:spPr>
          <a:xfrm>
            <a:off x="5112146" y="3033583"/>
            <a:ext cx="2457576" cy="80014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11589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400" b="0" dirty="0"/>
              <a:t>Working with database keys to restrict and protect data</a:t>
            </a:r>
          </a:p>
        </p:txBody>
      </p:sp>
      <p:graphicFrame>
        <p:nvGraphicFramePr>
          <p:cNvPr id="2" name="Diagram 1">
            <a:extLst>
              <a:ext uri="{FF2B5EF4-FFF2-40B4-BE49-F238E27FC236}">
                <a16:creationId xmlns:a16="http://schemas.microsoft.com/office/drawing/2014/main" id="{ABD5FC11-88D7-9B7D-FF7A-75FC17C232AB}"/>
              </a:ext>
            </a:extLst>
          </p:cNvPr>
          <p:cNvGraphicFramePr/>
          <p:nvPr>
            <p:extLst>
              <p:ext uri="{D42A27DB-BD31-4B8C-83A1-F6EECF244321}">
                <p14:modId xmlns:p14="http://schemas.microsoft.com/office/powerpoint/2010/main" val="3176213415"/>
              </p:ext>
            </p:extLst>
          </p:nvPr>
        </p:nvGraphicFramePr>
        <p:xfrm>
          <a:off x="1676400" y="1360964"/>
          <a:ext cx="5791200" cy="31668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Protected profile">
            <a:extLst>
              <a:ext uri="{FF2B5EF4-FFF2-40B4-BE49-F238E27FC236}">
                <a16:creationId xmlns:a16="http://schemas.microsoft.com/office/drawing/2014/main" id="{F4CAEE9D-B1AF-6DD3-CFA7-EAE6A1CEDD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76700" y="2571750"/>
            <a:ext cx="790600" cy="7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4186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67569D9B-4E9F-4A9B-A24C-33F3AA8EA46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7004C465-8A8F-46EA-AA26-E1AA30FC023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graphicEl>
                                              <a:dgm id="{2EBC6F82-EDC9-4DEB-8313-EA1BF1690784}"/>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graphicEl>
                                              <a:dgm id="{D997478B-15E1-4DE3-8DD9-0C706A0834B2}"/>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graphicEl>
                                              <a:dgm id="{866BEF0E-CFC7-44A7-936B-79AC6F6F69C6}"/>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dgm id="{A540059F-3F43-4256-94F7-CCF72D0F73D8}"/>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graphicEl>
                                              <a:dgm id="{874ADD63-4566-4DC7-B5A4-F1E224CC7B0C}"/>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graphicEl>
                                              <a:dgm id="{DF12D47B-28EC-404E-BA45-30F4A3BDEB0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graphicEl>
                                              <a:dgm id="{A9973B5E-1B8C-401E-8F96-888BF79F9AD2}"/>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graphicEl>
                                              <a:dgm id="{0A21B139-CDD7-4A2F-A205-75352F0300C1}"/>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graphicEl>
                                              <a:dgm id="{90F7576C-75C4-487C-92D4-5096A2515A2D}"/>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graphicEl>
                                              <a:dgm id="{34C3D913-B624-4227-A48D-FA1F224D914D}"/>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graphicEl>
                                              <a:dgm id="{625F2914-632A-4FA9-A1AB-5704ECA138C7}"/>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68"/>
        <p:cNvGrpSpPr/>
        <p:nvPr/>
      </p:nvGrpSpPr>
      <p:grpSpPr>
        <a:xfrm>
          <a:off x="0" y="0"/>
          <a:ext cx="0" cy="0"/>
          <a:chOff x="0" y="0"/>
          <a:chExt cx="0" cy="0"/>
        </a:xfrm>
      </p:grpSpPr>
      <p:sp>
        <p:nvSpPr>
          <p:cNvPr id="270" name="Google Shape;270;p37"/>
          <p:cNvSpPr txBox="1">
            <a:spLocks noGrp="1"/>
          </p:cNvSpPr>
          <p:nvPr>
            <p:ph type="ctrTitle"/>
          </p:nvPr>
        </p:nvSpPr>
        <p:spPr>
          <a:xfrm>
            <a:off x="713225" y="615700"/>
            <a:ext cx="7717500" cy="431700"/>
          </a:xfrm>
          <a:prstGeom prst="rect">
            <a:avLst/>
          </a:prstGeom>
        </p:spPr>
        <p:txBody>
          <a:bodyPr spcFirstLastPara="1" wrap="square" lIns="0" tIns="0" rIns="0" bIns="0" anchor="ctr" anchorCtr="0">
            <a:noAutofit/>
          </a:bodyPr>
          <a:lstStyle/>
          <a:p>
            <a:r>
              <a:rPr lang="en-US" sz="2000" b="0" dirty="0"/>
              <a:t>Creating a Database and Its Tables with Management Studio</a:t>
            </a:r>
          </a:p>
        </p:txBody>
      </p:sp>
      <p:sp>
        <p:nvSpPr>
          <p:cNvPr id="271" name="Google Shape;271;p37"/>
          <p:cNvSpPr/>
          <p:nvPr/>
        </p:nvSpPr>
        <p:spPr>
          <a:xfrm rot="5400000">
            <a:off x="1148450" y="2721175"/>
            <a:ext cx="501300" cy="501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0733E69F-B8E1-F640-DED0-79B993565176}"/>
              </a:ext>
            </a:extLst>
          </p:cNvPr>
          <p:cNvPicPr>
            <a:picLocks noChangeAspect="1"/>
          </p:cNvPicPr>
          <p:nvPr/>
        </p:nvPicPr>
        <p:blipFill>
          <a:blip r:embed="rId3"/>
          <a:stretch>
            <a:fillRect/>
          </a:stretch>
        </p:blipFill>
        <p:spPr>
          <a:xfrm>
            <a:off x="1241502" y="1365612"/>
            <a:ext cx="4269393" cy="2412275"/>
          </a:xfrm>
          <a:prstGeom prst="rect">
            <a:avLst/>
          </a:prstGeom>
        </p:spPr>
      </p:pic>
      <p:sp>
        <p:nvSpPr>
          <p:cNvPr id="8" name="TextBox 7">
            <a:extLst>
              <a:ext uri="{FF2B5EF4-FFF2-40B4-BE49-F238E27FC236}">
                <a16:creationId xmlns:a16="http://schemas.microsoft.com/office/drawing/2014/main" id="{6C6F6E1C-BCC1-25FA-FC1F-BDFE852931A4}"/>
              </a:ext>
            </a:extLst>
          </p:cNvPr>
          <p:cNvSpPr txBox="1"/>
          <p:nvPr/>
        </p:nvSpPr>
        <p:spPr>
          <a:xfrm>
            <a:off x="1379767" y="3942210"/>
            <a:ext cx="8262256" cy="307777"/>
          </a:xfrm>
          <a:prstGeom prst="rect">
            <a:avLst/>
          </a:prstGeom>
          <a:noFill/>
        </p:spPr>
        <p:txBody>
          <a:bodyPr wrap="square">
            <a:spAutoFit/>
          </a:bodyPr>
          <a:lstStyle/>
          <a:p>
            <a:r>
              <a:rPr lang="en-IN" dirty="0"/>
              <a:t>https://learn.microsoft.com/en-us/troubleshoot/sql/database-engine/performance/stats-only-db-script</a:t>
            </a:r>
          </a:p>
        </p:txBody>
      </p:sp>
    </p:spTree>
    <p:extLst>
      <p:ext uri="{BB962C8B-B14F-4D97-AF65-F5344CB8AC3E}">
        <p14:creationId xmlns:p14="http://schemas.microsoft.com/office/powerpoint/2010/main" val="353534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5778B-D9DC-9A1D-A3CC-B357779B9658}"/>
            </a:ext>
          </a:extLst>
        </p:cNvPr>
        <p:cNvGrpSpPr/>
        <p:nvPr/>
      </p:nvGrpSpPr>
      <p:grpSpPr>
        <a:xfrm>
          <a:off x="0" y="0"/>
          <a:ext cx="0" cy="0"/>
          <a:chOff x="0" y="0"/>
          <a:chExt cx="0" cy="0"/>
        </a:xfrm>
      </p:grpSpPr>
      <p:sp>
        <p:nvSpPr>
          <p:cNvPr id="22" name="TextBox 22">
            <a:extLst>
              <a:ext uri="{FF2B5EF4-FFF2-40B4-BE49-F238E27FC236}">
                <a16:creationId xmlns:a16="http://schemas.microsoft.com/office/drawing/2014/main" id="{2F2B31BF-B4D7-7F8F-BCB7-74F5C67CD65C}"/>
              </a:ext>
            </a:extLst>
          </p:cNvPr>
          <p:cNvSpPr txBox="1"/>
          <p:nvPr/>
        </p:nvSpPr>
        <p:spPr>
          <a:xfrm>
            <a:off x="764933" y="1815227"/>
            <a:ext cx="5789833" cy="616323"/>
          </a:xfrm>
          <a:prstGeom prst="rect">
            <a:avLst/>
          </a:prstGeom>
        </p:spPr>
        <p:txBody>
          <a:bodyPr wrap="square" lIns="0" tIns="0" rIns="0" bIns="0" rtlCol="0" anchor="t">
            <a:spAutoFit/>
          </a:bodyPr>
          <a:lstStyle/>
          <a:p>
            <a:pPr defTabSz="457223">
              <a:lnSpc>
                <a:spcPts val="5366"/>
              </a:lnSpc>
              <a:defRPr/>
            </a:pPr>
            <a:r>
              <a:rPr lang="en-US" sz="2700" b="1">
                <a:latin typeface="Poppins Bold"/>
                <a:ea typeface="Poppins Bold"/>
                <a:cs typeface="Poppins Bold"/>
                <a:sym typeface="Poppins Bold"/>
              </a:rPr>
              <a:t>Joins &amp; Subqueries</a:t>
            </a:r>
          </a:p>
        </p:txBody>
      </p:sp>
    </p:spTree>
    <p:extLst>
      <p:ext uri="{BB962C8B-B14F-4D97-AF65-F5344CB8AC3E}">
        <p14:creationId xmlns:p14="http://schemas.microsoft.com/office/powerpoint/2010/main" val="1143494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theme/theme1.xml><?xml version="1.0" encoding="utf-8"?>
<a:theme xmlns:a="http://schemas.openxmlformats.org/drawingml/2006/main" name="Basic Customizable Company Profile by Slidesgo">
  <a:themeElements>
    <a:clrScheme name="Simple Light">
      <a:dk1>
        <a:srgbClr val="000000"/>
      </a:dk1>
      <a:lt1>
        <a:srgbClr val="FFFFFF"/>
      </a:lt1>
      <a:dk2>
        <a:srgbClr val="040505"/>
      </a:dk2>
      <a:lt2>
        <a:srgbClr val="F3F3F3"/>
      </a:lt2>
      <a:accent1>
        <a:srgbClr val="96CDFF"/>
      </a:accent1>
      <a:accent2>
        <a:srgbClr val="FECEAA"/>
      </a:accent2>
      <a:accent3>
        <a:srgbClr val="99B898"/>
      </a:accent3>
      <a:accent4>
        <a:srgbClr val="60755F"/>
      </a:accent4>
      <a:accent5>
        <a:srgbClr val="F4837D"/>
      </a:accent5>
      <a:accent6>
        <a:srgbClr val="EA4960"/>
      </a:accent6>
      <a:hlink>
        <a:srgbClr val="04050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17191</TotalTime>
  <Words>4824</Words>
  <Application>Microsoft Office PowerPoint</Application>
  <PresentationFormat>On-screen Show (16:9)</PresentationFormat>
  <Paragraphs>1148</Paragraphs>
  <Slides>86</Slides>
  <Notes>71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86</vt:i4>
      </vt:variant>
    </vt:vector>
  </HeadingPairs>
  <TitlesOfParts>
    <vt:vector size="105" baseType="lpstr">
      <vt:lpstr>Poppins Bold</vt:lpstr>
      <vt:lpstr>Archivo Black</vt:lpstr>
      <vt:lpstr>Söhne</vt:lpstr>
      <vt:lpstr>Arial</vt:lpstr>
      <vt:lpstr>Segoe UI</vt:lpstr>
      <vt:lpstr>Barlow</vt:lpstr>
      <vt:lpstr>Google Sans</vt:lpstr>
      <vt:lpstr>Poppins </vt:lpstr>
      <vt:lpstr>Century</vt:lpstr>
      <vt:lpstr>Wingdings</vt:lpstr>
      <vt:lpstr>Open Sans</vt:lpstr>
      <vt:lpstr>Arial Unicode MS</vt:lpstr>
      <vt:lpstr>Consolas</vt:lpstr>
      <vt:lpstr>Montserrat</vt:lpstr>
      <vt:lpstr>Söhne Mono</vt:lpstr>
      <vt:lpstr>Barlow ExtraBold</vt:lpstr>
      <vt:lpstr>Poppins</vt:lpstr>
      <vt:lpstr>Calibri</vt:lpstr>
      <vt:lpstr>Basic Customizable Company Profile by Slidesgo</vt:lpstr>
      <vt:lpstr>SQL</vt:lpstr>
      <vt:lpstr>TRUNCATE TABLE</vt:lpstr>
      <vt:lpstr>UPDATE TABLE</vt:lpstr>
      <vt:lpstr>RENAME TABLE</vt:lpstr>
      <vt:lpstr>How to use SQL from an application program</vt:lpstr>
      <vt:lpstr>SELECT STATEMENT</vt:lpstr>
      <vt:lpstr>WHERE clause</vt:lpstr>
      <vt:lpstr>ORDER BY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Covert Data</vt:lpstr>
      <vt:lpstr>Tomato Restaurant!</vt:lpstr>
      <vt:lpstr>Amazing ecommerce!</vt:lpstr>
      <vt:lpstr>String functions in a SELECT statement</vt:lpstr>
      <vt:lpstr>String functions in a SELECT statement</vt:lpstr>
      <vt:lpstr>Date and Time in a SELECT statement</vt:lpstr>
      <vt:lpstr>Date and Time in a SELECT statement</vt:lpstr>
      <vt:lpstr>Mathematical functions in a SELECT statement</vt:lpstr>
      <vt:lpstr>Mathematical functions in a SELECT statement</vt:lpstr>
      <vt:lpstr>Other functions</vt:lpstr>
      <vt:lpstr>How to work with other database objects</vt:lpstr>
      <vt:lpstr>How to work with other database objects</vt:lpstr>
      <vt:lpstr>How to work with other database objects</vt:lpstr>
      <vt:lpstr>How to work with other database objects</vt:lpstr>
      <vt:lpstr>How to work with other database objects</vt:lpstr>
      <vt:lpstr>Aggregate and Inbuilt Functions</vt:lpstr>
      <vt:lpstr>Aggregate and Inbuilt Functions</vt:lpstr>
      <vt:lpstr>Aggregate with ‘having’ clause</vt:lpstr>
      <vt:lpstr>Aggregate with ‘having’ clause</vt:lpstr>
      <vt:lpstr>Summarize data using SQL Server extensions</vt:lpstr>
      <vt:lpstr>Summarize data using SQL Server extensions</vt:lpstr>
      <vt:lpstr>Summarize data using SQL Server extensions</vt:lpstr>
      <vt:lpstr>Joins</vt:lpstr>
      <vt:lpstr>Venn Diagram</vt:lpstr>
      <vt:lpstr>Joins</vt:lpstr>
      <vt:lpstr>Joins</vt:lpstr>
      <vt:lpstr>Joins</vt:lpstr>
      <vt:lpstr>Inner Join</vt:lpstr>
      <vt:lpstr>Left Outer Join</vt:lpstr>
      <vt:lpstr>Right Outer Join</vt:lpstr>
      <vt:lpstr>Full Outer Join</vt:lpstr>
      <vt:lpstr>Union</vt:lpstr>
      <vt:lpstr>Union</vt:lpstr>
      <vt:lpstr>Views</vt:lpstr>
      <vt:lpstr>Views</vt:lpstr>
      <vt:lpstr>Views</vt:lpstr>
      <vt:lpstr>Views</vt:lpstr>
      <vt:lpstr>View Designer</vt:lpstr>
      <vt:lpstr>Case Statement</vt:lpstr>
      <vt:lpstr>Case Statement</vt:lpstr>
      <vt:lpstr>Case Statement</vt:lpstr>
      <vt:lpstr>Case Statement</vt:lpstr>
      <vt:lpstr>COALESCE Statement</vt:lpstr>
      <vt:lpstr>Self join</vt:lpstr>
      <vt:lpstr>Procedures</vt:lpstr>
      <vt:lpstr>Procedures</vt:lpstr>
      <vt:lpstr>Subqueries</vt:lpstr>
      <vt:lpstr>Subqueries</vt:lpstr>
      <vt:lpstr> Subqueries in search conditions</vt:lpstr>
      <vt:lpstr>Other ways to use Subqueries</vt:lpstr>
      <vt:lpstr>Guidelines for working with complex queries</vt:lpstr>
      <vt:lpstr>Guidelines for working with complex queries</vt:lpstr>
      <vt:lpstr>Common Table Expressions</vt:lpstr>
      <vt:lpstr>Sequence</vt:lpstr>
      <vt:lpstr>Sequence</vt:lpstr>
      <vt:lpstr>Sequence</vt:lpstr>
      <vt:lpstr>Chaining various statements and clauses withing a single query</vt:lpstr>
      <vt:lpstr>Index</vt:lpstr>
      <vt:lpstr>Index</vt:lpstr>
      <vt:lpstr>Combine Rows</vt:lpstr>
      <vt:lpstr>Combine Rows</vt:lpstr>
      <vt:lpstr>Working with database keys to restrict and protect data</vt:lpstr>
      <vt:lpstr>Creating a Database and Its Tables with Management Studio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student</dc:creator>
  <cp:lastModifiedBy>Madhuri Jha</cp:lastModifiedBy>
  <cp:revision>130</cp:revision>
  <dcterms:modified xsi:type="dcterms:W3CDTF">2025-08-18T03:44:02Z</dcterms:modified>
</cp:coreProperties>
</file>