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4" r:id="rId12"/>
    <p:sldId id="271" r:id="rId13"/>
    <p:sldId id="267" r:id="rId14"/>
    <p:sldId id="268" r:id="rId15"/>
    <p:sldId id="270"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p:restoredLeft sz="14.995%" autoAdjust="0"/>
    <p:restoredTop sz="94.66%"/>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viewProps" Target="viewProps.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 Type="http://purl.oclc.org/ooxml/officeDocument/relationships/slide" Target="slides/slide1.xml"/><Relationship Id="rId16" Type="http://purl.oclc.org/ooxml/officeDocument/relationships/slide" Target="slides/slide15.xml"/><Relationship Id="rId20" Type="http://purl.oclc.org/ooxml/officeDocument/relationships/presProps" Target="presProps.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5" Type="http://purl.oclc.org/ooxml/officeDocument/relationships/slide" Target="slides/slide4.xml"/><Relationship Id="rId15" Type="http://purl.oclc.org/ooxml/officeDocument/relationships/slide" Target="slides/slide14.xml"/><Relationship Id="rId23" Type="http://purl.oclc.org/ooxml/officeDocument/relationships/tableStyles" Target="tableStyles.xml"/><Relationship Id="rId10" Type="http://purl.oclc.org/ooxml/officeDocument/relationships/slide" Target="slides/slide9.xml"/><Relationship Id="rId19" Type="http://purl.oclc.org/ooxml/officeDocument/relationships/notesMaster" Target="notesMasters/notesMaster1.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theme" Target="theme/theme1.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84FE4-CD91-440D-8D43-CDBC9BD56D5D}" type="datetimeFigureOut">
              <a:rPr lang="en-GB" smtClean="0"/>
              <a:t>09/09/2024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B0CC1-B54C-4733-998E-B0D5D62B5D07}" type="slidenum">
              <a:rPr lang="en-GB" smtClean="0"/>
              <a:t>‹#›</a:t>
            </a:fld>
            <a:endParaRPr lang="en-GB"/>
          </a:p>
        </p:txBody>
      </p:sp>
    </p:spTree>
    <p:extLst>
      <p:ext uri="{BB962C8B-B14F-4D97-AF65-F5344CB8AC3E}">
        <p14:creationId xmlns:p14="http://schemas.microsoft.com/office/powerpoint/2010/main" val="201459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B0CC1-B54C-4733-998E-B0D5D62B5D07}" type="slidenum">
              <a:rPr lang="en-GB" smtClean="0"/>
              <a:t>3</a:t>
            </a:fld>
            <a:endParaRPr lang="en-GB"/>
          </a:p>
        </p:txBody>
      </p:sp>
    </p:spTree>
    <p:extLst>
      <p:ext uri="{BB962C8B-B14F-4D97-AF65-F5344CB8AC3E}">
        <p14:creationId xmlns:p14="http://schemas.microsoft.com/office/powerpoint/2010/main" val="2233257514"/>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B0CC1-B54C-4733-998E-B0D5D62B5D07}" type="slidenum">
              <a:rPr lang="en-GB" smtClean="0"/>
              <a:t>8</a:t>
            </a:fld>
            <a:endParaRPr lang="en-GB"/>
          </a:p>
        </p:txBody>
      </p:sp>
    </p:spTree>
    <p:extLst>
      <p:ext uri="{BB962C8B-B14F-4D97-AF65-F5344CB8AC3E}">
        <p14:creationId xmlns:p14="http://schemas.microsoft.com/office/powerpoint/2010/main" val="3752415265"/>
      </p:ext>
    </p:extLst>
  </p:cSld>
  <p:clrMapOvr>
    <a:masterClrMapping/>
  </p:clrMapOvr>
</p:notes>
</file>

<file path=ppt/notesSlides/notesSlide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B0CC1-B54C-4733-998E-B0D5D62B5D07}" type="slidenum">
              <a:rPr lang="en-GB" smtClean="0"/>
              <a:t>13</a:t>
            </a:fld>
            <a:endParaRPr lang="en-GB"/>
          </a:p>
        </p:txBody>
      </p:sp>
    </p:spTree>
    <p:extLst>
      <p:ext uri="{BB962C8B-B14F-4D97-AF65-F5344CB8AC3E}">
        <p14:creationId xmlns:p14="http://schemas.microsoft.com/office/powerpoint/2010/main" val="3027447660"/>
      </p:ext>
    </p:extLst>
  </p:cSld>
  <p:clrMapOvr>
    <a:masterClrMapping/>
  </p:clrMapOvr>
</p:notes>
</file>

<file path=ppt/notesSlides/notesSlide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B0CC1-B54C-4733-998E-B0D5D62B5D07}" type="slidenum">
              <a:rPr lang="en-GB" smtClean="0"/>
              <a:t>15</a:t>
            </a:fld>
            <a:endParaRPr lang="en-GB"/>
          </a:p>
        </p:txBody>
      </p:sp>
    </p:spTree>
    <p:extLst>
      <p:ext uri="{BB962C8B-B14F-4D97-AF65-F5344CB8AC3E}">
        <p14:creationId xmlns:p14="http://schemas.microsoft.com/office/powerpoint/2010/main" val="344772748"/>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D034-7B04-338A-27DA-87E8C983FA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6F37D11-7265-1087-2C49-FFA5AE932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905DFD4-E3F1-B27B-93FC-645448A1F5BE}"/>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5" name="Footer Placeholder 4">
            <a:extLst>
              <a:ext uri="{FF2B5EF4-FFF2-40B4-BE49-F238E27FC236}">
                <a16:creationId xmlns:a16="http://schemas.microsoft.com/office/drawing/2014/main" id="{67445F5D-8D64-78A1-49A4-8EDB099112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19D819-FA4F-CFCC-7657-62D1CDB3E454}"/>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461440690"/>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0EAF-D0C3-6A46-588D-BCEB07C3D3E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9B3F55D-FC40-E80F-13DB-560BB99EC68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7F2F82-41C8-F6BE-8D54-7F02322589F9}"/>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5" name="Footer Placeholder 4">
            <a:extLst>
              <a:ext uri="{FF2B5EF4-FFF2-40B4-BE49-F238E27FC236}">
                <a16:creationId xmlns:a16="http://schemas.microsoft.com/office/drawing/2014/main" id="{7B3409DF-A7F0-C2B2-7E36-BD5C439941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A7571-3FF9-67DE-59E0-038206D4E055}"/>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523076919"/>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2A2F58-B091-A2C8-1244-2B16506BE3A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EAB93DE-06F8-78D9-5FBD-B2AC99AFB23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8AC6CAE-6E63-0AC6-46C1-50F5E61D0104}"/>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5" name="Footer Placeholder 4">
            <a:extLst>
              <a:ext uri="{FF2B5EF4-FFF2-40B4-BE49-F238E27FC236}">
                <a16:creationId xmlns:a16="http://schemas.microsoft.com/office/drawing/2014/main" id="{D3FB9EA9-94E8-1536-2E55-96EE22BD83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186928-1E17-26B2-28E1-A3DCD8DFE1E3}"/>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4179562614"/>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203A-B041-1256-1D35-FD61C4F67E4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AB018E0-29B3-6B3D-27C2-6503E9A8FD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40E6E1D-1D91-14C0-D373-09C1FC2F3F64}"/>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5" name="Footer Placeholder 4">
            <a:extLst>
              <a:ext uri="{FF2B5EF4-FFF2-40B4-BE49-F238E27FC236}">
                <a16:creationId xmlns:a16="http://schemas.microsoft.com/office/drawing/2014/main" id="{5861FC49-6C8E-E8D6-B100-14772BC1EB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544F07-2EB6-0264-3C75-EB5903A5A447}"/>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2510064300"/>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6EAA-D559-ACF8-7C98-3291F3BE03F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7E21226-CF4E-2717-D17A-C07E9B1D76EE}"/>
              </a:ext>
            </a:extLst>
          </p:cNvPr>
          <p:cNvSpPr>
            <a:spLocks noGrp="1"/>
          </p:cNvSpPr>
          <p:nvPr>
            <p:ph type="body" idx="1"/>
          </p:nvPr>
        </p:nvSpPr>
        <p:spPr>
          <a:xfrm>
            <a:off x="831850" y="4589463"/>
            <a:ext cx="10515600" cy="1500187"/>
          </a:xfrm>
        </p:spPr>
        <p:txBody>
          <a:bodyPr/>
          <a:lstStyle>
            <a:lvl1pPr marL="0" indent="0">
              <a:buNone/>
              <a:defRPr sz="2400">
                <a:solidFill>
                  <a:schemeClr val="tx1">
                    <a:tint val="82%"/>
                  </a:schemeClr>
                </a:solidFill>
              </a:defRPr>
            </a:lvl1pPr>
            <a:lvl2pPr marL="457200" indent="0">
              <a:buNone/>
              <a:defRPr sz="2000">
                <a:solidFill>
                  <a:schemeClr val="tx1">
                    <a:tint val="82%"/>
                  </a:schemeClr>
                </a:solidFill>
              </a:defRPr>
            </a:lvl2pPr>
            <a:lvl3pPr marL="914400" indent="0">
              <a:buNone/>
              <a:defRPr sz="1800">
                <a:solidFill>
                  <a:schemeClr val="tx1">
                    <a:tint val="82%"/>
                  </a:schemeClr>
                </a:solidFill>
              </a:defRPr>
            </a:lvl3pPr>
            <a:lvl4pPr marL="1371600" indent="0">
              <a:buNone/>
              <a:defRPr sz="1600">
                <a:solidFill>
                  <a:schemeClr val="tx1">
                    <a:tint val="82%"/>
                  </a:schemeClr>
                </a:solidFill>
              </a:defRPr>
            </a:lvl4pPr>
            <a:lvl5pPr marL="1828800" indent="0">
              <a:buNone/>
              <a:defRPr sz="1600">
                <a:solidFill>
                  <a:schemeClr val="tx1">
                    <a:tint val="82%"/>
                  </a:schemeClr>
                </a:solidFill>
              </a:defRPr>
            </a:lvl5pPr>
            <a:lvl6pPr marL="2286000" indent="0">
              <a:buNone/>
              <a:defRPr sz="1600">
                <a:solidFill>
                  <a:schemeClr val="tx1">
                    <a:tint val="82%"/>
                  </a:schemeClr>
                </a:solidFill>
              </a:defRPr>
            </a:lvl6pPr>
            <a:lvl7pPr marL="2743200" indent="0">
              <a:buNone/>
              <a:defRPr sz="1600">
                <a:solidFill>
                  <a:schemeClr val="tx1">
                    <a:tint val="82%"/>
                  </a:schemeClr>
                </a:solidFill>
              </a:defRPr>
            </a:lvl7pPr>
            <a:lvl8pPr marL="3200400" indent="0">
              <a:buNone/>
              <a:defRPr sz="1600">
                <a:solidFill>
                  <a:schemeClr val="tx1">
                    <a:tint val="82%"/>
                  </a:schemeClr>
                </a:solidFill>
              </a:defRPr>
            </a:lvl8pPr>
            <a:lvl9pPr marL="3657600" indent="0">
              <a:buNone/>
              <a:defRPr sz="1600">
                <a:solidFill>
                  <a:schemeClr val="tx1">
                    <a:tint val="82%"/>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E95FD14-CD0C-2D6F-006F-06BA1FEACBD9}"/>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5" name="Footer Placeholder 4">
            <a:extLst>
              <a:ext uri="{FF2B5EF4-FFF2-40B4-BE49-F238E27FC236}">
                <a16:creationId xmlns:a16="http://schemas.microsoft.com/office/drawing/2014/main" id="{16EA0583-646C-5DA5-8035-EC55AA7B67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D2A46E-8F12-DFA1-99C9-80901CA86C9B}"/>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695771072"/>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E8485-67EA-E6D2-12C9-2E25F50043D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8A75D1C-0A53-2C92-68BB-C6DAA2ED822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C61B111-C415-A78D-10D3-C958BD276B8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7E73744-93B0-52B5-F37B-4552FCC6B330}"/>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6" name="Footer Placeholder 5">
            <a:extLst>
              <a:ext uri="{FF2B5EF4-FFF2-40B4-BE49-F238E27FC236}">
                <a16:creationId xmlns:a16="http://schemas.microsoft.com/office/drawing/2014/main" id="{7A37368D-2BB8-D611-5B3E-ACDA986ECB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4EAA10-0C5F-7B80-3E6B-4B72FE225941}"/>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3778836814"/>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953F-FE98-83D8-679F-700981C39C1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49A5CFE-9AD1-640E-217B-190D55EE9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0C9E3B7-B9DC-6617-F77E-8C89AE5A58F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8983B63-EEAE-ED29-396F-09B5D1AC9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1689900-3D51-8ACF-3F23-F0B851D8DA9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05E819A-0294-69A3-CB51-8BD20FC93C8C}"/>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8" name="Footer Placeholder 7">
            <a:extLst>
              <a:ext uri="{FF2B5EF4-FFF2-40B4-BE49-F238E27FC236}">
                <a16:creationId xmlns:a16="http://schemas.microsoft.com/office/drawing/2014/main" id="{40F79FAF-3FF2-E5A1-34CD-4914DF369B4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C69C2D-2390-6E5A-0F42-EB50DB6C9660}"/>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3475394038"/>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72C1-0D14-41B5-6861-E4A46037FC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90D68EB-7740-5C82-49AD-86ACFA0248B2}"/>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4" name="Footer Placeholder 3">
            <a:extLst>
              <a:ext uri="{FF2B5EF4-FFF2-40B4-BE49-F238E27FC236}">
                <a16:creationId xmlns:a16="http://schemas.microsoft.com/office/drawing/2014/main" id="{339ED497-6397-B10A-7D4C-64861177FF1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EB1DB3-DB17-221B-7C3B-8DED515A5E34}"/>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2837702198"/>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804B6-C86A-81A3-E999-1F0EC90C805D}"/>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3" name="Footer Placeholder 2">
            <a:extLst>
              <a:ext uri="{FF2B5EF4-FFF2-40B4-BE49-F238E27FC236}">
                <a16:creationId xmlns:a16="http://schemas.microsoft.com/office/drawing/2014/main" id="{E8FFCECC-247B-4BBB-F877-D33E15FC9C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35909E-245F-14E6-28F3-041F05A82F4C}"/>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1612072849"/>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6EC8-6008-F930-F23F-BAD35B1ECE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4BC0EBD-8902-1701-4C8B-E79C62CFFB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FD246C9-76FC-764C-B59A-C7EB4522B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ED985E-77E8-133E-A2D1-7EBCCC496636}"/>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6" name="Footer Placeholder 5">
            <a:extLst>
              <a:ext uri="{FF2B5EF4-FFF2-40B4-BE49-F238E27FC236}">
                <a16:creationId xmlns:a16="http://schemas.microsoft.com/office/drawing/2014/main" id="{6433AB7E-CA9A-8DE7-9969-8FFEF9069F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43EE93-BF3B-87A5-C25E-6FB38885BAD1}"/>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1832660189"/>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9F65-887A-C688-B97C-C5B69E4E4E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F8420D3-3E58-188E-1860-29C5758C2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F328AB-DB48-8BF9-9BBE-F861FE675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063E0B-D057-F707-1061-A47BF591FD33}"/>
              </a:ext>
            </a:extLst>
          </p:cNvPr>
          <p:cNvSpPr>
            <a:spLocks noGrp="1"/>
          </p:cNvSpPr>
          <p:nvPr>
            <p:ph type="dt" sz="half" idx="10"/>
          </p:nvPr>
        </p:nvSpPr>
        <p:spPr/>
        <p:txBody>
          <a:bodyPr/>
          <a:lstStyle/>
          <a:p>
            <a:fld id="{D6D24596-4307-4E7C-8941-B20D61678765}" type="datetimeFigureOut">
              <a:rPr lang="en-GB" smtClean="0"/>
              <a:t>09/09/2024</a:t>
            </a:fld>
            <a:endParaRPr lang="en-GB"/>
          </a:p>
        </p:txBody>
      </p:sp>
      <p:sp>
        <p:nvSpPr>
          <p:cNvPr id="6" name="Footer Placeholder 5">
            <a:extLst>
              <a:ext uri="{FF2B5EF4-FFF2-40B4-BE49-F238E27FC236}">
                <a16:creationId xmlns:a16="http://schemas.microsoft.com/office/drawing/2014/main" id="{342B8D73-898B-5DF6-AFCC-F6FDDB9ADD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42CA0C-6E16-230A-A0A6-2EDAE5FD4F21}"/>
              </a:ext>
            </a:extLst>
          </p:cNvPr>
          <p:cNvSpPr>
            <a:spLocks noGrp="1"/>
          </p:cNvSpPr>
          <p:nvPr>
            <p:ph type="sldNum" sz="quarter" idx="12"/>
          </p:nvPr>
        </p:nvSpPr>
        <p:spPr/>
        <p:txBody>
          <a:bodyPr/>
          <a:lstStyle/>
          <a:p>
            <a:fld id="{3C0864E9-1991-4077-B8E5-C255424CDFF4}" type="slidenum">
              <a:rPr lang="en-GB" smtClean="0"/>
              <a:t>‹#›</a:t>
            </a:fld>
            <a:endParaRPr lang="en-GB"/>
          </a:p>
        </p:txBody>
      </p:sp>
    </p:spTree>
    <p:extLst>
      <p:ext uri="{BB962C8B-B14F-4D97-AF65-F5344CB8AC3E}">
        <p14:creationId xmlns:p14="http://schemas.microsoft.com/office/powerpoint/2010/main" val="2589333336"/>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15025-975D-5D23-1291-FB4EF1162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18DE128-9989-A9CC-0284-86749A09F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9EB5CC4-37E7-4451-2932-53ED28813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
                  </a:schemeClr>
                </a:solidFill>
              </a:defRPr>
            </a:lvl1pPr>
          </a:lstStyle>
          <a:p>
            <a:fld id="{D6D24596-4307-4E7C-8941-B20D61678765}" type="datetimeFigureOut">
              <a:rPr lang="en-GB" smtClean="0"/>
              <a:t>09/09/2024</a:t>
            </a:fld>
            <a:endParaRPr lang="en-GB"/>
          </a:p>
        </p:txBody>
      </p:sp>
      <p:sp>
        <p:nvSpPr>
          <p:cNvPr id="5" name="Footer Placeholder 4">
            <a:extLst>
              <a:ext uri="{FF2B5EF4-FFF2-40B4-BE49-F238E27FC236}">
                <a16:creationId xmlns:a16="http://schemas.microsoft.com/office/drawing/2014/main" id="{6516A7E6-4469-4179-E3B1-095ED32F0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
                  </a:schemeClr>
                </a:solidFill>
              </a:defRPr>
            </a:lvl1pPr>
          </a:lstStyle>
          <a:p>
            <a:endParaRPr lang="en-GB"/>
          </a:p>
        </p:txBody>
      </p:sp>
      <p:sp>
        <p:nvSpPr>
          <p:cNvPr id="6" name="Slide Number Placeholder 5">
            <a:extLst>
              <a:ext uri="{FF2B5EF4-FFF2-40B4-BE49-F238E27FC236}">
                <a16:creationId xmlns:a16="http://schemas.microsoft.com/office/drawing/2014/main" id="{278BE43D-2BA3-5F92-1C3C-2AE3CBE70F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
                  </a:schemeClr>
                </a:solidFill>
              </a:defRPr>
            </a:lvl1pPr>
          </a:lstStyle>
          <a:p>
            <a:fld id="{3C0864E9-1991-4077-B8E5-C255424CDFF4}" type="slidenum">
              <a:rPr lang="en-GB" smtClean="0"/>
              <a:t>‹#›</a:t>
            </a:fld>
            <a:endParaRPr lang="en-GB"/>
          </a:p>
        </p:txBody>
      </p:sp>
    </p:spTree>
    <p:extLst>
      <p:ext uri="{BB962C8B-B14F-4D97-AF65-F5344CB8AC3E}">
        <p14:creationId xmlns:p14="http://schemas.microsoft.com/office/powerpoint/2010/main" val="237658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18.png"/><Relationship Id="rId1" Type="http://purl.oclc.org/ooxml/officeDocument/relationships/slideLayout" Target="../slideLayouts/slideLayout7.xml"/></Relationships>
</file>

<file path=ppt/slides/_rels/slide11.xml.rels><?xml version="1.0" encoding="UTF-8" standalone="yes"?>
<Relationships xmlns="http://schemas.openxmlformats.org/package/2006/relationships"><Relationship Id="rId2" Type="http://purl.oclc.org/ooxml/officeDocument/relationships/image" Target="../media/image19.png"/><Relationship Id="rId1" Type="http://purl.oclc.org/ooxml/officeDocument/relationships/slideLayout" Target="../slideLayouts/slideLayout7.xml"/></Relationships>
</file>

<file path=ppt/slides/_rels/slide12.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3.xml.rels><?xml version="1.0" encoding="UTF-8" standalone="yes"?>
<Relationships xmlns="http://schemas.openxmlformats.org/package/2006/relationships"><Relationship Id="rId3" Type="http://purl.oclc.org/ooxml/officeDocument/relationships/image" Target="../media/image20.png"/><Relationship Id="rId2" Type="http://purl.oclc.org/ooxml/officeDocument/relationships/notesSlide" Target="../notesSlides/notesSlide3.xml"/><Relationship Id="rId1" Type="http://purl.oclc.org/ooxml/officeDocument/relationships/slideLayout" Target="../slideLayouts/slideLayout7.xml"/><Relationship Id="rId4" Type="http://purl.oclc.org/ooxml/officeDocument/relationships/image" Target="../media/image21.png"/></Relationships>
</file>

<file path=ppt/slides/_rels/slide14.xml.rels><?xml version="1.0" encoding="UTF-8" standalone="yes"?>
<Relationships xmlns="http://schemas.openxmlformats.org/package/2006/relationships"><Relationship Id="rId3" Type="http://purl.oclc.org/ooxml/officeDocument/relationships/image" Target="../media/image23.png"/><Relationship Id="rId2" Type="http://purl.oclc.org/ooxml/officeDocument/relationships/image" Target="../media/image22.png"/><Relationship Id="rId1" Type="http://purl.oclc.org/ooxml/officeDocument/relationships/slideLayout" Target="../slideLayouts/slideLayout7.xml"/></Relationships>
</file>

<file path=ppt/slides/_rels/slide15.xml.rels><?xml version="1.0" encoding="UTF-8" standalone="yes"?>
<Relationships xmlns="http://schemas.openxmlformats.org/package/2006/relationships"><Relationship Id="rId3" Type="http://purl.oclc.org/ooxml/officeDocument/relationships/image" Target="../media/image24.png"/><Relationship Id="rId2" Type="http://purl.oclc.org/ooxml/officeDocument/relationships/notesSlide" Target="../notesSlides/notesSlide4.xml"/><Relationship Id="rId1" Type="http://purl.oclc.org/ooxml/officeDocument/relationships/slideLayout" Target="../slideLayouts/slideLayout7.xml"/></Relationships>
</file>

<file path=ppt/slides/_rels/slide16.xml.rels><?xml version="1.0" encoding="UTF-8" standalone="yes"?>
<Relationships xmlns="http://schemas.openxmlformats.org/package/2006/relationships"><Relationship Id="rId2" Type="http://purl.oclc.org/ooxml/officeDocument/relationships/image" Target="../media/image25.png"/><Relationship Id="rId1" Type="http://purl.oclc.org/ooxml/officeDocument/relationships/slideLayout" Target="../slideLayouts/slideLayout7.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2.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image" Target="../media/image1.png"/><Relationship Id="rId1" Type="http://purl.oclc.org/ooxml/officeDocument/relationships/slideLayout" Target="../slideLayouts/slideLayout2.xml"/><Relationship Id="rId5" Type="http://purl.oclc.org/ooxml/officeDocument/relationships/image" Target="../media/image4.png"/><Relationship Id="rId4" Type="http://purl.oclc.org/ooxml/officeDocument/relationships/image" Target="../media/image3.png"/></Relationships>
</file>

<file path=ppt/slides/_rels/slide3.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notesSlide" Target="../notesSlides/notesSlide1.xml"/><Relationship Id="rId1" Type="http://purl.oclc.org/ooxml/officeDocument/relationships/slideLayout" Target="../slideLayouts/slideLayout7.xml"/><Relationship Id="rId4" Type="http://purl.oclc.org/ooxml/officeDocument/relationships/image" Target="../media/image6.png"/></Relationships>
</file>

<file path=ppt/slides/_rels/slide4.xml.rels><?xml version="1.0" encoding="UTF-8" standalone="yes"?>
<Relationships xmlns="http://schemas.openxmlformats.org/package/2006/relationships"><Relationship Id="rId3" Type="http://purl.oclc.org/ooxml/officeDocument/relationships/image" Target="../media/image8.png"/><Relationship Id="rId2" Type="http://purl.oclc.org/ooxml/officeDocument/relationships/image" Target="../media/image7.png"/><Relationship Id="rId1" Type="http://purl.oclc.org/ooxml/officeDocument/relationships/slideLayout" Target="../slideLayouts/slideLayout7.xml"/><Relationship Id="rId4" Type="http://purl.oclc.org/ooxml/officeDocument/relationships/image" Target="../media/image9.png"/></Relationships>
</file>

<file path=ppt/slides/_rels/slide5.xml.rels><?xml version="1.0" encoding="UTF-8" standalone="yes"?>
<Relationships xmlns="http://schemas.openxmlformats.org/package/2006/relationships"><Relationship Id="rId3" Type="http://purl.oclc.org/ooxml/officeDocument/relationships/image" Target="../media/image11.png"/><Relationship Id="rId2" Type="http://purl.oclc.org/ooxml/officeDocument/relationships/image" Target="../media/image10.png"/><Relationship Id="rId1" Type="http://purl.oclc.org/ooxml/officeDocument/relationships/slideLayout" Target="../slideLayouts/slideLayout7.xml"/><Relationship Id="rId4" Type="http://purl.oclc.org/ooxml/officeDocument/relationships/image" Target="../media/image12.png"/></Relationships>
</file>

<file path=ppt/slides/_rels/slide6.xml.rels><?xml version="1.0" encoding="UTF-8" standalone="yes"?>
<Relationships xmlns="http://schemas.openxmlformats.org/package/2006/relationships"><Relationship Id="rId3" Type="http://purl.oclc.org/ooxml/officeDocument/relationships/image" Target="../media/image14.png"/><Relationship Id="rId2" Type="http://purl.oclc.org/ooxml/officeDocument/relationships/image" Target="../media/image13.png"/><Relationship Id="rId1" Type="http://purl.oclc.org/ooxml/officeDocument/relationships/slideLayout" Target="../slideLayouts/slideLayout7.xml"/><Relationship Id="rId4" Type="http://purl.oclc.org/ooxml/officeDocument/relationships/image" Target="../media/image15.png"/></Relationships>
</file>

<file path=ppt/slides/_rels/slide7.xml.rels><?xml version="1.0" encoding="UTF-8" standalone="yes"?>
<Relationships xmlns="http://schemas.openxmlformats.org/package/2006/relationships"><Relationship Id="rId1" Type="http://purl.oclc.org/ooxml/officeDocument/relationships/slideLayout" Target="../slideLayouts/slideLayout7.xml"/></Relationships>
</file>

<file path=ppt/slides/_rels/slide8.xml.rels><?xml version="1.0" encoding="UTF-8" standalone="yes"?>
<Relationships xmlns="http://schemas.openxmlformats.org/package/2006/relationships"><Relationship Id="rId3" Type="http://purl.oclc.org/ooxml/officeDocument/relationships/image" Target="../media/image16.png"/><Relationship Id="rId2" Type="http://purl.oclc.org/ooxml/officeDocument/relationships/notesSlide" Target="../notesSlides/notesSlide2.xml"/><Relationship Id="rId1" Type="http://purl.oclc.org/ooxml/officeDocument/relationships/slideLayout" Target="../slideLayouts/slideLayout7.xml"/></Relationships>
</file>

<file path=ppt/slides/_rels/slide9.xml.rels><?xml version="1.0" encoding="UTF-8" standalone="yes"?>
<Relationships xmlns="http://schemas.openxmlformats.org/package/2006/relationships"><Relationship Id="rId2" Type="http://purl.oclc.org/ooxml/officeDocument/relationships/image" Target="../media/image17.png"/><Relationship Id="rId1" Type="http://purl.oclc.org/ooxml/officeDocument/relationships/slideLayout" Target="../slideLayouts/slideLayout7.xml"/></Relationships>
</file>

<file path=ppt/slides/slide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
          </a:ln>
          <a:effectLst/>
          <a:extLst>
            <a:ext uri="{91240B29-F687-4F45-9708-019B960494DF}">
              <a14:hiddenLine xmlns:a14="http://schemas.microsoft.com/office/drawing/2010/main" w="12700" cap="flat" cmpd="sng" algn="ctr">
                <a:solidFill>
                  <a:schemeClr val="accent1">
                    <a:shade val="50%"/>
                  </a:schemeClr>
                </a:solidFill>
                <a:prstDash val="solid"/>
                <a:miter lim="800%"/>
              </a14:hiddenLine>
            </a:ext>
          </a:ex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
                <a:srgbClr val="000000"/>
              </a:gs>
              <a:gs pos="100%">
                <a:schemeClr val="accent1">
                  <a:lumMod val="75%"/>
                </a:schemeClr>
              </a:gs>
            </a:gsLst>
            <a:lin ang="3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
                <a:schemeClr val="accent1">
                  <a:alpha val="0%"/>
                </a:schemeClr>
              </a:gs>
            </a:gsLst>
            <a:lin ang="18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
                <a:schemeClr val="accent1">
                  <a:alpha val="29%"/>
                </a:schemeClr>
              </a:gs>
              <a:gs pos="100%">
                <a:srgbClr val="000000">
                  <a:alpha val="30%"/>
                </a:srgbClr>
              </a:gs>
            </a:gsLst>
            <a:lin ang="78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
                <a:schemeClr val="accent1">
                  <a:alpha val="11%"/>
                </a:schemeClr>
              </a:gs>
            </a:gsLst>
            <a:lin ang="78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
                <a:schemeClr val="accent1">
                  <a:alpha val="0%"/>
                </a:schemeClr>
              </a:gs>
              <a:gs pos="100%">
                <a:schemeClr val="accent1">
                  <a:lumMod val="60%"/>
                  <a:lumOff val="40%"/>
                  <a:alpha val="15%"/>
                </a:schemeClr>
              </a:gs>
            </a:gsLst>
            <a:lin ang="174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D04B67-3200-2B7D-1123-2BEBE466F98F}"/>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kern="1200" dirty="0">
                <a:solidFill>
                  <a:srgbClr val="FFFFFF"/>
                </a:solidFill>
                <a:latin typeface="Aparajita" panose="02020603050405020304" pitchFamily="18" charset="0"/>
                <a:cs typeface="Aparajita" panose="02020603050405020304" pitchFamily="18" charset="0"/>
              </a:rPr>
              <a:t>Churn Analysis 2020</a:t>
            </a:r>
            <a:br>
              <a:rPr lang="en-US" sz="4000" kern="1200" dirty="0">
                <a:solidFill>
                  <a:srgbClr val="FFFFFF"/>
                </a:solidFill>
                <a:latin typeface="Aparajita" panose="02020603050405020304" pitchFamily="18" charset="0"/>
                <a:cs typeface="Aparajita" panose="02020603050405020304" pitchFamily="18" charset="0"/>
              </a:rPr>
            </a:br>
            <a:br>
              <a:rPr lang="en-US" sz="4000" kern="1200" dirty="0">
                <a:solidFill>
                  <a:srgbClr val="FFFFFF"/>
                </a:solidFill>
                <a:latin typeface="Aparajita" panose="02020603050405020304" pitchFamily="18" charset="0"/>
                <a:cs typeface="Aparajita" panose="02020603050405020304" pitchFamily="18" charset="0"/>
              </a:rPr>
            </a:br>
            <a:r>
              <a:rPr lang="en-US" sz="2400" kern="1200" dirty="0">
                <a:solidFill>
                  <a:srgbClr val="FFFFFF"/>
                </a:solidFill>
                <a:latin typeface="Aparajita" panose="02020603050405020304" pitchFamily="18" charset="0"/>
                <a:cs typeface="Aparajita" panose="02020603050405020304" pitchFamily="18" charset="0"/>
              </a:rPr>
              <a:t>Anirudh Balaji</a:t>
            </a:r>
            <a:endParaRPr lang="en-US" sz="4000" kern="1200" dirty="0">
              <a:solidFill>
                <a:srgbClr val="FFFFFF"/>
              </a:solidFill>
              <a:latin typeface="Aparajita" panose="02020603050405020304" pitchFamily="18" charset="0"/>
              <a:cs typeface="Aparajita" panose="02020603050405020304" pitchFamily="18" charset="0"/>
            </a:endParaRPr>
          </a:p>
        </p:txBody>
      </p:sp>
      <p:sp>
        <p:nvSpPr>
          <p:cNvPr id="3" name="Subtitle 2">
            <a:extLst>
              <a:ext uri="{FF2B5EF4-FFF2-40B4-BE49-F238E27FC236}">
                <a16:creationId xmlns:a16="http://schemas.microsoft.com/office/drawing/2014/main" id="{1B4B1B7D-8EB2-5112-7321-AB4602A091F8}"/>
              </a:ext>
            </a:extLst>
          </p:cNvPr>
          <p:cNvSpPr>
            <a:spLocks noGrp="1"/>
          </p:cNvSpPr>
          <p:nvPr>
            <p:ph type="subTitle" idx="1"/>
          </p:nvPr>
        </p:nvSpPr>
        <p:spPr>
          <a:xfrm>
            <a:off x="6139216" y="372383"/>
            <a:ext cx="5546815" cy="6113231"/>
          </a:xfrm>
        </p:spPr>
        <p:txBody>
          <a:bodyPr vert="horz" lIns="91440" tIns="45720" rIns="91440" bIns="45720" rtlCol="0" anchor="ctr">
            <a:normAutofit/>
          </a:bodyPr>
          <a:lstStyle/>
          <a:p>
            <a:pPr algn="l"/>
            <a:r>
              <a:rPr lang="en-US" sz="1700" dirty="0"/>
              <a:t>The year 2020 was shaped by the COVID-19 pandemic that brought unforeseen challenges to  businesses worldwide who faced great operational and financial stresses which could potentially have long-term ripple effects. </a:t>
            </a:r>
          </a:p>
          <a:p>
            <a:pPr algn="l"/>
            <a:r>
              <a:rPr lang="en-US" sz="1700" dirty="0"/>
              <a:t>It had profound impact on customer behavior as well  greatly influencing purchasing power, patterns and loyalty  and makes it a crucial point in time for a retrospection.</a:t>
            </a:r>
          </a:p>
          <a:p>
            <a:pPr algn="l"/>
            <a:r>
              <a:rPr lang="en-US" sz="1700" dirty="0"/>
              <a:t>This report analyses churn data for customers churned in 2020 and is structured as below:</a:t>
            </a:r>
          </a:p>
          <a:p>
            <a:pPr algn="l"/>
            <a:endParaRPr lang="en-US" sz="1700" dirty="0"/>
          </a:p>
          <a:p>
            <a:pPr marL="342900" indent="-228600" algn="l">
              <a:buFont typeface="Arial" panose="020B0604020202020204" pitchFamily="34" charset="0"/>
              <a:buChar char="•"/>
            </a:pPr>
            <a:r>
              <a:rPr lang="en-US" sz="1700" dirty="0"/>
              <a:t>Executive Summary: 2-3</a:t>
            </a:r>
          </a:p>
          <a:p>
            <a:pPr marL="342900" indent="-228600" algn="l">
              <a:buFont typeface="Arial" panose="020B0604020202020204" pitchFamily="34" charset="0"/>
              <a:buChar char="•"/>
            </a:pPr>
            <a:r>
              <a:rPr lang="en-US" sz="1700" dirty="0"/>
              <a:t>Region wise Insights- NAMER: 4</a:t>
            </a:r>
          </a:p>
          <a:p>
            <a:pPr marL="342900" indent="-228600" algn="l">
              <a:buFont typeface="Arial" panose="020B0604020202020204" pitchFamily="34" charset="0"/>
              <a:buChar char="•"/>
            </a:pPr>
            <a:r>
              <a:rPr lang="en-US" sz="1700" dirty="0"/>
              <a:t>Region wise Insights-EMEA: 5</a:t>
            </a:r>
          </a:p>
          <a:p>
            <a:pPr marL="342900" indent="-228600" algn="l">
              <a:buFont typeface="Arial" panose="020B0604020202020204" pitchFamily="34" charset="0"/>
              <a:buChar char="•"/>
            </a:pPr>
            <a:r>
              <a:rPr lang="en-US" sz="1700" dirty="0"/>
              <a:t>Region wise Insights- APAC: 6</a:t>
            </a:r>
          </a:p>
          <a:p>
            <a:pPr marL="342900" indent="-228600" algn="l">
              <a:buFont typeface="Arial" panose="020B0604020202020204" pitchFamily="34" charset="0"/>
              <a:buChar char="•"/>
            </a:pPr>
            <a:r>
              <a:rPr lang="en-US" sz="1700" dirty="0"/>
              <a:t>Key Takeaways: 7</a:t>
            </a:r>
          </a:p>
          <a:p>
            <a:pPr marL="342900" indent="-228600" algn="l">
              <a:buFont typeface="Arial" panose="020B0604020202020204" pitchFamily="34" charset="0"/>
              <a:buChar char="•"/>
            </a:pPr>
            <a:r>
              <a:rPr lang="en-US" sz="1700" dirty="0"/>
              <a:t>Snapshots of the interactive dashboard: 8-11</a:t>
            </a:r>
          </a:p>
          <a:p>
            <a:pPr marL="342900" indent="-228600" algn="l">
              <a:buFont typeface="Arial" panose="020B0604020202020204" pitchFamily="34" charset="0"/>
              <a:buChar char="•"/>
            </a:pPr>
            <a:r>
              <a:rPr lang="en-US" sz="1700" dirty="0"/>
              <a:t>CSM Data Analysis (Assignment Part C)- From 12</a:t>
            </a:r>
          </a:p>
        </p:txBody>
      </p:sp>
    </p:spTree>
    <p:extLst>
      <p:ext uri="{BB962C8B-B14F-4D97-AF65-F5344CB8AC3E}">
        <p14:creationId xmlns:p14="http://schemas.microsoft.com/office/powerpoint/2010/main" val="152113381"/>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5BDA53-8B3A-DA02-C7E1-5081079718DD}"/>
              </a:ext>
            </a:extLst>
          </p:cNvPr>
          <p:cNvPicPr>
            <a:picLocks noChangeAspect="1"/>
          </p:cNvPicPr>
          <p:nvPr/>
        </p:nvPicPr>
        <p:blipFill>
          <a:blip r:embed="rId2"/>
          <a:stretch>
            <a:fillRect/>
          </a:stretch>
        </p:blipFill>
        <p:spPr>
          <a:xfrm>
            <a:off x="0" y="4919"/>
            <a:ext cx="12192000" cy="6848161"/>
          </a:xfrm>
          <a:prstGeom prst="rect">
            <a:avLst/>
          </a:prstGeom>
        </p:spPr>
      </p:pic>
    </p:spTree>
    <p:extLst>
      <p:ext uri="{BB962C8B-B14F-4D97-AF65-F5344CB8AC3E}">
        <p14:creationId xmlns:p14="http://schemas.microsoft.com/office/powerpoint/2010/main" val="3557661568"/>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CE2AF8-BB60-F04B-A9D3-88392304112E}"/>
              </a:ext>
            </a:extLst>
          </p:cNvPr>
          <p:cNvPicPr>
            <a:picLocks noChangeAspect="1"/>
          </p:cNvPicPr>
          <p:nvPr/>
        </p:nvPicPr>
        <p:blipFill>
          <a:blip r:embed="rId2"/>
          <a:stretch>
            <a:fillRect/>
          </a:stretch>
        </p:blipFill>
        <p:spPr>
          <a:xfrm>
            <a:off x="15935" y="0"/>
            <a:ext cx="12160129" cy="6858000"/>
          </a:xfrm>
          <a:prstGeom prst="rect">
            <a:avLst/>
          </a:prstGeom>
        </p:spPr>
      </p:pic>
    </p:spTree>
    <p:extLst>
      <p:ext uri="{BB962C8B-B14F-4D97-AF65-F5344CB8AC3E}">
        <p14:creationId xmlns:p14="http://schemas.microsoft.com/office/powerpoint/2010/main" val="2121552017"/>
      </p:ext>
    </p:extLst>
  </p:cSld>
  <p:clrMapOvr>
    <a:masterClrMapping/>
  </p:clrMapOvr>
</p:sld>
</file>

<file path=ppt/slides/slide1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
          </a:ln>
          <a:effectLst/>
          <a:extLst>
            <a:ext uri="{91240B29-F687-4F45-9708-019B960494DF}">
              <a14:hiddenLine xmlns:a14="http://schemas.microsoft.com/office/drawing/2010/main" w="12700" cap="flat" cmpd="sng" algn="ctr">
                <a:solidFill>
                  <a:schemeClr val="accent1">
                    <a:shade val="50%"/>
                  </a:schemeClr>
                </a:solidFill>
                <a:prstDash val="solid"/>
                <a:miter lim="800%"/>
              </a14:hiddenLine>
            </a:ext>
          </a:ex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
                <a:srgbClr val="000000"/>
              </a:gs>
              <a:gs pos="100%">
                <a:schemeClr val="accent1">
                  <a:lumMod val="75%"/>
                </a:schemeClr>
              </a:gs>
            </a:gsLst>
            <a:lin ang="3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
                <a:schemeClr val="accent1">
                  <a:alpha val="0%"/>
                </a:schemeClr>
              </a:gs>
            </a:gsLst>
            <a:lin ang="18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
                <a:schemeClr val="accent1">
                  <a:alpha val="29%"/>
                </a:schemeClr>
              </a:gs>
              <a:gs pos="100%">
                <a:srgbClr val="000000">
                  <a:alpha val="30%"/>
                </a:srgbClr>
              </a:gs>
            </a:gsLst>
            <a:lin ang="78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
                <a:schemeClr val="accent1">
                  <a:alpha val="11%"/>
                </a:schemeClr>
              </a:gs>
            </a:gsLst>
            <a:lin ang="78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
                <a:schemeClr val="accent1">
                  <a:alpha val="0%"/>
                </a:schemeClr>
              </a:gs>
              <a:gs pos="100%">
                <a:schemeClr val="accent1">
                  <a:lumMod val="60%"/>
                  <a:lumOff val="40%"/>
                  <a:alpha val="15%"/>
                </a:schemeClr>
              </a:gs>
            </a:gsLst>
            <a:lin ang="174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D04B67-3200-2B7D-1123-2BEBE466F98F}"/>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dirty="0">
                <a:solidFill>
                  <a:srgbClr val="FFFFFF"/>
                </a:solidFill>
                <a:latin typeface="Aparajita" panose="02020603050405020304" pitchFamily="18" charset="0"/>
                <a:cs typeface="Aparajita" panose="02020603050405020304" pitchFamily="18" charset="0"/>
              </a:rPr>
              <a:t>ARR-CSM Analysis 2023</a:t>
            </a:r>
            <a:br>
              <a:rPr lang="en-US" sz="4000" kern="1200" dirty="0">
                <a:solidFill>
                  <a:srgbClr val="FFFFFF"/>
                </a:solidFill>
                <a:latin typeface="Aparajita" panose="02020603050405020304" pitchFamily="18" charset="0"/>
                <a:cs typeface="Aparajita" panose="02020603050405020304" pitchFamily="18" charset="0"/>
              </a:rPr>
            </a:br>
            <a:br>
              <a:rPr lang="en-US" sz="4000" kern="1200" dirty="0">
                <a:solidFill>
                  <a:srgbClr val="FFFFFF"/>
                </a:solidFill>
                <a:latin typeface="Aparajita" panose="02020603050405020304" pitchFamily="18" charset="0"/>
                <a:cs typeface="Aparajita" panose="02020603050405020304" pitchFamily="18" charset="0"/>
              </a:rPr>
            </a:br>
            <a:r>
              <a:rPr lang="en-US" sz="2400" kern="1200" dirty="0">
                <a:solidFill>
                  <a:srgbClr val="FFFFFF"/>
                </a:solidFill>
                <a:latin typeface="Aparajita" panose="02020603050405020304" pitchFamily="18" charset="0"/>
                <a:cs typeface="Aparajita" panose="02020603050405020304" pitchFamily="18" charset="0"/>
              </a:rPr>
              <a:t>Anirudh Balaji</a:t>
            </a:r>
            <a:endParaRPr lang="en-US" sz="4000" kern="1200" dirty="0">
              <a:solidFill>
                <a:srgbClr val="FFFFFF"/>
              </a:solidFill>
              <a:latin typeface="Aparajita" panose="02020603050405020304" pitchFamily="18" charset="0"/>
              <a:cs typeface="Aparajita" panose="02020603050405020304" pitchFamily="18" charset="0"/>
            </a:endParaRPr>
          </a:p>
        </p:txBody>
      </p:sp>
      <p:sp>
        <p:nvSpPr>
          <p:cNvPr id="3" name="Subtitle 2">
            <a:extLst>
              <a:ext uri="{FF2B5EF4-FFF2-40B4-BE49-F238E27FC236}">
                <a16:creationId xmlns:a16="http://schemas.microsoft.com/office/drawing/2014/main" id="{1B4B1B7D-8EB2-5112-7321-AB4602A091F8}"/>
              </a:ext>
            </a:extLst>
          </p:cNvPr>
          <p:cNvSpPr>
            <a:spLocks noGrp="1"/>
          </p:cNvSpPr>
          <p:nvPr>
            <p:ph type="subTitle" idx="1"/>
          </p:nvPr>
        </p:nvSpPr>
        <p:spPr>
          <a:xfrm>
            <a:off x="6139216" y="372383"/>
            <a:ext cx="5546815" cy="6113231"/>
          </a:xfrm>
        </p:spPr>
        <p:txBody>
          <a:bodyPr vert="horz" lIns="91440" tIns="45720" rIns="91440" bIns="45720" rtlCol="0" anchor="ctr">
            <a:normAutofit/>
          </a:bodyPr>
          <a:lstStyle/>
          <a:p>
            <a:pPr algn="l"/>
            <a:r>
              <a:rPr lang="en-US" sz="1700" dirty="0"/>
              <a:t>This report analyses CSM and ARR data from Jan 2023 to Jan 2024 and is structured as below:</a:t>
            </a:r>
          </a:p>
          <a:p>
            <a:pPr algn="l"/>
            <a:endParaRPr lang="en-US" sz="1700" dirty="0"/>
          </a:p>
          <a:p>
            <a:pPr marL="342900" indent="-228600" algn="l">
              <a:buFont typeface="Arial" panose="020B0604020202020204" pitchFamily="34" charset="0"/>
              <a:buChar char="•"/>
            </a:pPr>
            <a:r>
              <a:rPr lang="en-US" sz="1700" dirty="0"/>
              <a:t>Executive Summary: 12-13</a:t>
            </a:r>
          </a:p>
          <a:p>
            <a:pPr marL="342900" indent="-228600" algn="l">
              <a:buFont typeface="Arial" panose="020B0604020202020204" pitchFamily="34" charset="0"/>
              <a:buChar char="•"/>
            </a:pPr>
            <a:r>
              <a:rPr lang="en-US" sz="1700" dirty="0"/>
              <a:t>Snapshots of the interactive dashboard: 15-16</a:t>
            </a:r>
          </a:p>
          <a:p>
            <a:pPr marL="342900" indent="-228600" algn="l">
              <a:buFont typeface="Arial" panose="020B0604020202020204" pitchFamily="34" charset="0"/>
              <a:buChar char="•"/>
            </a:pPr>
            <a:r>
              <a:rPr lang="en-US" sz="1700" dirty="0"/>
              <a:t>DAX Queries for NRR and GRR : 17</a:t>
            </a:r>
          </a:p>
          <a:p>
            <a:pPr marL="342900"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840776492"/>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B711-4AA4-96AE-C903-E7001D25624C}"/>
              </a:ext>
            </a:extLst>
          </p:cNvPr>
          <p:cNvSpPr txBox="1">
            <a:spLocks/>
          </p:cNvSpPr>
          <p:nvPr/>
        </p:nvSpPr>
        <p:spPr>
          <a:xfrm>
            <a:off x="0" y="0"/>
            <a:ext cx="12192000" cy="557784"/>
          </a:xfrm>
          <a:prstGeom prst="rect">
            <a:avLst/>
          </a:prstGeom>
          <a:solidFill>
            <a:schemeClr val="bg2">
              <a:lumMod val="10%"/>
            </a:schemeClr>
          </a:solidFill>
        </p:spPr>
        <p:style>
          <a:lnRef idx="3">
            <a:schemeClr val="lt1"/>
          </a:lnRef>
          <a:fillRef idx="1">
            <a:schemeClr val="accent1"/>
          </a:fillRef>
          <a:effectRef idx="1">
            <a:schemeClr val="accent1"/>
          </a:effectRef>
          <a:fontRef idx="minor">
            <a:schemeClr val="lt1"/>
          </a:fontRef>
        </p:style>
        <p:txBody>
          <a:bodyPr>
            <a:noAutofit/>
          </a:bodyPr>
          <a:lstStyle>
            <a:lvl1pPr algn="l" defTabSz="914400" rtl="0" eaLnBrk="1" latinLnBrk="0" hangingPunct="1">
              <a:lnSpc>
                <a:spcPct val="9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latin typeface="Aparajita" panose="020B0502040204020203" pitchFamily="18" charset="0"/>
                <a:ea typeface="Calibri" panose="020F0502020204030204" pitchFamily="34" charset="0"/>
                <a:cs typeface="Aparajita" panose="020B0502040204020203" pitchFamily="18" charset="0"/>
              </a:rPr>
              <a:t>Executive Summary</a:t>
            </a:r>
            <a:endParaRPr lang="en-GB" sz="3200" dirty="0">
              <a:latin typeface="Aparajita" panose="020B0502040204020203" pitchFamily="18" charset="0"/>
              <a:ea typeface="Calibri" panose="020F0502020204030204" pitchFamily="34" charset="0"/>
              <a:cs typeface="Aparajita" panose="020B0502040204020203" pitchFamily="18" charset="0"/>
            </a:endParaRPr>
          </a:p>
        </p:txBody>
      </p:sp>
      <p:pic>
        <p:nvPicPr>
          <p:cNvPr id="10" name="Picture 9">
            <a:extLst>
              <a:ext uri="{FF2B5EF4-FFF2-40B4-BE49-F238E27FC236}">
                <a16:creationId xmlns:a16="http://schemas.microsoft.com/office/drawing/2014/main" id="{5272863E-0745-63B4-1646-A4C76BCCC581}"/>
              </a:ext>
            </a:extLst>
          </p:cNvPr>
          <p:cNvPicPr>
            <a:picLocks noChangeAspect="1"/>
          </p:cNvPicPr>
          <p:nvPr/>
        </p:nvPicPr>
        <p:blipFill>
          <a:blip r:embed="rId3"/>
          <a:stretch>
            <a:fillRect/>
          </a:stretch>
        </p:blipFill>
        <p:spPr>
          <a:xfrm>
            <a:off x="100585" y="557784"/>
            <a:ext cx="5468112" cy="3120867"/>
          </a:xfrm>
          <a:prstGeom prst="rect">
            <a:avLst/>
          </a:prstGeom>
        </p:spPr>
      </p:pic>
      <p:pic>
        <p:nvPicPr>
          <p:cNvPr id="14" name="Picture 13">
            <a:extLst>
              <a:ext uri="{FF2B5EF4-FFF2-40B4-BE49-F238E27FC236}">
                <a16:creationId xmlns:a16="http://schemas.microsoft.com/office/drawing/2014/main" id="{98380B65-7B8E-1DA8-1286-EE2A5852D89E}"/>
              </a:ext>
            </a:extLst>
          </p:cNvPr>
          <p:cNvPicPr>
            <a:picLocks noChangeAspect="1"/>
          </p:cNvPicPr>
          <p:nvPr/>
        </p:nvPicPr>
        <p:blipFill>
          <a:blip r:embed="rId4"/>
          <a:stretch>
            <a:fillRect/>
          </a:stretch>
        </p:blipFill>
        <p:spPr>
          <a:xfrm>
            <a:off x="6291072" y="626074"/>
            <a:ext cx="5716255" cy="2984285"/>
          </a:xfrm>
          <a:prstGeom prst="rect">
            <a:avLst/>
          </a:prstGeom>
        </p:spPr>
      </p:pic>
      <p:sp>
        <p:nvSpPr>
          <p:cNvPr id="3" name="TextBox 2">
            <a:extLst>
              <a:ext uri="{FF2B5EF4-FFF2-40B4-BE49-F238E27FC236}">
                <a16:creationId xmlns:a16="http://schemas.microsoft.com/office/drawing/2014/main" id="{A19D9E86-D11E-E6F6-E68A-DD5299777344}"/>
              </a:ext>
            </a:extLst>
          </p:cNvPr>
          <p:cNvSpPr txBox="1"/>
          <p:nvPr/>
        </p:nvSpPr>
        <p:spPr>
          <a:xfrm>
            <a:off x="478536" y="4195124"/>
            <a:ext cx="4517136" cy="2523768"/>
          </a:xfrm>
          <a:prstGeom prst="rect">
            <a:avLst/>
          </a:prstGeom>
          <a:noFill/>
        </p:spPr>
        <p:txBody>
          <a:bodyPr wrap="square" rtlCol="0">
            <a:spAutoFit/>
          </a:bodyPr>
          <a:lstStyle/>
          <a:p>
            <a:pPr algn="ctr"/>
            <a:r>
              <a:rPr lang="en-IN" sz="1600" b="1" dirty="0">
                <a:solidFill>
                  <a:schemeClr val="tx2">
                    <a:lumMod val="75%"/>
                    <a:lumOff val="25%"/>
                  </a:schemeClr>
                </a:solidFill>
              </a:rPr>
              <a:t>Potential Resource Underutilization</a:t>
            </a:r>
          </a:p>
          <a:p>
            <a:endParaRPr lang="en-IN" sz="1600" b="1" dirty="0">
              <a:solidFill>
                <a:schemeClr val="tx2">
                  <a:lumMod val="75%"/>
                  <a:lumOff val="25%"/>
                </a:schemeClr>
              </a:solidFill>
            </a:endParaRPr>
          </a:p>
          <a:p>
            <a:pPr algn="just"/>
            <a:r>
              <a:rPr lang="en-IN" sz="1400" dirty="0"/>
              <a:t>Natalia (NA), Jimmy (NA) and </a:t>
            </a:r>
            <a:r>
              <a:rPr lang="en-IN" sz="1400" b="1" dirty="0"/>
              <a:t>Robert (APAC+EMEA)</a:t>
            </a:r>
            <a:r>
              <a:rPr lang="en-IN" sz="1400" dirty="0"/>
              <a:t> managed 60%  of the accounts while </a:t>
            </a:r>
            <a:r>
              <a:rPr lang="en-IN" sz="1400" b="1" dirty="0"/>
              <a:t>Richmond (APAC) and Ross (EMEA) </a:t>
            </a:r>
            <a:r>
              <a:rPr lang="en-IN" sz="1400" dirty="0"/>
              <a:t>managed the least percentage of accounts.</a:t>
            </a:r>
          </a:p>
          <a:p>
            <a:pPr algn="just"/>
            <a:endParaRPr lang="en-IN" sz="1400" dirty="0"/>
          </a:p>
          <a:p>
            <a:pPr algn="just"/>
            <a:r>
              <a:rPr lang="en-IN" sz="1400" dirty="0"/>
              <a:t>To avoid overload and proper resource utilisation, a portion Robert’s accounts could possibly be transferred to Richmond and Ross  as they work on the same regions.</a:t>
            </a:r>
          </a:p>
        </p:txBody>
      </p:sp>
      <p:sp>
        <p:nvSpPr>
          <p:cNvPr id="4" name="TextBox 3">
            <a:extLst>
              <a:ext uri="{FF2B5EF4-FFF2-40B4-BE49-F238E27FC236}">
                <a16:creationId xmlns:a16="http://schemas.microsoft.com/office/drawing/2014/main" id="{6E9CEAEE-082D-EFFE-E213-A26FF5125F85}"/>
              </a:ext>
            </a:extLst>
          </p:cNvPr>
          <p:cNvSpPr txBox="1"/>
          <p:nvPr/>
        </p:nvSpPr>
        <p:spPr>
          <a:xfrm>
            <a:off x="6214872" y="4225902"/>
            <a:ext cx="5608320" cy="2492990"/>
          </a:xfrm>
          <a:prstGeom prst="rect">
            <a:avLst/>
          </a:prstGeom>
          <a:noFill/>
        </p:spPr>
        <p:txBody>
          <a:bodyPr wrap="square" rtlCol="0">
            <a:spAutoFit/>
          </a:bodyPr>
          <a:lstStyle/>
          <a:p>
            <a:pPr algn="ctr"/>
            <a:r>
              <a:rPr lang="en-IN" sz="1600" b="1" dirty="0">
                <a:solidFill>
                  <a:schemeClr val="tx2">
                    <a:lumMod val="75%"/>
                    <a:lumOff val="25%"/>
                  </a:schemeClr>
                </a:solidFill>
              </a:rPr>
              <a:t>Accounts-ARR Efficiency</a:t>
            </a:r>
          </a:p>
          <a:p>
            <a:endParaRPr lang="en-IN" sz="1400" dirty="0"/>
          </a:p>
          <a:p>
            <a:pPr algn="just"/>
            <a:r>
              <a:rPr lang="en-IN" sz="1400" dirty="0"/>
              <a:t>Despite managing significantly fewer accounts, </a:t>
            </a:r>
            <a:r>
              <a:rPr lang="en-IN" sz="1400" b="1" dirty="0"/>
              <a:t>Ammie (APAC+EMEA)</a:t>
            </a:r>
            <a:r>
              <a:rPr lang="en-IN" sz="1400" dirty="0"/>
              <a:t> and </a:t>
            </a:r>
            <a:r>
              <a:rPr lang="en-IN" sz="1400" b="1" dirty="0"/>
              <a:t>Fletcher (NA)</a:t>
            </a:r>
            <a:r>
              <a:rPr lang="en-IN" sz="1400" dirty="0"/>
              <a:t> held the largest share of ARR (65%) possibly highlighting the presence of more enterprise accounts in their basket. Thus, they could benefit from additional support to enhance value and retain these accounts.</a:t>
            </a:r>
          </a:p>
          <a:p>
            <a:pPr algn="just"/>
            <a:endParaRPr lang="en-IN" sz="1400" dirty="0"/>
          </a:p>
          <a:p>
            <a:pPr algn="just"/>
            <a:r>
              <a:rPr lang="en-IN" sz="1400" dirty="0"/>
              <a:t>Though Natalia </a:t>
            </a:r>
            <a:r>
              <a:rPr lang="en-IN" sz="1400" b="1" dirty="0"/>
              <a:t>(NA)</a:t>
            </a:r>
            <a:r>
              <a:rPr lang="en-IN" sz="1400" dirty="0"/>
              <a:t> managed the most accounts, held only 7.5% of the ARR share possibly due to managing smaller accounts or downgrades which requires further investigation</a:t>
            </a:r>
          </a:p>
        </p:txBody>
      </p:sp>
      <p:sp>
        <p:nvSpPr>
          <p:cNvPr id="5" name="TextBox 4">
            <a:extLst>
              <a:ext uri="{FF2B5EF4-FFF2-40B4-BE49-F238E27FC236}">
                <a16:creationId xmlns:a16="http://schemas.microsoft.com/office/drawing/2014/main" id="{472D1CC4-E81F-D3C9-3B98-736A19F6F6B2}"/>
              </a:ext>
            </a:extLst>
          </p:cNvPr>
          <p:cNvSpPr txBox="1"/>
          <p:nvPr/>
        </p:nvSpPr>
        <p:spPr>
          <a:xfrm>
            <a:off x="2588738" y="3666317"/>
            <a:ext cx="7014524" cy="369332"/>
          </a:xfrm>
          <a:prstGeom prst="rect">
            <a:avLst/>
          </a:prstGeom>
          <a:noFill/>
        </p:spPr>
        <p:txBody>
          <a:bodyPr wrap="square" rtlCol="0">
            <a:spAutoFit/>
          </a:bodyPr>
          <a:lstStyle/>
          <a:p>
            <a:pPr algn="ctr"/>
            <a:r>
              <a:rPr lang="en-US" sz="1800" dirty="0">
                <a:latin typeface="Aparajita" panose="020B0502040204020203" pitchFamily="18" charset="0"/>
                <a:ea typeface="Calibri" panose="020F0502020204030204" pitchFamily="34" charset="0"/>
                <a:cs typeface="Aparajita" panose="020B0502040204020203" pitchFamily="18" charset="0"/>
              </a:rPr>
              <a:t> Based </a:t>
            </a:r>
            <a:r>
              <a:rPr lang="en-US" dirty="0">
                <a:latin typeface="Aparajita" panose="020B0502040204020203" pitchFamily="18" charset="0"/>
                <a:ea typeface="Calibri" panose="020F0502020204030204" pitchFamily="34" charset="0"/>
                <a:cs typeface="Aparajita" panose="020B0502040204020203" pitchFamily="18" charset="0"/>
              </a:rPr>
              <a:t>on </a:t>
            </a:r>
            <a:r>
              <a:rPr lang="en-US" sz="1800" dirty="0">
                <a:latin typeface="Aparajita" panose="020B0502040204020203" pitchFamily="18" charset="0"/>
                <a:ea typeface="Calibri" panose="020F0502020204030204" pitchFamily="34" charset="0"/>
                <a:cs typeface="Aparajita" panose="020B0502040204020203" pitchFamily="18" charset="0"/>
              </a:rPr>
              <a:t>the latest point in time in the MRR data- Jan 2024</a:t>
            </a:r>
            <a:endParaRPr lang="en-GB" dirty="0"/>
          </a:p>
        </p:txBody>
      </p:sp>
    </p:spTree>
    <p:extLst>
      <p:ext uri="{BB962C8B-B14F-4D97-AF65-F5344CB8AC3E}">
        <p14:creationId xmlns:p14="http://schemas.microsoft.com/office/powerpoint/2010/main" val="82483837"/>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F03001-A80D-C5C5-A2B0-DDE60CCCBA8F}"/>
              </a:ext>
            </a:extLst>
          </p:cNvPr>
          <p:cNvPicPr>
            <a:picLocks noChangeAspect="1"/>
          </p:cNvPicPr>
          <p:nvPr/>
        </p:nvPicPr>
        <p:blipFill>
          <a:blip r:embed="rId2"/>
          <a:stretch>
            <a:fillRect/>
          </a:stretch>
        </p:blipFill>
        <p:spPr>
          <a:xfrm>
            <a:off x="168321" y="557784"/>
            <a:ext cx="6406100" cy="3100627"/>
          </a:xfrm>
          <a:prstGeom prst="rect">
            <a:avLst/>
          </a:prstGeom>
        </p:spPr>
      </p:pic>
      <p:sp>
        <p:nvSpPr>
          <p:cNvPr id="8" name="Title 1">
            <a:extLst>
              <a:ext uri="{FF2B5EF4-FFF2-40B4-BE49-F238E27FC236}">
                <a16:creationId xmlns:a16="http://schemas.microsoft.com/office/drawing/2014/main" id="{59A0AF38-0EB0-F3AA-BAD0-A9B0508A8B4B}"/>
              </a:ext>
            </a:extLst>
          </p:cNvPr>
          <p:cNvSpPr txBox="1">
            <a:spLocks/>
          </p:cNvSpPr>
          <p:nvPr/>
        </p:nvSpPr>
        <p:spPr>
          <a:xfrm>
            <a:off x="0" y="0"/>
            <a:ext cx="12192000" cy="557784"/>
          </a:xfrm>
          <a:prstGeom prst="rect">
            <a:avLst/>
          </a:prstGeom>
          <a:solidFill>
            <a:schemeClr val="bg2">
              <a:lumMod val="10%"/>
            </a:schemeClr>
          </a:solidFill>
        </p:spPr>
        <p:style>
          <a:lnRef idx="3">
            <a:schemeClr val="lt1"/>
          </a:lnRef>
          <a:fillRef idx="1">
            <a:schemeClr val="accent1"/>
          </a:fillRef>
          <a:effectRef idx="1">
            <a:schemeClr val="accent1"/>
          </a:effectRef>
          <a:fontRef idx="minor">
            <a:schemeClr val="lt1"/>
          </a:fontRef>
        </p:style>
        <p:txBody>
          <a:bodyPr>
            <a:noAutofit/>
          </a:bodyPr>
          <a:lstStyle>
            <a:lvl1pPr algn="l" defTabSz="914400" rtl="0" eaLnBrk="1" latinLnBrk="0" hangingPunct="1">
              <a:lnSpc>
                <a:spcPct val="9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latin typeface="Aparajita" panose="020B0502040204020203" pitchFamily="18" charset="0"/>
                <a:ea typeface="Calibri" panose="020F0502020204030204" pitchFamily="34" charset="0"/>
                <a:cs typeface="Aparajita" panose="020B0502040204020203" pitchFamily="18" charset="0"/>
              </a:rPr>
              <a:t>Executive Summary (Contd.)</a:t>
            </a:r>
            <a:endParaRPr lang="en-GB" sz="3200" dirty="0">
              <a:latin typeface="Aparajita" panose="020B0502040204020203" pitchFamily="18" charset="0"/>
              <a:ea typeface="Calibri" panose="020F0502020204030204" pitchFamily="34" charset="0"/>
              <a:cs typeface="Aparajita" panose="020B0502040204020203" pitchFamily="18" charset="0"/>
            </a:endParaRPr>
          </a:p>
        </p:txBody>
      </p:sp>
      <p:pic>
        <p:nvPicPr>
          <p:cNvPr id="5" name="Picture 4">
            <a:extLst>
              <a:ext uri="{FF2B5EF4-FFF2-40B4-BE49-F238E27FC236}">
                <a16:creationId xmlns:a16="http://schemas.microsoft.com/office/drawing/2014/main" id="{099D65CB-011D-D344-C7B6-3678C170D320}"/>
              </a:ext>
            </a:extLst>
          </p:cNvPr>
          <p:cNvPicPr>
            <a:picLocks noChangeAspect="1"/>
          </p:cNvPicPr>
          <p:nvPr/>
        </p:nvPicPr>
        <p:blipFill>
          <a:blip r:embed="rId3"/>
          <a:stretch>
            <a:fillRect/>
          </a:stretch>
        </p:blipFill>
        <p:spPr>
          <a:xfrm>
            <a:off x="86026" y="3922776"/>
            <a:ext cx="7703979" cy="2935224"/>
          </a:xfrm>
          <a:prstGeom prst="rect">
            <a:avLst/>
          </a:prstGeom>
        </p:spPr>
      </p:pic>
      <p:sp>
        <p:nvSpPr>
          <p:cNvPr id="6" name="TextBox 5">
            <a:extLst>
              <a:ext uri="{FF2B5EF4-FFF2-40B4-BE49-F238E27FC236}">
                <a16:creationId xmlns:a16="http://schemas.microsoft.com/office/drawing/2014/main" id="{B870FE8A-D011-B0AC-33D1-2B73B5A829DF}"/>
              </a:ext>
            </a:extLst>
          </p:cNvPr>
          <p:cNvSpPr txBox="1"/>
          <p:nvPr/>
        </p:nvSpPr>
        <p:spPr>
          <a:xfrm>
            <a:off x="6638544" y="557784"/>
            <a:ext cx="5467430" cy="3354765"/>
          </a:xfrm>
          <a:prstGeom prst="rect">
            <a:avLst/>
          </a:prstGeom>
          <a:noFill/>
        </p:spPr>
        <p:txBody>
          <a:bodyPr wrap="square" rtlCol="0">
            <a:spAutoFit/>
          </a:bodyPr>
          <a:lstStyle/>
          <a:p>
            <a:pPr algn="ctr"/>
            <a:r>
              <a:rPr lang="en-IN" sz="1600" b="1" dirty="0">
                <a:solidFill>
                  <a:schemeClr val="tx2">
                    <a:lumMod val="75%"/>
                    <a:lumOff val="25%"/>
                  </a:schemeClr>
                </a:solidFill>
              </a:rPr>
              <a:t>NRR and GRR Concerns</a:t>
            </a:r>
          </a:p>
          <a:p>
            <a:endParaRPr lang="en-IN" sz="1400" dirty="0"/>
          </a:p>
          <a:p>
            <a:pPr algn="just"/>
            <a:r>
              <a:rPr lang="en-IN" sz="1400" dirty="0"/>
              <a:t>The visual shows the NRR and GRR with Jan 2023 as the starting point and Jan 2024, the latest point in the data, as the ending point.</a:t>
            </a:r>
          </a:p>
          <a:p>
            <a:pPr algn="just"/>
            <a:endParaRPr lang="en-IN" sz="1400" dirty="0"/>
          </a:p>
          <a:p>
            <a:pPr algn="just"/>
            <a:r>
              <a:rPr lang="en-IN" sz="1400" dirty="0"/>
              <a:t>Only 2 CSMs, Ross (EMEA) and Fletcher (NA) had NRR %  significantly over 100 and a GRR of 100 reflecting excellent upsells. cross-sells and customer satisfaction.</a:t>
            </a:r>
          </a:p>
          <a:p>
            <a:pPr algn="just"/>
            <a:endParaRPr lang="en-IN" sz="1400" dirty="0"/>
          </a:p>
          <a:p>
            <a:pPr algn="just"/>
            <a:r>
              <a:rPr lang="en-IN" sz="1400" dirty="0"/>
              <a:t>On the other hand, Jimmy, despite managing 20% of the accounts as of Jan 2024 as seen prior, had a NRR of only 86% possibly reflective of downgrades over the year. </a:t>
            </a:r>
          </a:p>
          <a:p>
            <a:pPr algn="just"/>
            <a:r>
              <a:rPr lang="en-IN" sz="1400" dirty="0"/>
              <a:t>Richmond despite managing only 4% of the account had a poor NRR of 50% indicative of overwhelming downgrades and would possibly need support with future accounts.</a:t>
            </a:r>
          </a:p>
        </p:txBody>
      </p:sp>
      <p:sp>
        <p:nvSpPr>
          <p:cNvPr id="7" name="TextBox 6">
            <a:extLst>
              <a:ext uri="{FF2B5EF4-FFF2-40B4-BE49-F238E27FC236}">
                <a16:creationId xmlns:a16="http://schemas.microsoft.com/office/drawing/2014/main" id="{3D3BCA90-CB46-9B7D-DDE9-BB3288F68841}"/>
              </a:ext>
            </a:extLst>
          </p:cNvPr>
          <p:cNvSpPr txBox="1"/>
          <p:nvPr/>
        </p:nvSpPr>
        <p:spPr>
          <a:xfrm>
            <a:off x="7913108" y="3922776"/>
            <a:ext cx="4192866" cy="2616101"/>
          </a:xfrm>
          <a:prstGeom prst="rect">
            <a:avLst/>
          </a:prstGeom>
          <a:noFill/>
        </p:spPr>
        <p:txBody>
          <a:bodyPr wrap="square" rtlCol="0">
            <a:spAutoFit/>
          </a:bodyPr>
          <a:lstStyle/>
          <a:p>
            <a:pPr algn="ctr"/>
            <a:r>
              <a:rPr lang="en-IN" sz="2000" dirty="0"/>
              <a:t> </a:t>
            </a:r>
            <a:r>
              <a:rPr lang="en-IN" sz="1600" b="1" dirty="0">
                <a:solidFill>
                  <a:schemeClr val="tx2">
                    <a:lumMod val="75%"/>
                    <a:lumOff val="25%"/>
                  </a:schemeClr>
                </a:solidFill>
              </a:rPr>
              <a:t>Growing ARR  in NA and APAC+EMEA</a:t>
            </a:r>
          </a:p>
          <a:p>
            <a:pPr algn="just"/>
            <a:endParaRPr lang="en-IN" sz="1800" dirty="0"/>
          </a:p>
          <a:p>
            <a:pPr algn="just"/>
            <a:r>
              <a:rPr lang="en-IN" sz="1400" dirty="0"/>
              <a:t>APAC+EMEA saw the steadiest and highest growth followed by NA reflective of potential upsells and cross sells through the year.</a:t>
            </a:r>
          </a:p>
          <a:p>
            <a:pPr algn="just"/>
            <a:endParaRPr lang="en-IN" sz="1400" dirty="0"/>
          </a:p>
          <a:p>
            <a:pPr algn="just"/>
            <a:r>
              <a:rPr lang="en-IN" sz="1400" dirty="0"/>
              <a:t>While APAC and EMEA as separate regions saw minimal growth but remained stable through the year and possibly did not witness churns or significant downgrades. Localised CS strategies could boost these regions to better growth levels.</a:t>
            </a:r>
          </a:p>
        </p:txBody>
      </p:sp>
    </p:spTree>
    <p:extLst>
      <p:ext uri="{BB962C8B-B14F-4D97-AF65-F5344CB8AC3E}">
        <p14:creationId xmlns:p14="http://schemas.microsoft.com/office/powerpoint/2010/main" val="3663259715"/>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2EECD-807F-ADE5-99EE-F6E23003BFFE}"/>
              </a:ext>
            </a:extLst>
          </p:cNvPr>
          <p:cNvPicPr>
            <a:picLocks noChangeAspect="1"/>
          </p:cNvPicPr>
          <p:nvPr/>
        </p:nvPicPr>
        <p:blipFill>
          <a:blip r:embed="rId3"/>
          <a:stretch>
            <a:fillRect/>
          </a:stretch>
        </p:blipFill>
        <p:spPr>
          <a:xfrm>
            <a:off x="463296" y="552915"/>
            <a:ext cx="11265408" cy="6305085"/>
          </a:xfrm>
          <a:prstGeom prst="rect">
            <a:avLst/>
          </a:prstGeom>
        </p:spPr>
      </p:pic>
      <p:sp>
        <p:nvSpPr>
          <p:cNvPr id="4" name="TextBox 3">
            <a:extLst>
              <a:ext uri="{FF2B5EF4-FFF2-40B4-BE49-F238E27FC236}">
                <a16:creationId xmlns:a16="http://schemas.microsoft.com/office/drawing/2014/main" id="{288D7E20-5F53-805D-063E-515D10B02965}"/>
              </a:ext>
            </a:extLst>
          </p:cNvPr>
          <p:cNvSpPr txBox="1"/>
          <p:nvPr/>
        </p:nvSpPr>
        <p:spPr>
          <a:xfrm>
            <a:off x="0" y="0"/>
            <a:ext cx="12192000" cy="400110"/>
          </a:xfrm>
          <a:prstGeom prst="rect">
            <a:avLst/>
          </a:prstGeom>
          <a:solidFill>
            <a:schemeClr val="tx1">
              <a:lumMod val="50%"/>
              <a:lumOff val="50%"/>
            </a:schemeClr>
          </a:solidFill>
        </p:spPr>
        <p:txBody>
          <a:bodyPr wrap="square" rtlCol="0">
            <a:spAutoFit/>
          </a:bodyPr>
          <a:lstStyle/>
          <a:p>
            <a:pPr algn="ctr"/>
            <a:r>
              <a:rPr lang="en-IN" sz="2000" b="1" dirty="0">
                <a:solidFill>
                  <a:schemeClr val="bg1"/>
                </a:solidFill>
              </a:rPr>
              <a:t>Dashboard Snapshots from </a:t>
            </a:r>
            <a:r>
              <a:rPr lang="en-IN" sz="2000" b="1" dirty="0" err="1">
                <a:solidFill>
                  <a:schemeClr val="bg1"/>
                </a:solidFill>
              </a:rPr>
              <a:t>PowerBI</a:t>
            </a:r>
            <a:endParaRPr lang="en-GB" sz="2000" b="1" dirty="0">
              <a:solidFill>
                <a:schemeClr val="bg1"/>
              </a:solidFill>
            </a:endParaRPr>
          </a:p>
        </p:txBody>
      </p:sp>
    </p:spTree>
    <p:extLst>
      <p:ext uri="{BB962C8B-B14F-4D97-AF65-F5344CB8AC3E}">
        <p14:creationId xmlns:p14="http://schemas.microsoft.com/office/powerpoint/2010/main" val="2451575810"/>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776783-03AB-17F6-0D74-AA5A63A0B7B7}"/>
              </a:ext>
            </a:extLst>
          </p:cNvPr>
          <p:cNvPicPr>
            <a:picLocks noChangeAspect="1"/>
          </p:cNvPicPr>
          <p:nvPr/>
        </p:nvPicPr>
        <p:blipFill>
          <a:blip r:embed="rId2"/>
          <a:stretch>
            <a:fillRect/>
          </a:stretch>
        </p:blipFill>
        <p:spPr>
          <a:xfrm>
            <a:off x="-1" y="1"/>
            <a:ext cx="12215781" cy="6844674"/>
          </a:xfrm>
          <a:prstGeom prst="rect">
            <a:avLst/>
          </a:prstGeom>
        </p:spPr>
      </p:pic>
    </p:spTree>
    <p:extLst>
      <p:ext uri="{BB962C8B-B14F-4D97-AF65-F5344CB8AC3E}">
        <p14:creationId xmlns:p14="http://schemas.microsoft.com/office/powerpoint/2010/main" val="3070571800"/>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69F236-62C0-9774-1164-D7514ADBB440}"/>
              </a:ext>
            </a:extLst>
          </p:cNvPr>
          <p:cNvSpPr txBox="1"/>
          <p:nvPr/>
        </p:nvSpPr>
        <p:spPr>
          <a:xfrm>
            <a:off x="339661" y="672810"/>
            <a:ext cx="4963859" cy="5755422"/>
          </a:xfrm>
          <a:prstGeom prst="rect">
            <a:avLst/>
          </a:prstGeom>
          <a:noFill/>
        </p:spPr>
        <p:txBody>
          <a:bodyPr wrap="square">
            <a:spAutoFit/>
          </a:bodyPr>
          <a:lstStyle/>
          <a:p>
            <a:r>
              <a:rPr lang="en-GB" sz="1600" b="0" dirty="0">
                <a:solidFill>
                  <a:srgbClr val="000000"/>
                </a:solidFill>
                <a:effectLst/>
                <a:highlight>
                  <a:srgbClr val="FFFFFF"/>
                </a:highlight>
                <a:latin typeface="Consolas" panose="020B0609020204030204" pitchFamily="49" charset="0"/>
              </a:rPr>
              <a:t>NRR = </a:t>
            </a:r>
          </a:p>
          <a:p>
            <a:r>
              <a:rPr lang="en-GB" sz="1600" b="0" dirty="0">
                <a:solidFill>
                  <a:srgbClr val="0000FF"/>
                </a:solidFill>
                <a:effectLst/>
                <a:highlight>
                  <a:srgbClr val="FFFFFF"/>
                </a:highlight>
                <a:latin typeface="Consolas" panose="020B0609020204030204" pitchFamily="49" charset="0"/>
              </a:rPr>
              <a:t>VAR</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Starting_Month_Accounts</a:t>
            </a:r>
            <a:r>
              <a:rPr lang="en-GB" sz="1600" b="0" dirty="0">
                <a:solidFill>
                  <a:srgbClr val="000000"/>
                </a:solidFill>
                <a:effectLst/>
                <a:highlight>
                  <a:srgbClr val="FFFFFF"/>
                </a:highlight>
                <a:latin typeface="Consolas" panose="020B0609020204030204" pitchFamily="49" charset="0"/>
              </a:rPr>
              <a:t> =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CALCULATETABLE</a:t>
            </a:r>
            <a:r>
              <a:rPr lang="en-GB" sz="1600" b="0" dirty="0">
                <a:solidFill>
                  <a:srgbClr val="000000"/>
                </a:solidFill>
                <a:effectLst/>
                <a:highlight>
                  <a:srgbClr val="FFFFFF"/>
                </a:highlight>
                <a:latin typeface="Consolas" panose="020B0609020204030204" pitchFamily="49" charset="0"/>
              </a:rPr>
              <a:t>(</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VALUES</a:t>
            </a:r>
            <a:r>
              <a:rPr lang="en-GB" sz="1600" b="0" dirty="0">
                <a:solidFill>
                  <a:srgbClr val="000000"/>
                </a:solidFill>
                <a:effectLst/>
                <a:highlight>
                  <a:srgbClr val="FFFFFF"/>
                </a:highlight>
                <a:latin typeface="Consolas" panose="020B0609020204030204" pitchFamily="49" charset="0"/>
              </a:rPr>
              <a:t>(</a:t>
            </a:r>
            <a:r>
              <a:rPr lang="en-GB" sz="1600" b="0" dirty="0">
                <a:solidFill>
                  <a:srgbClr val="001080"/>
                </a:solidFill>
                <a:effectLst/>
                <a:highlight>
                  <a:srgbClr val="FFFFFF"/>
                </a:highlight>
                <a:latin typeface="Consolas" panose="020B0609020204030204" pitchFamily="49" charset="0"/>
              </a:rPr>
              <a:t>'MRR Data'[Account ID]</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Data'[Year]</a:t>
            </a:r>
            <a:r>
              <a:rPr lang="en-GB" sz="1600" b="0" dirty="0">
                <a:solidFill>
                  <a:srgbClr val="000000"/>
                </a:solidFill>
                <a:effectLst/>
                <a:highlight>
                  <a:srgbClr val="FFFFFF"/>
                </a:highlight>
                <a:latin typeface="Consolas" panose="020B0609020204030204" pitchFamily="49" charset="0"/>
              </a:rPr>
              <a:t> = </a:t>
            </a:r>
            <a:r>
              <a:rPr lang="en-GB" sz="1600" b="0" dirty="0">
                <a:solidFill>
                  <a:srgbClr val="098658"/>
                </a:solidFill>
                <a:effectLst/>
                <a:highlight>
                  <a:srgbClr val="FFFFFF"/>
                </a:highlight>
                <a:latin typeface="Consolas" panose="020B0609020204030204" pitchFamily="49" charset="0"/>
              </a:rPr>
              <a:t>2023</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Data'[Month]</a:t>
            </a:r>
            <a:r>
              <a:rPr lang="en-GB" sz="1600" b="0" dirty="0">
                <a:solidFill>
                  <a:srgbClr val="000000"/>
                </a:solidFill>
                <a:effectLst/>
                <a:highlight>
                  <a:srgbClr val="FFFFFF"/>
                </a:highlight>
                <a:latin typeface="Consolas" panose="020B0609020204030204" pitchFamily="49" charset="0"/>
              </a:rPr>
              <a:t> = </a:t>
            </a:r>
            <a:r>
              <a:rPr lang="en-GB" sz="1600" b="0" dirty="0">
                <a:solidFill>
                  <a:srgbClr val="A31515"/>
                </a:solidFill>
                <a:effectLst/>
                <a:highlight>
                  <a:srgbClr val="FFFFFF"/>
                </a:highlight>
                <a:latin typeface="Consolas" panose="020B0609020204030204" pitchFamily="49" charset="0"/>
              </a:rPr>
              <a:t>"January"</a:t>
            </a:r>
            <a:endParaRPr lang="en-GB" sz="1600" b="0" dirty="0">
              <a:solidFill>
                <a:srgbClr val="000000"/>
              </a:solidFill>
              <a:effectLst/>
              <a:highlight>
                <a:srgbClr val="FFFFFF"/>
              </a:highlight>
              <a:latin typeface="Consolas" panose="020B0609020204030204" pitchFamily="49" charset="0"/>
            </a:endParaRPr>
          </a:p>
          <a:p>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FF"/>
                </a:solidFill>
                <a:effectLst/>
                <a:highlight>
                  <a:srgbClr val="FFFFFF"/>
                </a:highlight>
                <a:latin typeface="Consolas" panose="020B0609020204030204" pitchFamily="49" charset="0"/>
              </a:rPr>
              <a:t>VAR</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Starting_ARR</a:t>
            </a:r>
            <a:r>
              <a:rPr lang="en-GB" sz="1600" b="0" dirty="0">
                <a:solidFill>
                  <a:srgbClr val="000000"/>
                </a:solidFill>
                <a:effectLst/>
                <a:highlight>
                  <a:srgbClr val="FFFFFF"/>
                </a:highlight>
                <a:latin typeface="Consolas" panose="020B0609020204030204" pitchFamily="49" charset="0"/>
              </a:rPr>
              <a:t> =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CALCULATE</a:t>
            </a:r>
            <a:r>
              <a:rPr lang="en-GB" sz="1600" b="0" dirty="0">
                <a:solidFill>
                  <a:srgbClr val="000000"/>
                </a:solidFill>
                <a:effectLst/>
                <a:highlight>
                  <a:srgbClr val="FFFFFF"/>
                </a:highlight>
                <a:latin typeface="Consolas" panose="020B0609020204030204" pitchFamily="49" charset="0"/>
              </a:rPr>
              <a:t>(</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SUM</a:t>
            </a:r>
            <a:r>
              <a:rPr lang="en-GB" sz="1600" b="0" dirty="0">
                <a:solidFill>
                  <a:srgbClr val="000000"/>
                </a:solidFill>
                <a:effectLst/>
                <a:highlight>
                  <a:srgbClr val="FFFFFF"/>
                </a:highlight>
                <a:latin typeface="Consolas" panose="020B0609020204030204" pitchFamily="49" charset="0"/>
              </a:rPr>
              <a:t>(</a:t>
            </a:r>
            <a:r>
              <a:rPr lang="en-GB" sz="1600" b="0" dirty="0">
                <a:solidFill>
                  <a:srgbClr val="001080"/>
                </a:solidFill>
                <a:effectLst/>
                <a:highlight>
                  <a:srgbClr val="FFFFFF"/>
                </a:highlight>
                <a:latin typeface="Consolas" panose="020B0609020204030204" pitchFamily="49" charset="0"/>
              </a:rPr>
              <a:t>'MRR Data'[ARR (in $)]</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Data'[Year]</a:t>
            </a:r>
            <a:r>
              <a:rPr lang="en-GB" sz="1600" b="0" dirty="0">
                <a:solidFill>
                  <a:srgbClr val="000000"/>
                </a:solidFill>
                <a:effectLst/>
                <a:highlight>
                  <a:srgbClr val="FFFFFF"/>
                </a:highlight>
                <a:latin typeface="Consolas" panose="020B0609020204030204" pitchFamily="49" charset="0"/>
              </a:rPr>
              <a:t> = </a:t>
            </a:r>
            <a:r>
              <a:rPr lang="en-GB" sz="1600" b="0" dirty="0">
                <a:solidFill>
                  <a:srgbClr val="098658"/>
                </a:solidFill>
                <a:effectLst/>
                <a:highlight>
                  <a:srgbClr val="FFFFFF"/>
                </a:highlight>
                <a:latin typeface="Consolas" panose="020B0609020204030204" pitchFamily="49" charset="0"/>
              </a:rPr>
              <a:t>2023</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Data'[Month]</a:t>
            </a:r>
            <a:r>
              <a:rPr lang="en-GB" sz="1600" b="0" dirty="0">
                <a:solidFill>
                  <a:srgbClr val="000000"/>
                </a:solidFill>
                <a:effectLst/>
                <a:highlight>
                  <a:srgbClr val="FFFFFF"/>
                </a:highlight>
                <a:latin typeface="Consolas" panose="020B0609020204030204" pitchFamily="49" charset="0"/>
              </a:rPr>
              <a:t> = </a:t>
            </a:r>
            <a:r>
              <a:rPr lang="en-GB" sz="1600" b="0" dirty="0">
                <a:solidFill>
                  <a:srgbClr val="A31515"/>
                </a:solidFill>
                <a:effectLst/>
                <a:highlight>
                  <a:srgbClr val="FFFFFF"/>
                </a:highlight>
                <a:latin typeface="Consolas" panose="020B0609020204030204" pitchFamily="49" charset="0"/>
              </a:rPr>
              <a:t>"January"</a:t>
            </a:r>
            <a:endParaRPr lang="en-GB" sz="1600" b="0" dirty="0">
              <a:solidFill>
                <a:srgbClr val="000000"/>
              </a:solidFill>
              <a:effectLst/>
              <a:highlight>
                <a:srgbClr val="FFFFFF"/>
              </a:highlight>
              <a:latin typeface="Consolas" panose="020B0609020204030204" pitchFamily="49" charset="0"/>
            </a:endParaRPr>
          </a:p>
          <a:p>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FF"/>
                </a:solidFill>
                <a:effectLst/>
                <a:highlight>
                  <a:srgbClr val="FFFFFF"/>
                </a:highlight>
                <a:latin typeface="Consolas" panose="020B0609020204030204" pitchFamily="49" charset="0"/>
              </a:rPr>
              <a:t>VAR</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Ending_ARR</a:t>
            </a:r>
            <a:r>
              <a:rPr lang="en-GB" sz="1600" b="0" dirty="0">
                <a:solidFill>
                  <a:srgbClr val="000000"/>
                </a:solidFill>
                <a:effectLst/>
                <a:highlight>
                  <a:srgbClr val="FFFFFF"/>
                </a:highlight>
                <a:latin typeface="Consolas" panose="020B0609020204030204" pitchFamily="49" charset="0"/>
              </a:rPr>
              <a:t> =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CALCULATE</a:t>
            </a:r>
            <a:r>
              <a:rPr lang="en-GB" sz="1600" b="0" dirty="0">
                <a:solidFill>
                  <a:srgbClr val="000000"/>
                </a:solidFill>
                <a:effectLst/>
                <a:highlight>
                  <a:srgbClr val="FFFFFF"/>
                </a:highlight>
                <a:latin typeface="Consolas" panose="020B0609020204030204" pitchFamily="49" charset="0"/>
              </a:rPr>
              <a:t>(</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SUM</a:t>
            </a:r>
            <a:r>
              <a:rPr lang="en-GB" sz="1600" b="0" dirty="0">
                <a:solidFill>
                  <a:srgbClr val="000000"/>
                </a:solidFill>
                <a:effectLst/>
                <a:highlight>
                  <a:srgbClr val="FFFFFF"/>
                </a:highlight>
                <a:latin typeface="Consolas" panose="020B0609020204030204" pitchFamily="49" charset="0"/>
              </a:rPr>
              <a:t>(</a:t>
            </a:r>
            <a:r>
              <a:rPr lang="en-GB" sz="1600" b="0" dirty="0">
                <a:solidFill>
                  <a:srgbClr val="001080"/>
                </a:solidFill>
                <a:effectLst/>
                <a:highlight>
                  <a:srgbClr val="FFFFFF"/>
                </a:highlight>
                <a:latin typeface="Consolas" panose="020B0609020204030204" pitchFamily="49" charset="0"/>
              </a:rPr>
              <a:t>'MRR Data'[ARR (in $)]</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Data'[Year]</a:t>
            </a:r>
            <a:r>
              <a:rPr lang="en-GB" sz="1600" b="0" dirty="0">
                <a:solidFill>
                  <a:srgbClr val="000000"/>
                </a:solidFill>
                <a:effectLst/>
                <a:highlight>
                  <a:srgbClr val="FFFFFF"/>
                </a:highlight>
                <a:latin typeface="Consolas" panose="020B0609020204030204" pitchFamily="49" charset="0"/>
              </a:rPr>
              <a:t> = </a:t>
            </a:r>
            <a:r>
              <a:rPr lang="en-GB" sz="1600" b="0" dirty="0">
                <a:solidFill>
                  <a:srgbClr val="098658"/>
                </a:solidFill>
                <a:effectLst/>
                <a:highlight>
                  <a:srgbClr val="FFFFFF"/>
                </a:highlight>
                <a:latin typeface="Consolas" panose="020B0609020204030204" pitchFamily="49" charset="0"/>
              </a:rPr>
              <a:t>2024</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Data'[Month]</a:t>
            </a:r>
            <a:r>
              <a:rPr lang="en-GB" sz="1600" b="0" dirty="0">
                <a:solidFill>
                  <a:srgbClr val="000000"/>
                </a:solidFill>
                <a:effectLst/>
                <a:highlight>
                  <a:srgbClr val="FFFFFF"/>
                </a:highlight>
                <a:latin typeface="Consolas" panose="020B0609020204030204" pitchFamily="49" charset="0"/>
              </a:rPr>
              <a:t> = </a:t>
            </a:r>
            <a:r>
              <a:rPr lang="en-GB" sz="1600" b="0" dirty="0">
                <a:solidFill>
                  <a:srgbClr val="A31515"/>
                </a:solidFill>
                <a:effectLst/>
                <a:highlight>
                  <a:srgbClr val="FFFFFF"/>
                </a:highlight>
                <a:latin typeface="Consolas" panose="020B0609020204030204" pitchFamily="49" charset="0"/>
              </a:rPr>
              <a:t>"January"</a:t>
            </a:r>
            <a:r>
              <a:rPr lang="en-GB" sz="1600" b="0" dirty="0">
                <a:solidFill>
                  <a:srgbClr val="000000"/>
                </a:solidFill>
                <a:effectLst/>
                <a:highlight>
                  <a:srgbClr val="FFFFFF"/>
                </a:highlight>
                <a:latin typeface="Consolas" panose="020B0609020204030204" pitchFamily="49" charset="0"/>
              </a:rPr>
              <a:t>,</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Data'[Account ID]</a:t>
            </a:r>
            <a:r>
              <a:rPr lang="en-GB" sz="1600" b="0" dirty="0">
                <a:solidFill>
                  <a:srgbClr val="000000"/>
                </a:solidFill>
                <a:effectLst/>
                <a:highlight>
                  <a:srgbClr val="FFFFFF"/>
                </a:highlight>
                <a:latin typeface="Consolas" panose="020B0609020204030204" pitchFamily="49" charset="0"/>
              </a:rPr>
              <a:t> </a:t>
            </a:r>
            <a:r>
              <a:rPr lang="en-GB" sz="1600" b="0" dirty="0">
                <a:solidFill>
                  <a:srgbClr val="0000FF"/>
                </a:solidFill>
                <a:effectLst/>
                <a:highlight>
                  <a:srgbClr val="FFFFFF"/>
                </a:highlight>
                <a:latin typeface="Consolas" panose="020B0609020204030204" pitchFamily="49" charset="0"/>
              </a:rPr>
              <a:t>IN</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Starting_Month_Accounts</a:t>
            </a:r>
            <a:endParaRPr lang="en-GB" sz="1600" b="0" dirty="0">
              <a:solidFill>
                <a:srgbClr val="000000"/>
              </a:solidFill>
              <a:effectLst/>
              <a:highlight>
                <a:srgbClr val="FFFFFF"/>
              </a:highlight>
              <a:latin typeface="Consolas" panose="020B0609020204030204" pitchFamily="49" charset="0"/>
            </a:endParaRPr>
          </a:p>
          <a:p>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FF"/>
                </a:solidFill>
                <a:effectLst/>
                <a:highlight>
                  <a:srgbClr val="FFFFFF"/>
                </a:highlight>
                <a:latin typeface="Consolas" panose="020B0609020204030204" pitchFamily="49" charset="0"/>
              </a:rPr>
              <a:t>RETURN</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DIVIDE</a:t>
            </a:r>
            <a:r>
              <a:rPr lang="en-GB" sz="1600" b="0" dirty="0">
                <a:solidFill>
                  <a:srgbClr val="000000"/>
                </a:solidFill>
                <a:effectLst/>
                <a:highlight>
                  <a:srgbClr val="FFFFFF"/>
                </a:highlight>
                <a:latin typeface="Consolas" panose="020B0609020204030204" pitchFamily="49" charset="0"/>
              </a:rPr>
              <a:t>(</a:t>
            </a:r>
            <a:r>
              <a:rPr lang="en-GB" sz="1600" b="0" dirty="0" err="1">
                <a:solidFill>
                  <a:srgbClr val="008080"/>
                </a:solidFill>
                <a:effectLst/>
                <a:highlight>
                  <a:srgbClr val="FFFFFF"/>
                </a:highlight>
                <a:latin typeface="Consolas" panose="020B0609020204030204" pitchFamily="49" charset="0"/>
              </a:rPr>
              <a:t>Ending_ARR</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Starting_ARR</a:t>
            </a:r>
            <a:r>
              <a:rPr lang="en-GB" sz="1600" b="0" dirty="0">
                <a:solidFill>
                  <a:srgbClr val="000000"/>
                </a:solidFill>
                <a:effectLst/>
                <a:highlight>
                  <a:srgbClr val="FFFFFF"/>
                </a:highlight>
                <a:latin typeface="Consolas" panose="020B0609020204030204" pitchFamily="49" charset="0"/>
              </a:rPr>
              <a:t>) * </a:t>
            </a:r>
            <a:r>
              <a:rPr lang="en-GB" sz="1600" b="0" dirty="0">
                <a:solidFill>
                  <a:srgbClr val="098658"/>
                </a:solidFill>
                <a:effectLst/>
                <a:highlight>
                  <a:srgbClr val="FFFFFF"/>
                </a:highlight>
                <a:latin typeface="Consolas" panose="020B0609020204030204" pitchFamily="49" charset="0"/>
              </a:rPr>
              <a:t>100</a:t>
            </a:r>
            <a:endParaRPr lang="en-GB" sz="1600" b="0" dirty="0">
              <a:solidFill>
                <a:srgbClr val="000000"/>
              </a:solidFill>
              <a:effectLst/>
              <a:highlight>
                <a:srgbClr val="FFFFFF"/>
              </a:highlight>
              <a:latin typeface="Consolas" panose="020B0609020204030204" pitchFamily="49" charset="0"/>
            </a:endParaRPr>
          </a:p>
        </p:txBody>
      </p:sp>
      <p:sp>
        <p:nvSpPr>
          <p:cNvPr id="4" name="TextBox 3">
            <a:extLst>
              <a:ext uri="{FF2B5EF4-FFF2-40B4-BE49-F238E27FC236}">
                <a16:creationId xmlns:a16="http://schemas.microsoft.com/office/drawing/2014/main" id="{73B4A5E5-3EEB-E5BB-E147-FF78F831D994}"/>
              </a:ext>
            </a:extLst>
          </p:cNvPr>
          <p:cNvSpPr txBox="1"/>
          <p:nvPr/>
        </p:nvSpPr>
        <p:spPr>
          <a:xfrm>
            <a:off x="65341" y="91440"/>
            <a:ext cx="12061317" cy="400110"/>
          </a:xfrm>
          <a:prstGeom prst="rect">
            <a:avLst/>
          </a:prstGeom>
          <a:solidFill>
            <a:schemeClr val="bg2">
              <a:lumMod val="90%"/>
            </a:schemeClr>
          </a:solidFill>
        </p:spPr>
        <p:txBody>
          <a:bodyPr wrap="square" rtlCol="0">
            <a:spAutoFit/>
          </a:bodyPr>
          <a:lstStyle/>
          <a:p>
            <a:pPr algn="ctr"/>
            <a:r>
              <a:rPr lang="en-IN" sz="2000" b="1" dirty="0"/>
              <a:t>DAX Queries for  NRR and GRR calculation</a:t>
            </a:r>
            <a:endParaRPr lang="en-GB" sz="2000" b="1" dirty="0"/>
          </a:p>
        </p:txBody>
      </p:sp>
      <p:sp>
        <p:nvSpPr>
          <p:cNvPr id="6" name="TextBox 5">
            <a:extLst>
              <a:ext uri="{FF2B5EF4-FFF2-40B4-BE49-F238E27FC236}">
                <a16:creationId xmlns:a16="http://schemas.microsoft.com/office/drawing/2014/main" id="{06F34337-6BE9-84DA-6AB1-EEFB8DBD0CC0}"/>
              </a:ext>
            </a:extLst>
          </p:cNvPr>
          <p:cNvSpPr txBox="1"/>
          <p:nvPr/>
        </p:nvSpPr>
        <p:spPr>
          <a:xfrm>
            <a:off x="5955030" y="671691"/>
            <a:ext cx="6094476" cy="6186309"/>
          </a:xfrm>
          <a:prstGeom prst="rect">
            <a:avLst/>
          </a:prstGeom>
          <a:noFill/>
        </p:spPr>
        <p:txBody>
          <a:bodyPr wrap="square">
            <a:spAutoFit/>
          </a:bodyPr>
          <a:lstStyle/>
          <a:p>
            <a:r>
              <a:rPr lang="en-GB" sz="1600" b="0" dirty="0">
                <a:solidFill>
                  <a:srgbClr val="000000"/>
                </a:solidFill>
                <a:effectLst/>
                <a:highlight>
                  <a:srgbClr val="FFFFFF"/>
                </a:highlight>
                <a:latin typeface="Consolas" panose="020B0609020204030204" pitchFamily="49" charset="0"/>
              </a:rPr>
              <a:t>GRR =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00FF"/>
                </a:solidFill>
                <a:effectLst/>
                <a:highlight>
                  <a:srgbClr val="FFFFFF"/>
                </a:highlight>
                <a:latin typeface="Consolas" panose="020B0609020204030204" pitchFamily="49" charset="0"/>
              </a:rPr>
              <a:t>VAR</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Starting_Month_Accounts</a:t>
            </a:r>
            <a:r>
              <a:rPr lang="en-GB" sz="1600" b="0" dirty="0">
                <a:solidFill>
                  <a:srgbClr val="000000"/>
                </a:solidFill>
                <a:effectLst/>
                <a:highlight>
                  <a:srgbClr val="FFFFFF"/>
                </a:highlight>
                <a:latin typeface="Consolas" panose="020B0609020204030204" pitchFamily="49" charset="0"/>
              </a:rPr>
              <a:t> =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CALCULATETABLE</a:t>
            </a:r>
            <a:r>
              <a:rPr lang="en-GB" sz="1600" b="0" dirty="0">
                <a:solidFill>
                  <a:srgbClr val="000000"/>
                </a:solidFill>
                <a:effectLst/>
                <a:highlight>
                  <a:srgbClr val="FFFFFF"/>
                </a:highlight>
                <a:latin typeface="Consolas" panose="020B0609020204030204" pitchFamily="49" charset="0"/>
              </a:rPr>
              <a:t>(</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VALUES</a:t>
            </a:r>
            <a:r>
              <a:rPr lang="en-GB" sz="1600" b="0" dirty="0">
                <a:solidFill>
                  <a:srgbClr val="000000"/>
                </a:solidFill>
                <a:effectLst/>
                <a:highlight>
                  <a:srgbClr val="FFFFFF"/>
                </a:highlight>
                <a:latin typeface="Consolas" panose="020B0609020204030204" pitchFamily="49" charset="0"/>
              </a:rPr>
              <a:t>(</a:t>
            </a:r>
            <a:r>
              <a:rPr lang="en-GB" sz="1600" b="0" dirty="0">
                <a:solidFill>
                  <a:srgbClr val="001080"/>
                </a:solidFill>
                <a:effectLst/>
                <a:highlight>
                  <a:srgbClr val="FFFFFF"/>
                </a:highlight>
                <a:latin typeface="Consolas" panose="020B0609020204030204" pitchFamily="49" charset="0"/>
              </a:rPr>
              <a:t>'MRR Data'[Account ID]</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Data'[Year]</a:t>
            </a:r>
            <a:r>
              <a:rPr lang="en-GB" sz="1600" b="0" dirty="0">
                <a:solidFill>
                  <a:srgbClr val="000000"/>
                </a:solidFill>
                <a:effectLst/>
                <a:highlight>
                  <a:srgbClr val="FFFFFF"/>
                </a:highlight>
                <a:latin typeface="Consolas" panose="020B0609020204030204" pitchFamily="49" charset="0"/>
              </a:rPr>
              <a:t> = </a:t>
            </a:r>
            <a:r>
              <a:rPr lang="en-GB" sz="1600" b="0" dirty="0">
                <a:solidFill>
                  <a:srgbClr val="098658"/>
                </a:solidFill>
                <a:effectLst/>
                <a:highlight>
                  <a:srgbClr val="FFFFFF"/>
                </a:highlight>
                <a:latin typeface="Consolas" panose="020B0609020204030204" pitchFamily="49" charset="0"/>
              </a:rPr>
              <a:t>2023</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Data'[Month]</a:t>
            </a:r>
            <a:r>
              <a:rPr lang="en-GB" sz="1600" b="0" dirty="0">
                <a:solidFill>
                  <a:srgbClr val="000000"/>
                </a:solidFill>
                <a:effectLst/>
                <a:highlight>
                  <a:srgbClr val="FFFFFF"/>
                </a:highlight>
                <a:latin typeface="Consolas" panose="020B0609020204030204" pitchFamily="49" charset="0"/>
              </a:rPr>
              <a:t> = </a:t>
            </a:r>
            <a:r>
              <a:rPr lang="en-GB" sz="1600" b="0" dirty="0">
                <a:solidFill>
                  <a:srgbClr val="A31515"/>
                </a:solidFill>
                <a:effectLst/>
                <a:highlight>
                  <a:srgbClr val="FFFFFF"/>
                </a:highlight>
                <a:latin typeface="Consolas" panose="020B0609020204030204" pitchFamily="49" charset="0"/>
              </a:rPr>
              <a:t>"January"</a:t>
            </a:r>
            <a:endParaRPr lang="en-GB" sz="1600" b="0" dirty="0">
              <a:solidFill>
                <a:srgbClr val="000000"/>
              </a:solidFill>
              <a:effectLst/>
              <a:highlight>
                <a:srgbClr val="FFFFFF"/>
              </a:highlight>
              <a:latin typeface="Consolas" panose="020B0609020204030204" pitchFamily="49" charset="0"/>
            </a:endParaRPr>
          </a:p>
          <a:p>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FF"/>
                </a:solidFill>
                <a:effectLst/>
                <a:highlight>
                  <a:srgbClr val="FFFFFF"/>
                </a:highlight>
                <a:latin typeface="Consolas" panose="020B0609020204030204" pitchFamily="49" charset="0"/>
              </a:rPr>
              <a:t>VAR</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Starting_ARR</a:t>
            </a:r>
            <a:r>
              <a:rPr lang="en-GB" sz="1600" b="0" dirty="0">
                <a:solidFill>
                  <a:srgbClr val="000000"/>
                </a:solidFill>
                <a:effectLst/>
                <a:highlight>
                  <a:srgbClr val="FFFFFF"/>
                </a:highlight>
                <a:latin typeface="Consolas" panose="020B0609020204030204" pitchFamily="49" charset="0"/>
              </a:rPr>
              <a:t> =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CALCULATE</a:t>
            </a:r>
            <a:r>
              <a:rPr lang="en-GB" sz="1600" b="0" dirty="0">
                <a:solidFill>
                  <a:srgbClr val="000000"/>
                </a:solidFill>
                <a:effectLst/>
                <a:highlight>
                  <a:srgbClr val="FFFFFF"/>
                </a:highlight>
                <a:latin typeface="Consolas" panose="020B0609020204030204" pitchFamily="49" charset="0"/>
              </a:rPr>
              <a:t>(</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SUM</a:t>
            </a:r>
            <a:r>
              <a:rPr lang="en-GB" sz="1600" b="0" dirty="0">
                <a:solidFill>
                  <a:srgbClr val="000000"/>
                </a:solidFill>
                <a:effectLst/>
                <a:highlight>
                  <a:srgbClr val="FFFFFF"/>
                </a:highlight>
                <a:latin typeface="Consolas" panose="020B0609020204030204" pitchFamily="49" charset="0"/>
              </a:rPr>
              <a:t>(</a:t>
            </a:r>
            <a:r>
              <a:rPr lang="en-GB" sz="1600" b="0" dirty="0">
                <a:solidFill>
                  <a:srgbClr val="001080"/>
                </a:solidFill>
                <a:effectLst/>
                <a:highlight>
                  <a:srgbClr val="FFFFFF"/>
                </a:highlight>
                <a:latin typeface="Consolas" panose="020B0609020204030204" pitchFamily="49" charset="0"/>
              </a:rPr>
              <a:t>'MRR Data'[ARR (in $)]</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Data'[Year]</a:t>
            </a:r>
            <a:r>
              <a:rPr lang="en-GB" sz="1600" b="0" dirty="0">
                <a:solidFill>
                  <a:srgbClr val="000000"/>
                </a:solidFill>
                <a:effectLst/>
                <a:highlight>
                  <a:srgbClr val="FFFFFF"/>
                </a:highlight>
                <a:latin typeface="Consolas" panose="020B0609020204030204" pitchFamily="49" charset="0"/>
              </a:rPr>
              <a:t> = </a:t>
            </a:r>
            <a:r>
              <a:rPr lang="en-GB" sz="1600" b="0" dirty="0">
                <a:solidFill>
                  <a:srgbClr val="098658"/>
                </a:solidFill>
                <a:effectLst/>
                <a:highlight>
                  <a:srgbClr val="FFFFFF"/>
                </a:highlight>
                <a:latin typeface="Consolas" panose="020B0609020204030204" pitchFamily="49" charset="0"/>
              </a:rPr>
              <a:t>2023</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Data'[Month]</a:t>
            </a:r>
            <a:r>
              <a:rPr lang="en-GB" sz="1600" b="0" dirty="0">
                <a:solidFill>
                  <a:srgbClr val="000000"/>
                </a:solidFill>
                <a:effectLst/>
                <a:highlight>
                  <a:srgbClr val="FFFFFF"/>
                </a:highlight>
                <a:latin typeface="Consolas" panose="020B0609020204030204" pitchFamily="49" charset="0"/>
              </a:rPr>
              <a:t> = </a:t>
            </a:r>
            <a:r>
              <a:rPr lang="en-GB" sz="1600" b="0" dirty="0">
                <a:solidFill>
                  <a:srgbClr val="A31515"/>
                </a:solidFill>
                <a:effectLst/>
                <a:highlight>
                  <a:srgbClr val="FFFFFF"/>
                </a:highlight>
                <a:latin typeface="Consolas" panose="020B0609020204030204" pitchFamily="49" charset="0"/>
              </a:rPr>
              <a:t>"January"</a:t>
            </a:r>
            <a:endParaRPr lang="en-GB" sz="1600" b="0" dirty="0">
              <a:solidFill>
                <a:srgbClr val="000000"/>
              </a:solidFill>
              <a:effectLst/>
              <a:highlight>
                <a:srgbClr val="FFFFFF"/>
              </a:highlight>
              <a:latin typeface="Consolas" panose="020B0609020204030204" pitchFamily="49" charset="0"/>
            </a:endParaRPr>
          </a:p>
          <a:p>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FF"/>
                </a:solidFill>
                <a:effectLst/>
                <a:highlight>
                  <a:srgbClr val="FFFFFF"/>
                </a:highlight>
                <a:latin typeface="Consolas" panose="020B0609020204030204" pitchFamily="49" charset="0"/>
              </a:rPr>
              <a:t>VAR</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Ending_ARR</a:t>
            </a:r>
            <a:r>
              <a:rPr lang="en-GB" sz="1600" b="0" dirty="0">
                <a:solidFill>
                  <a:srgbClr val="000000"/>
                </a:solidFill>
                <a:effectLst/>
                <a:highlight>
                  <a:srgbClr val="FFFFFF"/>
                </a:highlight>
                <a:latin typeface="Consolas" panose="020B0609020204030204" pitchFamily="49" charset="0"/>
              </a:rPr>
              <a:t> =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CALCULATE</a:t>
            </a:r>
            <a:r>
              <a:rPr lang="en-GB" sz="1600" b="0" dirty="0">
                <a:solidFill>
                  <a:srgbClr val="000000"/>
                </a:solidFill>
                <a:effectLst/>
                <a:highlight>
                  <a:srgbClr val="FFFFFF"/>
                </a:highlight>
                <a:latin typeface="Consolas" panose="020B0609020204030204" pitchFamily="49" charset="0"/>
              </a:rPr>
              <a:t>(</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SUM</a:t>
            </a:r>
            <a:r>
              <a:rPr lang="en-GB" sz="1600" b="0" dirty="0">
                <a:solidFill>
                  <a:srgbClr val="000000"/>
                </a:solidFill>
                <a:effectLst/>
                <a:highlight>
                  <a:srgbClr val="FFFFFF"/>
                </a:highlight>
                <a:latin typeface="Consolas" panose="020B0609020204030204" pitchFamily="49" charset="0"/>
              </a:rPr>
              <a:t>(</a:t>
            </a:r>
            <a:r>
              <a:rPr lang="en-GB" sz="1600" b="0" dirty="0">
                <a:solidFill>
                  <a:srgbClr val="001080"/>
                </a:solidFill>
                <a:effectLst/>
                <a:highlight>
                  <a:srgbClr val="FFFFFF"/>
                </a:highlight>
                <a:latin typeface="Consolas" panose="020B0609020204030204" pitchFamily="49" charset="0"/>
              </a:rPr>
              <a:t>'MRR Data'[ARR (in $)]</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Data'[Year]</a:t>
            </a:r>
            <a:r>
              <a:rPr lang="en-GB" sz="1600" b="0" dirty="0">
                <a:solidFill>
                  <a:srgbClr val="000000"/>
                </a:solidFill>
                <a:effectLst/>
                <a:highlight>
                  <a:srgbClr val="FFFFFF"/>
                </a:highlight>
                <a:latin typeface="Consolas" panose="020B0609020204030204" pitchFamily="49" charset="0"/>
              </a:rPr>
              <a:t> = </a:t>
            </a:r>
            <a:r>
              <a:rPr lang="en-GB" sz="1600" b="0" dirty="0">
                <a:solidFill>
                  <a:srgbClr val="098658"/>
                </a:solidFill>
                <a:effectLst/>
                <a:highlight>
                  <a:srgbClr val="FFFFFF"/>
                </a:highlight>
                <a:latin typeface="Consolas" panose="020B0609020204030204" pitchFamily="49" charset="0"/>
              </a:rPr>
              <a:t>2024</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Data'[Month]</a:t>
            </a:r>
            <a:r>
              <a:rPr lang="en-GB" sz="1600" b="0" dirty="0">
                <a:solidFill>
                  <a:srgbClr val="000000"/>
                </a:solidFill>
                <a:effectLst/>
                <a:highlight>
                  <a:srgbClr val="FFFFFF"/>
                </a:highlight>
                <a:latin typeface="Consolas" panose="020B0609020204030204" pitchFamily="49" charset="0"/>
              </a:rPr>
              <a:t> = </a:t>
            </a:r>
            <a:r>
              <a:rPr lang="en-GB" sz="1600" b="0" dirty="0">
                <a:solidFill>
                  <a:srgbClr val="A31515"/>
                </a:solidFill>
                <a:effectLst/>
                <a:highlight>
                  <a:srgbClr val="FFFFFF"/>
                </a:highlight>
                <a:latin typeface="Consolas" panose="020B0609020204030204" pitchFamily="49" charset="0"/>
              </a:rPr>
              <a:t>"January"</a:t>
            </a:r>
            <a:r>
              <a:rPr lang="en-GB" sz="1600" b="0" dirty="0">
                <a:solidFill>
                  <a:srgbClr val="000000"/>
                </a:solidFill>
                <a:effectLst/>
                <a:highlight>
                  <a:srgbClr val="FFFFFF"/>
                </a:highlight>
                <a:latin typeface="Consolas" panose="020B0609020204030204" pitchFamily="49" charset="0"/>
              </a:rPr>
              <a:t>,</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001080"/>
                </a:solidFill>
                <a:effectLst/>
                <a:highlight>
                  <a:srgbClr val="FFFFFF"/>
                </a:highlight>
                <a:latin typeface="Consolas" panose="020B0609020204030204" pitchFamily="49" charset="0"/>
              </a:rPr>
              <a:t>'MRR Data'[Account ID]</a:t>
            </a:r>
            <a:r>
              <a:rPr lang="en-GB" sz="1600" b="0" dirty="0">
                <a:solidFill>
                  <a:srgbClr val="000000"/>
                </a:solidFill>
                <a:effectLst/>
                <a:highlight>
                  <a:srgbClr val="FFFFFF"/>
                </a:highlight>
                <a:latin typeface="Consolas" panose="020B0609020204030204" pitchFamily="49" charset="0"/>
              </a:rPr>
              <a:t> </a:t>
            </a:r>
            <a:r>
              <a:rPr lang="en-GB" sz="1600" b="0" dirty="0">
                <a:solidFill>
                  <a:srgbClr val="0000FF"/>
                </a:solidFill>
                <a:effectLst/>
                <a:highlight>
                  <a:srgbClr val="FFFFFF"/>
                </a:highlight>
                <a:latin typeface="Consolas" panose="020B0609020204030204" pitchFamily="49" charset="0"/>
              </a:rPr>
              <a:t>IN</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Starting_Month_Accounts</a:t>
            </a:r>
            <a:endParaRPr lang="en-GB" sz="1600" b="0" dirty="0">
              <a:solidFill>
                <a:srgbClr val="000000"/>
              </a:solidFill>
              <a:effectLst/>
              <a:highlight>
                <a:srgbClr val="FFFFFF"/>
              </a:highlight>
              <a:latin typeface="Consolas" panose="020B0609020204030204" pitchFamily="49" charset="0"/>
            </a:endParaRPr>
          </a:p>
          <a:p>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FF"/>
                </a:solidFill>
                <a:effectLst/>
                <a:highlight>
                  <a:srgbClr val="FFFFFF"/>
                </a:highlight>
                <a:latin typeface="Consolas" panose="020B0609020204030204" pitchFamily="49" charset="0"/>
              </a:rPr>
              <a:t>VAR</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Min_ARR</a:t>
            </a:r>
            <a:r>
              <a:rPr lang="en-GB" sz="1600" b="0" dirty="0">
                <a:solidFill>
                  <a:srgbClr val="000000"/>
                </a:solidFill>
                <a:effectLst/>
                <a:highlight>
                  <a:srgbClr val="FFFFFF"/>
                </a:highlight>
                <a:latin typeface="Consolas" panose="020B0609020204030204" pitchFamily="49" charset="0"/>
              </a:rPr>
              <a:t>=</a:t>
            </a:r>
            <a:r>
              <a:rPr lang="en-GB" sz="1600" b="0" dirty="0">
                <a:solidFill>
                  <a:srgbClr val="3165BB"/>
                </a:solidFill>
                <a:effectLst/>
                <a:highlight>
                  <a:srgbClr val="FFFFFF"/>
                </a:highlight>
                <a:latin typeface="Consolas" panose="020B0609020204030204" pitchFamily="49" charset="0"/>
              </a:rPr>
              <a:t>MIN</a:t>
            </a:r>
            <a:r>
              <a:rPr lang="en-GB" sz="1600" b="0" dirty="0">
                <a:solidFill>
                  <a:srgbClr val="000000"/>
                </a:solidFill>
                <a:effectLst/>
                <a:highlight>
                  <a:srgbClr val="FFFFFF"/>
                </a:highlight>
                <a:latin typeface="Consolas" panose="020B0609020204030204" pitchFamily="49" charset="0"/>
              </a:rPr>
              <a:t>(</a:t>
            </a:r>
            <a:r>
              <a:rPr lang="en-GB" sz="1600" b="0" dirty="0" err="1">
                <a:solidFill>
                  <a:srgbClr val="008080"/>
                </a:solidFill>
                <a:effectLst/>
                <a:highlight>
                  <a:srgbClr val="FFFFFF"/>
                </a:highlight>
                <a:latin typeface="Consolas" panose="020B0609020204030204" pitchFamily="49" charset="0"/>
              </a:rPr>
              <a:t>Ending_ARR</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Starting_ARR</a:t>
            </a:r>
            <a:r>
              <a:rPr lang="en-GB" sz="1600" b="0" dirty="0">
                <a:solidFill>
                  <a:srgbClr val="000000"/>
                </a:solidFill>
                <a:effectLst/>
                <a:highlight>
                  <a:srgbClr val="FFFFFF"/>
                </a:highlight>
                <a:latin typeface="Consolas" panose="020B0609020204030204" pitchFamily="49" charset="0"/>
              </a:rPr>
              <a:t>)</a:t>
            </a:r>
          </a:p>
          <a:p>
            <a:r>
              <a:rPr lang="en-GB" sz="1600" b="0" dirty="0">
                <a:solidFill>
                  <a:srgbClr val="0000FF"/>
                </a:solidFill>
                <a:effectLst/>
                <a:highlight>
                  <a:srgbClr val="FFFFFF"/>
                </a:highlight>
                <a:latin typeface="Consolas" panose="020B0609020204030204" pitchFamily="49" charset="0"/>
              </a:rPr>
              <a:t>RETURN</a:t>
            </a:r>
            <a:r>
              <a:rPr lang="en-GB" sz="1600" b="0" dirty="0">
                <a:solidFill>
                  <a:srgbClr val="000000"/>
                </a:solidFill>
                <a:effectLst/>
                <a:highlight>
                  <a:srgbClr val="FFFFFF"/>
                </a:highlight>
                <a:latin typeface="Consolas" panose="020B0609020204030204" pitchFamily="49" charset="0"/>
              </a:rPr>
              <a:t> </a:t>
            </a:r>
          </a:p>
          <a:p>
            <a:r>
              <a:rPr lang="en-GB" sz="1600" b="0" dirty="0">
                <a:solidFill>
                  <a:srgbClr val="000000"/>
                </a:solidFill>
                <a:effectLst/>
                <a:highlight>
                  <a:srgbClr val="FFFFFF"/>
                </a:highlight>
                <a:latin typeface="Consolas" panose="020B0609020204030204" pitchFamily="49" charset="0"/>
              </a:rPr>
              <a:t>    </a:t>
            </a:r>
            <a:r>
              <a:rPr lang="en-GB" sz="1600" b="0" dirty="0">
                <a:solidFill>
                  <a:srgbClr val="3165BB"/>
                </a:solidFill>
                <a:effectLst/>
                <a:highlight>
                  <a:srgbClr val="FFFFFF"/>
                </a:highlight>
                <a:latin typeface="Consolas" panose="020B0609020204030204" pitchFamily="49" charset="0"/>
              </a:rPr>
              <a:t>DIVIDE</a:t>
            </a:r>
            <a:r>
              <a:rPr lang="en-GB" sz="1600" b="0" dirty="0">
                <a:solidFill>
                  <a:srgbClr val="000000"/>
                </a:solidFill>
                <a:effectLst/>
                <a:highlight>
                  <a:srgbClr val="FFFFFF"/>
                </a:highlight>
                <a:latin typeface="Consolas" panose="020B0609020204030204" pitchFamily="49" charset="0"/>
              </a:rPr>
              <a:t>(</a:t>
            </a:r>
            <a:r>
              <a:rPr lang="en-GB" sz="1600" b="0" dirty="0" err="1">
                <a:solidFill>
                  <a:srgbClr val="008080"/>
                </a:solidFill>
                <a:effectLst/>
                <a:highlight>
                  <a:srgbClr val="FFFFFF"/>
                </a:highlight>
                <a:latin typeface="Consolas" panose="020B0609020204030204" pitchFamily="49" charset="0"/>
              </a:rPr>
              <a:t>Min_ARR</a:t>
            </a:r>
            <a:r>
              <a:rPr lang="en-GB" sz="1600" b="0" dirty="0">
                <a:solidFill>
                  <a:srgbClr val="000000"/>
                </a:solidFill>
                <a:effectLst/>
                <a:highlight>
                  <a:srgbClr val="FFFFFF"/>
                </a:highlight>
                <a:latin typeface="Consolas" panose="020B0609020204030204" pitchFamily="49" charset="0"/>
              </a:rPr>
              <a:t>, </a:t>
            </a:r>
            <a:r>
              <a:rPr lang="en-GB" sz="1600" b="0" dirty="0" err="1">
                <a:solidFill>
                  <a:srgbClr val="008080"/>
                </a:solidFill>
                <a:effectLst/>
                <a:highlight>
                  <a:srgbClr val="FFFFFF"/>
                </a:highlight>
                <a:latin typeface="Consolas" panose="020B0609020204030204" pitchFamily="49" charset="0"/>
              </a:rPr>
              <a:t>Starting_ARR</a:t>
            </a:r>
            <a:r>
              <a:rPr lang="en-GB" sz="1600" b="0" dirty="0">
                <a:solidFill>
                  <a:srgbClr val="000000"/>
                </a:solidFill>
                <a:effectLst/>
                <a:highlight>
                  <a:srgbClr val="FFFFFF"/>
                </a:highlight>
                <a:latin typeface="Consolas" panose="020B0609020204030204" pitchFamily="49" charset="0"/>
              </a:rPr>
              <a:t>) * </a:t>
            </a:r>
            <a:r>
              <a:rPr lang="en-GB" sz="1600" b="0" dirty="0">
                <a:solidFill>
                  <a:srgbClr val="098658"/>
                </a:solidFill>
                <a:effectLst/>
                <a:highlight>
                  <a:srgbClr val="FFFFFF"/>
                </a:highlight>
                <a:latin typeface="Consolas" panose="020B0609020204030204" pitchFamily="49" charset="0"/>
              </a:rPr>
              <a:t>100</a:t>
            </a:r>
            <a:endParaRPr lang="en-GB" sz="1600"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944165804"/>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E042-642B-B459-BFBC-3EA258501A4C}"/>
              </a:ext>
            </a:extLst>
          </p:cNvPr>
          <p:cNvSpPr>
            <a:spLocks noGrp="1"/>
          </p:cNvSpPr>
          <p:nvPr>
            <p:ph type="title"/>
          </p:nvPr>
        </p:nvSpPr>
        <p:spPr>
          <a:xfrm>
            <a:off x="-1" y="13282"/>
            <a:ext cx="12149329" cy="662782"/>
          </a:xfrm>
          <a:solidFill>
            <a:schemeClr val="bg2">
              <a:lumMod val="10%"/>
            </a:schemeClr>
          </a:solidFill>
          <a:ln/>
        </p:spPr>
        <p:style>
          <a:lnRef idx="3">
            <a:schemeClr val="lt1"/>
          </a:lnRef>
          <a:fillRef idx="1">
            <a:schemeClr val="accent1"/>
          </a:fillRef>
          <a:effectRef idx="1">
            <a:schemeClr val="accent1"/>
          </a:effectRef>
          <a:fontRef idx="minor">
            <a:schemeClr val="lt1"/>
          </a:fontRef>
        </p:style>
        <p:txBody>
          <a:bodyPr>
            <a:noAutofit/>
          </a:bodyPr>
          <a:lstStyle/>
          <a:p>
            <a:pPr algn="ctr"/>
            <a:r>
              <a:rPr lang="en-US" sz="3200" dirty="0">
                <a:latin typeface="Aparajita" panose="020B0502040204020203" pitchFamily="18" charset="0"/>
                <a:ea typeface="Calibri" panose="020F0502020204030204" pitchFamily="34" charset="0"/>
                <a:cs typeface="Aparajita" panose="020B0502040204020203" pitchFamily="18" charset="0"/>
              </a:rPr>
              <a:t>Executive Summary- Churned Customers 2020</a:t>
            </a:r>
            <a:endParaRPr lang="en-GB" sz="3200" dirty="0">
              <a:latin typeface="Aparajita" panose="020B0502040204020203" pitchFamily="18" charset="0"/>
              <a:ea typeface="Calibri" panose="020F0502020204030204" pitchFamily="34" charset="0"/>
              <a:cs typeface="Aparajita" panose="020B0502040204020203" pitchFamily="18" charset="0"/>
            </a:endParaRPr>
          </a:p>
        </p:txBody>
      </p:sp>
      <p:pic>
        <p:nvPicPr>
          <p:cNvPr id="5" name="Picture 4">
            <a:extLst>
              <a:ext uri="{FF2B5EF4-FFF2-40B4-BE49-F238E27FC236}">
                <a16:creationId xmlns:a16="http://schemas.microsoft.com/office/drawing/2014/main" id="{56880488-553D-D39C-DD31-2E355169F181}"/>
              </a:ext>
            </a:extLst>
          </p:cNvPr>
          <p:cNvPicPr>
            <a:picLocks noChangeAspect="1"/>
          </p:cNvPicPr>
          <p:nvPr/>
        </p:nvPicPr>
        <p:blipFill>
          <a:blip r:embed="rId2"/>
          <a:stretch>
            <a:fillRect/>
          </a:stretch>
        </p:blipFill>
        <p:spPr>
          <a:xfrm>
            <a:off x="564396" y="841060"/>
            <a:ext cx="3788664" cy="814442"/>
          </a:xfrm>
          <a:prstGeom prst="rect">
            <a:avLst/>
          </a:prstGeom>
        </p:spPr>
      </p:pic>
      <p:pic>
        <p:nvPicPr>
          <p:cNvPr id="7" name="Picture 6">
            <a:extLst>
              <a:ext uri="{FF2B5EF4-FFF2-40B4-BE49-F238E27FC236}">
                <a16:creationId xmlns:a16="http://schemas.microsoft.com/office/drawing/2014/main" id="{901D823E-323D-A269-6172-6CE05B754FFC}"/>
              </a:ext>
            </a:extLst>
          </p:cNvPr>
          <p:cNvPicPr>
            <a:picLocks noChangeAspect="1"/>
          </p:cNvPicPr>
          <p:nvPr/>
        </p:nvPicPr>
        <p:blipFill>
          <a:blip r:embed="rId3"/>
          <a:stretch>
            <a:fillRect/>
          </a:stretch>
        </p:blipFill>
        <p:spPr>
          <a:xfrm>
            <a:off x="170184" y="1555401"/>
            <a:ext cx="6232398" cy="2743922"/>
          </a:xfrm>
          <a:prstGeom prst="rect">
            <a:avLst/>
          </a:prstGeom>
        </p:spPr>
      </p:pic>
      <p:pic>
        <p:nvPicPr>
          <p:cNvPr id="11" name="Picture 10">
            <a:extLst>
              <a:ext uri="{FF2B5EF4-FFF2-40B4-BE49-F238E27FC236}">
                <a16:creationId xmlns:a16="http://schemas.microsoft.com/office/drawing/2014/main" id="{C22558CE-49D3-1C90-E94D-33B3AC62D1B8}"/>
              </a:ext>
            </a:extLst>
          </p:cNvPr>
          <p:cNvPicPr>
            <a:picLocks noChangeAspect="1"/>
          </p:cNvPicPr>
          <p:nvPr/>
        </p:nvPicPr>
        <p:blipFill rotWithShape="1">
          <a:blip r:embed="rId4"/>
          <a:srcRect r="2.307%" b="5.133%"/>
          <a:stretch/>
        </p:blipFill>
        <p:spPr>
          <a:xfrm>
            <a:off x="5522976" y="841060"/>
            <a:ext cx="6596362" cy="2006443"/>
          </a:xfrm>
          <a:prstGeom prst="rect">
            <a:avLst/>
          </a:prstGeom>
        </p:spPr>
      </p:pic>
      <p:sp>
        <p:nvSpPr>
          <p:cNvPr id="17" name="TextBox 16">
            <a:extLst>
              <a:ext uri="{FF2B5EF4-FFF2-40B4-BE49-F238E27FC236}">
                <a16:creationId xmlns:a16="http://schemas.microsoft.com/office/drawing/2014/main" id="{0A137B30-4CC4-2562-7530-5214C73A88C4}"/>
              </a:ext>
            </a:extLst>
          </p:cNvPr>
          <p:cNvSpPr txBox="1"/>
          <p:nvPr/>
        </p:nvSpPr>
        <p:spPr>
          <a:xfrm>
            <a:off x="1106424" y="4489013"/>
            <a:ext cx="4267200" cy="2277547"/>
          </a:xfrm>
          <a:prstGeom prst="rect">
            <a:avLst/>
          </a:prstGeom>
          <a:noFill/>
        </p:spPr>
        <p:txBody>
          <a:bodyPr wrap="square" rtlCol="0">
            <a:spAutoFit/>
          </a:bodyPr>
          <a:lstStyle/>
          <a:p>
            <a:pPr algn="ctr"/>
            <a:r>
              <a:rPr lang="en-US" sz="1600" b="1" dirty="0">
                <a:solidFill>
                  <a:schemeClr val="accent1">
                    <a:lumMod val="60%"/>
                    <a:lumOff val="40%"/>
                  </a:schemeClr>
                </a:solidFill>
              </a:rPr>
              <a:t>Focus needed on NAMER</a:t>
            </a:r>
          </a:p>
          <a:p>
            <a:endParaRPr lang="en-US" sz="1400" dirty="0"/>
          </a:p>
          <a:p>
            <a:pPr algn="just"/>
            <a:r>
              <a:rPr lang="en-US" sz="1400" dirty="0"/>
              <a:t>The NAMER region was an area of concern recording the highest </a:t>
            </a:r>
            <a:r>
              <a:rPr lang="en-US" sz="1400" b="1" dirty="0"/>
              <a:t>churn of $1M ARR  and the single largest ARR churn of $90k </a:t>
            </a:r>
            <a:r>
              <a:rPr lang="en-US" sz="1400" dirty="0"/>
              <a:t>reflecting a need for dedicated efforts to secure this region. Q2 of 2020 saw maximum ARR churn potentially driven by the economic pressures of the COVID-19 pandemic which severely impacted all businesses.</a:t>
            </a:r>
          </a:p>
          <a:p>
            <a:endParaRPr lang="en-US" sz="1400" dirty="0"/>
          </a:p>
        </p:txBody>
      </p:sp>
      <p:pic>
        <p:nvPicPr>
          <p:cNvPr id="24" name="Picture 23">
            <a:extLst>
              <a:ext uri="{FF2B5EF4-FFF2-40B4-BE49-F238E27FC236}">
                <a16:creationId xmlns:a16="http://schemas.microsoft.com/office/drawing/2014/main" id="{7869C558-2E67-3E8F-052C-F35E1A399DFF}"/>
              </a:ext>
            </a:extLst>
          </p:cNvPr>
          <p:cNvPicPr>
            <a:picLocks noChangeAspect="1"/>
          </p:cNvPicPr>
          <p:nvPr/>
        </p:nvPicPr>
        <p:blipFill>
          <a:blip r:embed="rId5"/>
          <a:stretch>
            <a:fillRect/>
          </a:stretch>
        </p:blipFill>
        <p:spPr>
          <a:xfrm>
            <a:off x="10638356" y="676064"/>
            <a:ext cx="1510972" cy="879337"/>
          </a:xfrm>
          <a:prstGeom prst="rect">
            <a:avLst/>
          </a:prstGeom>
        </p:spPr>
      </p:pic>
      <p:sp>
        <p:nvSpPr>
          <p:cNvPr id="4" name="TextBox 3">
            <a:extLst>
              <a:ext uri="{FF2B5EF4-FFF2-40B4-BE49-F238E27FC236}">
                <a16:creationId xmlns:a16="http://schemas.microsoft.com/office/drawing/2014/main" id="{68F27C95-B8DC-7992-0947-29A0282713DE}"/>
              </a:ext>
            </a:extLst>
          </p:cNvPr>
          <p:cNvSpPr txBox="1"/>
          <p:nvPr/>
        </p:nvSpPr>
        <p:spPr>
          <a:xfrm>
            <a:off x="6987540" y="3781127"/>
            <a:ext cx="5161788" cy="2985433"/>
          </a:xfrm>
          <a:prstGeom prst="rect">
            <a:avLst/>
          </a:prstGeom>
          <a:noFill/>
        </p:spPr>
        <p:txBody>
          <a:bodyPr wrap="square">
            <a:spAutoFit/>
          </a:bodyPr>
          <a:lstStyle/>
          <a:p>
            <a:pPr algn="ctr"/>
            <a:r>
              <a:rPr lang="en-US" sz="1600" b="1" dirty="0">
                <a:solidFill>
                  <a:schemeClr val="accent1">
                    <a:lumMod val="60%"/>
                    <a:lumOff val="40%"/>
                  </a:schemeClr>
                </a:solidFill>
              </a:rPr>
              <a:t>New customers retention risk</a:t>
            </a:r>
          </a:p>
          <a:p>
            <a:endParaRPr lang="en-US" sz="1600" dirty="0"/>
          </a:p>
          <a:p>
            <a:r>
              <a:rPr lang="en-US" sz="1400" dirty="0"/>
              <a:t>We are facing a challenge with new customer retention as </a:t>
            </a:r>
            <a:r>
              <a:rPr lang="en-US" sz="1400" b="1" dirty="0"/>
              <a:t>69% of churned customers were with us for &lt; 2 years </a:t>
            </a:r>
            <a:r>
              <a:rPr lang="en-US" sz="1400" dirty="0"/>
              <a:t>and the average lifetime of churned customers was 19 months. </a:t>
            </a:r>
          </a:p>
          <a:p>
            <a:r>
              <a:rPr lang="en-US" sz="1400" dirty="0"/>
              <a:t>This could indicate </a:t>
            </a:r>
            <a:r>
              <a:rPr lang="en-US" sz="1400" b="1" dirty="0"/>
              <a:t>gaps in onboarding , post go-live engagement, early value delivery and support </a:t>
            </a:r>
            <a:r>
              <a:rPr lang="en-US" sz="1400" dirty="0"/>
              <a:t>and underlines the need for enhanced support in the initial stages of product adoption.</a:t>
            </a:r>
          </a:p>
          <a:p>
            <a:endParaRPr lang="en-US" sz="1400" dirty="0"/>
          </a:p>
          <a:p>
            <a:r>
              <a:rPr lang="en-US" sz="1400" dirty="0"/>
              <a:t>Fortunately, only 8% of churned customers were long-term (4+ years) highlighting the potential long-term value of the product, customer loyalty and healthy working relationships</a:t>
            </a:r>
            <a:r>
              <a:rPr lang="en-US" sz="1600" dirty="0"/>
              <a:t>.</a:t>
            </a:r>
          </a:p>
        </p:txBody>
      </p:sp>
    </p:spTree>
    <p:extLst>
      <p:ext uri="{BB962C8B-B14F-4D97-AF65-F5344CB8AC3E}">
        <p14:creationId xmlns:p14="http://schemas.microsoft.com/office/powerpoint/2010/main" val="2342549257"/>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379E610-F622-BD9D-CB65-8158E90B2A87}"/>
              </a:ext>
            </a:extLst>
          </p:cNvPr>
          <p:cNvPicPr>
            <a:picLocks noChangeAspect="1"/>
          </p:cNvPicPr>
          <p:nvPr/>
        </p:nvPicPr>
        <p:blipFill>
          <a:blip r:embed="rId3"/>
          <a:stretch>
            <a:fillRect/>
          </a:stretch>
        </p:blipFill>
        <p:spPr>
          <a:xfrm>
            <a:off x="5838253" y="785728"/>
            <a:ext cx="6263640" cy="2643272"/>
          </a:xfrm>
          <a:prstGeom prst="rect">
            <a:avLst/>
          </a:prstGeom>
        </p:spPr>
      </p:pic>
      <p:sp>
        <p:nvSpPr>
          <p:cNvPr id="4" name="TextBox 3">
            <a:extLst>
              <a:ext uri="{FF2B5EF4-FFF2-40B4-BE49-F238E27FC236}">
                <a16:creationId xmlns:a16="http://schemas.microsoft.com/office/drawing/2014/main" id="{B5E7ADE6-B66C-A5E6-59DD-713367CFE13F}"/>
              </a:ext>
            </a:extLst>
          </p:cNvPr>
          <p:cNvSpPr txBox="1"/>
          <p:nvPr/>
        </p:nvSpPr>
        <p:spPr>
          <a:xfrm>
            <a:off x="90107" y="4157934"/>
            <a:ext cx="5506021" cy="2708434"/>
          </a:xfrm>
          <a:prstGeom prst="rect">
            <a:avLst/>
          </a:prstGeom>
          <a:noFill/>
        </p:spPr>
        <p:txBody>
          <a:bodyPr wrap="square">
            <a:spAutoFit/>
          </a:bodyPr>
          <a:lstStyle/>
          <a:p>
            <a:pPr algn="ctr"/>
            <a:r>
              <a:rPr lang="en-US" sz="1500" b="1" dirty="0">
                <a:solidFill>
                  <a:schemeClr val="tx2">
                    <a:lumMod val="50%"/>
                    <a:lumOff val="50%"/>
                  </a:schemeClr>
                </a:solidFill>
              </a:rPr>
              <a:t>External factors influenced churn- The Silver Lining</a:t>
            </a:r>
          </a:p>
          <a:p>
            <a:endParaRPr lang="en-US" sz="1500" dirty="0">
              <a:solidFill>
                <a:schemeClr val="tx2">
                  <a:lumMod val="50%"/>
                  <a:lumOff val="50%"/>
                </a:schemeClr>
              </a:solidFill>
            </a:endParaRPr>
          </a:p>
          <a:p>
            <a:pPr algn="just"/>
            <a:r>
              <a:rPr lang="en-US" sz="1400" dirty="0"/>
              <a:t>A significant </a:t>
            </a:r>
            <a:r>
              <a:rPr lang="en-US" sz="1400" b="1" dirty="0"/>
              <a:t>82% of churned customers were due external reasons</a:t>
            </a:r>
            <a:r>
              <a:rPr lang="en-US" sz="1400" dirty="0"/>
              <a:t> like business shutdown, switch to competitor and non-payment issues. Out of this, there was an almost equal distribution between downgrades and cancellations. </a:t>
            </a:r>
          </a:p>
          <a:p>
            <a:pPr algn="just"/>
            <a:endParaRPr lang="en-US" sz="1400" dirty="0"/>
          </a:p>
          <a:p>
            <a:pPr algn="just"/>
            <a:r>
              <a:rPr lang="en-US" sz="1400" dirty="0"/>
              <a:t>Only 18% churned customers indicated product issues like feature unavailability, pricing and unsatisfactory service which suggests a strong product and service offering that meets customer expectations but increased switching to competitors needs to be analyzed in-depth. </a:t>
            </a:r>
          </a:p>
        </p:txBody>
      </p:sp>
      <p:sp>
        <p:nvSpPr>
          <p:cNvPr id="5" name="Title 1">
            <a:extLst>
              <a:ext uri="{FF2B5EF4-FFF2-40B4-BE49-F238E27FC236}">
                <a16:creationId xmlns:a16="http://schemas.microsoft.com/office/drawing/2014/main" id="{37F17495-758D-7A90-911C-DA87C93E7394}"/>
              </a:ext>
            </a:extLst>
          </p:cNvPr>
          <p:cNvSpPr txBox="1">
            <a:spLocks/>
          </p:cNvSpPr>
          <p:nvPr/>
        </p:nvSpPr>
        <p:spPr>
          <a:xfrm>
            <a:off x="0" y="0"/>
            <a:ext cx="12192000" cy="662782"/>
          </a:xfrm>
          <a:prstGeom prst="rect">
            <a:avLst/>
          </a:prstGeom>
          <a:solidFill>
            <a:schemeClr val="bg2">
              <a:lumMod val="10%"/>
            </a:schemeClr>
          </a:solidFill>
          <a:ln/>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7.5%"/>
          </a:bodyPr>
          <a:lstStyle>
            <a:lvl1pPr algn="ctr">
              <a:lnSpc>
                <a:spcPct val="90%"/>
              </a:lnSpc>
              <a:spcBef>
                <a:spcPct val="0%"/>
              </a:spcBef>
              <a:buNone/>
              <a:defRPr sz="3200">
                <a:latin typeface="Aparajita" panose="020B0502040204020203" pitchFamily="18" charset="0"/>
                <a:ea typeface="Calibri" panose="020F0502020204030204" pitchFamily="34" charset="0"/>
                <a:cs typeface="Aparajita" panose="020B0502040204020203" pitchFamily="18"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Executive Summary- Churned Customers 2020 (Contd.)</a:t>
            </a:r>
            <a:endParaRPr lang="en-GB" dirty="0"/>
          </a:p>
        </p:txBody>
      </p:sp>
      <p:pic>
        <p:nvPicPr>
          <p:cNvPr id="10" name="Picture 9">
            <a:extLst>
              <a:ext uri="{FF2B5EF4-FFF2-40B4-BE49-F238E27FC236}">
                <a16:creationId xmlns:a16="http://schemas.microsoft.com/office/drawing/2014/main" id="{E49EA5E1-CEE1-9849-51F2-C9BE1F17E0F2}"/>
              </a:ext>
            </a:extLst>
          </p:cNvPr>
          <p:cNvPicPr>
            <a:picLocks noChangeAspect="1"/>
          </p:cNvPicPr>
          <p:nvPr/>
        </p:nvPicPr>
        <p:blipFill rotWithShape="1">
          <a:blip r:embed="rId4"/>
          <a:srcRect r="10.123%"/>
          <a:stretch/>
        </p:blipFill>
        <p:spPr>
          <a:xfrm>
            <a:off x="90107" y="662782"/>
            <a:ext cx="5239512" cy="3430787"/>
          </a:xfrm>
          <a:prstGeom prst="rect">
            <a:avLst/>
          </a:prstGeom>
        </p:spPr>
      </p:pic>
      <p:sp>
        <p:nvSpPr>
          <p:cNvPr id="3" name="TextBox 2">
            <a:extLst>
              <a:ext uri="{FF2B5EF4-FFF2-40B4-BE49-F238E27FC236}">
                <a16:creationId xmlns:a16="http://schemas.microsoft.com/office/drawing/2014/main" id="{BB05EF2C-A281-710B-E6B3-8EFC69941048}"/>
              </a:ext>
            </a:extLst>
          </p:cNvPr>
          <p:cNvSpPr txBox="1"/>
          <p:nvPr/>
        </p:nvSpPr>
        <p:spPr>
          <a:xfrm>
            <a:off x="6233826" y="3951634"/>
            <a:ext cx="5586984" cy="2708434"/>
          </a:xfrm>
          <a:prstGeom prst="rect">
            <a:avLst/>
          </a:prstGeom>
          <a:noFill/>
        </p:spPr>
        <p:txBody>
          <a:bodyPr wrap="square">
            <a:spAutoFit/>
          </a:bodyPr>
          <a:lstStyle/>
          <a:p>
            <a:r>
              <a:rPr lang="en-US" sz="1400" dirty="0"/>
              <a:t>Importantly, almost </a:t>
            </a:r>
            <a:r>
              <a:rPr lang="en-US" sz="1400" b="1" dirty="0"/>
              <a:t>all the churn due to internal reasons resulted in cancellations and negligible downgrades</a:t>
            </a:r>
            <a:r>
              <a:rPr lang="en-US" sz="1400" dirty="0"/>
              <a:t> which shows the greater impact of the internal reasons.</a:t>
            </a:r>
          </a:p>
          <a:p>
            <a:endParaRPr lang="en-US" sz="1400" b="1" dirty="0">
              <a:solidFill>
                <a:schemeClr val="tx2">
                  <a:lumMod val="50%"/>
                  <a:lumOff val="50%"/>
                </a:schemeClr>
              </a:solidFill>
            </a:endParaRPr>
          </a:p>
          <a:p>
            <a:pPr algn="ctr"/>
            <a:r>
              <a:rPr lang="en-US" sz="1500" b="1" dirty="0">
                <a:solidFill>
                  <a:schemeClr val="tx2">
                    <a:lumMod val="50%"/>
                    <a:lumOff val="50%"/>
                  </a:schemeClr>
                </a:solidFill>
              </a:rPr>
              <a:t>Low and Medium Value Accounts at Risk</a:t>
            </a:r>
          </a:p>
          <a:p>
            <a:endParaRPr lang="en-US" sz="1500" dirty="0"/>
          </a:p>
          <a:p>
            <a:pPr algn="just"/>
            <a:r>
              <a:rPr lang="en-US" sz="1400" dirty="0"/>
              <a:t>Though only 4% of churned accounts were of very-high (&gt;$20k) and high value (&gt;$10k), there is a striking concern on the </a:t>
            </a:r>
            <a:r>
              <a:rPr lang="en-US" sz="1400" b="1" dirty="0"/>
              <a:t>90% share of medium ($1k-$5k) and low (&lt;$1k) churned accounts</a:t>
            </a:r>
            <a:r>
              <a:rPr lang="en-US" sz="1400" dirty="0"/>
              <a:t>.</a:t>
            </a:r>
          </a:p>
          <a:p>
            <a:pPr algn="just"/>
            <a:r>
              <a:rPr lang="en-US" sz="1400" dirty="0"/>
              <a:t>This could potentially be due to smaller businesses more susceptible to economic pressures or </a:t>
            </a:r>
            <a:r>
              <a:rPr lang="en-IN" sz="1400" dirty="0"/>
              <a:t>less dedicated support and engagement efforts for smaller accounts compared to enterprise accounts. </a:t>
            </a:r>
            <a:endParaRPr lang="en-US" sz="1400" dirty="0"/>
          </a:p>
        </p:txBody>
      </p:sp>
    </p:spTree>
    <p:extLst>
      <p:ext uri="{BB962C8B-B14F-4D97-AF65-F5344CB8AC3E}">
        <p14:creationId xmlns:p14="http://schemas.microsoft.com/office/powerpoint/2010/main" val="322336602"/>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AA54-B3E8-F79F-FE46-57C88D6C602E}"/>
              </a:ext>
            </a:extLst>
          </p:cNvPr>
          <p:cNvSpPr txBox="1">
            <a:spLocks/>
          </p:cNvSpPr>
          <p:nvPr/>
        </p:nvSpPr>
        <p:spPr>
          <a:xfrm>
            <a:off x="0" y="0"/>
            <a:ext cx="12192000" cy="585216"/>
          </a:xfrm>
          <a:prstGeom prst="rect">
            <a:avLst/>
          </a:prstGeom>
          <a:solidFill>
            <a:schemeClr val="bg2">
              <a:lumMod val="10%"/>
            </a:schemeClr>
          </a:solidFill>
        </p:spPr>
        <p:style>
          <a:lnRef idx="3">
            <a:schemeClr val="lt1"/>
          </a:lnRef>
          <a:fillRef idx="1">
            <a:schemeClr val="accent1"/>
          </a:fillRef>
          <a:effectRef idx="1">
            <a:schemeClr val="accent1"/>
          </a:effectRef>
          <a:fontRef idx="minor">
            <a:schemeClr val="lt1"/>
          </a:fontRef>
        </p:style>
        <p:txBody>
          <a:bodyPr>
            <a:normAutofit/>
          </a:bodyPr>
          <a:lstStyle>
            <a:lvl1pPr algn="l" defTabSz="914400" rtl="0" eaLnBrk="1" latinLnBrk="0" hangingPunct="1">
              <a:lnSpc>
                <a:spcPct val="9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latin typeface="Aparajita" panose="020B0502040204020203" pitchFamily="18" charset="0"/>
                <a:ea typeface="Calibri" panose="020F0502020204030204" pitchFamily="34" charset="0"/>
                <a:cs typeface="Aparajita" panose="020B0502040204020203" pitchFamily="18" charset="0"/>
              </a:rPr>
              <a:t>NAMER- Region Wise Insights</a:t>
            </a:r>
            <a:endParaRPr lang="en-GB" dirty="0">
              <a:latin typeface="Aparajita" panose="020B0502040204020203" pitchFamily="18" charset="0"/>
              <a:ea typeface="Calibri" panose="020F0502020204030204" pitchFamily="34" charset="0"/>
              <a:cs typeface="Aparajita" panose="020B0502040204020203" pitchFamily="18" charset="0"/>
            </a:endParaRPr>
          </a:p>
        </p:txBody>
      </p:sp>
      <p:pic>
        <p:nvPicPr>
          <p:cNvPr id="4" name="Picture 3">
            <a:extLst>
              <a:ext uri="{FF2B5EF4-FFF2-40B4-BE49-F238E27FC236}">
                <a16:creationId xmlns:a16="http://schemas.microsoft.com/office/drawing/2014/main" id="{9141B48D-F271-07A9-37A8-E3009B55DC66}"/>
              </a:ext>
            </a:extLst>
          </p:cNvPr>
          <p:cNvPicPr>
            <a:picLocks noChangeAspect="1"/>
          </p:cNvPicPr>
          <p:nvPr/>
        </p:nvPicPr>
        <p:blipFill>
          <a:blip r:embed="rId2"/>
          <a:stretch>
            <a:fillRect/>
          </a:stretch>
        </p:blipFill>
        <p:spPr>
          <a:xfrm>
            <a:off x="0" y="585216"/>
            <a:ext cx="5742678" cy="2843784"/>
          </a:xfrm>
          <a:prstGeom prst="rect">
            <a:avLst/>
          </a:prstGeom>
        </p:spPr>
      </p:pic>
      <p:pic>
        <p:nvPicPr>
          <p:cNvPr id="10" name="Picture 9">
            <a:extLst>
              <a:ext uri="{FF2B5EF4-FFF2-40B4-BE49-F238E27FC236}">
                <a16:creationId xmlns:a16="http://schemas.microsoft.com/office/drawing/2014/main" id="{4F36190B-3242-0B40-CD20-B985111F3C26}"/>
              </a:ext>
            </a:extLst>
          </p:cNvPr>
          <p:cNvPicPr>
            <a:picLocks noChangeAspect="1"/>
          </p:cNvPicPr>
          <p:nvPr/>
        </p:nvPicPr>
        <p:blipFill>
          <a:blip r:embed="rId3"/>
          <a:stretch>
            <a:fillRect/>
          </a:stretch>
        </p:blipFill>
        <p:spPr>
          <a:xfrm>
            <a:off x="0" y="3841205"/>
            <a:ext cx="6774547" cy="2948071"/>
          </a:xfrm>
          <a:prstGeom prst="rect">
            <a:avLst/>
          </a:prstGeom>
        </p:spPr>
      </p:pic>
      <p:pic>
        <p:nvPicPr>
          <p:cNvPr id="12" name="Picture 11">
            <a:extLst>
              <a:ext uri="{FF2B5EF4-FFF2-40B4-BE49-F238E27FC236}">
                <a16:creationId xmlns:a16="http://schemas.microsoft.com/office/drawing/2014/main" id="{8F9ED659-199C-98D3-1C24-D0B4B4484518}"/>
              </a:ext>
            </a:extLst>
          </p:cNvPr>
          <p:cNvPicPr>
            <a:picLocks noChangeAspect="1"/>
          </p:cNvPicPr>
          <p:nvPr/>
        </p:nvPicPr>
        <p:blipFill>
          <a:blip r:embed="rId4"/>
          <a:stretch>
            <a:fillRect/>
          </a:stretch>
        </p:blipFill>
        <p:spPr>
          <a:xfrm>
            <a:off x="5901127" y="585216"/>
            <a:ext cx="6290873" cy="3017520"/>
          </a:xfrm>
          <a:prstGeom prst="rect">
            <a:avLst/>
          </a:prstGeom>
        </p:spPr>
      </p:pic>
      <p:sp>
        <p:nvSpPr>
          <p:cNvPr id="13" name="TextBox 12">
            <a:extLst>
              <a:ext uri="{FF2B5EF4-FFF2-40B4-BE49-F238E27FC236}">
                <a16:creationId xmlns:a16="http://schemas.microsoft.com/office/drawing/2014/main" id="{182569C0-854F-E0F7-B237-8D74BF5BC523}"/>
              </a:ext>
            </a:extLst>
          </p:cNvPr>
          <p:cNvSpPr txBox="1"/>
          <p:nvPr/>
        </p:nvSpPr>
        <p:spPr>
          <a:xfrm>
            <a:off x="6749917" y="3749456"/>
            <a:ext cx="5369177" cy="2893100"/>
          </a:xfrm>
          <a:prstGeom prst="rect">
            <a:avLst/>
          </a:prstGeom>
          <a:noFill/>
        </p:spPr>
        <p:txBody>
          <a:bodyPr wrap="square" rtlCol="0">
            <a:spAutoFit/>
          </a:bodyPr>
          <a:lstStyle/>
          <a:p>
            <a:pPr marL="285750" indent="-285750">
              <a:buFont typeface="Arial" panose="020B0604020202020204" pitchFamily="34" charset="0"/>
              <a:buChar char="•"/>
            </a:pPr>
            <a:r>
              <a:rPr lang="en-IN" sz="1400" b="1" dirty="0"/>
              <a:t>Business Shutdown and Competitor switch</a:t>
            </a:r>
            <a:r>
              <a:rPr lang="en-IN" sz="1400" dirty="0"/>
              <a:t> dominated the churn reasons in NAMER but a noticeable 13% were due to unsatisfactory service and feature unavailability.</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Aligning with the overall trend , </a:t>
            </a:r>
            <a:r>
              <a:rPr lang="en-IN" sz="1400" b="1" dirty="0"/>
              <a:t>medium ($1k-$5k) and low(&lt;$1k) value accounts accounted for  90% of churn</a:t>
            </a:r>
            <a:r>
              <a:rPr lang="en-IN" sz="1400" dirty="0"/>
              <a:t>. </a:t>
            </a:r>
          </a:p>
          <a:p>
            <a:pPr marL="285750" indent="-285750">
              <a:buFont typeface="Arial" panose="020B0604020202020204" pitchFamily="34" charset="0"/>
              <a:buChar char="•"/>
            </a:pPr>
            <a:r>
              <a:rPr lang="en-IN" sz="1400" dirty="0"/>
              <a:t>But the 4% High and Very High customers churned due to unsatisfactory service and feature unavailability which was an area of concern.</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b="1" dirty="0"/>
              <a:t>70% of churned customers were new (&lt;2 years) </a:t>
            </a:r>
            <a:r>
              <a:rPr lang="en-IN" sz="1400" dirty="0"/>
              <a:t>and in this cohort </a:t>
            </a:r>
            <a:r>
              <a:rPr lang="en-IN" sz="1400" b="1" dirty="0"/>
              <a:t>majority (43%) were medium value accounts ($1k-$5k)</a:t>
            </a:r>
            <a:r>
              <a:rPr lang="en-IN" sz="1400" dirty="0"/>
              <a:t> but also a noticeable 5% were medium-high value accounts. </a:t>
            </a:r>
            <a:endParaRPr lang="en-GB" sz="1400" dirty="0"/>
          </a:p>
        </p:txBody>
      </p:sp>
    </p:spTree>
    <p:extLst>
      <p:ext uri="{BB962C8B-B14F-4D97-AF65-F5344CB8AC3E}">
        <p14:creationId xmlns:p14="http://schemas.microsoft.com/office/powerpoint/2010/main" val="292473621"/>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AA54-B3E8-F79F-FE46-57C88D6C602E}"/>
              </a:ext>
            </a:extLst>
          </p:cNvPr>
          <p:cNvSpPr txBox="1">
            <a:spLocks/>
          </p:cNvSpPr>
          <p:nvPr/>
        </p:nvSpPr>
        <p:spPr>
          <a:xfrm>
            <a:off x="0" y="0"/>
            <a:ext cx="12192000" cy="594360"/>
          </a:xfrm>
          <a:prstGeom prst="rect">
            <a:avLst/>
          </a:prstGeom>
          <a:solidFill>
            <a:schemeClr val="bg2">
              <a:lumMod val="10%"/>
            </a:schemeClr>
          </a:solidFill>
        </p:spPr>
        <p:style>
          <a:lnRef idx="3">
            <a:schemeClr val="lt1"/>
          </a:lnRef>
          <a:fillRef idx="1">
            <a:schemeClr val="accent1"/>
          </a:fillRef>
          <a:effectRef idx="1">
            <a:schemeClr val="accent1"/>
          </a:effectRef>
          <a:fontRef idx="minor">
            <a:schemeClr val="lt1"/>
          </a:fontRef>
        </p:style>
        <p:txBody>
          <a:bodyPr>
            <a:normAutofit/>
          </a:bodyPr>
          <a:lstStyle>
            <a:lvl1pPr algn="l" defTabSz="914400" rtl="0" eaLnBrk="1" latinLnBrk="0" hangingPunct="1">
              <a:lnSpc>
                <a:spcPct val="9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latin typeface="Aparajita" panose="020B0502040204020203" pitchFamily="18" charset="0"/>
                <a:ea typeface="Calibri" panose="020F0502020204030204" pitchFamily="34" charset="0"/>
                <a:cs typeface="Aparajita" panose="020B0502040204020203" pitchFamily="18" charset="0"/>
              </a:rPr>
              <a:t>EMEA- Region Wise Insights</a:t>
            </a:r>
            <a:endParaRPr lang="en-GB" dirty="0">
              <a:latin typeface="Aparajita" panose="020B0502040204020203" pitchFamily="18" charset="0"/>
              <a:ea typeface="Calibri" panose="020F0502020204030204" pitchFamily="34" charset="0"/>
              <a:cs typeface="Aparajita" panose="020B0502040204020203" pitchFamily="18" charset="0"/>
            </a:endParaRPr>
          </a:p>
        </p:txBody>
      </p:sp>
      <p:pic>
        <p:nvPicPr>
          <p:cNvPr id="4" name="Picture 3">
            <a:extLst>
              <a:ext uri="{FF2B5EF4-FFF2-40B4-BE49-F238E27FC236}">
                <a16:creationId xmlns:a16="http://schemas.microsoft.com/office/drawing/2014/main" id="{27FCFDAB-7003-4844-F27C-E7BA886878E5}"/>
              </a:ext>
            </a:extLst>
          </p:cNvPr>
          <p:cNvPicPr>
            <a:picLocks noChangeAspect="1"/>
          </p:cNvPicPr>
          <p:nvPr/>
        </p:nvPicPr>
        <p:blipFill>
          <a:blip r:embed="rId2"/>
          <a:stretch>
            <a:fillRect/>
          </a:stretch>
        </p:blipFill>
        <p:spPr>
          <a:xfrm>
            <a:off x="88596" y="704088"/>
            <a:ext cx="5452668" cy="2595400"/>
          </a:xfrm>
          <a:prstGeom prst="rect">
            <a:avLst/>
          </a:prstGeom>
        </p:spPr>
      </p:pic>
      <p:pic>
        <p:nvPicPr>
          <p:cNvPr id="8" name="Picture 7">
            <a:extLst>
              <a:ext uri="{FF2B5EF4-FFF2-40B4-BE49-F238E27FC236}">
                <a16:creationId xmlns:a16="http://schemas.microsoft.com/office/drawing/2014/main" id="{00D14660-06F0-F72F-DDFF-6056EB4105D7}"/>
              </a:ext>
            </a:extLst>
          </p:cNvPr>
          <p:cNvPicPr>
            <a:picLocks noChangeAspect="1"/>
          </p:cNvPicPr>
          <p:nvPr/>
        </p:nvPicPr>
        <p:blipFill>
          <a:blip r:embed="rId3"/>
          <a:stretch>
            <a:fillRect/>
          </a:stretch>
        </p:blipFill>
        <p:spPr>
          <a:xfrm>
            <a:off x="6210781" y="692683"/>
            <a:ext cx="5981219" cy="2802413"/>
          </a:xfrm>
          <a:prstGeom prst="rect">
            <a:avLst/>
          </a:prstGeom>
        </p:spPr>
      </p:pic>
      <p:pic>
        <p:nvPicPr>
          <p:cNvPr id="10" name="Picture 9">
            <a:extLst>
              <a:ext uri="{FF2B5EF4-FFF2-40B4-BE49-F238E27FC236}">
                <a16:creationId xmlns:a16="http://schemas.microsoft.com/office/drawing/2014/main" id="{F2EE8424-D3C0-5585-7A28-F9FA927B0CCF}"/>
              </a:ext>
            </a:extLst>
          </p:cNvPr>
          <p:cNvPicPr>
            <a:picLocks noChangeAspect="1"/>
          </p:cNvPicPr>
          <p:nvPr/>
        </p:nvPicPr>
        <p:blipFill>
          <a:blip r:embed="rId4"/>
          <a:stretch>
            <a:fillRect/>
          </a:stretch>
        </p:blipFill>
        <p:spPr>
          <a:xfrm>
            <a:off x="0" y="3523259"/>
            <a:ext cx="6797555" cy="3027226"/>
          </a:xfrm>
          <a:prstGeom prst="rect">
            <a:avLst/>
          </a:prstGeom>
        </p:spPr>
      </p:pic>
      <p:sp>
        <p:nvSpPr>
          <p:cNvPr id="11" name="TextBox 10">
            <a:extLst>
              <a:ext uri="{FF2B5EF4-FFF2-40B4-BE49-F238E27FC236}">
                <a16:creationId xmlns:a16="http://schemas.microsoft.com/office/drawing/2014/main" id="{B95AC9FB-4D83-A5BD-FEB2-3D8438B7019A}"/>
              </a:ext>
            </a:extLst>
          </p:cNvPr>
          <p:cNvSpPr txBox="1"/>
          <p:nvPr/>
        </p:nvSpPr>
        <p:spPr>
          <a:xfrm>
            <a:off x="6720839" y="3495096"/>
            <a:ext cx="5553457" cy="3323987"/>
          </a:xfrm>
          <a:prstGeom prst="rect">
            <a:avLst/>
          </a:prstGeom>
          <a:noFill/>
        </p:spPr>
        <p:txBody>
          <a:bodyPr wrap="square" rtlCol="0">
            <a:spAutoFit/>
          </a:bodyPr>
          <a:lstStyle/>
          <a:p>
            <a:endParaRPr lang="en-IN" sz="1400" b="1" dirty="0"/>
          </a:p>
          <a:p>
            <a:pPr marL="285750" indent="-285750">
              <a:buFont typeface="Arial" panose="020B0604020202020204" pitchFamily="34" charset="0"/>
              <a:buChar char="•"/>
            </a:pPr>
            <a:r>
              <a:rPr lang="en-IN" sz="1400" b="1" dirty="0"/>
              <a:t>Competitor switch dominated the churn reason more in EMEA</a:t>
            </a:r>
            <a:r>
              <a:rPr lang="en-IN" sz="1400" dirty="0"/>
              <a:t> than NAMER but a similar 12% were due to unsatisfactory service and feature unavailability.</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b="1" dirty="0"/>
              <a:t>Medium and low value accounts accounted for 85% of churn</a:t>
            </a:r>
            <a:r>
              <a:rPr lang="en-IN" sz="1400" dirty="0"/>
              <a:t>. But almost double the Medium-High ($5k-$10k) accounts churned than NAMER. </a:t>
            </a:r>
          </a:p>
          <a:p>
            <a:pPr marL="285750" indent="-285750">
              <a:buFont typeface="Arial" panose="020B0604020202020204" pitchFamily="34" charset="0"/>
              <a:buChar char="•"/>
            </a:pPr>
            <a:r>
              <a:rPr lang="en-IN" sz="1400" dirty="0"/>
              <a:t>4% of churned customers were High and Very High value and churned majorly due to business shutdown.</a:t>
            </a:r>
          </a:p>
          <a:p>
            <a:endParaRPr lang="en-IN" sz="1400" dirty="0"/>
          </a:p>
          <a:p>
            <a:pPr marL="285750" indent="-285750">
              <a:buFont typeface="Arial" panose="020B0604020202020204" pitchFamily="34" charset="0"/>
              <a:buChar char="•"/>
            </a:pPr>
            <a:r>
              <a:rPr lang="en-IN" sz="1400" b="1" dirty="0"/>
              <a:t>80% of churned customers were new (&lt;2 years)</a:t>
            </a:r>
            <a:r>
              <a:rPr lang="en-IN" sz="1400" dirty="0"/>
              <a:t> and in this cohort </a:t>
            </a:r>
            <a:r>
              <a:rPr lang="en-IN" sz="1400" b="1" dirty="0"/>
              <a:t>more than 50% were low and medium value</a:t>
            </a:r>
            <a:r>
              <a:rPr lang="en-IN" sz="1400" dirty="0"/>
              <a:t> accounts ($1k-$5k) but also a noticeable 8% were medium-high value accounts. </a:t>
            </a:r>
            <a:endParaRPr lang="en-GB" sz="1400" dirty="0"/>
          </a:p>
        </p:txBody>
      </p:sp>
    </p:spTree>
    <p:extLst>
      <p:ext uri="{BB962C8B-B14F-4D97-AF65-F5344CB8AC3E}">
        <p14:creationId xmlns:p14="http://schemas.microsoft.com/office/powerpoint/2010/main" val="1640362822"/>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AA54-B3E8-F79F-FE46-57C88D6C602E}"/>
              </a:ext>
            </a:extLst>
          </p:cNvPr>
          <p:cNvSpPr txBox="1">
            <a:spLocks/>
          </p:cNvSpPr>
          <p:nvPr/>
        </p:nvSpPr>
        <p:spPr>
          <a:xfrm>
            <a:off x="0" y="0"/>
            <a:ext cx="12192000" cy="621792"/>
          </a:xfrm>
          <a:prstGeom prst="rect">
            <a:avLst/>
          </a:prstGeom>
          <a:solidFill>
            <a:schemeClr val="bg2">
              <a:lumMod val="10%"/>
            </a:schemeClr>
          </a:solidFill>
        </p:spPr>
        <p:style>
          <a:lnRef idx="3">
            <a:schemeClr val="lt1"/>
          </a:lnRef>
          <a:fillRef idx="1">
            <a:schemeClr val="accent1"/>
          </a:fillRef>
          <a:effectRef idx="1">
            <a:schemeClr val="accent1"/>
          </a:effectRef>
          <a:fontRef idx="minor">
            <a:schemeClr val="lt1"/>
          </a:fontRef>
        </p:style>
        <p:txBody>
          <a:bodyPr>
            <a:normAutofit/>
          </a:bodyPr>
          <a:lstStyle>
            <a:lvl1pPr algn="l" defTabSz="914400" rtl="0" eaLnBrk="1" latinLnBrk="0" hangingPunct="1">
              <a:lnSpc>
                <a:spcPct val="9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latin typeface="Aparajita" panose="020B0502040204020203" pitchFamily="18" charset="0"/>
                <a:ea typeface="Calibri" panose="020F0502020204030204" pitchFamily="34" charset="0"/>
                <a:cs typeface="Aparajita" panose="020B0502040204020203" pitchFamily="18" charset="0"/>
              </a:rPr>
              <a:t>APAC- Region Wise Insights</a:t>
            </a:r>
            <a:endParaRPr lang="en-GB" dirty="0">
              <a:latin typeface="Aparajita" panose="020B0502040204020203" pitchFamily="18" charset="0"/>
              <a:ea typeface="Calibri" panose="020F0502020204030204" pitchFamily="34" charset="0"/>
              <a:cs typeface="Aparajita" panose="020B0502040204020203" pitchFamily="18" charset="0"/>
            </a:endParaRPr>
          </a:p>
        </p:txBody>
      </p:sp>
      <p:pic>
        <p:nvPicPr>
          <p:cNvPr id="4" name="Picture 3">
            <a:extLst>
              <a:ext uri="{FF2B5EF4-FFF2-40B4-BE49-F238E27FC236}">
                <a16:creationId xmlns:a16="http://schemas.microsoft.com/office/drawing/2014/main" id="{4495C68D-1544-9941-FBB0-87EB974A99CC}"/>
              </a:ext>
            </a:extLst>
          </p:cNvPr>
          <p:cNvPicPr>
            <a:picLocks noChangeAspect="1"/>
          </p:cNvPicPr>
          <p:nvPr/>
        </p:nvPicPr>
        <p:blipFill>
          <a:blip r:embed="rId2"/>
          <a:stretch>
            <a:fillRect/>
          </a:stretch>
        </p:blipFill>
        <p:spPr>
          <a:xfrm>
            <a:off x="85345" y="650609"/>
            <a:ext cx="5811942" cy="2834640"/>
          </a:xfrm>
          <a:prstGeom prst="rect">
            <a:avLst/>
          </a:prstGeom>
        </p:spPr>
      </p:pic>
      <p:pic>
        <p:nvPicPr>
          <p:cNvPr id="8" name="Picture 7">
            <a:extLst>
              <a:ext uri="{FF2B5EF4-FFF2-40B4-BE49-F238E27FC236}">
                <a16:creationId xmlns:a16="http://schemas.microsoft.com/office/drawing/2014/main" id="{B1E5ABF4-83A8-DCD9-D089-22055EDE26FD}"/>
              </a:ext>
            </a:extLst>
          </p:cNvPr>
          <p:cNvPicPr>
            <a:picLocks noChangeAspect="1"/>
          </p:cNvPicPr>
          <p:nvPr/>
        </p:nvPicPr>
        <p:blipFill>
          <a:blip r:embed="rId3"/>
          <a:stretch>
            <a:fillRect/>
          </a:stretch>
        </p:blipFill>
        <p:spPr>
          <a:xfrm>
            <a:off x="0" y="3823775"/>
            <a:ext cx="6693408" cy="3008623"/>
          </a:xfrm>
          <a:prstGeom prst="rect">
            <a:avLst/>
          </a:prstGeom>
        </p:spPr>
      </p:pic>
      <p:pic>
        <p:nvPicPr>
          <p:cNvPr id="10" name="Picture 9">
            <a:extLst>
              <a:ext uri="{FF2B5EF4-FFF2-40B4-BE49-F238E27FC236}">
                <a16:creationId xmlns:a16="http://schemas.microsoft.com/office/drawing/2014/main" id="{18B57DD9-AC0F-053F-C76A-6CA5D3F3D08C}"/>
              </a:ext>
            </a:extLst>
          </p:cNvPr>
          <p:cNvPicPr>
            <a:picLocks noChangeAspect="1"/>
          </p:cNvPicPr>
          <p:nvPr/>
        </p:nvPicPr>
        <p:blipFill>
          <a:blip r:embed="rId4"/>
          <a:stretch>
            <a:fillRect/>
          </a:stretch>
        </p:blipFill>
        <p:spPr>
          <a:xfrm>
            <a:off x="6082581" y="650609"/>
            <a:ext cx="6109419" cy="3035170"/>
          </a:xfrm>
          <a:prstGeom prst="rect">
            <a:avLst/>
          </a:prstGeom>
        </p:spPr>
      </p:pic>
      <p:sp>
        <p:nvSpPr>
          <p:cNvPr id="11" name="TextBox 10">
            <a:extLst>
              <a:ext uri="{FF2B5EF4-FFF2-40B4-BE49-F238E27FC236}">
                <a16:creationId xmlns:a16="http://schemas.microsoft.com/office/drawing/2014/main" id="{A8D08263-C7C2-2B16-A957-F7B01E3F94F3}"/>
              </a:ext>
            </a:extLst>
          </p:cNvPr>
          <p:cNvSpPr txBox="1"/>
          <p:nvPr/>
        </p:nvSpPr>
        <p:spPr>
          <a:xfrm>
            <a:off x="6566904" y="3723855"/>
            <a:ext cx="5625095" cy="3108543"/>
          </a:xfrm>
          <a:prstGeom prst="rect">
            <a:avLst/>
          </a:prstGeom>
          <a:noFill/>
        </p:spPr>
        <p:txBody>
          <a:bodyPr wrap="square" rtlCol="0">
            <a:spAutoFit/>
          </a:bodyPr>
          <a:lstStyle/>
          <a:p>
            <a:pPr marL="285750" indent="-285750">
              <a:buFont typeface="Arial" panose="020B0604020202020204" pitchFamily="34" charset="0"/>
              <a:buChar char="•"/>
            </a:pPr>
            <a:r>
              <a:rPr lang="en-IN" sz="1400" b="1" dirty="0"/>
              <a:t>Competitor switch dominated the churn more in APAC </a:t>
            </a:r>
            <a:r>
              <a:rPr lang="en-IN" sz="1400" dirty="0"/>
              <a:t>than NAMER and EMEA and 15% of churned customers left due to unsatisfactory service and feature unavailability.</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b="1" dirty="0"/>
              <a:t>Medium and low value accounts accounted for 90% </a:t>
            </a:r>
            <a:r>
              <a:rPr lang="en-IN" sz="1400" dirty="0"/>
              <a:t>of churn in APAC.</a:t>
            </a:r>
          </a:p>
          <a:p>
            <a:pPr marL="285750" indent="-285750">
              <a:buFont typeface="Arial" panose="020B0604020202020204" pitchFamily="34" charset="0"/>
              <a:buChar char="•"/>
            </a:pPr>
            <a:r>
              <a:rPr lang="en-IN" sz="1400" dirty="0"/>
              <a:t>A lower 2.5% of churned customers were High and Very High value (&gt;$10k) who churned majorly due to feature unavailability.</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b="1" dirty="0"/>
              <a:t>60% of churned customers were new (&lt;2 years)</a:t>
            </a:r>
            <a:r>
              <a:rPr lang="en-IN" sz="1400" dirty="0"/>
              <a:t> and in this cohort majority were low and medium value accounts ($1k-$5k) but also a noticeable 8% were medium-high value accounts.</a:t>
            </a:r>
          </a:p>
          <a:p>
            <a:pPr marL="285750" indent="-285750">
              <a:buFont typeface="Arial" panose="020B0604020202020204" pitchFamily="34" charset="0"/>
              <a:buChar char="•"/>
            </a:pPr>
            <a:r>
              <a:rPr lang="en-IN" sz="1400" dirty="0"/>
              <a:t>But concerningly, </a:t>
            </a:r>
            <a:r>
              <a:rPr lang="en-IN" sz="1400" b="1" dirty="0"/>
              <a:t>30% of churn was established customers </a:t>
            </a:r>
            <a:r>
              <a:rPr lang="en-IN" sz="1400" dirty="0"/>
              <a:t>(2-4 years) and highest of the three regions. </a:t>
            </a:r>
            <a:endParaRPr lang="en-GB" sz="1400" dirty="0"/>
          </a:p>
        </p:txBody>
      </p:sp>
    </p:spTree>
    <p:extLst>
      <p:ext uri="{BB962C8B-B14F-4D97-AF65-F5344CB8AC3E}">
        <p14:creationId xmlns:p14="http://schemas.microsoft.com/office/powerpoint/2010/main" val="1682802183"/>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5A401-0ED4-CFBA-1504-D532D5E15291}"/>
              </a:ext>
            </a:extLst>
          </p:cNvPr>
          <p:cNvSpPr txBox="1"/>
          <p:nvPr/>
        </p:nvSpPr>
        <p:spPr>
          <a:xfrm>
            <a:off x="0" y="0"/>
            <a:ext cx="12192000" cy="547842"/>
          </a:xfrm>
          <a:prstGeom prst="rect">
            <a:avLst/>
          </a:prstGeom>
          <a:solidFill>
            <a:schemeClr val="bg2">
              <a:lumMod val="10%"/>
            </a:schemeClr>
          </a:solidFill>
        </p:spPr>
        <p:style>
          <a:lnRef idx="3">
            <a:schemeClr val="lt1"/>
          </a:lnRef>
          <a:fillRef idx="1">
            <a:schemeClr val="accent1"/>
          </a:fillRef>
          <a:effectRef idx="1">
            <a:schemeClr val="accent1"/>
          </a:effectRef>
          <a:fontRef idx="minor">
            <a:schemeClr val="lt1"/>
          </a:fontRef>
        </p:style>
        <p:txBody>
          <a:bodyPr>
            <a:normAutofit/>
          </a:bodyPr>
          <a:lstStyle>
            <a:defPPr>
              <a:defRPr lang="en-US"/>
            </a:defPPr>
            <a:lvl1pPr algn="ctr">
              <a:lnSpc>
                <a:spcPct val="90%"/>
              </a:lnSpc>
              <a:spcBef>
                <a:spcPct val="0%"/>
              </a:spcBef>
              <a:buNone/>
              <a:defRPr sz="3200">
                <a:solidFill>
                  <a:schemeClr val="lt1"/>
                </a:solidFill>
                <a:latin typeface="Aparajita" panose="020B0502040204020203" pitchFamily="18" charset="0"/>
                <a:ea typeface="Calibri" panose="020F0502020204030204" pitchFamily="34" charset="0"/>
                <a:cs typeface="Aparajita" panose="020B05020402040202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a:t>Key Takeaways</a:t>
            </a:r>
            <a:endParaRPr lang="en-GB" dirty="0"/>
          </a:p>
        </p:txBody>
      </p:sp>
      <p:sp>
        <p:nvSpPr>
          <p:cNvPr id="4" name="TextBox 3">
            <a:extLst>
              <a:ext uri="{FF2B5EF4-FFF2-40B4-BE49-F238E27FC236}">
                <a16:creationId xmlns:a16="http://schemas.microsoft.com/office/drawing/2014/main" id="{F3F47E0F-9E4D-F5B5-7867-36362BA30A71}"/>
              </a:ext>
            </a:extLst>
          </p:cNvPr>
          <p:cNvSpPr txBox="1"/>
          <p:nvPr/>
        </p:nvSpPr>
        <p:spPr>
          <a:xfrm>
            <a:off x="0" y="547842"/>
            <a:ext cx="4626864" cy="4370427"/>
          </a:xfrm>
          <a:prstGeom prst="rect">
            <a:avLst/>
          </a:prstGeom>
          <a:noFill/>
        </p:spPr>
        <p:txBody>
          <a:bodyPr wrap="square" rtlCol="0">
            <a:spAutoFit/>
          </a:bodyPr>
          <a:lstStyle/>
          <a:p>
            <a:pPr algn="ctr"/>
            <a:r>
              <a:rPr lang="en-IN" sz="2000" b="1" dirty="0">
                <a:solidFill>
                  <a:schemeClr val="accent6">
                    <a:lumMod val="75%"/>
                  </a:schemeClr>
                </a:solidFill>
              </a:rPr>
              <a:t>Silver Linings</a:t>
            </a:r>
          </a:p>
          <a:p>
            <a:endParaRPr lang="en-IN" dirty="0"/>
          </a:p>
          <a:p>
            <a:pPr marL="285750" indent="-285750">
              <a:buFont typeface="Arial" panose="020B0604020202020204" pitchFamily="34" charset="0"/>
              <a:buChar char="•"/>
            </a:pPr>
            <a:r>
              <a:rPr lang="en-IN" sz="1600" dirty="0"/>
              <a:t>Only 18% of churned customers cited internal reasons like unsatisfactory service, feature unavailability and pricing.</a:t>
            </a:r>
          </a:p>
          <a:p>
            <a:endParaRPr lang="en-IN" sz="1600" dirty="0"/>
          </a:p>
          <a:p>
            <a:pPr marL="285750" indent="-285750">
              <a:buFont typeface="Arial" panose="020B0604020202020204" pitchFamily="34" charset="0"/>
              <a:buChar char="•"/>
            </a:pPr>
            <a:r>
              <a:rPr lang="en-IN" sz="1600" dirty="0"/>
              <a:t>Only 4% of the churned accounts were High and Very High value accounts with ARR &gt;$10k which reflected high quality enterprise account support and product fit for large businesses as well.</a:t>
            </a:r>
          </a:p>
          <a:p>
            <a:endParaRPr lang="en-IN" sz="1600" dirty="0"/>
          </a:p>
          <a:p>
            <a:pPr marL="285750" indent="-285750">
              <a:buFont typeface="Arial" panose="020B0604020202020204" pitchFamily="34" charset="0"/>
              <a:buChar char="•"/>
            </a:pPr>
            <a:r>
              <a:rPr lang="en-IN" sz="1600" dirty="0"/>
              <a:t>Long term customers (lifetime&gt; 4 years) made up only 8% of the churn volume which showcased a loyal customer base and long -term value realised through the product.</a:t>
            </a:r>
          </a:p>
          <a:p>
            <a:endParaRPr lang="en-IN" sz="1600" dirty="0"/>
          </a:p>
        </p:txBody>
      </p:sp>
      <p:sp>
        <p:nvSpPr>
          <p:cNvPr id="5" name="TextBox 4">
            <a:extLst>
              <a:ext uri="{FF2B5EF4-FFF2-40B4-BE49-F238E27FC236}">
                <a16:creationId xmlns:a16="http://schemas.microsoft.com/office/drawing/2014/main" id="{825451AE-9D0E-F9E1-05C7-F8EBB6292091}"/>
              </a:ext>
            </a:extLst>
          </p:cNvPr>
          <p:cNvSpPr txBox="1"/>
          <p:nvPr/>
        </p:nvSpPr>
        <p:spPr>
          <a:xfrm>
            <a:off x="5385816" y="547842"/>
            <a:ext cx="6656832" cy="5355312"/>
          </a:xfrm>
          <a:prstGeom prst="rect">
            <a:avLst/>
          </a:prstGeom>
          <a:noFill/>
        </p:spPr>
        <p:txBody>
          <a:bodyPr wrap="square" rtlCol="0">
            <a:spAutoFit/>
          </a:bodyPr>
          <a:lstStyle/>
          <a:p>
            <a:pPr algn="ctr"/>
            <a:r>
              <a:rPr lang="en-IN" sz="2000" b="1" dirty="0">
                <a:solidFill>
                  <a:srgbClr val="C00000"/>
                </a:solidFill>
              </a:rPr>
              <a:t>Needs Attention</a:t>
            </a:r>
          </a:p>
          <a:p>
            <a:endParaRPr lang="en-IN" sz="1400" dirty="0"/>
          </a:p>
          <a:p>
            <a:pPr marL="285750" indent="-285750">
              <a:buFont typeface="Arial" panose="020B0604020202020204" pitchFamily="34" charset="0"/>
              <a:buChar char="•"/>
            </a:pPr>
            <a:r>
              <a:rPr lang="en-IN" sz="1400" dirty="0"/>
              <a:t>All three regions saw a significant number of switches to competitor with over 40% of cases in APAC and EMEA. </a:t>
            </a:r>
          </a:p>
          <a:p>
            <a:endParaRPr lang="en-IN" sz="1400" dirty="0"/>
          </a:p>
          <a:p>
            <a:pPr marL="285750" indent="-285750">
              <a:buFont typeface="Arial" panose="020B0604020202020204" pitchFamily="34" charset="0"/>
              <a:buChar char="•"/>
            </a:pPr>
            <a:r>
              <a:rPr lang="en-IN" sz="1400" dirty="0"/>
              <a:t>Competitor comparative analysis could be conducted to identify influencers like pricing, features, local language support etc.</a:t>
            </a:r>
          </a:p>
          <a:p>
            <a:endParaRPr lang="en-IN" sz="1400" dirty="0"/>
          </a:p>
          <a:p>
            <a:pPr marL="285750" indent="-285750">
              <a:buFont typeface="Arial" panose="020B0604020202020204" pitchFamily="34" charset="0"/>
              <a:buChar char="•"/>
            </a:pPr>
            <a:r>
              <a:rPr lang="en-IN" sz="1400" dirty="0"/>
              <a:t>Vast majority of Very High and High value churned accounts (&gt;$10k) resulted in cancellations.  In APAC and EMEA, these cohorts cited Unsatisfactory service and Feature unavailability as the  predominant reasons.  CSAT surveys could shed light on potential influences and areas of improvement could be identified.</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key cohort of concern were the </a:t>
            </a:r>
            <a:r>
              <a:rPr lang="en-IN" sz="1400" b="1" dirty="0"/>
              <a:t>low ($1K) and medium ($1k-$5k) value New customers (&lt;2 years) </a:t>
            </a:r>
            <a:r>
              <a:rPr lang="en-IN" sz="1400" dirty="0"/>
              <a:t>and accounted for over 50% of the churned accounts across all the regions.</a:t>
            </a:r>
          </a:p>
          <a:p>
            <a:endParaRPr lang="en-IN" sz="1400" dirty="0"/>
          </a:p>
          <a:p>
            <a:pPr marL="285750" indent="-285750">
              <a:buFont typeface="Arial" panose="020B0604020202020204" pitchFamily="34" charset="0"/>
              <a:buChar char="•"/>
            </a:pPr>
            <a:r>
              <a:rPr lang="en-IN" sz="1400" dirty="0"/>
              <a:t>Though  it is widely accepted that retaining old customers is more valuable and cost effective than acquiring new ones,  but there is a need to acquire new customers who can become potential loyalists in the future. </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But a high volume, 69% of the churned customers were new with a lifetime of &lt; 2 years which requires introspection into post go-live engagement,  support and adoption.</a:t>
            </a:r>
          </a:p>
        </p:txBody>
      </p:sp>
    </p:spTree>
    <p:extLst>
      <p:ext uri="{BB962C8B-B14F-4D97-AF65-F5344CB8AC3E}">
        <p14:creationId xmlns:p14="http://schemas.microsoft.com/office/powerpoint/2010/main" val="3253774684"/>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CB24DE-0BAD-B545-BB21-50E4E61909B8}"/>
              </a:ext>
            </a:extLst>
          </p:cNvPr>
          <p:cNvPicPr>
            <a:picLocks noChangeAspect="1"/>
          </p:cNvPicPr>
          <p:nvPr/>
        </p:nvPicPr>
        <p:blipFill>
          <a:blip r:embed="rId3"/>
          <a:stretch>
            <a:fillRect/>
          </a:stretch>
        </p:blipFill>
        <p:spPr>
          <a:xfrm>
            <a:off x="169164" y="575142"/>
            <a:ext cx="11853672" cy="6182274"/>
          </a:xfrm>
          <a:prstGeom prst="rect">
            <a:avLst/>
          </a:prstGeom>
        </p:spPr>
      </p:pic>
      <p:sp>
        <p:nvSpPr>
          <p:cNvPr id="2" name="TextBox 1">
            <a:extLst>
              <a:ext uri="{FF2B5EF4-FFF2-40B4-BE49-F238E27FC236}">
                <a16:creationId xmlns:a16="http://schemas.microsoft.com/office/drawing/2014/main" id="{D2CE850D-F2D4-00AB-112D-1D4F1C83E95A}"/>
              </a:ext>
            </a:extLst>
          </p:cNvPr>
          <p:cNvSpPr txBox="1"/>
          <p:nvPr/>
        </p:nvSpPr>
        <p:spPr>
          <a:xfrm>
            <a:off x="0" y="0"/>
            <a:ext cx="12192000" cy="400110"/>
          </a:xfrm>
          <a:prstGeom prst="rect">
            <a:avLst/>
          </a:prstGeom>
          <a:solidFill>
            <a:schemeClr val="tx1">
              <a:lumMod val="50%"/>
              <a:lumOff val="50%"/>
            </a:schemeClr>
          </a:solidFill>
        </p:spPr>
        <p:txBody>
          <a:bodyPr wrap="square" rtlCol="0">
            <a:spAutoFit/>
          </a:bodyPr>
          <a:lstStyle/>
          <a:p>
            <a:pPr algn="ctr"/>
            <a:r>
              <a:rPr lang="en-IN" sz="2000" b="1" dirty="0">
                <a:solidFill>
                  <a:schemeClr val="bg1"/>
                </a:solidFill>
              </a:rPr>
              <a:t>Dashboard Snapshots from </a:t>
            </a:r>
            <a:r>
              <a:rPr lang="en-IN" sz="2000" b="1" dirty="0" err="1">
                <a:solidFill>
                  <a:schemeClr val="bg1"/>
                </a:solidFill>
              </a:rPr>
              <a:t>PowerBI</a:t>
            </a:r>
            <a:endParaRPr lang="en-GB" sz="2000" b="1" dirty="0">
              <a:solidFill>
                <a:schemeClr val="bg1"/>
              </a:solidFill>
            </a:endParaRPr>
          </a:p>
        </p:txBody>
      </p:sp>
    </p:spTree>
    <p:extLst>
      <p:ext uri="{BB962C8B-B14F-4D97-AF65-F5344CB8AC3E}">
        <p14:creationId xmlns:p14="http://schemas.microsoft.com/office/powerpoint/2010/main" val="2268838213"/>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B04337-BF46-3CFA-5EAB-230F71EACA83}"/>
              </a:ext>
            </a:extLst>
          </p:cNvPr>
          <p:cNvPicPr>
            <a:picLocks noChangeAspect="1"/>
          </p:cNvPicPr>
          <p:nvPr/>
        </p:nvPicPr>
        <p:blipFill>
          <a:blip r:embed="rId2"/>
          <a:stretch>
            <a:fillRect/>
          </a:stretch>
        </p:blipFill>
        <p:spPr>
          <a:xfrm>
            <a:off x="0" y="19966"/>
            <a:ext cx="12192000" cy="6818068"/>
          </a:xfrm>
          <a:prstGeom prst="rect">
            <a:avLst/>
          </a:prstGeom>
        </p:spPr>
      </p:pic>
    </p:spTree>
    <p:extLst>
      <p:ext uri="{BB962C8B-B14F-4D97-AF65-F5344CB8AC3E}">
        <p14:creationId xmlns:p14="http://schemas.microsoft.com/office/powerpoint/2010/main" val="1321873043"/>
      </p:ext>
    </p:extLst>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12700" cap="flat" cmpd="sng" algn="ctr">
          <a:solidFill>
            <a:schemeClr val="phClr"/>
          </a:solidFill>
          <a:prstDash val="solid"/>
          <a:miter lim="800%"/>
        </a:ln>
        <a:ln w="19050" cap="flat" cmpd="sng" algn="ctr">
          <a:solidFill>
            <a:schemeClr val="phClr"/>
          </a:solidFill>
          <a:prstDash val="solid"/>
          <a:miter lim="800%"/>
        </a:ln>
        <a:ln w="2540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12700" cap="flat" cmpd="sng" algn="ctr">
          <a:solidFill>
            <a:schemeClr val="phClr"/>
          </a:solidFill>
          <a:prstDash val="solid"/>
          <a:miter lim="800%"/>
        </a:ln>
        <a:ln w="19050" cap="flat" cmpd="sng" algn="ctr">
          <a:solidFill>
            <a:schemeClr val="phClr"/>
          </a:solidFill>
          <a:prstDash val="solid"/>
          <a:miter lim="800%"/>
        </a:ln>
        <a:ln w="2540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purl.oclc.org/ooxml/officeDocument/extendedProperties" xmlns:vt="http://purl.oclc.org/ooxml/officeDocument/docPropsVTypes">
  <TotalTime>590</TotalTime>
  <Words>1897</Words>
  <Application>Microsoft Office PowerPoint</Application>
  <PresentationFormat>Widescreen</PresentationFormat>
  <Paragraphs>162</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Aparajita</vt:lpstr>
      <vt:lpstr>Aptos</vt:lpstr>
      <vt:lpstr>Aptos Display</vt:lpstr>
      <vt:lpstr>Arial</vt:lpstr>
      <vt:lpstr>Consolas</vt:lpstr>
      <vt:lpstr>Office Theme</vt:lpstr>
      <vt:lpstr>Churn Analysis 2020  Anirudh Balaji</vt:lpstr>
      <vt:lpstr>Executive Summary- Churned Customers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ARR-CSM Analysis 2023  Anirudh Balaji</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Anirudh Balaji</dc:creator>
  <cp:lastModifiedBy>Anirudh Balaji</cp:lastModifiedBy>
  <cp:revision>55</cp:revision>
  <dcterms:created xsi:type="dcterms:W3CDTF">2024-09-04T08:25:44Z</dcterms:created>
  <dcterms:modified xsi:type="dcterms:W3CDTF">2024-09-09T09:46:14Z</dcterms:modified>
</cp:coreProperties>
</file>