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dl.acm.org/doi/10.1145/2939672.2939785&#65532;&#65532;" TargetMode="External"/><Relationship Id="rId2" Type="http://schemas.openxmlformats.org/officeDocument/2006/relationships/hyperlink" Target="https://dl.acm.org/doi/10.1145/2939672.2939785&#65532;&#65532;" TargetMode="External"/><Relationship Id="rId3" Type="http://schemas.openxmlformats.org/officeDocument/2006/relationships/hyperlink" Target="https://dl.acm.org/doi/10.1145/2939672.2939785&#65532;&#65532;" TargetMode="External"/><Relationship Id="rId4" Type="http://schemas.openxmlformats.org/officeDocument/2006/relationships/hyperlink" Target="https://arxiv.org/abs/2201.11903&#65532;&#65532;" TargetMode="External"/><Relationship Id="rId5" Type="http://schemas.openxmlformats.org/officeDocument/2006/relationships/hyperlink" Target="https://arxiv.org/abs/2201.11903&#65532;&#65532;" TargetMode="External"/><Relationship Id="rId6" Type="http://schemas.openxmlformats.org/officeDocument/2006/relationships/hyperlink" Target="https://arxiv.org/abs/2201.11903&#65532;&#65532;" TargetMode="External"/><Relationship Id="rId7" Type="http://schemas.openxmlformats.org/officeDocument/2006/relationships/hyperlink" Target="https://arxiv.org/abs/2210.03629&#65532;&#65532;" TargetMode="External"/><Relationship Id="rId8" Type="http://schemas.openxmlformats.org/officeDocument/2006/relationships/hyperlink" Target="https://arxiv.org/abs/2210.03629&#65532;&#65532;" TargetMode="External"/><Relationship Id="rId9" Type="http://schemas.openxmlformats.org/officeDocument/2006/relationships/hyperlink" Target="https://arxiv.org/abs/2210.03629&#65532;&#65532;" TargetMode="External"/><Relationship Id="rId10" Type="http://schemas.openxmlformats.org/officeDocument/2006/relationships/hyperlink" Target="https://doi.org/10.1016/j.ijforecast.2017.11.001&#65532;&#65532;" TargetMode="External"/><Relationship Id="rId11" Type="http://schemas.openxmlformats.org/officeDocument/2006/relationships/hyperlink" Target="https://doi.org/10.1016/j.ijforecast.2017.11.001&#65532;&#65532;" TargetMode="External"/><Relationship Id="rId12" Type="http://schemas.openxmlformats.org/officeDocument/2006/relationships/hyperlink" Target="https://doi.org/10.1016/j.ijforecast.2017.11.001&#65532;&#65532;" TargetMode="External"/><Relationship Id="rId13" Type="http://schemas.openxmlformats.org/officeDocument/2006/relationships/hyperlink" Target="https://projecteuclid.org/euclid.bsmsp/1200512992&#65532;&#65532;" TargetMode="External"/><Relationship Id="rId14" Type="http://schemas.openxmlformats.org/officeDocument/2006/relationships/hyperlink" Target="https://projecteuclid.org/euclid.bsmsp/1200512992&#65532;&#65532;" TargetMode="External"/><Relationship Id="rId15" Type="http://schemas.openxmlformats.org/officeDocument/2006/relationships/hyperlink" Target="https://projecteuclid.org/euclid.bsmsp/1200512992&#65532;&#65532;" TargetMode="External"/><Relationship Id="rId16" Type="http://schemas.openxmlformats.org/officeDocument/2006/relationships/hyperlink" Target="https://www.cs.ubc.ca/~hutter/previous-earg/EmpAlgReadingGroup/TSP-JohMcg97.pdf&#65532;&#65532;" TargetMode="External"/><Relationship Id="rId17" Type="http://schemas.openxmlformats.org/officeDocument/2006/relationships/hyperlink" Target="https://www.cs.ubc.ca/~hutter/previous-earg/EmpAlgReadingGroup/TSP-JohMcg97.pdf&#65532;&#65532;" TargetMode="External"/><Relationship Id="rId18" Type="http://schemas.openxmlformats.org/officeDocument/2006/relationships/hyperlink" Target="https://www.cs.ubc.ca/~hutter/previous-earg/EmpAlgReadingGroup/TSP-JohMcg97.pdf&#65532;&#65532;" TargetMode="External"/><Relationship Id="rId19" Type="http://schemas.openxmlformats.org/officeDocument/2006/relationships/hyperlink" Target="https://developers.google.com/maps/documentation/distance-matrix/overview" TargetMode="External"/><Relationship Id="rId20" Type="http://schemas.openxmlformats.org/officeDocument/2006/relationships/slideLayout" Target="../slideLayouts/slideLayout10.xml"/><Relationship Id="rId2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31838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Veeva AI Insights: Empowering Sales Reps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091107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powerful suite of AI tools designed to revolutionize HCP engagement, optimize rep productivity, and enhance targeting efficiency in the pharmaceutical sales workflow.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198" y="549771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18" y="5505331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68478" y="5479256"/>
            <a:ext cx="1956792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Ani Sharma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350407"/>
            <a:ext cx="570785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Meeting Objectives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421850"/>
            <a:ext cx="185023" cy="1238964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242185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2920484"/>
            <a:ext cx="686121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valuable time today. We appreciate the opportunity to share our innovations.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364" y="3907631"/>
            <a:ext cx="185023" cy="1238964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7275552" y="39076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Demonstration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75552" y="4406265"/>
            <a:ext cx="649104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We'll showcase three impactful AI tools integrated directly into the Veeva CRM workflow.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0648" y="5393412"/>
            <a:ext cx="185023" cy="1238964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7645837" y="539341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Discussion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645837" y="5892046"/>
            <a:ext cx="612076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We're eager to explore how these solutions can address your specific challenges.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74820"/>
            <a:ext cx="623006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Smart HCP Targeting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7" y="5413593"/>
            <a:ext cx="336471" cy="4206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65923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65923" y="5929670"/>
            <a:ext cx="329315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HCP prioritization lacks consistency and data-driven insights.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5267563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82" y="5413593"/>
            <a:ext cx="336471" cy="4206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69687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069687" y="5929670"/>
            <a:ext cx="329315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technology ranks HCPs using prescription history, call data, and specialties.</a:t>
            </a:r>
            <a:endParaRPr lang="en-US" sz="1900" dirty="0"/>
          </a:p>
        </p:txBody>
      </p:sp>
      <p:sp>
        <p:nvSpPr>
          <p:cNvPr id="12" name="Shape 7"/>
          <p:cNvSpPr/>
          <p:nvPr/>
        </p:nvSpPr>
        <p:spPr>
          <a:xfrm>
            <a:off x="9671328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746" y="5413593"/>
            <a:ext cx="336471" cy="42064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73452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Your Benefit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73452" y="5929670"/>
            <a:ext cx="329315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Better-targeted calls and improved field efficiency drive results.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316712"/>
            <a:ext cx="624590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Next Best Action Assistant</a:t>
            </a:r>
            <a:endParaRPr lang="en-US" sz="35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8" y="2173724"/>
            <a:ext cx="987266" cy="1184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7173" y="2371130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Challenge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2147173" y="2770108"/>
            <a:ext cx="613302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Reps struggle to determine which actions drive the most impact.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358515"/>
            <a:ext cx="987266" cy="11847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7173" y="3555921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Solution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2147173" y="3954899"/>
            <a:ext cx="613302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assistant recommends timely, personalized actions.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4543306"/>
            <a:ext cx="987266" cy="11847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7173" y="4740712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Method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2147173" y="5139690"/>
            <a:ext cx="613302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Recommendations based on trends, segments, and recent activity.</a:t>
            </a:r>
            <a:endParaRPr lang="en-US" sz="15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5728097"/>
            <a:ext cx="987266" cy="11847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47173" y="5925502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2147173" y="6324481"/>
            <a:ext cx="613302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Increased call productivity and deeper HCP engagement.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664018"/>
            <a:ext cx="658451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TRx/NBRx Forecasting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98227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579733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Reps lack visibility into future prescription trends. This creates reactive rather than proactive approaches.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298227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3579733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forecasting using ARIMA/Prophet models predicts upcoming TRx and NBRx patterns by HCP.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372576" y="5282446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trendline visualizations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72576" y="6109097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selection and filtering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81354" y="298227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Value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81354" y="3579733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proactive planning and strategic resource allocation. Reps can anticipate needs before they arise.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774394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Geo-Routing Optimization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82140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369826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Reps waste valuable time with inefficient travel patterns.</a:t>
            </a:r>
            <a:endParaRPr lang="en-US" sz="19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11" y="3188137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Our Approach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3267" y="3369826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Routes optimized using urgency scoring and geographical clustering.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53" y="3572470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Technology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3267" y="5812869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Google Maps Distance Matrix API with intelligent sequencing.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219" y="5774412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Benefit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63798" y="5812869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Saves hours per week while improving territory coverage.</a:t>
            </a:r>
            <a:endParaRPr lang="en-US" sz="19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277" y="5390078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733901"/>
            <a:ext cx="7416403" cy="1332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Business Impact &amp; Next Steps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63798" y="2417921"/>
            <a:ext cx="3591044" cy="3197542"/>
          </a:xfrm>
          <a:prstGeom prst="roundRect">
            <a:avLst>
              <a:gd name="adj" fmla="val 1100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98233" y="2652355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Value Proposition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98233" y="3125986"/>
            <a:ext cx="31221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Modular, scalable tools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098233" y="3559612"/>
            <a:ext cx="31221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for real HCP workflows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098233" y="3993237"/>
            <a:ext cx="31221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Tangible productivity gains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4689277" y="2417921"/>
            <a:ext cx="3591044" cy="3197542"/>
          </a:xfrm>
          <a:prstGeom prst="roundRect">
            <a:avLst>
              <a:gd name="adj" fmla="val 1100"/>
            </a:avLst>
          </a:prstGeom>
          <a:solidFill>
            <a:srgbClr val="303132"/>
          </a:solidFill>
          <a:ln/>
        </p:spPr>
      </p:sp>
      <p:sp>
        <p:nvSpPr>
          <p:cNvPr id="10" name="Text 7"/>
          <p:cNvSpPr/>
          <p:nvPr/>
        </p:nvSpPr>
        <p:spPr>
          <a:xfrm>
            <a:off x="4923711" y="2652355"/>
            <a:ext cx="3122176" cy="666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Implementation Options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4923711" y="3459004"/>
            <a:ext cx="3122176" cy="70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Core features: targeting, actions, routing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23711" y="4244221"/>
            <a:ext cx="3122176" cy="70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Optional: forecasting, AI reviews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923711" y="5029438"/>
            <a:ext cx="31221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Phased rollout available</a:t>
            </a:r>
            <a:endParaRPr lang="en-US" sz="1800" dirty="0"/>
          </a:p>
        </p:txBody>
      </p:sp>
      <p:sp>
        <p:nvSpPr>
          <p:cNvPr id="14" name="Shape 11"/>
          <p:cNvSpPr/>
          <p:nvPr/>
        </p:nvSpPr>
        <p:spPr>
          <a:xfrm>
            <a:off x="863798" y="5849898"/>
            <a:ext cx="7416403" cy="1645682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5" name="Text 12"/>
          <p:cNvSpPr/>
          <p:nvPr/>
        </p:nvSpPr>
        <p:spPr>
          <a:xfrm>
            <a:off x="1098233" y="6084332"/>
            <a:ext cx="276867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Proposed Next Step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1098233" y="6557963"/>
            <a:ext cx="6947535" cy="70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 pilot team or territory for initial implementation. We look forward to your feedback.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1196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Thank You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902" y="2606873"/>
            <a:ext cx="2128957" cy="1362432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28" y="3238381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00675" y="2853690"/>
            <a:ext cx="337851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Transformative Results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400675" y="3352324"/>
            <a:ext cx="485036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Measurable ROI through enhanced productivity</a:t>
            </a:r>
            <a:endParaRPr lang="en-US" sz="1900" dirty="0"/>
          </a:p>
        </p:txBody>
      </p:sp>
      <p:sp>
        <p:nvSpPr>
          <p:cNvPr id="7" name="Shape 3"/>
          <p:cNvSpPr/>
          <p:nvPr/>
        </p:nvSpPr>
        <p:spPr>
          <a:xfrm>
            <a:off x="5215533" y="3984903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83" y="4030980"/>
            <a:ext cx="4257913" cy="1362432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847" y="4495205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65213" y="4277797"/>
            <a:ext cx="310003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Seamless Integration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65213" y="4776430"/>
            <a:ext cx="473142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Works within your existing Veeva environment</a:t>
            </a:r>
            <a:endParaRPr lang="en-US" sz="1900" dirty="0"/>
          </a:p>
        </p:txBody>
      </p:sp>
      <p:sp>
        <p:nvSpPr>
          <p:cNvPr id="12" name="Shape 6"/>
          <p:cNvSpPr/>
          <p:nvPr/>
        </p:nvSpPr>
        <p:spPr>
          <a:xfrm>
            <a:off x="6280071" y="5409009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5" y="5455087"/>
            <a:ext cx="6386870" cy="136243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5919311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29632" y="57019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Dedicated Support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29632" y="6200537"/>
            <a:ext cx="451854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team ensures your success at every step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6410" y="634365"/>
            <a:ext cx="3812262" cy="42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Scientific Foundation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307580" y="1359218"/>
            <a:ext cx="15240" cy="6236018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4" name="Shape 2"/>
          <p:cNvSpPr/>
          <p:nvPr/>
        </p:nvSpPr>
        <p:spPr>
          <a:xfrm>
            <a:off x="6712744" y="1520071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5" name="Shape 3"/>
          <p:cNvSpPr/>
          <p:nvPr/>
        </p:nvSpPr>
        <p:spPr>
          <a:xfrm>
            <a:off x="7146727" y="1359218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6" name="Text 4"/>
          <p:cNvSpPr/>
          <p:nvPr/>
        </p:nvSpPr>
        <p:spPr>
          <a:xfrm>
            <a:off x="7213104" y="1400056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864656" y="1410653"/>
            <a:ext cx="1701760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XGBoost</a:t>
            </a:r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806410" y="1925717"/>
            <a:ext cx="5760006" cy="67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https://dl.acm.org/doi/10.1145/2939672.2939785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7468433" y="2418517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10" name="Shape 8"/>
          <p:cNvSpPr/>
          <p:nvPr/>
        </p:nvSpPr>
        <p:spPr>
          <a:xfrm>
            <a:off x="7146727" y="2257663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9"/>
          <p:cNvSpPr/>
          <p:nvPr/>
        </p:nvSpPr>
        <p:spPr>
          <a:xfrm>
            <a:off x="7213104" y="2298502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063984" y="2309098"/>
            <a:ext cx="2592110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Chain-of-Thought Prompting</a:t>
            </a:r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8063984" y="2824163"/>
            <a:ext cx="5760006" cy="67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https://arxiv.org/abs/2201.11903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14" name="Shape 12"/>
          <p:cNvSpPr/>
          <p:nvPr/>
        </p:nvSpPr>
        <p:spPr>
          <a:xfrm>
            <a:off x="6712744" y="3192899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15" name="Shape 13"/>
          <p:cNvSpPr/>
          <p:nvPr/>
        </p:nvSpPr>
        <p:spPr>
          <a:xfrm>
            <a:off x="7146727" y="3032046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6" name="Text 14"/>
          <p:cNvSpPr/>
          <p:nvPr/>
        </p:nvSpPr>
        <p:spPr>
          <a:xfrm>
            <a:off x="7213104" y="3072884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4123849" y="3083481"/>
            <a:ext cx="2442567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ReAct (Reasoning + Acting)</a:t>
            </a:r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806410" y="3598545"/>
            <a:ext cx="5760006" cy="67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https://arxiv.org/abs/2210.03629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19" name="Shape 17"/>
          <p:cNvSpPr/>
          <p:nvPr/>
        </p:nvSpPr>
        <p:spPr>
          <a:xfrm>
            <a:off x="7468433" y="3967401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20" name="Shape 18"/>
          <p:cNvSpPr/>
          <p:nvPr/>
        </p:nvSpPr>
        <p:spPr>
          <a:xfrm>
            <a:off x="7146727" y="3806547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1" name="Text 19"/>
          <p:cNvSpPr/>
          <p:nvPr/>
        </p:nvSpPr>
        <p:spPr>
          <a:xfrm>
            <a:off x="7213104" y="3847386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8063984" y="3857982"/>
            <a:ext cx="2619256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Prophet: Forecasting at Scale</a:t>
            </a:r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8063984" y="4373047"/>
            <a:ext cx="5760006" cy="67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https://doi.org/10.1016/j.ijforecast.2017.11.001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24" name="Shape 22"/>
          <p:cNvSpPr/>
          <p:nvPr/>
        </p:nvSpPr>
        <p:spPr>
          <a:xfrm>
            <a:off x="6712744" y="4741902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25" name="Shape 23"/>
          <p:cNvSpPr/>
          <p:nvPr/>
        </p:nvSpPr>
        <p:spPr>
          <a:xfrm>
            <a:off x="7146727" y="4581049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6" name="Text 24"/>
          <p:cNvSpPr/>
          <p:nvPr/>
        </p:nvSpPr>
        <p:spPr>
          <a:xfrm>
            <a:off x="7213104" y="4621887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4831318" y="4632484"/>
            <a:ext cx="1735098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K-Means Clustering</a:t>
            </a:r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806410" y="5147548"/>
            <a:ext cx="5760006" cy="67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https://projecteuclid.org/euclid.bsmsp/1200512992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29" name="Shape 27"/>
          <p:cNvSpPr/>
          <p:nvPr/>
        </p:nvSpPr>
        <p:spPr>
          <a:xfrm>
            <a:off x="7468433" y="5516404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30" name="Shape 28"/>
          <p:cNvSpPr/>
          <p:nvPr/>
        </p:nvSpPr>
        <p:spPr>
          <a:xfrm>
            <a:off x="7146727" y="5355550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31" name="Text 29"/>
          <p:cNvSpPr/>
          <p:nvPr/>
        </p:nvSpPr>
        <p:spPr>
          <a:xfrm>
            <a:off x="7213104" y="5396389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8063984" y="5406985"/>
            <a:ext cx="3503414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Traveling Salesman Problem - Heuristic</a:t>
            </a:r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8063984" y="5922050"/>
            <a:ext cx="5760006" cy="898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https://www.cs.ubc.ca/~hutter/previous-earg/EmpAlgReadingGroup/TSP-JohMcg97.pdf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pPr algn="l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
</a:t>
            </a:r>
            <a:endParaRPr lang="en-US" sz="1150" dirty="0"/>
          </a:p>
        </p:txBody>
      </p:sp>
      <p:sp>
        <p:nvSpPr>
          <p:cNvPr id="34" name="Shape 32"/>
          <p:cNvSpPr/>
          <p:nvPr/>
        </p:nvSpPr>
        <p:spPr>
          <a:xfrm>
            <a:off x="6712744" y="6398657"/>
            <a:ext cx="449223" cy="15240"/>
          </a:xfrm>
          <a:prstGeom prst="roundRect">
            <a:avLst>
              <a:gd name="adj" fmla="val 147404"/>
            </a:avLst>
          </a:prstGeom>
          <a:solidFill>
            <a:srgbClr val="494A4B"/>
          </a:solidFill>
          <a:ln/>
        </p:spPr>
      </p:sp>
      <p:sp>
        <p:nvSpPr>
          <p:cNvPr id="35" name="Shape 33"/>
          <p:cNvSpPr/>
          <p:nvPr/>
        </p:nvSpPr>
        <p:spPr>
          <a:xfrm>
            <a:off x="7146727" y="6237803"/>
            <a:ext cx="336947" cy="33694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36" name="Text 34"/>
          <p:cNvSpPr/>
          <p:nvPr/>
        </p:nvSpPr>
        <p:spPr>
          <a:xfrm>
            <a:off x="7213104" y="6278642"/>
            <a:ext cx="204192" cy="25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2679859" y="6289238"/>
            <a:ext cx="3886557" cy="42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Google Distance Matrix API Documentation</a:t>
            </a:r>
            <a:pPr algn="r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806410" y="6804303"/>
            <a:ext cx="5760006" cy="224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15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https://developers.google.com/maps/documentation/distance-matrix/overview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2025-05-09T16:20:53Z</dcterms:created>
  <dcterms:modified xsi:type="dcterms:W3CDTF">2025-05-09T16:20:53Z</dcterms:modified>
</cp:coreProperties>
</file>