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s://dl.acm.org/doi/10.1145/2939672.2939785" TargetMode="External"/><Relationship Id="rId2" Type="http://schemas.openxmlformats.org/officeDocument/2006/relationships/hyperlink" Target="https://arxiv.org/abs/2201.11903" TargetMode="External"/><Relationship Id="rId3" Type="http://schemas.openxmlformats.org/officeDocument/2006/relationships/hyperlink" Target="https://arxiv.org/abs/2210.03629" TargetMode="External"/><Relationship Id="rId4" Type="http://schemas.openxmlformats.org/officeDocument/2006/relationships/hyperlink" Target="https://doi.org/10.1016/j.ijforecast.2017.11.001" TargetMode="External"/><Relationship Id="rId5" Type="http://schemas.openxmlformats.org/officeDocument/2006/relationships/hyperlink" Target="https://projecteuclid.org/euclid.bsmsp/1200512992" TargetMode="External"/><Relationship Id="rId6" Type="http://schemas.openxmlformats.org/officeDocument/2006/relationships/hyperlink" Target="https://www.cs.ubc.ca/~hutter/previous-earg/EmpAlgReadingGroup/TSP-JohMcg97.pdf" TargetMode="External"/><Relationship Id="rId7" Type="http://schemas.openxmlformats.org/officeDocument/2006/relationships/hyperlink" Target="https://developers.google.com/maps/documentation/distance-matrix/overview" TargetMode="External"/><Relationship Id="rId8" Type="http://schemas.openxmlformats.org/officeDocument/2006/relationships/slideLayout" Target="../slideLayouts/slideLayout14.xml"/><Relationship Id="rId9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715339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Veeva AI Insights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3786783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Unlocking Next-Level Field Excellence through AI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4434602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Internal Innovation Demo | Presented by Anirudh Sharma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6350198" y="5100876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18" y="5108496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68478" y="5082421"/>
            <a:ext cx="1956792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Ani Sharma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08811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Why This Matters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902" y="2283023"/>
            <a:ext cx="2128957" cy="1362432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28" y="2914531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00675" y="2529840"/>
            <a:ext cx="347019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Enhanced Performance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400675" y="3028474"/>
            <a:ext cx="3470196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 sales effectiveness</a:t>
            </a:r>
            <a:endParaRPr lang="en-US" sz="1900" dirty="0"/>
          </a:p>
        </p:txBody>
      </p:sp>
      <p:sp>
        <p:nvSpPr>
          <p:cNvPr id="7" name="Shape 3"/>
          <p:cNvSpPr/>
          <p:nvPr/>
        </p:nvSpPr>
        <p:spPr>
          <a:xfrm>
            <a:off x="5215533" y="3661053"/>
            <a:ext cx="8489394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483" y="3707130"/>
            <a:ext cx="4257913" cy="1362432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847" y="4171355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65213" y="3953947"/>
            <a:ext cx="331208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Predictive Intelligence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65213" y="4452580"/>
            <a:ext cx="331208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AI into daily workflow</a:t>
            </a:r>
            <a:endParaRPr lang="en-US" sz="1900" dirty="0"/>
          </a:p>
        </p:txBody>
      </p:sp>
      <p:sp>
        <p:nvSpPr>
          <p:cNvPr id="12" name="Shape 6"/>
          <p:cNvSpPr/>
          <p:nvPr/>
        </p:nvSpPr>
        <p:spPr>
          <a:xfrm>
            <a:off x="6280071" y="5085159"/>
            <a:ext cx="7424857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5" y="5131237"/>
            <a:ext cx="6386870" cy="1362432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847" y="5595461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29632" y="537805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Easy Integration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29632" y="5876687"/>
            <a:ext cx="30321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Works with current tech stack</a:t>
            </a:r>
            <a:endParaRPr lang="en-US" sz="1900" dirty="0"/>
          </a:p>
        </p:txBody>
      </p:sp>
      <p:sp>
        <p:nvSpPr>
          <p:cNvPr id="17" name="Text 9"/>
          <p:cNvSpPr/>
          <p:nvPr/>
        </p:nvSpPr>
        <p:spPr>
          <a:xfrm>
            <a:off x="863798" y="677132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Let's pilot 1–2 modules with real rep territories and gather feedback.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5419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Thank You!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349103"/>
            <a:ext cx="4095274" cy="253103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3798" y="5188625"/>
            <a:ext cx="337065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AI-Powered Assistance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63798" y="5687258"/>
            <a:ext cx="40952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Intelligent recommendations at your fingertips.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563" y="2349103"/>
            <a:ext cx="4095274" cy="253103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67563" y="5188625"/>
            <a:ext cx="388179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Optimized Field Execution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67563" y="5687258"/>
            <a:ext cx="40952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Maximum impact with every customer interaction.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328" y="2349103"/>
            <a:ext cx="4095274" cy="253103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1328" y="5188625"/>
            <a:ext cx="32690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1328" y="5687258"/>
            <a:ext cx="409527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Turn insights into actionable strategies.</a:t>
            </a:r>
            <a:endParaRPr lang="en-US" sz="1900" dirty="0"/>
          </a:p>
        </p:txBody>
      </p:sp>
      <p:sp>
        <p:nvSpPr>
          <p:cNvPr id="12" name="Text 7"/>
          <p:cNvSpPr/>
          <p:nvPr/>
        </p:nvSpPr>
        <p:spPr>
          <a:xfrm>
            <a:off x="863798" y="670524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Let's bring AI-driven excellence into field execution.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279803"/>
            <a:ext cx="628388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Scientific Foundation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98" y="2351246"/>
            <a:ext cx="566618" cy="5666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198" y="3164681"/>
            <a:ext cx="22664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XGBoost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50198" y="3663315"/>
            <a:ext cx="22664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Chen &amp; Guestrin, 2016 – ACM Paper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163" y="2351246"/>
            <a:ext cx="566618" cy="5666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25163" y="3164681"/>
            <a:ext cx="2266474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Chain-of-Thought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25163" y="4013954"/>
            <a:ext cx="226647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Wei et al., 2022 – arXiv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128" y="2351246"/>
            <a:ext cx="566618" cy="5666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0128" y="3164681"/>
            <a:ext cx="22664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Prophet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0128" y="3663315"/>
            <a:ext cx="22664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Taylor &amp; Letham, 2017 – IJF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98" y="4897279"/>
            <a:ext cx="566618" cy="56661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350198" y="5710714"/>
            <a:ext cx="22664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K-Means &amp; TSP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350198" y="6209347"/>
            <a:ext cx="22664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Lloyd's Algorithm &amp; Johnson &amp; McGeoch</a:t>
            </a: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3366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References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19285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973217" y="1995904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65923" y="201334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XGBoost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65923" y="2511981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67563" y="19285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6"/>
          <p:cNvSpPr/>
          <p:nvPr/>
        </p:nvSpPr>
        <p:spPr>
          <a:xfrm>
            <a:off x="5376982" y="1995904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69687" y="2013347"/>
            <a:ext cx="329315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Chain-of-Thought Prompting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69687" y="2862620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71328" y="19285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2" name="Text 10"/>
          <p:cNvSpPr/>
          <p:nvPr/>
        </p:nvSpPr>
        <p:spPr>
          <a:xfrm>
            <a:off x="9780746" y="1995904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73452" y="2013347"/>
            <a:ext cx="329315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ReAct (Reasoning + Acting)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73452" y="2862620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863798" y="372641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6" name="Text 14"/>
          <p:cNvSpPr/>
          <p:nvPr/>
        </p:nvSpPr>
        <p:spPr>
          <a:xfrm>
            <a:off x="973217" y="3793748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665923" y="3811191"/>
            <a:ext cx="329315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Prophet: Forecasting at Scale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665923" y="4660463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5267563" y="372641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20" name="Text 18"/>
          <p:cNvSpPr/>
          <p:nvPr/>
        </p:nvSpPr>
        <p:spPr>
          <a:xfrm>
            <a:off x="5376982" y="3793748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6069687" y="3811191"/>
            <a:ext cx="285952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K-Means Clustering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6069687" y="4309824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900" dirty="0"/>
          </a:p>
        </p:txBody>
      </p:sp>
      <p:sp>
        <p:nvSpPr>
          <p:cNvPr id="23" name="Shape 21"/>
          <p:cNvSpPr/>
          <p:nvPr/>
        </p:nvSpPr>
        <p:spPr>
          <a:xfrm>
            <a:off x="9671328" y="372641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24" name="Text 22"/>
          <p:cNvSpPr/>
          <p:nvPr/>
        </p:nvSpPr>
        <p:spPr>
          <a:xfrm>
            <a:off x="9780746" y="3793748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10473452" y="3811191"/>
            <a:ext cx="329315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Traveling Salesman Problem - Heuristic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10473452" y="4660463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Paper</a:t>
            </a:r>
            <a:endParaRPr lang="en-US" sz="1900" dirty="0"/>
          </a:p>
        </p:txBody>
      </p:sp>
      <p:sp>
        <p:nvSpPr>
          <p:cNvPr id="27" name="Shape 25"/>
          <p:cNvSpPr/>
          <p:nvPr/>
        </p:nvSpPr>
        <p:spPr>
          <a:xfrm>
            <a:off x="863798" y="552426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28" name="Text 26"/>
          <p:cNvSpPr/>
          <p:nvPr/>
        </p:nvSpPr>
        <p:spPr>
          <a:xfrm>
            <a:off x="973217" y="5591592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7</a:t>
            </a:r>
            <a:endParaRPr lang="en-US" sz="2650" dirty="0"/>
          </a:p>
        </p:txBody>
      </p:sp>
      <p:sp>
        <p:nvSpPr>
          <p:cNvPr id="29" name="Text 27"/>
          <p:cNvSpPr/>
          <p:nvPr/>
        </p:nvSpPr>
        <p:spPr>
          <a:xfrm>
            <a:off x="1665923" y="5609034"/>
            <a:ext cx="64050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Google Distance Matrix API Documentation</a:t>
            </a:r>
            <a:endParaRPr lang="en-US" sz="2200" dirty="0"/>
          </a:p>
        </p:txBody>
      </p:sp>
      <p:sp>
        <p:nvSpPr>
          <p:cNvPr id="30" name="Text 28"/>
          <p:cNvSpPr/>
          <p:nvPr/>
        </p:nvSpPr>
        <p:spPr>
          <a:xfrm>
            <a:off x="1665923" y="6107668"/>
            <a:ext cx="121006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863798" y="6755487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models and techniques are built on established research and industry-standard technologies to ensure reliability and performance.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931426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Why We're Here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00286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7" y="2070199"/>
            <a:ext cx="336471" cy="4206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65923" y="2087642"/>
            <a:ext cx="405729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AI-enhanced HCP targeting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65923" y="2586276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Boost sales rep productivity with intelligent prioritization.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863798" y="34500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7" y="3517404"/>
            <a:ext cx="336471" cy="4206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65923" y="3534847"/>
            <a:ext cx="386334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Next Best Action assistant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665923" y="403348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Guide reps with context-aware recommendations.</a:t>
            </a:r>
            <a:endParaRPr lang="en-US" sz="1900" dirty="0"/>
          </a:p>
        </p:txBody>
      </p:sp>
      <p:sp>
        <p:nvSpPr>
          <p:cNvPr id="12" name="Shape 7"/>
          <p:cNvSpPr/>
          <p:nvPr/>
        </p:nvSpPr>
        <p:spPr>
          <a:xfrm>
            <a:off x="863798" y="489727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17" y="4964609"/>
            <a:ext cx="336471" cy="42064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65923" y="4982051"/>
            <a:ext cx="32229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TRx/NBRx forecasting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665923" y="5480685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 prescription trends for proactive planning.</a:t>
            </a:r>
            <a:endParaRPr lang="en-US" sz="1900" dirty="0"/>
          </a:p>
        </p:txBody>
      </p:sp>
      <p:sp>
        <p:nvSpPr>
          <p:cNvPr id="16" name="Shape 10"/>
          <p:cNvSpPr/>
          <p:nvPr/>
        </p:nvSpPr>
        <p:spPr>
          <a:xfrm>
            <a:off x="863798" y="63444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217" y="6411813"/>
            <a:ext cx="336471" cy="420648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65923" y="6429256"/>
            <a:ext cx="373034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Geo-routing optimization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1665923" y="692789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Maximize field time with intelligent route planning.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033820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Overview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98" y="2105263"/>
            <a:ext cx="1234083" cy="14808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4447" y="235208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54447" y="2850713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CMS, CRM, Historical Calls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98" y="3586162"/>
            <a:ext cx="1234083" cy="14808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54447" y="383297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 Models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954447" y="4331613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XGBoost, Prophet, GPT-4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8" y="5067062"/>
            <a:ext cx="1234083" cy="14808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54447" y="53138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Streamlit UI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54447" y="5812512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dashboard interface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6350198" y="6825615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patient data used. All data is anonymized or public.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90963"/>
            <a:ext cx="973621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HCP Targeting – ML Prioritization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30922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906679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Reps manually prioritize HCPs, often missing key behavior patterns.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30922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3906679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Live XGBoost model calculates conversion scores using TRx/NBRx, specialty, and rep activity.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486906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breakdown by score bucket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32554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 by specialty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5782032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importance for transparency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710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869" y="3747849"/>
            <a:ext cx="7772519" cy="697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Next Best Action Assistant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59869" y="4814292"/>
            <a:ext cx="4139803" cy="2093476"/>
          </a:xfrm>
          <a:prstGeom prst="roundRect">
            <a:avLst>
              <a:gd name="adj" fmla="val 1760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105495" y="5059918"/>
            <a:ext cx="279189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Problem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05495" y="5556290"/>
            <a:ext cx="3648551" cy="737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Reps unsure about what action to take next (call, sample, coaching).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5298" y="4814292"/>
            <a:ext cx="4139803" cy="2093476"/>
          </a:xfrm>
          <a:prstGeom prst="roundRect">
            <a:avLst>
              <a:gd name="adj" fmla="val 1760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490924" y="5059918"/>
            <a:ext cx="279189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Solution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490924" y="5556290"/>
            <a:ext cx="3648551" cy="737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GPT-4 suggests tiered actions with context-aware prompting.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728" y="4814292"/>
            <a:ext cx="4139803" cy="2093476"/>
          </a:xfrm>
          <a:prstGeom prst="roundRect">
            <a:avLst>
              <a:gd name="adj" fmla="val 1760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9876353" y="5059918"/>
            <a:ext cx="279189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9876353" y="5556290"/>
            <a:ext cx="3648551" cy="1105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✅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Recommended, 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🤔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Optional, and 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🟡</a:t>
            </a:r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Low Priority actions based on data.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859869" y="7184112"/>
            <a:ext cx="12910661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Built-in assistant chat responds to queries like "When was last call?" or "Show TRx trend."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331119"/>
            <a:ext cx="658451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TRx/NBRx Forecasting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27852" y="2402562"/>
            <a:ext cx="30480" cy="3847981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5" name="Shape 2"/>
          <p:cNvSpPr/>
          <p:nvPr/>
        </p:nvSpPr>
        <p:spPr>
          <a:xfrm>
            <a:off x="6875026" y="2664976"/>
            <a:ext cx="740450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6350198" y="240256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617" y="2469892"/>
            <a:ext cx="336471" cy="42064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861935" y="248733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Historical Data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861935" y="2985968"/>
            <a:ext cx="590466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Past prescription patterns</a:t>
            </a:r>
            <a:endParaRPr lang="en-US" sz="1900" dirty="0"/>
          </a:p>
        </p:txBody>
      </p:sp>
      <p:sp>
        <p:nvSpPr>
          <p:cNvPr id="10" name="Shape 6"/>
          <p:cNvSpPr/>
          <p:nvPr/>
        </p:nvSpPr>
        <p:spPr>
          <a:xfrm>
            <a:off x="6875026" y="4112181"/>
            <a:ext cx="740450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1" name="Shape 7"/>
          <p:cNvSpPr/>
          <p:nvPr/>
        </p:nvSpPr>
        <p:spPr>
          <a:xfrm>
            <a:off x="6350198" y="3849767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617" y="3917097"/>
            <a:ext cx="336471" cy="42064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861935" y="393453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Prophet Model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861935" y="4433173"/>
            <a:ext cx="590466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Meta's time-series forecasting</a:t>
            </a:r>
            <a:endParaRPr lang="en-US" sz="1900" dirty="0"/>
          </a:p>
        </p:txBody>
      </p:sp>
      <p:sp>
        <p:nvSpPr>
          <p:cNvPr id="15" name="Shape 10"/>
          <p:cNvSpPr/>
          <p:nvPr/>
        </p:nvSpPr>
        <p:spPr>
          <a:xfrm>
            <a:off x="6875026" y="5559385"/>
            <a:ext cx="740450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6" name="Shape 11"/>
          <p:cNvSpPr/>
          <p:nvPr/>
        </p:nvSpPr>
        <p:spPr>
          <a:xfrm>
            <a:off x="6350198" y="529697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17" y="5364301"/>
            <a:ext cx="336471" cy="42064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861935" y="538174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3-Month Forecast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861935" y="5880378"/>
            <a:ext cx="590466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confidence intervals</a:t>
            </a:r>
            <a:endParaRPr lang="en-US" sz="1900" dirty="0"/>
          </a:p>
        </p:txBody>
      </p:sp>
      <p:sp>
        <p:nvSpPr>
          <p:cNvPr id="20" name="Text 14"/>
          <p:cNvSpPr/>
          <p:nvPr/>
        </p:nvSpPr>
        <p:spPr>
          <a:xfrm>
            <a:off x="6350198" y="6528197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Helps prioritize accounts with upward or downward momentum.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554956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Geo-Routing Optimization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32767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418987" y="33276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KMeans Clustering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8987" y="3826312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logical multi-day visit groupings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233964" y="4443293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1789152" y="444329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TSP + Google Maps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789152" y="4941927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Calculates real-world optimal driving paths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604248" y="5558909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2159437" y="5558909"/>
            <a:ext cx="325207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Visual Route Planning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159437" y="6057543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Maps with start/end points and step-by-step guidance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693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1396" y="3012519"/>
            <a:ext cx="5529620" cy="561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What's Under the Hood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91396" y="3869888"/>
            <a:ext cx="13247608" cy="3305651"/>
          </a:xfrm>
          <a:prstGeom prst="roundRect">
            <a:avLst>
              <a:gd name="adj" fmla="val 89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99016" y="3877508"/>
            <a:ext cx="13232368" cy="54840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96541" y="4003596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Component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516535" y="4003596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 Used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99016" y="4425910"/>
            <a:ext cx="13232368" cy="54840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96541" y="4551998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HCP Prioritization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516535" y="4551998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XGBoost + Sigmoid Scaling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99016" y="4974312"/>
            <a:ext cx="13232368" cy="54840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96541" y="5100399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Recommendation Engine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516535" y="5100399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GPT-4 (OpenAI API)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699016" y="5522714"/>
            <a:ext cx="13232368" cy="54840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96541" y="5648801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Trend Forecasting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516535" y="5648801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Prophet (Meta)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699016" y="6071116"/>
            <a:ext cx="13232368" cy="54840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96541" y="6197203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Route Optimization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7516535" y="6197203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KMeans + TSP + Google Maps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699016" y="6619518"/>
            <a:ext cx="13232368" cy="54840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896541" y="6745605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UI</a:t>
            </a:r>
            <a:endParaRPr lang="en-US" sz="1550" dirty="0"/>
          </a:p>
        </p:txBody>
      </p:sp>
      <p:sp>
        <p:nvSpPr>
          <p:cNvPr id="22" name="Text 19"/>
          <p:cNvSpPr/>
          <p:nvPr/>
        </p:nvSpPr>
        <p:spPr>
          <a:xfrm>
            <a:off x="7516535" y="6745605"/>
            <a:ext cx="621732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endParaRPr lang="en-US" sz="1550" dirty="0"/>
          </a:p>
        </p:txBody>
      </p:sp>
      <p:sp>
        <p:nvSpPr>
          <p:cNvPr id="23" name="Text 20"/>
          <p:cNvSpPr/>
          <p:nvPr/>
        </p:nvSpPr>
        <p:spPr>
          <a:xfrm>
            <a:off x="691396" y="7397710"/>
            <a:ext cx="1324760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 code is modular and deployable to internal environments.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655760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Enhancements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82140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Veeva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369826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 with MyInsights or CLM modules</a:t>
            </a:r>
            <a:endParaRPr lang="en-US" sz="19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11" y="3188137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305621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GPT Fine-tuning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3267" y="3554849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 prompts with call outcomes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53" y="3572470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49925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A/B Testing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3267" y="5997893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sample allocation logic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219" y="5774412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82140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Impact Tracking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63798" y="5812869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Monitor AI recommendation adoption</a:t>
            </a:r>
            <a:endParaRPr lang="en-US" sz="19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277" y="5390078"/>
            <a:ext cx="369213" cy="461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2025-05-14T23:20:23Z</dcterms:created>
  <dcterms:modified xsi:type="dcterms:W3CDTF">2025-05-14T23:20:23Z</dcterms:modified>
</cp:coreProperties>
</file>