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9"/>
  </p:notesMasterIdLst>
  <p:sldIdLst>
    <p:sldId id="256" r:id="rId5"/>
    <p:sldId id="259" r:id="rId6"/>
    <p:sldId id="261" r:id="rId7"/>
    <p:sldId id="257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58" r:id="rId27"/>
    <p:sldId id="280" r:id="rId2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B4CF2-18E1-4139-A32D-4F09A42E8EC3}" v="1" dt="2020-09-29T20:39:3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726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Rosenhauer" userId="S::s9ccrose@uni-saarland.de::60a706d2-5c6d-41e5-bbe7-d5f9770a921a" providerId="AD" clId="Web-{8FDB4CF2-18E1-4139-A32D-4F09A42E8EC3}"/>
    <pc:docChg chg="modSld">
      <pc:chgData name="Christoph Rosenhauer" userId="S::s9ccrose@uni-saarland.de::60a706d2-5c6d-41e5-bbe7-d5f9770a921a" providerId="AD" clId="Web-{8FDB4CF2-18E1-4139-A32D-4F09A42E8EC3}" dt="2020-09-29T20:39:34.495" v="0"/>
      <pc:docMkLst>
        <pc:docMk/>
      </pc:docMkLst>
      <pc:sldChg chg="addSp">
        <pc:chgData name="Christoph Rosenhauer" userId="S::s9ccrose@uni-saarland.de::60a706d2-5c6d-41e5-bbe7-d5f9770a921a" providerId="AD" clId="Web-{8FDB4CF2-18E1-4139-A32D-4F09A42E8EC3}" dt="2020-09-29T20:39:34.495" v="0"/>
        <pc:sldMkLst>
          <pc:docMk/>
          <pc:sldMk cId="3518154669" sldId="258"/>
        </pc:sldMkLst>
        <pc:spChg chg="add">
          <ac:chgData name="Christoph Rosenhauer" userId="S::s9ccrose@uni-saarland.de::60a706d2-5c6d-41e5-bbe7-d5f9770a921a" providerId="AD" clId="Web-{8FDB4CF2-18E1-4139-A32D-4F09A42E8EC3}" dt="2020-09-29T20:39:34.495" v="0"/>
          <ac:spMkLst>
            <pc:docMk/>
            <pc:sldMk cId="3518154669" sldId="258"/>
            <ac:spMk id="2" creationId="{0B7925B7-A6D0-4607-BAF9-EEF444A8DC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4CB1-F0C1-447A-B0C7-FB8BFC59EDEA}" type="datetimeFigureOut">
              <a:rPr lang="en-US" smtClean="0"/>
              <a:t>04-Oct-20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C368-C8EE-4A16-9234-7A9E35F2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1C368-C8EE-4A16-9234-7A9E35F2915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7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3739083"/>
            <a:ext cx="1219200" cy="4925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3721100"/>
            <a:ext cx="1083903" cy="517538"/>
          </a:xfrm>
          <a:prstGeom prst="rect">
            <a:avLst/>
          </a:prstGeom>
        </p:spPr>
      </p:pic>
      <p:pic>
        <p:nvPicPr>
          <p:cNvPr id="14" name="Bild 21" descr="Eule_ppt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2475546"/>
            <a:ext cx="2352675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596900"/>
            <a:ext cx="5562600" cy="13716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Zeile 1</a:t>
            </a:r>
          </a:p>
          <a:p>
            <a:pPr lvl="0"/>
            <a:r>
              <a:rPr lang="de-DE" dirty="0"/>
              <a:t>Titel Zeile 2</a:t>
            </a:r>
          </a:p>
          <a:p>
            <a:pPr lvl="0"/>
            <a:endParaRPr lang="en-US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441700" y="2273300"/>
            <a:ext cx="5486400" cy="152400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Unter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pPr lvl="0"/>
            <a:r>
              <a:rPr lang="de-DE" dirty="0"/>
              <a:t>Datum, Ort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3122930" y="722630"/>
            <a:ext cx="18288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122930" y="969326"/>
            <a:ext cx="182880" cy="326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3739083"/>
            <a:ext cx="1219200" cy="49255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3721100"/>
            <a:ext cx="1083903" cy="517538"/>
          </a:xfrm>
          <a:prstGeom prst="rect">
            <a:avLst/>
          </a:prstGeom>
        </p:spPr>
      </p:pic>
      <p:pic>
        <p:nvPicPr>
          <p:cNvPr id="13" name="Bild 21" descr="Eule_ppt.pn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2475546"/>
            <a:ext cx="2352675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 userDrawn="1"/>
        </p:nvSpPr>
        <p:spPr>
          <a:xfrm>
            <a:off x="3122930" y="722630"/>
            <a:ext cx="18288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 userDrawn="1"/>
        </p:nvSpPr>
        <p:spPr>
          <a:xfrm>
            <a:off x="3122930" y="969326"/>
            <a:ext cx="182880" cy="326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571500"/>
            <a:ext cx="4343400" cy="45336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571500"/>
            <a:ext cx="4343400" cy="45336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78024" y="105730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1.</a:t>
            </a:r>
          </a:p>
        </p:txBody>
      </p:sp>
      <p:sp>
        <p:nvSpPr>
          <p:cNvPr id="7" name="Rechteck 6"/>
          <p:cNvSpPr/>
          <p:nvPr/>
        </p:nvSpPr>
        <p:spPr>
          <a:xfrm>
            <a:off x="1295872" y="105730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</a:t>
            </a:r>
            <a:r>
              <a:rPr lang="de-DE" sz="1600" baseline="0" dirty="0">
                <a:solidFill>
                  <a:schemeClr val="bg1"/>
                </a:solidFill>
                <a:latin typeface="Segoe UI" panose="020B0502040204020203" pitchFamily="34" charset="0"/>
              </a:rPr>
              <a:t> 1</a:t>
            </a:r>
            <a:endParaRPr lang="de-DE" sz="16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8024" y="164575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2.</a:t>
            </a:r>
          </a:p>
        </p:txBody>
      </p:sp>
      <p:sp>
        <p:nvSpPr>
          <p:cNvPr id="9" name="Rechteck 8"/>
          <p:cNvSpPr/>
          <p:nvPr/>
        </p:nvSpPr>
        <p:spPr>
          <a:xfrm>
            <a:off x="1295872" y="164575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 2</a:t>
            </a:r>
          </a:p>
        </p:txBody>
      </p:sp>
      <p:sp>
        <p:nvSpPr>
          <p:cNvPr id="10" name="Rechteck 9"/>
          <p:cNvSpPr/>
          <p:nvPr/>
        </p:nvSpPr>
        <p:spPr>
          <a:xfrm>
            <a:off x="578024" y="2252803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3.</a:t>
            </a:r>
          </a:p>
        </p:txBody>
      </p:sp>
      <p:sp>
        <p:nvSpPr>
          <p:cNvPr id="11" name="Rechteck 10"/>
          <p:cNvSpPr/>
          <p:nvPr/>
        </p:nvSpPr>
        <p:spPr>
          <a:xfrm>
            <a:off x="1295872" y="2252803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 3</a:t>
            </a:r>
            <a:endParaRPr lang="en-US" sz="1600" noProof="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8024" y="285750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4.</a:t>
            </a:r>
          </a:p>
        </p:txBody>
      </p:sp>
      <p:sp>
        <p:nvSpPr>
          <p:cNvPr id="13" name="Rechteck 12"/>
          <p:cNvSpPr/>
          <p:nvPr/>
        </p:nvSpPr>
        <p:spPr>
          <a:xfrm>
            <a:off x="1295872" y="285750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</a:t>
            </a:r>
            <a:r>
              <a:rPr lang="de-DE" sz="1600" baseline="0" dirty="0">
                <a:solidFill>
                  <a:schemeClr val="bg1"/>
                </a:solidFill>
                <a:latin typeface="Segoe UI" panose="020B0502040204020203" pitchFamily="34" charset="0"/>
              </a:rPr>
              <a:t> 4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Rechteck 14"/>
          <p:cNvSpPr/>
          <p:nvPr userDrawn="1"/>
        </p:nvSpPr>
        <p:spPr>
          <a:xfrm>
            <a:off x="578024" y="105730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1.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1295872" y="105730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</a:t>
            </a:r>
            <a:r>
              <a:rPr lang="de-DE" sz="1600" baseline="0" dirty="0">
                <a:solidFill>
                  <a:schemeClr val="bg1"/>
                </a:solidFill>
                <a:latin typeface="Segoe UI" panose="020B0502040204020203" pitchFamily="34" charset="0"/>
              </a:rPr>
              <a:t> 1</a:t>
            </a:r>
            <a:endParaRPr lang="de-DE" sz="16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578024" y="164575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2.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1295872" y="164575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 2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578024" y="2252803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3.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1295872" y="2252803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 3</a:t>
            </a:r>
            <a:endParaRPr lang="en-US" sz="1600" noProof="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578024" y="285750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4.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1295872" y="285750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</a:t>
            </a:r>
            <a:r>
              <a:rPr lang="de-DE" sz="1600" baseline="0" dirty="0">
                <a:solidFill>
                  <a:schemeClr val="bg1"/>
                </a:solidFill>
                <a:latin typeface="Segoe UI" panose="020B0502040204020203" pitchFamily="34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56674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Bild 17" descr="UDS_Bildvorlage_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235075"/>
            <a:ext cx="2184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7" descr="UDS_Bildvorlage_4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235075"/>
            <a:ext cx="2184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41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3739083"/>
            <a:ext cx="1219200" cy="4925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3721100"/>
            <a:ext cx="1083903" cy="517538"/>
          </a:xfrm>
          <a:prstGeom prst="rect">
            <a:avLst/>
          </a:prstGeom>
        </p:spPr>
      </p:pic>
      <p:pic>
        <p:nvPicPr>
          <p:cNvPr id="14" name="Bild 21" descr="Eule_ppt.pn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2475546"/>
            <a:ext cx="2352675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596900"/>
            <a:ext cx="5562600" cy="13716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Zeile 1</a:t>
            </a:r>
          </a:p>
          <a:p>
            <a:pPr lvl="0"/>
            <a:r>
              <a:rPr lang="de-DE" dirty="0"/>
              <a:t>Titel Zeile 2</a:t>
            </a:r>
          </a:p>
          <a:p>
            <a:pPr lvl="0"/>
            <a:endParaRPr lang="en-US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441700" y="2273300"/>
            <a:ext cx="5486400" cy="152400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Unter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pPr lvl="0"/>
            <a:r>
              <a:rPr lang="de-DE" dirty="0"/>
              <a:t>Datum, Ort</a:t>
            </a:r>
            <a:endParaRPr lang="en-US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3122930" y="722630"/>
            <a:ext cx="18288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 userDrawn="1"/>
        </p:nvSpPr>
        <p:spPr>
          <a:xfrm>
            <a:off x="3122930" y="969326"/>
            <a:ext cx="182880" cy="326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hteck 5"/>
          <p:cNvSpPr/>
          <p:nvPr userDrawn="1"/>
        </p:nvSpPr>
        <p:spPr>
          <a:xfrm>
            <a:off x="578024" y="105730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1.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295872" y="105730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</a:t>
            </a:r>
            <a:r>
              <a:rPr lang="de-DE" sz="1600" baseline="0" dirty="0">
                <a:solidFill>
                  <a:schemeClr val="bg1"/>
                </a:solidFill>
                <a:latin typeface="Segoe UI" panose="020B0502040204020203" pitchFamily="34" charset="0"/>
              </a:rPr>
              <a:t> 1</a:t>
            </a:r>
            <a:endParaRPr lang="de-DE" sz="16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578024" y="164575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2.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295872" y="164575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 2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578024" y="2252803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3.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1295872" y="2252803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 3</a:t>
            </a:r>
            <a:endParaRPr lang="en-US" sz="1600" noProof="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78024" y="2857500"/>
            <a:ext cx="640080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4.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1295872" y="2857500"/>
            <a:ext cx="640032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600" dirty="0">
                <a:solidFill>
                  <a:schemeClr val="bg1"/>
                </a:solidFill>
                <a:latin typeface="Segoe UI" panose="020B0502040204020203" pitchFamily="34" charset="0"/>
              </a:rPr>
              <a:t>Kapitel</a:t>
            </a:r>
            <a:r>
              <a:rPr lang="de-DE" sz="1600" baseline="0" dirty="0">
                <a:solidFill>
                  <a:schemeClr val="bg1"/>
                </a:solidFill>
                <a:latin typeface="Segoe UI" panose="020B0502040204020203" pitchFamily="34" charset="0"/>
              </a:rPr>
              <a:t> 4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Bild 17" descr="UDS_Bildvorlage_4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235075"/>
            <a:ext cx="2184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41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577850" y="0"/>
            <a:ext cx="7651750" cy="393700"/>
          </a:xfrm>
          <a:custGeom>
            <a:avLst/>
            <a:gdLst>
              <a:gd name="connsiteX0" fmla="*/ 0 w 8096250"/>
              <a:gd name="connsiteY0" fmla="*/ 0 h 393700"/>
              <a:gd name="connsiteX1" fmla="*/ 8096250 w 8096250"/>
              <a:gd name="connsiteY1" fmla="*/ 0 h 393700"/>
              <a:gd name="connsiteX2" fmla="*/ 7943850 w 8096250"/>
              <a:gd name="connsiteY2" fmla="*/ 393700 h 393700"/>
              <a:gd name="connsiteX3" fmla="*/ 0 w 8096250"/>
              <a:gd name="connsiteY3" fmla="*/ 393700 h 393700"/>
              <a:gd name="connsiteX4" fmla="*/ 0 w 8096250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0" h="393700">
                <a:moveTo>
                  <a:pt x="0" y="0"/>
                </a:moveTo>
                <a:lnTo>
                  <a:pt x="8096250" y="0"/>
                </a:lnTo>
                <a:lnTo>
                  <a:pt x="794385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0"/>
            <a:ext cx="7955280" cy="393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71500"/>
            <a:ext cx="8229600" cy="453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86600" y="5324019"/>
            <a:ext cx="838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5324019"/>
            <a:ext cx="6172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Fußzeile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5324019"/>
            <a:ext cx="762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46E1-7787-4B64-AB97-ACA07C0BE3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69" y="0"/>
            <a:ext cx="997431" cy="4762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0"/>
            <a:ext cx="533400" cy="39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64" y="5265291"/>
            <a:ext cx="1036636" cy="421729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577850" y="0"/>
            <a:ext cx="7651750" cy="393700"/>
          </a:xfrm>
          <a:custGeom>
            <a:avLst/>
            <a:gdLst>
              <a:gd name="connsiteX0" fmla="*/ 0 w 8096250"/>
              <a:gd name="connsiteY0" fmla="*/ 0 h 393700"/>
              <a:gd name="connsiteX1" fmla="*/ 8096250 w 8096250"/>
              <a:gd name="connsiteY1" fmla="*/ 0 h 393700"/>
              <a:gd name="connsiteX2" fmla="*/ 7943850 w 8096250"/>
              <a:gd name="connsiteY2" fmla="*/ 393700 h 393700"/>
              <a:gd name="connsiteX3" fmla="*/ 0 w 8096250"/>
              <a:gd name="connsiteY3" fmla="*/ 393700 h 393700"/>
              <a:gd name="connsiteX4" fmla="*/ 0 w 8096250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0" h="393700">
                <a:moveTo>
                  <a:pt x="0" y="0"/>
                </a:moveTo>
                <a:lnTo>
                  <a:pt x="8096250" y="0"/>
                </a:lnTo>
                <a:lnTo>
                  <a:pt x="794385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69" y="0"/>
            <a:ext cx="997431" cy="47625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0"/>
            <a:ext cx="533400" cy="39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64" y="5265291"/>
            <a:ext cx="1036636" cy="4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49" r:id="rId7"/>
    <p:sldLayoutId id="2147483656" r:id="rId8"/>
    <p:sldLayoutId id="214748365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Segoe UI" panose="020B0502040204020203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7145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Segoe UI" panose="020B0502040204020203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17145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Segoe UI" panose="020B0502040204020203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Video/ASE20_Seminar_SmartGridComNoAudio.mp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429000" y="2222501"/>
            <a:ext cx="5486400" cy="1524000"/>
          </a:xfrm>
        </p:spPr>
        <p:txBody>
          <a:bodyPr>
            <a:normAutofit/>
          </a:bodyPr>
          <a:lstStyle/>
          <a:p>
            <a:r>
              <a:rPr lang="en-US" dirty="0"/>
              <a:t>Communication strategies among master/slave nodes</a:t>
            </a:r>
          </a:p>
          <a:p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Verdana" charset="0"/>
              </a:rPr>
              <a:t>Seminar - Automation Systems - </a:t>
            </a:r>
            <a:r>
              <a:rPr lang="en-US" sz="1800" dirty="0" err="1">
                <a:solidFill>
                  <a:srgbClr val="595959"/>
                </a:solidFill>
                <a:latin typeface="Verdana" charset="0"/>
              </a:rPr>
              <a:t>SoSe</a:t>
            </a:r>
            <a:r>
              <a:rPr lang="en-US" sz="1800" dirty="0">
                <a:solidFill>
                  <a:srgbClr val="595959"/>
                </a:solidFill>
                <a:latin typeface="Verdana" charset="0"/>
              </a:rPr>
              <a:t> 2020</a:t>
            </a:r>
            <a:endParaRPr lang="de-DE" sz="1800" dirty="0">
              <a:solidFill>
                <a:srgbClr val="595959"/>
              </a:solidFill>
              <a:latin typeface="Verdan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7A87-5986-4CD1-80B1-EFA14843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5D48-7822-4B60-AA9A-70144D87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Server Communication topology is adapted.</a:t>
            </a:r>
          </a:p>
          <a:p>
            <a:r>
              <a:rPr lang="en-US" dirty="0"/>
              <a:t>Independent sockets are used to communicate between client and server.</a:t>
            </a:r>
          </a:p>
          <a:p>
            <a:r>
              <a:rPr lang="en-US" dirty="0"/>
              <a:t>Network stack of TCP/IP is used to communicate.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07F8-76D4-4C61-AEF8-7719FBC3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7242-4A67-44E1-BBF3-F66934CD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626B-D500-4589-87F4-D8DFF13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F750E-9CE5-450E-AB45-78A5D6E11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9468"/>
            <a:ext cx="5725160" cy="15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56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86E5-0830-4B3F-8544-80290090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392F-BE9C-4414-A4E4-782F05B9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received are extracted and logged to excel.</a:t>
            </a:r>
          </a:p>
          <a:p>
            <a:r>
              <a:rPr lang="en-US" dirty="0"/>
              <a:t>Signal extraction algorithm is coded which extracts data based on the different values of sensors received and then logs it to excel.</a:t>
            </a:r>
          </a:p>
          <a:p>
            <a:r>
              <a:rPr lang="en-US" dirty="0"/>
              <a:t>BBR congestion control is used which prevents the data from getting lost and maintains the integrity of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02BC-3016-4F1B-A347-502D706F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9438-442E-4C22-8F11-0F02B010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1199-598D-4762-A84D-A3E49746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4F5BB-E6FF-46B2-AFD6-485EBAAC1D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03738"/>
            <a:ext cx="3752850" cy="2910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7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D21-52EB-4613-A499-F0D1C9E0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712A-4266-4577-ADD8-028E87EA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from the sensor emulator is received at Raspberry Pi and then this data is logged.</a:t>
            </a:r>
          </a:p>
          <a:p>
            <a:r>
              <a:rPr lang="en-US" dirty="0"/>
              <a:t>This data is then transferred to server.</a:t>
            </a:r>
          </a:p>
          <a:p>
            <a:r>
              <a:rPr lang="en-US" dirty="0"/>
              <a:t>If the server is not able to respond, then the data is transferred to the backup server.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8360-C21F-4974-87D9-3A8C4A94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222B-5E7A-4868-9DAE-385CEFF6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BF9F-5532-4284-8BD1-7D0B6A43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70C05-5860-45D3-9FF2-18A76A53B1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9428"/>
            <a:ext cx="4491456" cy="2754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2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8C2D-3055-4ADF-BCC8-4949A77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11C3-67D3-431B-AE86-CC4D0402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is used in all the devices which allows us to connect to only the devices which are registered.</a:t>
            </a:r>
          </a:p>
          <a:p>
            <a:r>
              <a:rPr lang="en-US" dirty="0"/>
              <a:t>Network address for exclusion from firewall rules are manually added to each device.</a:t>
            </a:r>
          </a:p>
          <a:p>
            <a:r>
              <a:rPr lang="en-US" dirty="0"/>
              <a:t>This allows to secure the devices from malicious internet.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E422-D303-4D7F-80E8-238A7FC9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92FF-5A50-469E-A485-86E05EF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B693-579F-45BF-8633-3EB54F87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F56D6-CB55-499C-A80A-5442C78DCC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497460"/>
            <a:ext cx="5123815" cy="2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Proposed Model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5AB-391F-48AD-B75C-E4380D11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D323-42C8-4E36-924F-6A9B2702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1"/>
            <a:ext cx="2890664" cy="773832"/>
          </a:xfrm>
        </p:spPr>
        <p:txBody>
          <a:bodyPr/>
          <a:lstStyle/>
          <a:p>
            <a:r>
              <a:rPr lang="en-US" dirty="0"/>
              <a:t>Client-Server socket program flow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A67F-DE02-4F30-859B-3E113301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F600-1062-4DC7-975A-33CB3A5E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EFF6-0D19-4FCA-AD4E-671D89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06D99-6E4A-4BD1-9A67-9F76847889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1" y="554399"/>
            <a:ext cx="3772689" cy="4842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47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Proposed Model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Results</a:t>
            </a:r>
          </a:p>
          <a:p>
            <a:r>
              <a:rPr lang="en-US" sz="2800" dirty="0"/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7119-8996-4D31-B512-16C4AD5E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E33B-A9DF-4E88-8669-99A31869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3D69-4E12-4117-92E6-C02CF66F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3433-79AE-4B50-802C-9F08E69A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D68AB-4D55-4D53-B726-1ABF92A9D2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49173"/>
            <a:ext cx="5842992" cy="26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A47B6-59AC-44FB-99F7-DDE0426F0961}"/>
              </a:ext>
            </a:extLst>
          </p:cNvPr>
          <p:cNvSpPr txBox="1"/>
          <p:nvPr/>
        </p:nvSpPr>
        <p:spPr>
          <a:xfrm>
            <a:off x="838200" y="10573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packets/second transmitted from client to the server with respect to time in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31E-7DA9-4547-86F4-7119BC4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37C2-BF0E-4DC5-85B2-2602D2CF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3937620"/>
            <a:ext cx="8229600" cy="45336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Flow graph of communication between client and server on one of the lossy channel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8F2B-9B95-4ABA-84BD-5226969D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2FE8-4695-442D-A5EB-560C1C25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9051-4334-40A3-9C42-580F3352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F7DAE-CDBB-4715-AFB0-153C11EA7E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41276"/>
            <a:ext cx="5725160" cy="284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96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C663-B3D7-4E7C-8EF4-6D521A6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4AC4-2AD7-41E5-9AEB-34F1BD94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0160-9378-4AB0-A745-DCE3EC7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AA16-C5A9-44D1-941A-23657352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3F4849-69E4-46FE-A8CD-357C6F0394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6" y="1057300"/>
            <a:ext cx="4197054" cy="325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85042-0B74-4543-A5BC-A58695D577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78" y="1057300"/>
            <a:ext cx="4353632" cy="3256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911D2F-4F55-49BB-8990-027396AE49B5}"/>
              </a:ext>
            </a:extLst>
          </p:cNvPr>
          <p:cNvSpPr txBox="1"/>
          <p:nvPr/>
        </p:nvSpPr>
        <p:spPr>
          <a:xfrm>
            <a:off x="539552" y="451368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integrity of all the data transmitted between client and server on a lossy channel</a:t>
            </a:r>
          </a:p>
        </p:txBody>
      </p:sp>
    </p:spTree>
    <p:extLst>
      <p:ext uri="{BB962C8B-B14F-4D97-AF65-F5344CB8AC3E}">
        <p14:creationId xmlns:p14="http://schemas.microsoft.com/office/powerpoint/2010/main" val="32222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Proposed Model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Proposed Model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D74-1C3C-4164-B5C3-0049FC7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and Outlook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BCAB3A-2090-469D-9AA7-9ADEA737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" y="1329398"/>
            <a:ext cx="7924800" cy="39307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0FBB-3C94-47FA-9652-9C04B90D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E4BE-FA6D-4ED7-93C4-2CA339B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A17-C287-4CC5-8745-4638E2C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D3B12-E38A-4CC5-8E45-F9AC11034A8C}"/>
              </a:ext>
            </a:extLst>
          </p:cNvPr>
          <p:cNvSpPr txBox="1"/>
          <p:nvPr/>
        </p:nvSpPr>
        <p:spPr>
          <a:xfrm>
            <a:off x="609600" y="553244"/>
            <a:ext cx="785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base idea can be extended to have a fully functional smart home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8203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539D-157D-4F3F-B8EB-DD73A1BD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hlinkClick r:id="rId2" action="ppaction://hlinkfile"/>
            <a:extLst>
              <a:ext uri="{FF2B5EF4-FFF2-40B4-BE49-F238E27FC236}">
                <a16:creationId xmlns:a16="http://schemas.microsoft.com/office/drawing/2014/main" id="{B16A8AE8-8A13-4088-8EE2-219D2D279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09" y="1921396"/>
            <a:ext cx="4664382" cy="17696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DC80-0758-49B6-BA48-78CB2543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398A-A87E-4777-AF27-222CCEC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F892-47D2-4FC8-BCD9-0FB27BA7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23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7925B7-A6D0-4607-BAF9-EEF444A8DC21}"/>
              </a:ext>
            </a:extLst>
          </p:cNvPr>
          <p:cNvSpPr txBox="1"/>
          <p:nvPr/>
        </p:nvSpPr>
        <p:spPr>
          <a:xfrm>
            <a:off x="2552700" y="206541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15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BFB9-149F-43C6-9014-66D176E8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F8632-996A-458B-BEB1-4616DE83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353DB-7C26-4E2E-9A96-0A84A894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3840A-525A-4FA2-BE70-5327AA22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1937C3-908F-4B17-AFFB-A69F3955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2024"/>
            <a:ext cx="4011351" cy="3505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3335D-3D53-4B44-BD1F-316EFCB1A7D3}"/>
              </a:ext>
            </a:extLst>
          </p:cNvPr>
          <p:cNvSpPr txBox="1"/>
          <p:nvPr/>
        </p:nvSpPr>
        <p:spPr>
          <a:xfrm>
            <a:off x="1043608" y="6972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please..</a:t>
            </a:r>
          </a:p>
        </p:txBody>
      </p:sp>
    </p:spTree>
    <p:extLst>
      <p:ext uri="{BB962C8B-B14F-4D97-AF65-F5344CB8AC3E}">
        <p14:creationId xmlns:p14="http://schemas.microsoft.com/office/powerpoint/2010/main" val="16786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sz="2800" dirty="0"/>
              <a:t>Proposed Model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9B040-7CEB-4693-B6A3-A87BD4738B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7540"/>
            <a:ext cx="5736058" cy="11264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BF8E0-95C7-4CAD-99E4-E17EEA41E125}"/>
              </a:ext>
            </a:extLst>
          </p:cNvPr>
          <p:cNvSpPr txBox="1"/>
          <p:nvPr/>
        </p:nvSpPr>
        <p:spPr>
          <a:xfrm>
            <a:off x="539552" y="769268"/>
            <a:ext cx="8025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Wireless communication between homes using existing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strategies among master/slave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Current, voltage and other sensor data are transmitted between houses and to the main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values are continuously logged and monitored.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collected data, optimization is carried out and then actuated.</a:t>
            </a:r>
          </a:p>
        </p:txBody>
      </p:sp>
    </p:spTree>
    <p:extLst>
      <p:ext uri="{BB962C8B-B14F-4D97-AF65-F5344CB8AC3E}">
        <p14:creationId xmlns:p14="http://schemas.microsoft.com/office/powerpoint/2010/main" val="171087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Proposed Model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C746A7-3555-4372-84AA-1D3DE70C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F4D5-F078-49A1-A5C6-D304D70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072A2-9CAC-4FF0-8FD4-3E50423E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31DA-E2F7-47FB-8A56-1DD03C20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6F4CCF-EE0F-4B2F-97F6-028F2D429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993404"/>
            <a:ext cx="5022766" cy="3184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B4493-CAE3-4D06-800E-9E05FB1D0233}"/>
              </a:ext>
            </a:extLst>
          </p:cNvPr>
          <p:cNvSpPr txBox="1"/>
          <p:nvPr/>
        </p:nvSpPr>
        <p:spPr>
          <a:xfrm>
            <a:off x="762000" y="625252"/>
            <a:ext cx="726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Grid hardware is setup in every home which makes use of existing communication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9320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8B56-934E-4490-975B-20DF3F9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E80D-E23A-439B-BB51-2A0FDB9C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hardware set-up consists of Raspberry </a:t>
            </a:r>
            <a:r>
              <a:rPr lang="en-US" dirty="0" err="1"/>
              <a:t>Pis</a:t>
            </a:r>
            <a:r>
              <a:rPr lang="en-US" dirty="0"/>
              <a:t> communicating between each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A5FE-6DF0-4E78-9758-2E73B414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D857-93EB-4D14-9743-1082EA75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2B2D-88A1-48C9-B3E0-322256B6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A02E3-C15D-4F9D-9A44-09277AEC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01316"/>
            <a:ext cx="5760640" cy="41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5BCC5-847D-4729-A521-90FF237D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Proposed Model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Vision and Outlook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Smart Grid Communication</a:t>
            </a: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99E6-55DE-4D7A-B0BE-BE0ABC54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9F4C05-BEDC-4F0C-B7EB-06BF9568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849388"/>
            <a:ext cx="5638800" cy="3314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261B-975D-4E4C-A757-B787E79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84AE-AFFE-45A0-9957-D414C8FB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Grid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6A4E-4A4C-4AC2-A6E5-132D32D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46E1-7787-4B64-AB97-ACA07C0BE308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B8DF-440A-49F3-B485-763BB682A0EB}"/>
              </a:ext>
            </a:extLst>
          </p:cNvPr>
          <p:cNvSpPr txBox="1"/>
          <p:nvPr/>
        </p:nvSpPr>
        <p:spPr>
          <a:xfrm>
            <a:off x="579120" y="553244"/>
            <a:ext cx="766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data are emulated and is transferred to </a:t>
            </a:r>
            <a:r>
              <a:rPr lang="en-US" dirty="0" err="1"/>
              <a:t>neaby</a:t>
            </a:r>
            <a:r>
              <a:rPr lang="en-US" dirty="0"/>
              <a:t> Pi where it is logged.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Pi the data is transmitted to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creates a small scale home to home communication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94304434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AES">
  <a:themeElements>
    <a:clrScheme name="AES">
      <a:dk1>
        <a:sysClr val="windowText" lastClr="000000"/>
      </a:dk1>
      <a:lt1>
        <a:sysClr val="window" lastClr="FFFFFF"/>
      </a:lt1>
      <a:dk2>
        <a:srgbClr val="004D80"/>
      </a:dk2>
      <a:lt2>
        <a:srgbClr val="EEECE1"/>
      </a:lt2>
      <a:accent1>
        <a:srgbClr val="004D80"/>
      </a:accent1>
      <a:accent2>
        <a:srgbClr val="009700"/>
      </a:accent2>
      <a:accent3>
        <a:srgbClr val="8D3107"/>
      </a:accent3>
      <a:accent4>
        <a:srgbClr val="730897"/>
      </a:accent4>
      <a:accent5>
        <a:srgbClr val="8D710C"/>
      </a:accent5>
      <a:accent6>
        <a:srgbClr val="696969"/>
      </a:accent6>
      <a:hlink>
        <a:srgbClr val="004D80"/>
      </a:hlink>
      <a:folHlink>
        <a:srgbClr val="004D80"/>
      </a:folHlink>
    </a:clrScheme>
    <a:fontScheme name="Benutzerdefiniert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85FCB4CFC9E8E44ABD1DB575CAD58EE" ma:contentTypeVersion="2" ma:contentTypeDescription="Ein neues Dokument erstellen." ma:contentTypeScope="" ma:versionID="e3ab9b4a6c052186e8a15ac852b206d4">
  <xsd:schema xmlns:xsd="http://www.w3.org/2001/XMLSchema" xmlns:xs="http://www.w3.org/2001/XMLSchema" xmlns:p="http://schemas.microsoft.com/office/2006/metadata/properties" xmlns:ns2="46f91b38-d003-43b2-be08-fcc0ab84ee20" targetNamespace="http://schemas.microsoft.com/office/2006/metadata/properties" ma:root="true" ma:fieldsID="572444b24c079d2c7e31f6f80876513f" ns2:_="">
    <xsd:import namespace="46f91b38-d003-43b2-be08-fcc0ab84e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1b38-d003-43b2-be08-fcc0ab84e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9E3E6A-DFBC-4C30-BA25-6C41CCA9F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D559F8-F1D9-4650-8A5B-E127795795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937A76-9916-4F4B-AB93-904900E12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f91b38-d003-43b2-be08-fcc0ab84ee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Vorlage_AES</Template>
  <TotalTime>755</TotalTime>
  <Words>583</Words>
  <Application>Microsoft Office PowerPoint</Application>
  <PresentationFormat>On-screen Show (16:10)</PresentationFormat>
  <Paragraphs>174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Segoe UI</vt:lpstr>
      <vt:lpstr>Segoe UI Semibold</vt:lpstr>
      <vt:lpstr>Verdana</vt:lpstr>
      <vt:lpstr>Wingdings</vt:lpstr>
      <vt:lpstr>Vorlage_AES</vt:lpstr>
      <vt:lpstr>PowerPoint Presentation</vt:lpstr>
      <vt:lpstr>Outline</vt:lpstr>
      <vt:lpstr>Outline</vt:lpstr>
      <vt:lpstr>Introduction</vt:lpstr>
      <vt:lpstr>Outline</vt:lpstr>
      <vt:lpstr>Proposed Model</vt:lpstr>
      <vt:lpstr>Proposed Model</vt:lpstr>
      <vt:lpstr>Outline</vt:lpstr>
      <vt:lpstr>Design</vt:lpstr>
      <vt:lpstr>Design</vt:lpstr>
      <vt:lpstr>Design</vt:lpstr>
      <vt:lpstr>Design</vt:lpstr>
      <vt:lpstr>Design</vt:lpstr>
      <vt:lpstr>Outline</vt:lpstr>
      <vt:lpstr>Implementation</vt:lpstr>
      <vt:lpstr>Outline</vt:lpstr>
      <vt:lpstr>Results</vt:lpstr>
      <vt:lpstr>Results</vt:lpstr>
      <vt:lpstr>Results</vt:lpstr>
      <vt:lpstr>Outline</vt:lpstr>
      <vt:lpstr>Vision and Outlook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JosefMeiers</dc:creator>
  <cp:lastModifiedBy>Anirudh Upadhya</cp:lastModifiedBy>
  <cp:revision>59</cp:revision>
  <dcterms:created xsi:type="dcterms:W3CDTF">2017-06-21T08:19:27Z</dcterms:created>
  <dcterms:modified xsi:type="dcterms:W3CDTF">2020-10-04T16:36:30Z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0x010100A85FCB4CFC9E8E44ABD1DB575CAD58EE</vt:lpwstr>
  </property>
</Properties>
</file>