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8" r:id="rId4"/>
    <p:sldId id="266" r:id="rId5"/>
    <p:sldId id="274" r:id="rId6"/>
    <p:sldId id="269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58" r:id="rId17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9406B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7" autoAdjust="0"/>
    <p:restoredTop sz="94660"/>
  </p:normalViewPr>
  <p:slideViewPr>
    <p:cSldViewPr snapToObjects="1">
      <p:cViewPr>
        <p:scale>
          <a:sx n="100" d="100"/>
          <a:sy n="100" d="100"/>
        </p:scale>
        <p:origin x="1842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C811333-F980-8A45-95A5-B23679795947}" type="datetimeFigureOut">
              <a:rPr lang="de-DE"/>
              <a:pPr/>
              <a:t>14.06.2020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948D411-649F-0A46-BF28-2D67E08F1D3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7BF29A4-1A0B-F644-B593-20668C394250}" type="datetimeFigureOut">
              <a:rPr lang="de-DE"/>
              <a:pPr/>
              <a:t>14.06.2020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28AA1BB-16BE-E248-B43C-3D6CFF11766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4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92" y="2636912"/>
            <a:ext cx="2486160" cy="37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7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8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1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2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11" name="Bild 15" descr="haupt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41300"/>
            <a:ext cx="1012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4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cxnSp>
        <p:nvCxnSpPr>
          <p:cNvPr id="13" name="Gerade Verbindung 19"/>
          <p:cNvCxnSpPr/>
          <p:nvPr userDrawn="1"/>
        </p:nvCxnSpPr>
        <p:spPr>
          <a:xfrm rot="10800000">
            <a:off x="2808288" y="3816350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/>
          <p:cNvCxnSpPr/>
          <p:nvPr userDrawn="1"/>
        </p:nvCxnSpPr>
        <p:spPr>
          <a:xfrm rot="10800000">
            <a:off x="2808288" y="3349625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6000" y="1537201"/>
            <a:ext cx="5650200" cy="17394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000" cy="198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5" name="Bild 19" descr="hauptlogo_pu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5900"/>
            <a:ext cx="44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9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7" name="Gerade Verbindung 11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3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4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5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6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3" name="Rechteck 18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sp>
        <p:nvSpPr>
          <p:cNvPr id="14" name="Textfeld 20"/>
          <p:cNvSpPr txBox="1"/>
          <p:nvPr userDrawn="1"/>
        </p:nvSpPr>
        <p:spPr>
          <a:xfrm>
            <a:off x="6629400" y="6477000"/>
            <a:ext cx="5254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chemeClr val="bg1"/>
                </a:solidFill>
                <a:latin typeface="Verdana"/>
                <a:ea typeface="+mn-ea"/>
                <a:cs typeface="Verdana"/>
              </a:rPr>
              <a:t>Seite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936000" y="262800"/>
            <a:ext cx="3040062" cy="6858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&gt;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130400" y="1332000"/>
            <a:ext cx="7239000" cy="4495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5410200" cy="365125"/>
          </a:xfrm>
        </p:spPr>
        <p:txBody>
          <a:bodyPr rtlCol="0"/>
          <a:lstStyle>
            <a:lvl1pPr algn="l">
              <a:defRPr sz="9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7218363" y="6416675"/>
            <a:ext cx="1468437" cy="365125"/>
          </a:xfrm>
        </p:spPr>
        <p:txBody>
          <a:bodyPr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fld id="{71A4FC8D-13D2-7B4F-9508-B149586C7A8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7" name="Datumsplatzhalter 17"/>
          <p:cNvSpPr>
            <a:spLocks noGrp="1"/>
          </p:cNvSpPr>
          <p:nvPr>
            <p:ph type="dt" sz="half" idx="14"/>
          </p:nvPr>
        </p:nvSpPr>
        <p:spPr>
          <a:xfrm>
            <a:off x="298450" y="6424613"/>
            <a:ext cx="920750" cy="35718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Verdana" charset="0"/>
              </a:defRPr>
            </a:lvl1pPr>
          </a:lstStyle>
          <a:p>
            <a:fld id="{816AF9C2-DCD8-7F46-BDAF-71BF6C7B194F}" type="datetime1">
              <a:rPr lang="de-DE"/>
              <a:pPr/>
              <a:t>14.06.2020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5" name="Rechteck 14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6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9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pic>
        <p:nvPicPr>
          <p:cNvPr id="11" name="Bild 16" descr="hauptlogo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08288"/>
            <a:ext cx="17605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5341" y="1081643"/>
            <a:ext cx="2251459" cy="337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14" name="Gerade Verbindung 13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8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1143000" y="4038600"/>
            <a:ext cx="5486400" cy="13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err="1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DFBFE-9C0E-A749-A249-95BB1A83DE6B}" type="datetime1">
              <a:rPr lang="de-DE"/>
              <a:pPr/>
              <a:t>14.06.2020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DEF5A-0668-B843-94FE-9669899245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139C9F-8BED-B948-80C8-8BE976D097AF}" type="datetime1">
              <a:rPr lang="de-DE"/>
              <a:pPr/>
              <a:t>14.06.2020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9D25D66-943F-CC4C-BFDE-411ECD48B0D7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5263" y="1536700"/>
            <a:ext cx="5651500" cy="1739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Smart </a:t>
            </a:r>
            <a:r>
              <a:rPr lang="de-DE" dirty="0" err="1">
                <a:solidFill>
                  <a:srgbClr val="595959"/>
                </a:solidFill>
                <a:latin typeface="Verdana" charset="0"/>
              </a:rPr>
              <a:t>Grid</a:t>
            </a:r>
            <a:r>
              <a:rPr lang="de-DE" dirty="0">
                <a:solidFill>
                  <a:srgbClr val="595959"/>
                </a:solidFill>
                <a:latin typeface="Verdana" charset="0"/>
              </a:rPr>
              <a:t> Communication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563" cy="1981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Communication strategies among master/slave nodes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Seminar - Automation Systems - </a:t>
            </a:r>
            <a:r>
              <a:rPr lang="en-US" dirty="0" err="1">
                <a:solidFill>
                  <a:srgbClr val="595959"/>
                </a:solidFill>
                <a:latin typeface="Verdana" charset="0"/>
              </a:rPr>
              <a:t>SoSe</a:t>
            </a:r>
            <a:r>
              <a:rPr lang="en-US" dirty="0">
                <a:solidFill>
                  <a:srgbClr val="595959"/>
                </a:solidFill>
                <a:latin typeface="Verdana" charset="0"/>
              </a:rPr>
              <a:t> 2020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8A051-665C-4F86-A7C8-3C9C3F30A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6770-8E51-47A7-9641-A53D3A453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vs UDP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42CD7-8B6B-49E8-BDE3-41BE37E89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ACCC9-27E5-468A-9F76-C5C37CB10A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479B1-DEAD-4771-A938-A019D06620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45312A-D226-4B20-9201-D0D4CF97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15151"/>
              </p:ext>
            </p:extLst>
          </p:nvPr>
        </p:nvGraphicFramePr>
        <p:xfrm>
          <a:off x="936000" y="2123966"/>
          <a:ext cx="7433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8">
                  <a:extLst>
                    <a:ext uri="{9D8B030D-6E8A-4147-A177-3AD203B41FA5}">
                      <a16:colId xmlns:a16="http://schemas.microsoft.com/office/drawing/2014/main" val="1517617845"/>
                    </a:ext>
                  </a:extLst>
                </a:gridCol>
                <a:gridCol w="3725392">
                  <a:extLst>
                    <a:ext uri="{9D8B030D-6E8A-4147-A177-3AD203B41FA5}">
                      <a16:colId xmlns:a16="http://schemas.microsoft.com/office/drawing/2014/main" val="415396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connection-oriented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connectionless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reliable as it guarantees delivery of data to the destination router.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 delivery of data to the destination cannot be guaranteed in UDP.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2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provides extensive error checking mechanisms.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has only the basic error checking mechanism using checksums.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comparatively slower than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faster, simpler and more efficient than TCP.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Retransmission of lost packets is possible in TCP, but not in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There is no retransmission of lost packets in User Datagram Protocol (UDP).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6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has congestion and 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doesn’t have flow control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1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used by HTTP, HTTPs, FTP, SMTP and Telnet.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used by DNS, DHCP, TFTP, SNMP, RIP, and VoIP.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7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segment structure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E57D3-D78B-43ED-96F6-AB18639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97" y="2276872"/>
            <a:ext cx="3556405" cy="36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Flow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ABC16-195C-4AA6-B7EF-3F70CAC3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6" y="2292952"/>
            <a:ext cx="6396127" cy="3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5B65-3E72-43EC-8C67-2557C313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69" y="2312584"/>
            <a:ext cx="581106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Raspberry Pi use BBR congestion control.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BW is probed by using exponential increase till congestion window threshold and linear increase after that.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a loss is identified due to duplicate ACKs then the window is decreased to threshold and again it increases linearly.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the its due to time out then the congestion window starts from beginning and increases exponentially till threshold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88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2459F-1592-4BA9-968A-FD7B232E7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B8FE-FEEE-47D3-AE77-CB4C28567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From the above advantages we can decide that TCP/IP would be better option.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we are making use of the existing infrastructure of routing mechanisms it would be better to have a reliable data transfer rather than a non reliable one.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in UDP the checksum is only used to accept or reject the packet at the receiver and not to re-initiate the transfer of lost packet.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No need of additional checksum as such as the data is always delivered with quality.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A72B-F313-4247-83D7-8B6428603B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F0D3-7B02-465D-A2B8-36EE5BBD75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1C886-E7DD-4AB5-83F5-FD1D429117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32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4038600"/>
            <a:ext cx="5486400" cy="1347788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Verdana" charset="0"/>
              </a:rPr>
              <a:t>Thank You for your attention.</a:t>
            </a:r>
            <a:br>
              <a:rPr lang="en-US" dirty="0">
                <a:solidFill>
                  <a:srgbClr val="7F7F7F"/>
                </a:solidFill>
                <a:latin typeface="Verdana" charset="0"/>
              </a:rPr>
            </a:br>
            <a:r>
              <a:rPr lang="en-US" dirty="0">
                <a:solidFill>
                  <a:srgbClr val="7F7F7F"/>
                </a:solidFill>
                <a:latin typeface="Verdana" charset="0"/>
              </a:rPr>
              <a:t>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A7DF7F2-0808-394D-8421-1D67C417BABA}" type="slidenum">
              <a:rPr lang="de-DE">
                <a:solidFill>
                  <a:srgbClr val="7F7F7F"/>
                </a:solidFill>
              </a:rPr>
              <a:pPr/>
              <a:t>2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8195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08E8745-D3C3-0146-9EDD-06080892DFDF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14.06.2020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Approach</a:t>
            </a:r>
          </a:p>
          <a:p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PDLC(</a:t>
            </a:r>
            <a:r>
              <a:rPr lang="de-DE" sz="2000" dirty="0" err="1">
                <a:solidFill>
                  <a:srgbClr val="595959"/>
                </a:solidFill>
                <a:latin typeface="Verdana" charset="0"/>
              </a:rPr>
              <a:t>Product</a:t>
            </a:r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 Development Life Cycle)</a:t>
            </a:r>
          </a:p>
          <a:p>
            <a:endParaRPr lang="de-DE" sz="20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1.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Requirement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Analysis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2. Design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3. Coding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4.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Testing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/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Verification</a:t>
            </a: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72780E5-05E6-D44C-950F-9B42C73D5A1E}" type="slidenum">
              <a:rPr lang="de-DE">
                <a:solidFill>
                  <a:srgbClr val="7F7F7F"/>
                </a:solidFill>
              </a:rPr>
              <a:pPr/>
              <a:t>3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921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796D161-F2A6-A647-8E32-B304FCF6EAF0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14.06.2020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Requirement Analysis</a:t>
            </a:r>
          </a:p>
          <a:p>
            <a:pPr marL="0" indent="0"/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All the requirement should be clarified and analyzed.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Clear mapping between verification and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4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14.06.2020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5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14.06.2020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DEB172-6D52-44A3-881D-305F5F84DB6A}"/>
              </a:ext>
            </a:extLst>
          </p:cNvPr>
          <p:cNvSpPr/>
          <p:nvPr/>
        </p:nvSpPr>
        <p:spPr>
          <a:xfrm>
            <a:off x="5292080" y="4797152"/>
            <a:ext cx="1440160" cy="10305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C38B810C-F75F-47BA-9F5A-32451227AA7F}"/>
              </a:ext>
            </a:extLst>
          </p:cNvPr>
          <p:cNvSpPr/>
          <p:nvPr/>
        </p:nvSpPr>
        <p:spPr>
          <a:xfrm rot="3874587">
            <a:off x="6372200" y="4941168"/>
            <a:ext cx="360040" cy="504056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8D50AC6-7A3E-9F41-BF93-1FFF3F902886}" type="slidenum">
              <a:rPr lang="de-DE">
                <a:solidFill>
                  <a:srgbClr val="7F7F7F"/>
                </a:solidFill>
              </a:rPr>
              <a:pPr/>
              <a:t>6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2291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4167670-B802-464D-AB32-E6C43C295CF9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14.06.2020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6508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901507" y="1990726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The anlog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input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from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sensors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are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Arduino UNO Wifi Rev 2.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This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data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then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mapped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processable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value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127D1-FD21-400B-AF41-A9734834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08920"/>
            <a:ext cx="2182111" cy="2528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DE73352-2ADC-8041-90F1-08C09940EDE6}" type="slidenum">
              <a:rPr lang="de-DE">
                <a:solidFill>
                  <a:srgbClr val="7F7F7F"/>
                </a:solidFill>
              </a:rPr>
              <a:pPr/>
              <a:t>7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433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E8B1D8C-F21B-FF45-83BF-8EC24DB3B552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14.06.2020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7254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193800" y="1982788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is made to connect to the nearby router.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HTTP1.1/POST the data collected is converted to certain format and then posted to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.html/.php the data is then visible at the server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Optionally data logging for larger duration can be done using MYSQL or MongoDB.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optimized value from the server can be again sent back to the controller.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will then actuate and correct based the feedback from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HTTP, TCP/IP is used as communication protocol.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Additionally CRC and Alive checks can be added to the transferred data between client and server.</a:t>
            </a:r>
          </a:p>
          <a:p>
            <a:pPr>
              <a:spcBef>
                <a:spcPct val="20000"/>
              </a:spcBef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FCD2-9A01-447B-BD1A-893E090D2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C5BF-D69A-42F2-937F-7AEE3F62C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Controllers used: Arduino Uno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Rev2/MKR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1010/Nano 33 IoT/MKR 				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1000/ Raspberry pi 4/ Arduino Mega with ESP8266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F5D9-EB8B-4173-AC33-3151E23C3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0841-AA0B-4226-A791-0DE757EDA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FC0863-196E-4780-AAD5-30C080DEC9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14.06.2020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8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2F324-154B-4E5B-AD35-92687258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00AE-E613-45F9-996F-1598D5EB8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Communication between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and making use built in network stack.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AD0AA-33B1-43A9-B283-51B4AB299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F307-2359-4284-95D2-0432458B6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A55884-36EE-477A-8758-C0E1D944D0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15.06.2020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9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-Design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650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Grande</vt:lpstr>
      <vt:lpstr>Verdana</vt:lpstr>
      <vt:lpstr>1_Office-Design</vt:lpstr>
      <vt:lpstr>Smart Grid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Anirudh Upadhya</cp:lastModifiedBy>
  <cp:revision>106</cp:revision>
  <dcterms:created xsi:type="dcterms:W3CDTF">2010-05-03T10:36:49Z</dcterms:created>
  <dcterms:modified xsi:type="dcterms:W3CDTF">2020-06-15T08:01:19Z</dcterms:modified>
</cp:coreProperties>
</file>