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5" r:id="rId3"/>
    <p:sldId id="268" r:id="rId4"/>
    <p:sldId id="266" r:id="rId5"/>
    <p:sldId id="274" r:id="rId6"/>
    <p:sldId id="269" r:id="rId7"/>
    <p:sldId id="271" r:id="rId8"/>
    <p:sldId id="273" r:id="rId9"/>
    <p:sldId id="275" r:id="rId10"/>
    <p:sldId id="276" r:id="rId11"/>
    <p:sldId id="277" r:id="rId12"/>
    <p:sldId id="278" r:id="rId13"/>
    <p:sldId id="279" r:id="rId14"/>
    <p:sldId id="281" r:id="rId15"/>
    <p:sldId id="280" r:id="rId16"/>
    <p:sldId id="282" r:id="rId17"/>
    <p:sldId id="283" r:id="rId18"/>
    <p:sldId id="284" r:id="rId19"/>
    <p:sldId id="285" r:id="rId20"/>
    <p:sldId id="286" r:id="rId21"/>
    <p:sldId id="258" r:id="rId22"/>
  </p:sldIdLst>
  <p:sldSz cx="9144000" cy="6858000" type="screen4x3"/>
  <p:notesSz cx="6858000" cy="91440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19406B"/>
    <a:srgbClr val="5D75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87" autoAdjust="0"/>
    <p:restoredTop sz="94660"/>
  </p:normalViewPr>
  <p:slideViewPr>
    <p:cSldViewPr snapToObjects="1">
      <p:cViewPr varScale="1">
        <p:scale>
          <a:sx n="120" d="100"/>
          <a:sy n="120" d="100"/>
        </p:scale>
        <p:origin x="127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C811333-F980-8A45-95A5-B23679795947}" type="datetimeFigureOut">
              <a:rPr lang="de-DE"/>
              <a:pPr/>
              <a:t>06.07.2020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D948D411-649F-0A46-BF28-2D67E08F1D35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10839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7BF29A4-1A0B-F644-B593-20668C394250}" type="datetimeFigureOut">
              <a:rPr lang="de-DE"/>
              <a:pPr/>
              <a:t>06.07.2020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0"/>
            <a:r>
              <a:rPr lang="de-DE"/>
              <a:t>Zweite Ebene</a:t>
            </a:r>
          </a:p>
          <a:p>
            <a:pPr lvl="0"/>
            <a:r>
              <a:rPr lang="de-DE"/>
              <a:t>Dritte Ebene</a:t>
            </a:r>
          </a:p>
          <a:p>
            <a:pPr lvl="0"/>
            <a:r>
              <a:rPr lang="de-DE"/>
              <a:t>Vierte Ebene</a:t>
            </a:r>
          </a:p>
          <a:p>
            <a:pPr lv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A28AA1BB-16BE-E248-B43C-3D6CFF117666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66454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392" y="2636912"/>
            <a:ext cx="2486160" cy="3727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7"/>
          <p:cNvSpPr/>
          <p:nvPr userDrawn="1"/>
        </p:nvSpPr>
        <p:spPr>
          <a:xfrm>
            <a:off x="0" y="6335713"/>
            <a:ext cx="9144000" cy="5222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FFFF"/>
              </a:solidFill>
              <a:ea typeface="Geneva" charset="0"/>
              <a:cs typeface="Geneva" charset="0"/>
            </a:endParaRPr>
          </a:p>
        </p:txBody>
      </p:sp>
      <p:cxnSp>
        <p:nvCxnSpPr>
          <p:cNvPr id="6" name="Gerade Verbindung 8"/>
          <p:cNvCxnSpPr/>
          <p:nvPr userDrawn="1"/>
        </p:nvCxnSpPr>
        <p:spPr>
          <a:xfrm rot="5400000">
            <a:off x="960438" y="6596063"/>
            <a:ext cx="522287" cy="1587"/>
          </a:xfrm>
          <a:prstGeom prst="line">
            <a:avLst/>
          </a:prstGeom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9"/>
          <p:cNvCxnSpPr/>
          <p:nvPr userDrawn="1"/>
        </p:nvCxnSpPr>
        <p:spPr>
          <a:xfrm rot="5400000">
            <a:off x="6911975" y="6596063"/>
            <a:ext cx="522287" cy="1588"/>
          </a:xfrm>
          <a:prstGeom prst="line">
            <a:avLst/>
          </a:prstGeom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hteck 10"/>
          <p:cNvSpPr/>
          <p:nvPr userDrawn="1"/>
        </p:nvSpPr>
        <p:spPr>
          <a:xfrm>
            <a:off x="0" y="0"/>
            <a:ext cx="9144000" cy="8397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FFFF"/>
              </a:solidFill>
              <a:ea typeface="Geneva" charset="0"/>
              <a:cs typeface="Geneva" charset="0"/>
            </a:endParaRPr>
          </a:p>
        </p:txBody>
      </p:sp>
      <p:cxnSp>
        <p:nvCxnSpPr>
          <p:cNvPr id="9" name="Gerade Verbindung 11"/>
          <p:cNvCxnSpPr/>
          <p:nvPr userDrawn="1"/>
        </p:nvCxnSpPr>
        <p:spPr>
          <a:xfrm rot="5400000">
            <a:off x="798513" y="428625"/>
            <a:ext cx="846138" cy="1587"/>
          </a:xfrm>
          <a:prstGeom prst="line">
            <a:avLst/>
          </a:prstGeom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hteck 12"/>
          <p:cNvSpPr/>
          <p:nvPr userDrawn="1"/>
        </p:nvSpPr>
        <p:spPr>
          <a:xfrm>
            <a:off x="0" y="838200"/>
            <a:ext cx="9144000" cy="53975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FFFF"/>
              </a:solidFill>
              <a:ea typeface="Geneva" charset="0"/>
              <a:cs typeface="Geneva" charset="0"/>
            </a:endParaRPr>
          </a:p>
        </p:txBody>
      </p:sp>
      <p:pic>
        <p:nvPicPr>
          <p:cNvPr id="11" name="Bild 15" descr="haupt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288" y="241300"/>
            <a:ext cx="10128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hteck 14"/>
          <p:cNvSpPr>
            <a:spLocks noChangeArrowheads="1"/>
          </p:cNvSpPr>
          <p:nvPr userDrawn="1"/>
        </p:nvSpPr>
        <p:spPr bwMode="auto">
          <a:xfrm flipH="1">
            <a:off x="0" y="6310313"/>
            <a:ext cx="9151938" cy="53975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rgbClr val="A6A6A6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FFFF"/>
              </a:solidFill>
              <a:latin typeface="Calibri" charset="0"/>
              <a:ea typeface="+mn-ea"/>
            </a:endParaRPr>
          </a:p>
        </p:txBody>
      </p:sp>
      <p:cxnSp>
        <p:nvCxnSpPr>
          <p:cNvPr id="13" name="Gerade Verbindung 19"/>
          <p:cNvCxnSpPr/>
          <p:nvPr userDrawn="1"/>
        </p:nvCxnSpPr>
        <p:spPr>
          <a:xfrm rot="10800000">
            <a:off x="2808288" y="3816350"/>
            <a:ext cx="6107112" cy="1588"/>
          </a:xfrm>
          <a:prstGeom prst="line">
            <a:avLst/>
          </a:prstGeom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26"/>
          <p:cNvCxnSpPr/>
          <p:nvPr userDrawn="1"/>
        </p:nvCxnSpPr>
        <p:spPr>
          <a:xfrm rot="10800000">
            <a:off x="2808288" y="3349625"/>
            <a:ext cx="6107112" cy="1588"/>
          </a:xfrm>
          <a:prstGeom prst="line">
            <a:avLst/>
          </a:prstGeom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36000" y="1537201"/>
            <a:ext cx="5650200" cy="173940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43200" y="3429000"/>
            <a:ext cx="5643000" cy="1981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070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0"/>
          <p:cNvSpPr/>
          <p:nvPr userDrawn="1"/>
        </p:nvSpPr>
        <p:spPr>
          <a:xfrm>
            <a:off x="0" y="0"/>
            <a:ext cx="9144000" cy="8397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FFFF"/>
              </a:solidFill>
              <a:ea typeface="Geneva" charset="0"/>
              <a:cs typeface="Geneva" charset="0"/>
            </a:endParaRPr>
          </a:p>
        </p:txBody>
      </p:sp>
      <p:pic>
        <p:nvPicPr>
          <p:cNvPr id="5" name="Bild 19" descr="hauptlogo_pu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363" y="215900"/>
            <a:ext cx="442912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9"/>
          <p:cNvSpPr/>
          <p:nvPr userDrawn="1"/>
        </p:nvSpPr>
        <p:spPr>
          <a:xfrm>
            <a:off x="7938" y="852488"/>
            <a:ext cx="9144000" cy="5472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FFFF"/>
              </a:solidFill>
              <a:ea typeface="Geneva" charset="0"/>
              <a:cs typeface="Geneva" charset="0"/>
            </a:endParaRPr>
          </a:p>
        </p:txBody>
      </p:sp>
      <p:cxnSp>
        <p:nvCxnSpPr>
          <p:cNvPr id="7" name="Gerade Verbindung 11"/>
          <p:cNvCxnSpPr/>
          <p:nvPr userDrawn="1"/>
        </p:nvCxnSpPr>
        <p:spPr>
          <a:xfrm rot="5400000">
            <a:off x="799306" y="426244"/>
            <a:ext cx="854075" cy="1588"/>
          </a:xfrm>
          <a:prstGeom prst="line">
            <a:avLst/>
          </a:prstGeom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hteck 13"/>
          <p:cNvSpPr/>
          <p:nvPr userDrawn="1"/>
        </p:nvSpPr>
        <p:spPr>
          <a:xfrm>
            <a:off x="0" y="6335713"/>
            <a:ext cx="9144000" cy="5222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FFFF"/>
              </a:solidFill>
              <a:ea typeface="Geneva" charset="0"/>
              <a:cs typeface="Geneva" charset="0"/>
            </a:endParaRPr>
          </a:p>
        </p:txBody>
      </p:sp>
      <p:cxnSp>
        <p:nvCxnSpPr>
          <p:cNvPr id="9" name="Gerade Verbindung 14"/>
          <p:cNvCxnSpPr/>
          <p:nvPr userDrawn="1"/>
        </p:nvCxnSpPr>
        <p:spPr>
          <a:xfrm rot="5400000">
            <a:off x="960438" y="6596063"/>
            <a:ext cx="522287" cy="1587"/>
          </a:xfrm>
          <a:prstGeom prst="line">
            <a:avLst/>
          </a:prstGeom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15"/>
          <p:cNvCxnSpPr/>
          <p:nvPr userDrawn="1"/>
        </p:nvCxnSpPr>
        <p:spPr>
          <a:xfrm rot="5400000">
            <a:off x="6911975" y="6596063"/>
            <a:ext cx="522287" cy="1588"/>
          </a:xfrm>
          <a:prstGeom prst="line">
            <a:avLst/>
          </a:prstGeom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6"/>
          <p:cNvCxnSpPr/>
          <p:nvPr userDrawn="1"/>
        </p:nvCxnSpPr>
        <p:spPr>
          <a:xfrm rot="5400000">
            <a:off x="798513" y="428625"/>
            <a:ext cx="846138" cy="1587"/>
          </a:xfrm>
          <a:prstGeom prst="line">
            <a:avLst/>
          </a:prstGeom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hteck 17"/>
          <p:cNvSpPr/>
          <p:nvPr userDrawn="1"/>
        </p:nvSpPr>
        <p:spPr>
          <a:xfrm>
            <a:off x="0" y="838200"/>
            <a:ext cx="9144000" cy="53975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FFFF"/>
              </a:solidFill>
              <a:ea typeface="Geneva" charset="0"/>
              <a:cs typeface="Geneva" charset="0"/>
            </a:endParaRPr>
          </a:p>
        </p:txBody>
      </p:sp>
      <p:sp>
        <p:nvSpPr>
          <p:cNvPr id="13" name="Rechteck 18"/>
          <p:cNvSpPr>
            <a:spLocks noChangeArrowheads="1"/>
          </p:cNvSpPr>
          <p:nvPr userDrawn="1"/>
        </p:nvSpPr>
        <p:spPr bwMode="auto">
          <a:xfrm flipH="1">
            <a:off x="0" y="6310313"/>
            <a:ext cx="9151938" cy="53975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rgbClr val="A6A6A6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FFFF"/>
              </a:solidFill>
              <a:latin typeface="Calibri" charset="0"/>
              <a:ea typeface="+mn-ea"/>
            </a:endParaRPr>
          </a:p>
        </p:txBody>
      </p:sp>
      <p:sp>
        <p:nvSpPr>
          <p:cNvPr id="14" name="Textfeld 20"/>
          <p:cNvSpPr txBox="1"/>
          <p:nvPr userDrawn="1"/>
        </p:nvSpPr>
        <p:spPr>
          <a:xfrm>
            <a:off x="6629400" y="6477000"/>
            <a:ext cx="525463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chemeClr val="bg1"/>
                </a:solidFill>
                <a:latin typeface="Verdana"/>
                <a:ea typeface="+mn-ea"/>
                <a:cs typeface="Verdana"/>
              </a:rPr>
              <a:t>Seite</a:t>
            </a:r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10"/>
          </p:nvPr>
        </p:nvSpPr>
        <p:spPr>
          <a:xfrm>
            <a:off x="936000" y="262800"/>
            <a:ext cx="3040062" cy="685800"/>
          </a:xfrm>
          <a:prstGeom prst="rect">
            <a:avLst/>
          </a:prstGeom>
        </p:spPr>
        <p:txBody>
          <a:bodyPr vert="horz"/>
          <a:lstStyle>
            <a:lvl1pPr>
              <a:buFont typeface="Lucida Grande"/>
              <a:buChar char="&gt;"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cs typeface="Verdana"/>
              </a:defRPr>
            </a:lvl1pPr>
            <a:lvl2pPr>
              <a:defRPr sz="900">
                <a:latin typeface="Verdana"/>
                <a:cs typeface="Verdana"/>
              </a:defRPr>
            </a:lvl2pPr>
            <a:lvl3pPr>
              <a:defRPr sz="900">
                <a:latin typeface="Verdana"/>
                <a:cs typeface="Verdana"/>
              </a:defRPr>
            </a:lvl3pPr>
            <a:lvl4pPr>
              <a:defRPr sz="900">
                <a:latin typeface="Verdana"/>
                <a:cs typeface="Verdana"/>
              </a:defRPr>
            </a:lvl4pPr>
            <a:lvl5pPr>
              <a:defRPr sz="900"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1"/>
          </p:nvPr>
        </p:nvSpPr>
        <p:spPr>
          <a:xfrm>
            <a:off x="1130400" y="1332000"/>
            <a:ext cx="7239000" cy="4495800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cs typeface="Verdana"/>
              </a:defRPr>
            </a:lvl1pPr>
            <a:lvl2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cs typeface="Verdana"/>
              </a:defRPr>
            </a:lvl2pPr>
            <a:lvl3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cs typeface="Verdana"/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Fußzeilenplatzhalter 15"/>
          <p:cNvSpPr>
            <a:spLocks noGrp="1"/>
          </p:cNvSpPr>
          <p:nvPr>
            <p:ph type="ftr" sz="quarter" idx="12"/>
          </p:nvPr>
        </p:nvSpPr>
        <p:spPr>
          <a:xfrm>
            <a:off x="1219200" y="6416675"/>
            <a:ext cx="5410200" cy="365125"/>
          </a:xfrm>
        </p:spPr>
        <p:txBody>
          <a:bodyPr rtlCol="0"/>
          <a:lstStyle>
            <a:lvl1pPr algn="l">
              <a:defRPr sz="90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" name="Foliennummernplatzhalter 16"/>
          <p:cNvSpPr>
            <a:spLocks noGrp="1"/>
          </p:cNvSpPr>
          <p:nvPr>
            <p:ph type="sldNum" sz="quarter" idx="13"/>
          </p:nvPr>
        </p:nvSpPr>
        <p:spPr>
          <a:xfrm>
            <a:off x="7218363" y="6416675"/>
            <a:ext cx="1468437" cy="365125"/>
          </a:xfrm>
        </p:spPr>
        <p:txBody>
          <a:bodyPr/>
          <a:lstStyle>
            <a:lvl1pPr algn="l">
              <a:defRPr sz="900">
                <a:solidFill>
                  <a:srgbClr val="7F7F7F"/>
                </a:solidFill>
              </a:defRPr>
            </a:lvl1pPr>
          </a:lstStyle>
          <a:p>
            <a:fld id="{71A4FC8D-13D2-7B4F-9508-B149586C7A80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17" name="Datumsplatzhalter 17"/>
          <p:cNvSpPr>
            <a:spLocks noGrp="1"/>
          </p:cNvSpPr>
          <p:nvPr>
            <p:ph type="dt" sz="half" idx="14"/>
          </p:nvPr>
        </p:nvSpPr>
        <p:spPr>
          <a:xfrm>
            <a:off x="298450" y="6424613"/>
            <a:ext cx="920750" cy="357187"/>
          </a:xfrm>
        </p:spPr>
        <p:txBody>
          <a:bodyPr/>
          <a:lstStyle>
            <a:lvl1pPr algn="r">
              <a:defRPr sz="900">
                <a:solidFill>
                  <a:schemeClr val="bg1"/>
                </a:solidFill>
                <a:latin typeface="Verdana" charset="0"/>
              </a:defRPr>
            </a:lvl1pPr>
          </a:lstStyle>
          <a:p>
            <a:fld id="{816AF9C2-DCD8-7F46-BDAF-71BF6C7B194F}" type="datetime1">
              <a:rPr lang="de-DE"/>
              <a:pPr/>
              <a:t>06.07.2020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459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 userDrawn="1"/>
        </p:nvSpPr>
        <p:spPr>
          <a:xfrm>
            <a:off x="7938" y="852488"/>
            <a:ext cx="9144000" cy="5472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FFFF"/>
              </a:solidFill>
              <a:ea typeface="Geneva" charset="0"/>
              <a:cs typeface="Geneva" charset="0"/>
            </a:endParaRPr>
          </a:p>
        </p:txBody>
      </p:sp>
      <p:sp>
        <p:nvSpPr>
          <p:cNvPr id="5" name="Rechteck 14"/>
          <p:cNvSpPr/>
          <p:nvPr userDrawn="1"/>
        </p:nvSpPr>
        <p:spPr>
          <a:xfrm>
            <a:off x="0" y="6335713"/>
            <a:ext cx="9144000" cy="5222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FFFF"/>
              </a:solidFill>
              <a:ea typeface="Geneva" charset="0"/>
              <a:cs typeface="Geneva" charset="0"/>
            </a:endParaRPr>
          </a:p>
        </p:txBody>
      </p:sp>
      <p:cxnSp>
        <p:nvCxnSpPr>
          <p:cNvPr id="6" name="Gerade Verbindung 15"/>
          <p:cNvCxnSpPr/>
          <p:nvPr userDrawn="1"/>
        </p:nvCxnSpPr>
        <p:spPr>
          <a:xfrm rot="5400000">
            <a:off x="960438" y="6596063"/>
            <a:ext cx="522287" cy="1587"/>
          </a:xfrm>
          <a:prstGeom prst="line">
            <a:avLst/>
          </a:prstGeom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16"/>
          <p:cNvCxnSpPr/>
          <p:nvPr userDrawn="1"/>
        </p:nvCxnSpPr>
        <p:spPr>
          <a:xfrm rot="5400000">
            <a:off x="6911975" y="6596063"/>
            <a:ext cx="522287" cy="1588"/>
          </a:xfrm>
          <a:prstGeom prst="line">
            <a:avLst/>
          </a:prstGeom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hteck 19"/>
          <p:cNvSpPr>
            <a:spLocks noChangeArrowheads="1"/>
          </p:cNvSpPr>
          <p:nvPr userDrawn="1"/>
        </p:nvSpPr>
        <p:spPr bwMode="auto">
          <a:xfrm flipH="1">
            <a:off x="0" y="6310313"/>
            <a:ext cx="9151938" cy="53975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rgbClr val="A6A6A6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FFFF"/>
              </a:solidFill>
              <a:latin typeface="Calibri" charset="0"/>
              <a:ea typeface="+mn-ea"/>
            </a:endParaRPr>
          </a:p>
        </p:txBody>
      </p:sp>
      <p:pic>
        <p:nvPicPr>
          <p:cNvPr id="11" name="Bild 16" descr="hauptlogo_cmy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808288"/>
            <a:ext cx="1760538" cy="94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Bild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5341" y="1081643"/>
            <a:ext cx="2251459" cy="337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hteck 12"/>
          <p:cNvSpPr/>
          <p:nvPr userDrawn="1"/>
        </p:nvSpPr>
        <p:spPr>
          <a:xfrm>
            <a:off x="0" y="0"/>
            <a:ext cx="9144000" cy="8397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FFFF"/>
              </a:solidFill>
              <a:ea typeface="Geneva" charset="0"/>
              <a:cs typeface="Geneva" charset="0"/>
            </a:endParaRPr>
          </a:p>
        </p:txBody>
      </p:sp>
      <p:cxnSp>
        <p:nvCxnSpPr>
          <p:cNvPr id="14" name="Gerade Verbindung 13"/>
          <p:cNvCxnSpPr/>
          <p:nvPr userDrawn="1"/>
        </p:nvCxnSpPr>
        <p:spPr>
          <a:xfrm rot="5400000">
            <a:off x="799306" y="426244"/>
            <a:ext cx="854075" cy="1588"/>
          </a:xfrm>
          <a:prstGeom prst="line">
            <a:avLst/>
          </a:prstGeom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7"/>
          <p:cNvCxnSpPr/>
          <p:nvPr userDrawn="1"/>
        </p:nvCxnSpPr>
        <p:spPr>
          <a:xfrm rot="5400000">
            <a:off x="798513" y="428625"/>
            <a:ext cx="846138" cy="1587"/>
          </a:xfrm>
          <a:prstGeom prst="line">
            <a:avLst/>
          </a:prstGeom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8"/>
          <p:cNvSpPr/>
          <p:nvPr userDrawn="1"/>
        </p:nvSpPr>
        <p:spPr>
          <a:xfrm>
            <a:off x="0" y="838200"/>
            <a:ext cx="9144000" cy="53975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FFFFFF"/>
              </a:solidFill>
              <a:ea typeface="Geneva" charset="0"/>
              <a:cs typeface="Geneva" charset="0"/>
            </a:endParaRPr>
          </a:p>
        </p:txBody>
      </p:sp>
      <p:sp>
        <p:nvSpPr>
          <p:cNvPr id="8" name="Textplatzhalter 2"/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 bwMode="auto">
          <a:xfrm>
            <a:off x="1143000" y="4038600"/>
            <a:ext cx="5486400" cy="134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en-US" dirty="0" err="1"/>
              <a:t>Titelmasterformat durch Klicken bearbeiten</a:t>
            </a:r>
            <a:endParaRPr lang="de-DE" dirty="0"/>
          </a:p>
        </p:txBody>
      </p:sp>
      <p:sp>
        <p:nvSpPr>
          <p:cNvPr id="1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DDFBFE-9C0E-A749-A249-95BB1A83DE6B}" type="datetime1">
              <a:rPr lang="de-DE"/>
              <a:pPr/>
              <a:t>06.07.2020</a:t>
            </a:fld>
            <a:endParaRPr lang="de-DE"/>
          </a:p>
        </p:txBody>
      </p:sp>
      <p:sp>
        <p:nvSpPr>
          <p:cNvPr id="1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4DEF5A-0668-B843-94FE-966989924533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80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4139C9F-8BED-B948-80C8-8BE976D097AF}" type="datetime1">
              <a:rPr lang="de-DE"/>
              <a:pPr/>
              <a:t>06.07.2020</a:t>
            </a:fld>
            <a:endParaRPr lang="de-DE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F9D25D66-943F-CC4C-BFDE-411ECD48B0D7}" type="slidenum">
              <a:rPr lang="de-DE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hdr="0"/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35263" y="1536700"/>
            <a:ext cx="5651500" cy="17399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rgbClr val="595959"/>
                </a:solidFill>
                <a:latin typeface="Verdana" charset="0"/>
              </a:rPr>
              <a:t>Smart </a:t>
            </a:r>
            <a:r>
              <a:rPr lang="de-DE" dirty="0" err="1">
                <a:solidFill>
                  <a:srgbClr val="595959"/>
                </a:solidFill>
                <a:latin typeface="Verdana" charset="0"/>
              </a:rPr>
              <a:t>Grid</a:t>
            </a:r>
            <a:r>
              <a:rPr lang="de-DE" dirty="0">
                <a:solidFill>
                  <a:srgbClr val="595959"/>
                </a:solidFill>
                <a:latin typeface="Verdana" charset="0"/>
              </a:rPr>
              <a:t> Communication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43200" y="3429000"/>
            <a:ext cx="5643563" cy="1981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Communication strategies among master/slave nodes</a:t>
            </a:r>
            <a:endParaRPr lang="de-DE" dirty="0">
              <a:solidFill>
                <a:srgbClr val="595959"/>
              </a:solidFill>
              <a:latin typeface="Verdana" charset="0"/>
            </a:endParaRPr>
          </a:p>
          <a:p>
            <a:endParaRPr lang="de-DE" dirty="0">
              <a:solidFill>
                <a:srgbClr val="595959"/>
              </a:solidFill>
              <a:latin typeface="Verdana" charset="0"/>
            </a:endParaRPr>
          </a:p>
          <a:p>
            <a:r>
              <a:rPr lang="en-US" dirty="0">
                <a:solidFill>
                  <a:srgbClr val="595959"/>
                </a:solidFill>
                <a:latin typeface="Verdana" charset="0"/>
              </a:rPr>
              <a:t>Seminar - Automation Systems - </a:t>
            </a:r>
            <a:r>
              <a:rPr lang="en-US" dirty="0" err="1">
                <a:solidFill>
                  <a:srgbClr val="595959"/>
                </a:solidFill>
                <a:latin typeface="Verdana" charset="0"/>
              </a:rPr>
              <a:t>SoSe</a:t>
            </a:r>
            <a:r>
              <a:rPr lang="en-US" dirty="0">
                <a:solidFill>
                  <a:srgbClr val="595959"/>
                </a:solidFill>
                <a:latin typeface="Verdana" charset="0"/>
              </a:rPr>
              <a:t> 2020</a:t>
            </a:r>
            <a:endParaRPr lang="de-DE" dirty="0">
              <a:solidFill>
                <a:srgbClr val="595959"/>
              </a:solidFill>
              <a:latin typeface="Verdan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E8A051-665C-4F86-A7C8-3C9C3F30A6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06770-8E51-47A7-9641-A53D3A4532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TCP vs UDP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42CD7-8B6B-49E8-BDE3-41BE37E896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solidFill>
                  <a:srgbClr val="595959"/>
                </a:solidFill>
              </a:rPr>
              <a:t>Seminar Präsentation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ACCC9-27E5-468A-9F76-C5C37CB10A2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A4FC8D-13D2-7B4F-9508-B149586C7A80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C9479B1-DEAD-4771-A938-A019D066200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6AF9C2-DCD8-7F46-BDAF-71BF6C7B194F}" type="datetime1">
              <a:rPr lang="de-DE" smtClean="0"/>
              <a:pPr/>
              <a:t>06.07.2020</a:t>
            </a:fld>
            <a:endParaRPr lang="de-DE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B45312A-D226-4B20-9201-D0D4CF97E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315151"/>
              </p:ext>
            </p:extLst>
          </p:nvPr>
        </p:nvGraphicFramePr>
        <p:xfrm>
          <a:off x="936000" y="2123966"/>
          <a:ext cx="7433400" cy="413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008">
                  <a:extLst>
                    <a:ext uri="{9D8B030D-6E8A-4147-A177-3AD203B41FA5}">
                      <a16:colId xmlns:a16="http://schemas.microsoft.com/office/drawing/2014/main" val="1517617845"/>
                    </a:ext>
                  </a:extLst>
                </a:gridCol>
                <a:gridCol w="3725392">
                  <a:extLst>
                    <a:ext uri="{9D8B030D-6E8A-4147-A177-3AD203B41FA5}">
                      <a16:colId xmlns:a16="http://schemas.microsoft.com/office/drawing/2014/main" val="4153969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UDP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19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595959"/>
                          </a:solidFill>
                          <a:latin typeface="Verdana" charset="0"/>
                          <a:ea typeface="ＭＳ Ｐゴシック" charset="0"/>
                          <a:cs typeface="+mn-cs"/>
                        </a:rPr>
                        <a:t>It is a connection-oriented protocol.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595959"/>
                          </a:solidFill>
                          <a:latin typeface="Verdana" charset="0"/>
                          <a:ea typeface="ＭＳ Ｐゴシック" charset="0"/>
                          <a:cs typeface="+mn-cs"/>
                        </a:rPr>
                        <a:t>It is a connectionless protocol.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29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595959"/>
                          </a:solidFill>
                          <a:latin typeface="Verdana" charset="0"/>
                          <a:ea typeface="ＭＳ Ｐゴシック" charset="0"/>
                          <a:cs typeface="+mn-cs"/>
                        </a:rPr>
                        <a:t>TCP is reliable as it guarantees delivery of data to the destination router.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>
                          <a:solidFill>
                            <a:srgbClr val="595959"/>
                          </a:solidFill>
                          <a:latin typeface="Verdana" charset="0"/>
                          <a:ea typeface="ＭＳ Ｐゴシック" charset="0"/>
                          <a:cs typeface="+mn-cs"/>
                        </a:rPr>
                        <a:t>The delivery of data to the destination cannot be guaranteed in UDP.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725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595959"/>
                          </a:solidFill>
                          <a:latin typeface="Verdana" charset="0"/>
                          <a:ea typeface="ＭＳ Ｐゴシック" charset="0"/>
                          <a:cs typeface="+mn-cs"/>
                        </a:rPr>
                        <a:t>TCP provides extensive error checking mechanisms.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595959"/>
                          </a:solidFill>
                          <a:latin typeface="Verdana" charset="0"/>
                          <a:ea typeface="ＭＳ Ｐゴシック" charset="0"/>
                          <a:cs typeface="+mn-cs"/>
                        </a:rPr>
                        <a:t>UDP has only the basic error checking mechanism using checksums.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5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595959"/>
                          </a:solidFill>
                          <a:latin typeface="Verdana" charset="0"/>
                          <a:ea typeface="ＭＳ Ｐゴシック" charset="0"/>
                          <a:cs typeface="+mn-cs"/>
                        </a:rPr>
                        <a:t>TCP is comparatively slower than UDP.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595959"/>
                          </a:solidFill>
                          <a:latin typeface="Verdana" charset="0"/>
                          <a:ea typeface="ＭＳ Ｐゴシック" charset="0"/>
                          <a:cs typeface="+mn-cs"/>
                        </a:rPr>
                        <a:t>UDP is faster, simpler and more efficient than TCP.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335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595959"/>
                          </a:solidFill>
                          <a:latin typeface="Verdana" charset="0"/>
                          <a:ea typeface="ＭＳ Ｐゴシック" charset="0"/>
                          <a:cs typeface="+mn-cs"/>
                        </a:rPr>
                        <a:t>Retransmission of lost packets is possible in TCP, but not in UDP.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595959"/>
                          </a:solidFill>
                          <a:latin typeface="Verdana" charset="0"/>
                          <a:ea typeface="ＭＳ Ｐゴシック" charset="0"/>
                          <a:cs typeface="+mn-cs"/>
                        </a:rPr>
                        <a:t>There is no retransmission of lost packets in User Datagram Protocol (UDP).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466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595959"/>
                          </a:solidFill>
                          <a:latin typeface="Verdana" charset="0"/>
                          <a:ea typeface="ＭＳ Ｐゴシック" charset="0"/>
                          <a:cs typeface="+mn-cs"/>
                        </a:rPr>
                        <a:t>It has congestion and flow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595959"/>
                          </a:solidFill>
                          <a:latin typeface="Verdana" charset="0"/>
                          <a:ea typeface="ＭＳ Ｐゴシック" charset="0"/>
                          <a:cs typeface="+mn-cs"/>
                        </a:rPr>
                        <a:t>It doesn’t have flow control mechanism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710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595959"/>
                          </a:solidFill>
                          <a:latin typeface="Verdana" charset="0"/>
                          <a:ea typeface="ＭＳ Ｐゴシック" charset="0"/>
                          <a:cs typeface="+mn-cs"/>
                        </a:rPr>
                        <a:t>TCP is used by HTTP, HTTPs, FTP, SMTP and Telnet.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rgbClr val="595959"/>
                          </a:solidFill>
                          <a:latin typeface="Verdana" charset="0"/>
                          <a:ea typeface="ＭＳ Ｐゴシック" charset="0"/>
                          <a:cs typeface="+mn-cs"/>
                        </a:rPr>
                        <a:t>UDP is used by DNS, DHCP, TFTP, SNMP, RIP, and VoIP.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979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917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511D51-1C5E-44C4-9D82-F5C0C26686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484AE-46D4-4863-9BD9-142B18F7D7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TCP segment structure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797A9-4014-4CEE-8A5C-5F997C2F56A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solidFill>
                  <a:srgbClr val="595959"/>
                </a:solidFill>
              </a:rPr>
              <a:t>Seminar Präsentation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3B977-2927-4B7A-A7A2-41080C55D8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A4FC8D-13D2-7B4F-9508-B149586C7A80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89FF04-ACDB-4E83-A6FD-ACE209E974E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6AF9C2-DCD8-7F46-BDAF-71BF6C7B194F}" type="datetime1">
              <a:rPr lang="de-DE" smtClean="0"/>
              <a:pPr/>
              <a:t>06.07.2020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5E57D3-D78B-43ED-96F6-AB186398B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797" y="2276872"/>
            <a:ext cx="3556405" cy="368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97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511D51-1C5E-44C4-9D82-F5C0C26686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484AE-46D4-4863-9BD9-142B18F7D7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Flow Control in TCP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797A9-4014-4CEE-8A5C-5F997C2F56A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solidFill>
                  <a:srgbClr val="595959"/>
                </a:solidFill>
              </a:rPr>
              <a:t>Seminar Präsentation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3B977-2927-4B7A-A7A2-41080C55D8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A4FC8D-13D2-7B4F-9508-B149586C7A80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89FF04-ACDB-4E83-A6FD-ACE209E974E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6AF9C2-DCD8-7F46-BDAF-71BF6C7B194F}" type="datetime1">
              <a:rPr lang="de-DE" smtClean="0"/>
              <a:pPr/>
              <a:t>06.07.2020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2ABC16-195C-4AA6-B7EF-3F70CAC30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936" y="2292952"/>
            <a:ext cx="6396127" cy="353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60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511D51-1C5E-44C4-9D82-F5C0C26686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484AE-46D4-4863-9BD9-142B18F7D7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Congestion Control in TCP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797A9-4014-4CEE-8A5C-5F997C2F56A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solidFill>
                  <a:srgbClr val="595959"/>
                </a:solidFill>
              </a:rPr>
              <a:t>Seminar Präsentation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3B977-2927-4B7A-A7A2-41080C55D8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A4FC8D-13D2-7B4F-9508-B149586C7A80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89FF04-ACDB-4E83-A6FD-ACE209E974E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6AF9C2-DCD8-7F46-BDAF-71BF6C7B194F}" type="datetime1">
              <a:rPr lang="de-DE" smtClean="0"/>
              <a:pPr/>
              <a:t>06.07.2020</a:t>
            </a:fld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BF5B65-3E72-43EC-8C67-2557C313E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369" y="2312584"/>
            <a:ext cx="5811061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06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511D51-1C5E-44C4-9D82-F5C0C26686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484AE-46D4-4863-9BD9-142B18F7D7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Congestion Control in TCP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	Raspberry Pi use BBR congestion control.</a:t>
            </a: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	The BW is probed by using exponential increase till congestion window threshold and linear increase after that.</a:t>
            </a: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	If in case a loss is identified due to duplicate ACKs then the window is decreased to threshold and again it increases linearly.</a:t>
            </a: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	If in case the its due to time out then the congestion window starts from beginning and increases exponentially till threshold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797A9-4014-4CEE-8A5C-5F997C2F56A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solidFill>
                  <a:srgbClr val="595959"/>
                </a:solidFill>
              </a:rPr>
              <a:t>Seminar Präsentation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3B977-2927-4B7A-A7A2-41080C55D8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A4FC8D-13D2-7B4F-9508-B149586C7A80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89FF04-ACDB-4E83-A6FD-ACE209E974E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6AF9C2-DCD8-7F46-BDAF-71BF6C7B194F}" type="datetime1">
              <a:rPr lang="de-DE" smtClean="0"/>
              <a:pPr/>
              <a:t>06.07.2020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881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F2459F-1592-4BA9-968A-FD7B232E7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FB8FE-FEEE-47D3-AE77-CB4C28567A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	From the above advantages we can decide that TCP/IP would be better option.</a:t>
            </a: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	</a:t>
            </a: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	As we are making use of the existing infrastructure of routing mechanisms it would be better to have a reliable data transfer rather than a non reliable one.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	As in UDP the checksum is only used to accept or reject the packet at the receiver and not to re-initiate the transfer of lost packet.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	No need of additional checksum as such as the data is always delivered with quality.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94A72B-F313-4247-83D7-8B6428603B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solidFill>
                  <a:srgbClr val="595959"/>
                </a:solidFill>
              </a:rPr>
              <a:t>Seminar Präsentation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1F0D3-7B02-465D-A2B8-36EE5BBD752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A4FC8D-13D2-7B4F-9508-B149586C7A80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91C886-E7DD-4AB5-83F5-FD1D4291170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6AF9C2-DCD8-7F46-BDAF-71BF6C7B194F}" type="datetime1">
              <a:rPr lang="de-DE" smtClean="0"/>
              <a:pPr/>
              <a:t>06.07.2020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325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4F409C-C7BE-4575-A558-9A91FE47B6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5B546-D1BA-4048-AB3D-B9B8EB5936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Firewall configuration</a:t>
            </a: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	The internet can be malicious. Several types of malware and cyber hacking codes can infect networks and dramatically damage them instantaneously. As a result, firewall network security features diverse types of methods to combat damaging malware. The method for intrusion prevention depends on the type of firewall in effect and the predicted dangers.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5915C3-E29B-4471-AF2E-24A48825FF9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solidFill>
                  <a:srgbClr val="595959"/>
                </a:solidFill>
              </a:rPr>
              <a:t>Seminar Präsentation</a:t>
            </a: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C4CC1-04C1-467B-BD58-4CE033D5E49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A4FC8D-13D2-7B4F-9508-B149586C7A80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8E8294-0A3A-468D-A8B0-55A954207F7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6AF9C2-DCD8-7F46-BDAF-71BF6C7B194F}" type="datetime1">
              <a:rPr lang="de-DE" smtClean="0"/>
              <a:pPr/>
              <a:t>06.07.2020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0F56D6-CB55-499C-A80A-5442C78DC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107" y="3717032"/>
            <a:ext cx="5124009" cy="22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69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525C4A-EF03-43B5-BBC4-D5E46BFB4D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83DCF-DD93-4E59-82A0-DB34430C40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Firewall Configuration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	In our project we would configure it in way that its only accessible by the other 3 Raspberry </a:t>
            </a:r>
            <a:r>
              <a:rPr lang="en-US" sz="1400" dirty="0" err="1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Pis</a:t>
            </a:r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 connected to it and we will block all the rest of the connections.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	This can be done installing firewall security application to Pi OS and configuring it manually to the desired IP addresses.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6598B-A124-41A1-8593-A3C312F1FE2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88816-E531-494C-90A5-ADB75D21E7A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A4FC8D-13D2-7B4F-9508-B149586C7A80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37025F-4143-4D47-B5E6-92E6A411DA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6AF9C2-DCD8-7F46-BDAF-71BF6C7B194F}" type="datetime1">
              <a:rPr lang="de-DE" smtClean="0"/>
              <a:pPr/>
              <a:t>06.07.2020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342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FF124C-2437-4A50-90B4-0DF96726AD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F9ECC-233B-4CC7-A768-5D05F9E422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Socket Programming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	Socket programming is a way of connecting two nodes on a network to communicate with each other. One socket(node) listens on a particular port at an IP, while other socket reaches out to the other to form a connection. Server forms the listener socket while client reaches out to the server.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	I have created 2 programs one for client and one for server.</a:t>
            </a: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	Both will communicate with each other and exchange data.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	As of now, server is raspberry pi and client is the PC.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E32F1-C582-4573-8861-998D9C3A2E0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410AE-EB2B-4C44-BA66-B7DD6D3535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A4FC8D-13D2-7B4F-9508-B149586C7A80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BD16067-C70F-4456-8C10-6A9BA26DA5B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6AF9C2-DCD8-7F46-BDAF-71BF6C7B194F}" type="datetime1">
              <a:rPr lang="de-DE" smtClean="0"/>
              <a:pPr/>
              <a:t>06.07.2020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599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63EEC5-0496-43D2-B31A-4ECC33244B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61A9A-BA87-442A-9165-FF52497332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Data logging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	As discussed previously, the data logging prototype has been started using excel.</a:t>
            </a: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	The data from the excel is read and then transmitted per time stamp.</a:t>
            </a: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	In the server the data is received, conditioned and logged on to another excel file.</a:t>
            </a: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	Pandas and </a:t>
            </a:r>
            <a:r>
              <a:rPr lang="en-US" sz="1400" dirty="0" err="1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openpyxl</a:t>
            </a:r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 extensions are used to do this.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CEF48-BCD2-436B-97BA-FB69E5F60F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9DE47-5FAE-4647-9BBA-736AD4FE15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A4FC8D-13D2-7B4F-9508-B149586C7A80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19E3514-FF40-4ECF-8625-98514E1792B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6AF9C2-DCD8-7F46-BDAF-71BF6C7B194F}" type="datetime1">
              <a:rPr lang="de-DE" smtClean="0"/>
              <a:pPr/>
              <a:t>06.07.2020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904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2"/>
          </p:nvPr>
        </p:nvSpPr>
        <p:spPr>
          <a:xfrm>
            <a:off x="1219200" y="6416675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rgbClr val="595959"/>
                </a:solidFill>
              </a:rPr>
              <a:t>Seminar Präsentation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9A7DF7F2-0808-394D-8421-1D67C417BABA}" type="slidenum">
              <a:rPr lang="de-DE">
                <a:solidFill>
                  <a:srgbClr val="7F7F7F"/>
                </a:solidFill>
              </a:rPr>
              <a:pPr/>
              <a:t>2</a:t>
            </a:fld>
            <a:endParaRPr lang="de-DE">
              <a:solidFill>
                <a:srgbClr val="7F7F7F"/>
              </a:solidFill>
            </a:endParaRPr>
          </a:p>
        </p:txBody>
      </p:sp>
      <p:sp>
        <p:nvSpPr>
          <p:cNvPr id="8195" name="Datumsplatzhalter 3"/>
          <p:cNvSpPr>
            <a:spLocks noGrp="1"/>
          </p:cNvSpPr>
          <p:nvPr>
            <p:ph type="dt" sz="quarter" idx="14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D08E8745-D3C3-0146-9EDD-06080892DFDF}" type="datetime1">
              <a:rPr lang="de-DE">
                <a:solidFill>
                  <a:schemeClr val="bg1"/>
                </a:solidFill>
                <a:latin typeface="Verdana" charset="0"/>
              </a:rPr>
              <a:pPr/>
              <a:t>06.07.2020</a:t>
            </a:fld>
            <a:endParaRPr lang="de-DE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 bwMode="auto">
          <a:xfrm>
            <a:off x="936625" y="263525"/>
            <a:ext cx="3040063" cy="685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de-DE" dirty="0">
              <a:ea typeface="+mn-ea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 bwMode="auto">
          <a:xfrm>
            <a:off x="1130300" y="1331913"/>
            <a:ext cx="7239000" cy="4495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rgbClr val="595959"/>
                </a:solidFill>
                <a:latin typeface="Verdana" charset="0"/>
              </a:rPr>
              <a:t>Approach</a:t>
            </a:r>
          </a:p>
          <a:p>
            <a:endParaRPr lang="de-DE" sz="1400" dirty="0">
              <a:solidFill>
                <a:srgbClr val="595959"/>
              </a:solidFill>
              <a:latin typeface="Verdana" charset="0"/>
            </a:endParaRPr>
          </a:p>
          <a:p>
            <a:r>
              <a:rPr lang="de-DE" sz="2000" dirty="0">
                <a:solidFill>
                  <a:srgbClr val="595959"/>
                </a:solidFill>
                <a:latin typeface="Verdana" charset="0"/>
              </a:rPr>
              <a:t>PDLC(</a:t>
            </a:r>
            <a:r>
              <a:rPr lang="de-DE" sz="2000" dirty="0" err="1">
                <a:solidFill>
                  <a:srgbClr val="595959"/>
                </a:solidFill>
                <a:latin typeface="Verdana" charset="0"/>
              </a:rPr>
              <a:t>Product</a:t>
            </a:r>
            <a:r>
              <a:rPr lang="de-DE" sz="2000" dirty="0">
                <a:solidFill>
                  <a:srgbClr val="595959"/>
                </a:solidFill>
                <a:latin typeface="Verdana" charset="0"/>
              </a:rPr>
              <a:t> Development Life Cycle)</a:t>
            </a:r>
          </a:p>
          <a:p>
            <a:endParaRPr lang="de-DE" sz="2000" dirty="0">
              <a:solidFill>
                <a:srgbClr val="595959"/>
              </a:solidFill>
              <a:latin typeface="Verdana" charset="0"/>
            </a:endParaRPr>
          </a:p>
          <a:p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1.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Requirement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 Analysis</a:t>
            </a:r>
          </a:p>
          <a:p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2. Design</a:t>
            </a:r>
          </a:p>
          <a:p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3. Coding</a:t>
            </a:r>
          </a:p>
          <a:p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4.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Testing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/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Verification</a:t>
            </a:r>
            <a:endParaRPr lang="de-DE" sz="1400" dirty="0">
              <a:solidFill>
                <a:srgbClr val="595959"/>
              </a:solidFill>
              <a:latin typeface="Verdana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41AD7F-0276-4BFF-A7D5-FB7AFBC957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6FE18-DCA7-4DC0-91BE-F8B0080315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  <a:p>
            <a:endParaRPr lang="en-US" dirty="0"/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	As of now, the data transmitted from client is not able to maintain the time stamp. i.e. sometimes 2 packets are received in a single interval.</a:t>
            </a: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	This can be resolved by further analysis with respect to socket connection time and type.</a:t>
            </a: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	</a:t>
            </a: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	Writing on to excel is cumbersome due to various environment having their own drawbacks. So further research needs to be done as to which library to choose to write.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DBB2EE-35E8-4BFE-83D4-0E31364EFC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86E89-79C4-4FE0-B6F3-6D55B212EA0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A4FC8D-13D2-7B4F-9508-B149586C7A80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9AF0912-9A71-4F33-AD82-7CD26057ECF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6AF9C2-DCD8-7F46-BDAF-71BF6C7B194F}" type="datetime1">
              <a:rPr lang="de-DE" smtClean="0"/>
              <a:pPr/>
              <a:t>06.07.2020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048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3000" y="4038600"/>
            <a:ext cx="5486400" cy="1347788"/>
          </a:xfrm>
        </p:spPr>
        <p:txBody>
          <a:bodyPr/>
          <a:lstStyle/>
          <a:p>
            <a:r>
              <a:rPr lang="en-US" dirty="0">
                <a:solidFill>
                  <a:srgbClr val="7F7F7F"/>
                </a:solidFill>
                <a:latin typeface="Verdana" charset="0"/>
              </a:rPr>
              <a:t>Thank You for your attention.</a:t>
            </a:r>
            <a:br>
              <a:rPr lang="en-US" dirty="0">
                <a:solidFill>
                  <a:srgbClr val="7F7F7F"/>
                </a:solidFill>
                <a:latin typeface="Verdana" charset="0"/>
              </a:rPr>
            </a:br>
            <a:r>
              <a:rPr lang="en-US" dirty="0">
                <a:solidFill>
                  <a:srgbClr val="7F7F7F"/>
                </a:solidFill>
                <a:latin typeface="Verdana" charset="0"/>
              </a:rPr>
              <a:t>©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2"/>
          </p:nvPr>
        </p:nvSpPr>
        <p:spPr>
          <a:xfrm>
            <a:off x="1219200" y="6416675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rgbClr val="595959"/>
                </a:solidFill>
              </a:rPr>
              <a:t>Seminar Präsentation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C72780E5-05E6-D44C-950F-9B42C73D5A1E}" type="slidenum">
              <a:rPr lang="de-DE">
                <a:solidFill>
                  <a:srgbClr val="7F7F7F"/>
                </a:solidFill>
              </a:rPr>
              <a:pPr/>
              <a:t>3</a:t>
            </a:fld>
            <a:endParaRPr lang="de-DE">
              <a:solidFill>
                <a:srgbClr val="7F7F7F"/>
              </a:solidFill>
            </a:endParaRPr>
          </a:p>
        </p:txBody>
      </p:sp>
      <p:sp>
        <p:nvSpPr>
          <p:cNvPr id="9219" name="Datumsplatzhalter 3"/>
          <p:cNvSpPr>
            <a:spLocks noGrp="1"/>
          </p:cNvSpPr>
          <p:nvPr>
            <p:ph type="dt" sz="quarter" idx="14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E796D161-F2A6-A647-8E32-B304FCF6EAF0}" type="datetime1">
              <a:rPr lang="de-DE">
                <a:solidFill>
                  <a:schemeClr val="bg1"/>
                </a:solidFill>
                <a:latin typeface="Verdana" charset="0"/>
              </a:rPr>
              <a:pPr/>
              <a:t>06.07.2020</a:t>
            </a:fld>
            <a:endParaRPr lang="de-DE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 bwMode="auto">
          <a:xfrm>
            <a:off x="936625" y="263525"/>
            <a:ext cx="3040063" cy="685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de-DE" dirty="0">
              <a:ea typeface="+mn-ea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 bwMode="auto">
          <a:xfrm>
            <a:off x="1130300" y="1331913"/>
            <a:ext cx="7239000" cy="4495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595959"/>
                </a:solidFill>
                <a:latin typeface="Verdana" charset="0"/>
              </a:rPr>
              <a:t>Requirement Analysis</a:t>
            </a:r>
          </a:p>
          <a:p>
            <a:pPr marL="0" indent="0"/>
            <a:endParaRPr lang="en-US" sz="1400" dirty="0">
              <a:solidFill>
                <a:srgbClr val="595959"/>
              </a:solidFill>
              <a:latin typeface="Verdana" charset="0"/>
            </a:endParaRP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</a:rPr>
              <a:t>All the requirement should be clarified and analyzed.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</a:endParaRPr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</a:rPr>
              <a:t>Clear mapping between verification and requirements.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2"/>
          </p:nvPr>
        </p:nvSpPr>
        <p:spPr>
          <a:xfrm>
            <a:off x="1219200" y="6416675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rgbClr val="595959"/>
                </a:solidFill>
              </a:rPr>
              <a:t>Seminar Präsentation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FBA61223-1853-0144-A00F-DE1290DD9093}" type="slidenum">
              <a:rPr lang="de-DE">
                <a:solidFill>
                  <a:srgbClr val="7F7F7F"/>
                </a:solidFill>
              </a:rPr>
              <a:pPr/>
              <a:t>4</a:t>
            </a:fld>
            <a:endParaRPr lang="de-DE">
              <a:solidFill>
                <a:srgbClr val="7F7F7F"/>
              </a:solidFill>
            </a:endParaRPr>
          </a:p>
        </p:txBody>
      </p:sp>
      <p:sp>
        <p:nvSpPr>
          <p:cNvPr id="10243" name="Datumsplatzhalter 3"/>
          <p:cNvSpPr>
            <a:spLocks noGrp="1"/>
          </p:cNvSpPr>
          <p:nvPr>
            <p:ph type="dt" sz="quarter" idx="14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68BBA2E4-5499-4D4D-BCAA-7C58201DEE91}" type="datetime1">
              <a:rPr lang="de-DE">
                <a:solidFill>
                  <a:schemeClr val="bg1"/>
                </a:solidFill>
                <a:latin typeface="Verdana" charset="0"/>
              </a:rPr>
              <a:pPr/>
              <a:t>06.07.2020</a:t>
            </a:fld>
            <a:endParaRPr lang="de-DE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 bwMode="auto">
          <a:xfrm>
            <a:off x="936625" y="263525"/>
            <a:ext cx="3040063" cy="685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de-DE" sz="400" dirty="0">
              <a:solidFill>
                <a:srgbClr val="595959"/>
              </a:solidFill>
              <a:latin typeface="Verdana" charset="0"/>
            </a:endParaRPr>
          </a:p>
          <a:p>
            <a:pPr>
              <a:buFont typeface="Lucida Grande" charset="0"/>
              <a:buChar char="&gt;"/>
            </a:pPr>
            <a:endParaRPr lang="de-DE" sz="400" dirty="0">
              <a:solidFill>
                <a:srgbClr val="595959"/>
              </a:solidFill>
              <a:latin typeface="Verdana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 bwMode="auto">
          <a:xfrm>
            <a:off x="1130300" y="1331913"/>
            <a:ext cx="7239000" cy="4495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rgbClr val="595959"/>
                </a:solidFill>
                <a:latin typeface="Verdana" charset="0"/>
              </a:rPr>
              <a:t>Design</a:t>
            </a:r>
          </a:p>
          <a:p>
            <a:endParaRPr lang="de-DE" sz="1400" b="1" dirty="0">
              <a:solidFill>
                <a:srgbClr val="595959"/>
              </a:solidFill>
              <a:latin typeface="Verdana" charset="0"/>
            </a:endParaRPr>
          </a:p>
          <a:p>
            <a:endParaRPr lang="de-DE" sz="1400" b="1" dirty="0">
              <a:solidFill>
                <a:srgbClr val="595959"/>
              </a:solidFill>
              <a:latin typeface="Verdana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F07D0-889D-4133-901B-B8669C629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014" y="1844824"/>
            <a:ext cx="5889972" cy="38659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2"/>
          </p:nvPr>
        </p:nvSpPr>
        <p:spPr>
          <a:xfrm>
            <a:off x="1219200" y="6416675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rgbClr val="595959"/>
                </a:solidFill>
              </a:rPr>
              <a:t>Seminar Präsentation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FBA61223-1853-0144-A00F-DE1290DD9093}" type="slidenum">
              <a:rPr lang="de-DE">
                <a:solidFill>
                  <a:srgbClr val="7F7F7F"/>
                </a:solidFill>
              </a:rPr>
              <a:pPr/>
              <a:t>5</a:t>
            </a:fld>
            <a:endParaRPr lang="de-DE">
              <a:solidFill>
                <a:srgbClr val="7F7F7F"/>
              </a:solidFill>
            </a:endParaRPr>
          </a:p>
        </p:txBody>
      </p:sp>
      <p:sp>
        <p:nvSpPr>
          <p:cNvPr id="10243" name="Datumsplatzhalter 3"/>
          <p:cNvSpPr>
            <a:spLocks noGrp="1"/>
          </p:cNvSpPr>
          <p:nvPr>
            <p:ph type="dt" sz="quarter" idx="14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68BBA2E4-5499-4D4D-BCAA-7C58201DEE91}" type="datetime1">
              <a:rPr lang="de-DE">
                <a:solidFill>
                  <a:schemeClr val="bg1"/>
                </a:solidFill>
                <a:latin typeface="Verdana" charset="0"/>
              </a:rPr>
              <a:pPr/>
              <a:t>06.07.2020</a:t>
            </a:fld>
            <a:endParaRPr lang="de-DE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 bwMode="auto">
          <a:xfrm>
            <a:off x="936625" y="263525"/>
            <a:ext cx="3040063" cy="685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de-DE" sz="400" dirty="0">
              <a:solidFill>
                <a:srgbClr val="595959"/>
              </a:solidFill>
              <a:latin typeface="Verdana" charset="0"/>
            </a:endParaRPr>
          </a:p>
          <a:p>
            <a:pPr>
              <a:buFont typeface="Lucida Grande" charset="0"/>
              <a:buChar char="&gt;"/>
            </a:pPr>
            <a:endParaRPr lang="de-DE" sz="400" dirty="0">
              <a:solidFill>
                <a:srgbClr val="595959"/>
              </a:solidFill>
              <a:latin typeface="Verdana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 bwMode="auto">
          <a:xfrm>
            <a:off x="1130300" y="1331913"/>
            <a:ext cx="7239000" cy="4495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rgbClr val="595959"/>
                </a:solidFill>
                <a:latin typeface="Verdana" charset="0"/>
              </a:rPr>
              <a:t>Design</a:t>
            </a:r>
          </a:p>
          <a:p>
            <a:endParaRPr lang="de-DE" sz="1400" b="1" dirty="0">
              <a:solidFill>
                <a:srgbClr val="595959"/>
              </a:solidFill>
              <a:latin typeface="Verdana" charset="0"/>
            </a:endParaRPr>
          </a:p>
          <a:p>
            <a:endParaRPr lang="de-DE" sz="1400" b="1" dirty="0">
              <a:solidFill>
                <a:srgbClr val="595959"/>
              </a:solidFill>
              <a:latin typeface="Verdana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F07D0-889D-4133-901B-B8669C629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014" y="1844824"/>
            <a:ext cx="5889972" cy="386595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4DEB172-6D52-44A3-881D-305F5F84DB6A}"/>
              </a:ext>
            </a:extLst>
          </p:cNvPr>
          <p:cNvSpPr/>
          <p:nvPr/>
        </p:nvSpPr>
        <p:spPr>
          <a:xfrm>
            <a:off x="5292080" y="4797152"/>
            <a:ext cx="1440160" cy="103056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C38B810C-F75F-47BA-9F5A-32451227AA7F}"/>
              </a:ext>
            </a:extLst>
          </p:cNvPr>
          <p:cNvSpPr/>
          <p:nvPr/>
        </p:nvSpPr>
        <p:spPr>
          <a:xfrm rot="3874587">
            <a:off x="6372200" y="4941168"/>
            <a:ext cx="360040" cy="504056"/>
          </a:xfrm>
          <a:prstGeom prst="lightningBol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47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2"/>
          </p:nvPr>
        </p:nvSpPr>
        <p:spPr>
          <a:xfrm>
            <a:off x="1219200" y="6416675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rgbClr val="595959"/>
                </a:solidFill>
              </a:rPr>
              <a:t>Seminar Präsentation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78D50AC6-7A3E-9F41-BF93-1FFF3F902886}" type="slidenum">
              <a:rPr lang="de-DE">
                <a:solidFill>
                  <a:srgbClr val="7F7F7F"/>
                </a:solidFill>
              </a:rPr>
              <a:pPr/>
              <a:t>6</a:t>
            </a:fld>
            <a:endParaRPr lang="de-DE">
              <a:solidFill>
                <a:srgbClr val="7F7F7F"/>
              </a:solidFill>
            </a:endParaRPr>
          </a:p>
        </p:txBody>
      </p:sp>
      <p:sp>
        <p:nvSpPr>
          <p:cNvPr id="12291" name="Datumsplatzhalter 3"/>
          <p:cNvSpPr>
            <a:spLocks noGrp="1"/>
          </p:cNvSpPr>
          <p:nvPr>
            <p:ph type="dt" sz="quarter" idx="14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44167670-B802-464D-AB32-E6C43C295CF9}" type="datetime1">
              <a:rPr lang="de-DE">
                <a:solidFill>
                  <a:schemeClr val="bg1"/>
                </a:solidFill>
                <a:latin typeface="Verdana" charset="0"/>
              </a:rPr>
              <a:pPr/>
              <a:t>06.07.2020</a:t>
            </a:fld>
            <a:endParaRPr lang="de-DE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 bwMode="auto">
          <a:xfrm>
            <a:off x="1130300" y="1331913"/>
            <a:ext cx="7239000" cy="65087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3589338" algn="l"/>
                <a:tab pos="4038600" algn="l"/>
              </a:tabLst>
            </a:pPr>
            <a:r>
              <a:rPr lang="de-DE" dirty="0">
                <a:solidFill>
                  <a:srgbClr val="595959"/>
                </a:solidFill>
                <a:latin typeface="Verdana" charset="0"/>
              </a:rPr>
              <a:t>Design</a:t>
            </a:r>
          </a:p>
        </p:txBody>
      </p:sp>
      <p:sp>
        <p:nvSpPr>
          <p:cNvPr id="9" name="Textplatzhalter 5"/>
          <p:cNvSpPr txBox="1">
            <a:spLocks/>
          </p:cNvSpPr>
          <p:nvPr/>
        </p:nvSpPr>
        <p:spPr>
          <a:xfrm>
            <a:off x="901507" y="1990726"/>
            <a:ext cx="7239000" cy="4189412"/>
          </a:xfrm>
          <a:prstGeom prst="rect">
            <a:avLst/>
          </a:prstGeom>
        </p:spPr>
        <p:txBody>
          <a:bodyPr/>
          <a:lstStyle>
            <a:lvl1pPr marL="342900" indent="-342900"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The anlog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input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from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the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sensors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are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fed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to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the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 Arduino UNO Wifi Rev 2.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This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data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is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then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mapped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to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processable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 </a:t>
            </a:r>
            <a:r>
              <a:rPr lang="de-DE" sz="1400" dirty="0" err="1">
                <a:solidFill>
                  <a:srgbClr val="595959"/>
                </a:solidFill>
                <a:latin typeface="Verdana" charset="0"/>
              </a:rPr>
              <a:t>value</a:t>
            </a:r>
            <a:r>
              <a:rPr lang="de-DE" sz="1400" dirty="0">
                <a:solidFill>
                  <a:srgbClr val="595959"/>
                </a:solidFill>
                <a:latin typeface="Verdana" charset="0"/>
              </a:rPr>
              <a:t>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595959"/>
              </a:solidFill>
              <a:latin typeface="Verdana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595959"/>
              </a:solidFill>
              <a:latin typeface="Verdana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595959"/>
              </a:solidFill>
              <a:latin typeface="Verdana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595959"/>
              </a:solidFill>
              <a:latin typeface="Verdana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595959"/>
              </a:solidFill>
              <a:latin typeface="Verdana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595959"/>
              </a:solidFill>
              <a:latin typeface="Verdana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595959"/>
              </a:solidFill>
              <a:latin typeface="Verdana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595959"/>
              </a:solidFill>
              <a:latin typeface="Verdana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595959"/>
              </a:solidFill>
              <a:latin typeface="Verdana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595959"/>
              </a:solidFill>
              <a:latin typeface="Verdana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595959"/>
              </a:solidFill>
              <a:latin typeface="Verdana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B127D1-FD21-400B-AF41-A97348347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708920"/>
            <a:ext cx="2182111" cy="252880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2"/>
          </p:nvPr>
        </p:nvSpPr>
        <p:spPr>
          <a:xfrm>
            <a:off x="1219200" y="6416675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rgbClr val="595959"/>
                </a:solidFill>
              </a:rPr>
              <a:t>Seminar Präsentation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DDE73352-2ADC-8041-90F1-08C09940EDE6}" type="slidenum">
              <a:rPr lang="de-DE">
                <a:solidFill>
                  <a:srgbClr val="7F7F7F"/>
                </a:solidFill>
              </a:rPr>
              <a:pPr/>
              <a:t>7</a:t>
            </a:fld>
            <a:endParaRPr lang="de-DE">
              <a:solidFill>
                <a:srgbClr val="7F7F7F"/>
              </a:solidFill>
            </a:endParaRPr>
          </a:p>
        </p:txBody>
      </p:sp>
      <p:sp>
        <p:nvSpPr>
          <p:cNvPr id="14339" name="Datumsplatzhalter 3"/>
          <p:cNvSpPr>
            <a:spLocks noGrp="1"/>
          </p:cNvSpPr>
          <p:nvPr>
            <p:ph type="dt" sz="quarter" idx="14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1E8B1D8C-F21B-FF45-83BF-8EC24DB3B552}" type="datetime1">
              <a:rPr lang="de-DE">
                <a:solidFill>
                  <a:schemeClr val="bg1"/>
                </a:solidFill>
                <a:latin typeface="Verdana" charset="0"/>
              </a:rPr>
              <a:pPr/>
              <a:t>06.07.2020</a:t>
            </a:fld>
            <a:endParaRPr lang="de-DE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 bwMode="auto">
          <a:xfrm>
            <a:off x="936625" y="263525"/>
            <a:ext cx="3040063" cy="685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endParaRPr lang="de-DE" dirty="0">
              <a:ea typeface="+mn-ea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 bwMode="auto">
          <a:xfrm>
            <a:off x="1130300" y="1331913"/>
            <a:ext cx="7239000" cy="72548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3589338" algn="l"/>
                <a:tab pos="4038600" algn="l"/>
              </a:tabLst>
            </a:pPr>
            <a:r>
              <a:rPr lang="de-DE" dirty="0">
                <a:solidFill>
                  <a:srgbClr val="595959"/>
                </a:solidFill>
                <a:latin typeface="Verdana" charset="0"/>
              </a:rPr>
              <a:t>Design</a:t>
            </a:r>
          </a:p>
        </p:txBody>
      </p:sp>
      <p:sp>
        <p:nvSpPr>
          <p:cNvPr id="8" name="Textplatzhalter 5"/>
          <p:cNvSpPr txBox="1">
            <a:spLocks/>
          </p:cNvSpPr>
          <p:nvPr/>
        </p:nvSpPr>
        <p:spPr>
          <a:xfrm>
            <a:off x="1193800" y="1982788"/>
            <a:ext cx="7239000" cy="4189412"/>
          </a:xfrm>
          <a:prstGeom prst="rect">
            <a:avLst/>
          </a:prstGeom>
        </p:spPr>
        <p:txBody>
          <a:bodyPr/>
          <a:lstStyle>
            <a:lvl1pPr marL="342900" indent="-342900"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3589338" algn="l"/>
                <a:tab pos="4038600" algn="l"/>
              </a:tabLs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95959"/>
                </a:solidFill>
                <a:latin typeface="Verdana" charset="0"/>
              </a:rPr>
              <a:t>The controller is made to connect to the nearby router.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95959"/>
                </a:solidFill>
                <a:latin typeface="Verdana" charset="0"/>
              </a:rPr>
              <a:t>Using HTTP1.1/POST the data collected is converted to certain format and then posted to the server.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95959"/>
                </a:solidFill>
                <a:latin typeface="Verdana" charset="0"/>
              </a:rPr>
              <a:t>Using .html/.php the data is then visible at the server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95959"/>
                </a:solidFill>
                <a:latin typeface="Verdana" charset="0"/>
              </a:rPr>
              <a:t>Optionally data logging for larger duration can be done using MYSQL or MongoDB.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95959"/>
                </a:solidFill>
                <a:latin typeface="Verdana" charset="0"/>
              </a:rPr>
              <a:t>The optimized value from the server can be again sent back to the controller.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95959"/>
                </a:solidFill>
                <a:latin typeface="Verdana" charset="0"/>
              </a:rPr>
              <a:t>The controller will then actuate and correct based the feedback from the server.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95959"/>
                </a:solidFill>
                <a:latin typeface="Verdana" charset="0"/>
              </a:rPr>
              <a:t>HTTP, TCP/IP is used as communication protocol.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95959"/>
                </a:solidFill>
                <a:latin typeface="Verdana" charset="0"/>
              </a:rPr>
              <a:t>Additionally CRC and Alive checks can be added to the transferred data between client and server.</a:t>
            </a:r>
          </a:p>
          <a:p>
            <a:pPr>
              <a:spcBef>
                <a:spcPct val="20000"/>
              </a:spcBef>
            </a:pPr>
            <a:endParaRPr lang="de-DE" sz="1400" dirty="0">
              <a:solidFill>
                <a:srgbClr val="595959"/>
              </a:solidFill>
              <a:latin typeface="Verdana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47FCD2-9A01-447B-BD1A-893E090D29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1C5BF-D69A-42F2-937F-7AEE3F62C2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  <a:p>
            <a:endParaRPr lang="en-US" dirty="0"/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Controllers used: Arduino Uno </a:t>
            </a:r>
            <a:r>
              <a:rPr lang="en-US" sz="1400" dirty="0" err="1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Wifi</a:t>
            </a:r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 Rev2/MKR </a:t>
            </a:r>
            <a:r>
              <a:rPr lang="en-US" sz="1400" dirty="0" err="1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WiFi</a:t>
            </a:r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 1010/Nano 33 IoT/MKR 				</a:t>
            </a:r>
            <a:r>
              <a:rPr lang="en-US" sz="1400" dirty="0" err="1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WiFi</a:t>
            </a:r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 1000/ Raspberry pi 4/ Arduino Mega with ESP8266</a:t>
            </a:r>
          </a:p>
          <a:p>
            <a:endParaRPr lang="en-US" sz="1400" dirty="0">
              <a:solidFill>
                <a:srgbClr val="595959"/>
              </a:solidFill>
              <a:latin typeface="Verdana" charset="0"/>
              <a:ea typeface="ＭＳ Ｐゴシック" charset="0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3F5D9-EB8B-4173-AC33-3151E23C322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solidFill>
                  <a:srgbClr val="595959"/>
                </a:solidFill>
              </a:rPr>
              <a:t>Seminar Präsentation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10841-AA0B-4226-A791-0DE757EDA50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A4FC8D-13D2-7B4F-9508-B149586C7A80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DFC0863-196E-4780-AAD5-30C080DEC93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6AF9C2-DCD8-7F46-BDAF-71BF6C7B194F}" type="datetime1">
              <a:rPr lang="de-DE" smtClean="0"/>
              <a:pPr/>
              <a:t>06.07.2020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687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62F324-154B-4E5B-AD35-9268725852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A00AE-E613-45F9-996F-1598D5EB87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  <a:p>
            <a:endParaRPr lang="en-US" dirty="0"/>
          </a:p>
          <a:p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Communication between Raspberry </a:t>
            </a:r>
            <a:r>
              <a:rPr lang="en-US" sz="1400" dirty="0" err="1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Pis</a:t>
            </a:r>
            <a:r>
              <a:rPr lang="en-US" sz="1400" dirty="0">
                <a:solidFill>
                  <a:srgbClr val="595959"/>
                </a:solidFill>
                <a:latin typeface="Verdana" charset="0"/>
                <a:ea typeface="ＭＳ Ｐゴシック" charset="0"/>
                <a:cs typeface="+mn-cs"/>
              </a:rPr>
              <a:t> and making use built in network stack.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AD0AA-33B1-43A9-B283-51B4AB2991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solidFill>
                  <a:srgbClr val="595959"/>
                </a:solidFill>
              </a:rPr>
              <a:t>Seminar Präsentation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CF307-2359-4284-95D2-0432458B615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A4FC8D-13D2-7B4F-9508-B149586C7A80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0A55884-36EE-477A-8758-C0E1D944D07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16AF9C2-DCD8-7F46-BDAF-71BF6C7B194F}" type="datetime1">
              <a:rPr lang="de-DE" smtClean="0"/>
              <a:pPr/>
              <a:t>06.07.2020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49030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-Design">
      <a:majorFont>
        <a:latin typeface=""/>
        <a:ea typeface="ＭＳ Ｐゴシック"/>
        <a:cs typeface=""/>
      </a:majorFont>
      <a:minorFont>
        <a:latin typeface="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1031</Words>
  <Application>Microsoft Office PowerPoint</Application>
  <PresentationFormat>On-screen Show (4:3)</PresentationFormat>
  <Paragraphs>175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Lucida Grande</vt:lpstr>
      <vt:lpstr>Verdana</vt:lpstr>
      <vt:lpstr>1_Office-Design</vt:lpstr>
      <vt:lpstr>Smart Grid Communication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attention. 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mws</dc:creator>
  <cp:lastModifiedBy>Anirudh Upadhya</cp:lastModifiedBy>
  <cp:revision>114</cp:revision>
  <dcterms:created xsi:type="dcterms:W3CDTF">2010-05-03T10:36:49Z</dcterms:created>
  <dcterms:modified xsi:type="dcterms:W3CDTF">2020-07-06T08:35:08Z</dcterms:modified>
</cp:coreProperties>
</file>