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  <p:sldMasterId id="2147483661" r:id="rId2"/>
  </p:sldMasterIdLst>
  <p:notesMasterIdLst>
    <p:notesMasterId r:id="rId12"/>
  </p:notesMasterIdLst>
  <p:sldIdLst>
    <p:sldId id="266" r:id="rId3"/>
    <p:sldId id="259" r:id="rId4"/>
    <p:sldId id="281" r:id="rId5"/>
    <p:sldId id="282" r:id="rId6"/>
    <p:sldId id="283" r:id="rId7"/>
    <p:sldId id="285" r:id="rId8"/>
    <p:sldId id="291" r:id="rId9"/>
    <p:sldId id="288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833EA-9E98-F883-F560-293E8FB09382}" v="234" dt="2022-11-06T17:02:44.803"/>
    <p1510:client id="{639CFB67-9343-F62C-0413-EF76CEF780AC}" v="1" dt="2022-11-06T21:02:08.682"/>
    <p1510:client id="{BC3907A5-2290-0944-8750-0158C2276FD8}" v="122" dt="2022-11-06T17:28:04.666"/>
    <p1510:client id="{D7F3C638-2B4B-ADF2-3DED-AF9AFDEDDBAB}" v="2" dt="2022-11-06T17:29:38.734"/>
    <p1510:client id="{F047B3C6-A60E-FD6D-4A3B-1D7FC0C08BDA}" v="20" dt="2022-11-07T17:09:08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79118"/>
  </p:normalViewPr>
  <p:slideViewPr>
    <p:cSldViewPr snapToGrid="0">
      <p:cViewPr varScale="1">
        <p:scale>
          <a:sx n="50" d="100"/>
          <a:sy n="50" d="100"/>
        </p:scale>
        <p:origin x="13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White Wine	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Sheet4!$C$4:$E$4</c:f>
              <c:strCache>
                <c:ptCount val="3"/>
                <c:pt idx="0">
                  <c:v>Multiclass Neural Network</c:v>
                </c:pt>
                <c:pt idx="1">
                  <c:v>Multiclass Logistic Regression</c:v>
                </c:pt>
                <c:pt idx="2">
                  <c:v>Multiclass Decision Forest</c:v>
                </c:pt>
              </c:strCache>
            </c:strRef>
          </c:cat>
          <c:val>
            <c:numRef>
              <c:f>Sheet4!$C$5:$E$5</c:f>
              <c:numCache>
                <c:formatCode>0.00</c:formatCode>
                <c:ptCount val="3"/>
                <c:pt idx="0">
                  <c:v>75.289299999999997</c:v>
                </c:pt>
                <c:pt idx="1">
                  <c:v>74.880899999999997</c:v>
                </c:pt>
                <c:pt idx="2">
                  <c:v>80.871300000000005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364-9317-92583BC674B9}"/>
            </c:ext>
          </c:extLst>
        </c:ser>
        <c:ser>
          <c:idx val="1"/>
          <c:order val="1"/>
          <c:tx>
            <c:strRef>
              <c:f>Sheet4!$B$6</c:f>
              <c:strCache>
                <c:ptCount val="1"/>
                <c:pt idx="0">
                  <c:v>Red Wine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Sheet4!$C$4:$E$4</c:f>
              <c:strCache>
                <c:ptCount val="3"/>
                <c:pt idx="0">
                  <c:v>Multiclass Neural Network</c:v>
                </c:pt>
                <c:pt idx="1">
                  <c:v>Multiclass Logistic Regression</c:v>
                </c:pt>
                <c:pt idx="2">
                  <c:v>Multiclass Decision Forest</c:v>
                </c:pt>
              </c:strCache>
            </c:strRef>
          </c:cat>
          <c:val>
            <c:numRef>
              <c:f>Sheet4!$C$6:$E$6</c:f>
              <c:numCache>
                <c:formatCode>0.00</c:formatCode>
                <c:ptCount val="3"/>
                <c:pt idx="0">
                  <c:v>84.583299999999994</c:v>
                </c:pt>
                <c:pt idx="1">
                  <c:v>84.375</c:v>
                </c:pt>
                <c:pt idx="2">
                  <c:v>85.833300000000008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2-4364-9317-92583BC67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0206864"/>
        <c:axId val="670202928"/>
      </c:barChart>
      <c:catAx>
        <c:axId val="67020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02928"/>
        <c:crosses val="autoZero"/>
        <c:auto val="1"/>
        <c:lblAlgn val="ctr"/>
        <c:lblOffset val="100"/>
        <c:noMultiLvlLbl val="0"/>
      </c:catAx>
      <c:valAx>
        <c:axId val="6702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Overall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0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aramond" panose="02020404030301010803" pitchFamily="18" charset="0"/>
              </a:defRPr>
            </a:lvl1pPr>
          </a:lstStyle>
          <a:p>
            <a:fld id="{4800E363-5C9E-4F41-AB06-D91869502CE9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aramond" panose="02020404030301010803" pitchFamily="18" charset="0"/>
              </a:defRPr>
            </a:lvl1pPr>
          </a:lstStyle>
          <a:p>
            <a:fld id="{37890917-26E1-314A-BFF6-81931120DE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CA3A9-AE35-9842-883D-C0093CD00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D733-DC07-EF69-64AC-AEBE1038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276-3B78-0950-A4C1-64F68E9E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B99E-B960-8B9A-E7E0-22B1F47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DA90-9169-D025-2BEF-A5C018F6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D4C-A118-87CB-9F75-7909E2F8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760B-0A7A-549A-5735-611E8EA4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0ADEF-C7EA-2B33-E8DE-123094D6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C440-C65C-76A9-B64F-BC89AA3B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0C88-335C-837E-BA22-3C416D27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33D0-99A0-7B37-6A45-71283767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E3601-1D16-BE1C-E40C-42E5A403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FCD3B-4462-88EC-F300-E9CBDB93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336D-FA58-8502-2849-F3A02554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30A8-D02B-E02D-682A-24015AA2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DC2C-275E-B4AE-CBA9-1A67C7A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6675"/>
            <a:ext cx="10515600" cy="201605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669714"/>
            <a:ext cx="10515600" cy="750093"/>
          </a:xfrm>
        </p:spPr>
        <p:txBody>
          <a:bodyPr>
            <a:normAutofit/>
          </a:bodyPr>
          <a:lstStyle>
            <a:lvl1pPr marL="0" indent="0">
              <a:buNone/>
              <a:defRPr sz="2133" b="1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5879508"/>
            <a:ext cx="10515600" cy="396443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18593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6675"/>
            <a:ext cx="10515600" cy="2016051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669714"/>
            <a:ext cx="10515600" cy="750093"/>
          </a:xfrm>
        </p:spPr>
        <p:txBody>
          <a:bodyPr>
            <a:normAutofit/>
          </a:bodyPr>
          <a:lstStyle>
            <a:lvl1pPr marL="0" indent="0">
              <a:buNone/>
              <a:defRPr sz="2133" b="0" i="0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5879508"/>
            <a:ext cx="10515600" cy="396443"/>
          </a:xfrm>
        </p:spPr>
        <p:txBody>
          <a:bodyPr>
            <a:normAutofit/>
          </a:bodyPr>
          <a:lstStyle>
            <a:lvl1pPr marL="0" indent="0">
              <a:buNone/>
              <a:defRPr sz="1867" b="0" i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183997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3147"/>
            <a:ext cx="10515600" cy="1450619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100754"/>
            <a:ext cx="10515600" cy="750093"/>
          </a:xfrm>
        </p:spPr>
        <p:txBody>
          <a:bodyPr>
            <a:normAutofit/>
          </a:bodyPr>
          <a:lstStyle>
            <a:lvl1pPr marL="0" indent="0" algn="r">
              <a:buNone/>
              <a:defRPr sz="2133" b="0" i="0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3061801"/>
            <a:ext cx="10515600" cy="396443"/>
          </a:xfrm>
        </p:spPr>
        <p:txBody>
          <a:bodyPr>
            <a:normAutofit/>
          </a:bodyPr>
          <a:lstStyle>
            <a:lvl1pPr marL="0" indent="0" algn="r">
              <a:buNone/>
              <a:defRPr sz="1867" b="0" i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25413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7137"/>
            <a:ext cx="10515600" cy="923551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1" y="0"/>
            <a:ext cx="239283" cy="68580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166645" cy="4351339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0524-C669-6098-72AC-ACF8405A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28DE-9F8A-6005-B8D5-B43A5B85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BA31B-1A8F-3F6F-1314-94ABA6CF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61B1-6D88-642F-B87A-90FA17AA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1529-6123-97D3-5232-E163D18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49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8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401754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9948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/>
        </p:nvSpPr>
        <p:spPr>
          <a:xfrm>
            <a:off x="243840" y="292608"/>
            <a:ext cx="11667744" cy="633984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n>
                <a:noFill/>
              </a:ln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10545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4193419" cy="3646623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059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1" y="-45355"/>
            <a:ext cx="5183188" cy="6939185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279" y="987426"/>
            <a:ext cx="5829108" cy="4873625"/>
          </a:xfrm>
        </p:spPr>
        <p:txBody>
          <a:bodyPr/>
          <a:lstStyle>
            <a:lvl1pPr>
              <a:defRPr sz="3200" b="0" i="0">
                <a:solidFill>
                  <a:srgbClr val="006747"/>
                </a:solidFill>
              </a:defRPr>
            </a:lvl1pPr>
            <a:lvl2pPr>
              <a:defRPr sz="2800" b="0" i="0">
                <a:solidFill>
                  <a:srgbClr val="006747"/>
                </a:solidFill>
              </a:defRPr>
            </a:lvl2pPr>
            <a:lvl3pPr>
              <a:defRPr sz="2400" b="0" i="0">
                <a:solidFill>
                  <a:srgbClr val="006747"/>
                </a:solidFill>
              </a:defRPr>
            </a:lvl3pPr>
            <a:lvl4pPr>
              <a:defRPr sz="2000" b="0" i="0">
                <a:solidFill>
                  <a:srgbClr val="006747"/>
                </a:solidFill>
              </a:defRPr>
            </a:lvl4pPr>
            <a:lvl5pPr>
              <a:defRPr sz="2000" b="0" i="0">
                <a:solidFill>
                  <a:srgbClr val="006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9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0" y="-45355"/>
            <a:ext cx="12192000" cy="292212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132905" cy="1600200"/>
          </a:xfr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78139"/>
            <a:ext cx="5379501" cy="294525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1951" y="-44450"/>
            <a:ext cx="4809067" cy="4976284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711951" y="5162192"/>
            <a:ext cx="4809067" cy="605035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6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3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1563" y="987426"/>
            <a:ext cx="3932237" cy="1069973"/>
          </a:xfrm>
        </p:spPr>
        <p:txBody>
          <a:bodyPr anchor="b"/>
          <a:lstStyle>
            <a:lvl1pPr>
              <a:defRPr sz="3200"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1563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0884" y="987426"/>
            <a:ext cx="6170083" cy="4872567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B3ED-F489-756E-5FFC-915E18E6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5E34-6F84-0F86-B1F8-CC305122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BCD3-96BE-FA2C-1B58-F5FFFB5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829E-509C-3CEB-B8EE-06EB31C2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23AD-7653-C02D-77B2-0BF4FA9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6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027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3FA-2E0A-DCA1-CD06-37377535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A547-960C-0271-459F-96BEA58E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2FB6-C251-87DA-D6A9-8620931C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17A5-5B2C-A7BA-0FC2-042D511C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40D9-BF72-F89C-A5CE-90E2661C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DCBF0-B2A3-082F-1050-24015C9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85B7-0AAF-7D06-1EDA-28E1AD23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9400-14C1-9435-8DE6-850D6F02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0CD5-6BE2-19D0-4BC2-5D7AEC11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C2628-9A23-C636-1A28-0CC4FBD9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6AD4-7100-3BB5-7BAE-2C69D951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C3D09-CF25-72CC-A109-66DB5AC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B7758-8712-C36A-5E23-B129D27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88EE-3778-290E-0C6E-8F82D32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F4E-6D9B-D22D-36DB-A3724C2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6F30B-BCDB-B209-C169-7106256D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53044-2F61-8F67-E2C8-4A887313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B46F-B52F-6732-4043-3969FF4C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CC27-CD7E-E8C8-EB42-19885B2A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06CBA-B45B-4C03-234B-4FB5C3F2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B9EB4-5775-A67F-089E-7B80FAC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9274-56AD-0CD5-EF5C-7A7D81F0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F90B-585F-9F12-0683-7FA994C1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2B9E-502D-D6BD-526A-0B935137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EBD2-13EF-BC93-EF56-45AF5446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672E-F227-81E6-B12E-F4ED20F0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23CB-E5E8-F555-C867-D39F9EE1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37ED-343B-FA56-8F8D-BCCBDC37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CA5DA-F500-01D2-E72B-2E0DA49C1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C9E9A-06E6-CF8B-0894-CE03E303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7E102-A692-7245-4250-7E8F0D9E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2CA3-6E2F-53AB-2455-BE47BEBE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DBA1-3ACE-26D9-CFE0-5F106561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211C6-ECA4-6727-1E06-564CB674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1247-7B06-2E7F-F2D6-CC9C4D3D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CDC8-3C72-35A8-FF0E-FFB131A1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A17D584-5204-FA4D-B9FE-F1776C19D270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80B4-0195-AAA3-9939-16E89AD3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370E-DFCC-F4C0-DC04-612A06A98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56720DEA-37F8-2C4F-9154-A1E7197A5D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A17D584-5204-FA4D-B9FE-F1776C19D270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56720DEA-37F8-2C4F-9154-A1E7197A5D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613975"/>
            <a:ext cx="10515600" cy="201605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Wine Quality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67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Project – Data Mining (ISM 6136) Fall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12364" y="3263462"/>
            <a:ext cx="4311429" cy="266628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Anirudh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Voruganti</a:t>
            </a:r>
            <a:endParaRPr lang="en-US" sz="2400" b="0" i="0" dirty="0">
              <a:solidFill>
                <a:srgbClr val="D5FC79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Bharathi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Pemmasani</a:t>
            </a:r>
            <a:endParaRPr lang="en-US" sz="2400" dirty="0">
              <a:solidFill>
                <a:srgbClr val="D5FC79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Sravan Kumar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Talishetti</a:t>
            </a:r>
            <a:endParaRPr lang="en-US" sz="2400" b="0" i="0" dirty="0">
              <a:solidFill>
                <a:srgbClr val="D5FC79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Sri Guru Achuth Gadicherla</a:t>
            </a:r>
            <a:endParaRPr lang="en-US" sz="2400" dirty="0">
              <a:solidFill>
                <a:srgbClr val="D5FC7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Analytical Testing in Wine Making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20DB-EC75-E337-6DC3-B97F9200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9"/>
            <a:ext cx="10515599" cy="27709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660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has always played a pivotal role in wine production.</a:t>
            </a:r>
          </a:p>
          <a:p>
            <a:pPr marL="0" indent="0">
              <a:buNone/>
            </a:pPr>
            <a:endParaRPr lang="en-US" sz="2800" dirty="0">
              <a:solidFill>
                <a:srgbClr val="4660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660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direct access to data on critical biochemical parameters of production, vintners can rely on more than experience and lessons learned to maneuver the winemaking process.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9AF63-59DD-768F-4304-8EA304378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793" y="4197927"/>
            <a:ext cx="646834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4"/>
            <a:ext cx="10515600" cy="5003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an entrepreneur assess whether their firm is producing quality wine?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predictive modeling help in standardizing quality control measures at wineries?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>
                <a:solidFill>
                  <a:srgbClr val="006747"/>
                </a:solidFill>
                <a:ea typeface="+mj-ea"/>
              </a:rPr>
              <a:t>Who</a:t>
            </a:r>
            <a:r>
              <a:rPr lang="en-US" sz="4000" b="1" dirty="0">
                <a:cs typeface="Times New Roman" panose="02020603050405020304" pitchFamily="18" charset="0"/>
              </a:rPr>
              <a:t> Would Care?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Consumers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Regularity authorities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Vintners</a:t>
            </a:r>
          </a:p>
          <a:p>
            <a:pPr marL="685165" lvl="1" indent="-227965"/>
            <a:endParaRPr lang="en-US" sz="2800" dirty="0"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206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to Address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4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wine based on critical biochemical parameters</a:t>
            </a:r>
            <a:endParaRPr lang="en-US" dirty="0"/>
          </a:p>
          <a:p>
            <a:pPr lvl="1"/>
            <a:r>
              <a:rPr lang="en-US" dirty="0"/>
              <a:t>Two Types of Wines (Red &amp; White)</a:t>
            </a:r>
          </a:p>
          <a:p>
            <a:pPr lvl="1"/>
            <a:r>
              <a:rPr lang="en-US" dirty="0"/>
              <a:t>6 thousand records (approx.)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Variables of Interest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1258-4F08-F133-0FD2-548A1999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09" y="4597399"/>
            <a:ext cx="11229410" cy="8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3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Model Selection &amp; Method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231D0E6-63E7-1BB9-EAFB-9F7294C3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144" y="1478914"/>
            <a:ext cx="8174355" cy="47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8FBC61-4E51-B5BD-D618-F4B11C234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360288"/>
              </p:ext>
            </p:extLst>
          </p:nvPr>
        </p:nvGraphicFramePr>
        <p:xfrm>
          <a:off x="4491037" y="755967"/>
          <a:ext cx="6938963" cy="469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578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6 Confusion Matrix for White Wine, Neural Network (L) Logistic Regression (Cen) Decision Forest (R)&#10;">
            <a:extLst>
              <a:ext uri="{FF2B5EF4-FFF2-40B4-BE49-F238E27FC236}">
                <a16:creationId xmlns:a16="http://schemas.microsoft.com/office/drawing/2014/main" id="{E52ADEF9-89AB-7219-18BD-B3A9C0F6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7038"/>
            <a:ext cx="8620628" cy="243159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B05838-7D2D-F0D1-8BFA-9CD3BFB7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474085"/>
            <a:ext cx="8928100" cy="2710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EE504-FA07-7DE8-6BA3-90E2B419E6C5}"/>
              </a:ext>
            </a:extLst>
          </p:cNvPr>
          <p:cNvSpPr txBox="1"/>
          <p:nvPr/>
        </p:nvSpPr>
        <p:spPr>
          <a:xfrm>
            <a:off x="1816100" y="2908985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for White Wine, Neural Network (L) Logistic Regression (Cen) Decision Forest (R)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51CEC-E594-E6E4-3744-B6EE8B11E18D}"/>
              </a:ext>
            </a:extLst>
          </p:cNvPr>
          <p:cNvSpPr txBox="1"/>
          <p:nvPr/>
        </p:nvSpPr>
        <p:spPr>
          <a:xfrm>
            <a:off x="1816100" y="6299885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for Red Wine, Neural Network (L) Logistic Regression (Cen) Decision Forest (R)</a:t>
            </a:r>
          </a:p>
        </p:txBody>
      </p:sp>
    </p:spTree>
    <p:extLst>
      <p:ext uri="{BB962C8B-B14F-4D97-AF65-F5344CB8AC3E}">
        <p14:creationId xmlns:p14="http://schemas.microsoft.com/office/powerpoint/2010/main" val="222008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Takeaways for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5"/>
            <a:ext cx="10390911" cy="26943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analysis, we observed that multiclass decision forest, an ensemble model provided the highest accuracy for both data sets.</a:t>
            </a:r>
          </a:p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business case, we recommend implementing a predictive modeling system using multiclass decision forests to standardize quality control measures at wineries.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F01BB-C44D-AE4A-B3CF-0426D36C2937}"/>
              </a:ext>
            </a:extLst>
          </p:cNvPr>
          <p:cNvSpPr txBox="1">
            <a:spLocks/>
          </p:cNvSpPr>
          <p:nvPr/>
        </p:nvSpPr>
        <p:spPr>
          <a:xfrm>
            <a:off x="962890" y="3925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6747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Future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D829C-CAA4-AAF6-1A02-466B6BF92108}"/>
              </a:ext>
            </a:extLst>
          </p:cNvPr>
          <p:cNvSpPr txBox="1">
            <a:spLocks/>
          </p:cNvSpPr>
          <p:nvPr/>
        </p:nvSpPr>
        <p:spPr>
          <a:xfrm>
            <a:off x="838194" y="4703981"/>
            <a:ext cx="10619509" cy="21540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collect more data samples or perhaps include live and proprietary data to train the model to get better results.</a:t>
            </a:r>
          </a:p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a class imbalance in the quality variable, we planned to implement oversampling methods such as SMOTE to solve the imbalance problem.</a:t>
            </a:r>
          </a:p>
        </p:txBody>
      </p:sp>
    </p:spTree>
    <p:extLst>
      <p:ext uri="{BB962C8B-B14F-4D97-AF65-F5344CB8AC3E}">
        <p14:creationId xmlns:p14="http://schemas.microsoft.com/office/powerpoint/2010/main" val="42440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EDDF-866F-8D3C-5E5B-35BD0A6A9798}"/>
              </a:ext>
            </a:extLst>
          </p:cNvPr>
          <p:cNvSpPr txBox="1">
            <a:spLocks/>
          </p:cNvSpPr>
          <p:nvPr/>
        </p:nvSpPr>
        <p:spPr>
          <a:xfrm>
            <a:off x="760381" y="291832"/>
            <a:ext cx="10515600" cy="676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165" lvl="1" indent="-227965"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65948-DC1E-EC0D-F621-7F31501BDCD4}"/>
              </a:ext>
            </a:extLst>
          </p:cNvPr>
          <p:cNvSpPr txBox="1"/>
          <p:nvPr/>
        </p:nvSpPr>
        <p:spPr>
          <a:xfrm>
            <a:off x="3978612" y="2967335"/>
            <a:ext cx="423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aramond"/>
                <a:cs typeface="Arial"/>
              </a:rPr>
              <a:t>Thank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bg1"/>
                </a:solidFill>
                <a:latin typeface="Garamond"/>
                <a:cs typeface="Arial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6773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12295</TotalTime>
  <Words>300</Words>
  <Application>Microsoft Office PowerPoint</Application>
  <PresentationFormat>Widescreen</PresentationFormat>
  <Paragraphs>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Garamond</vt:lpstr>
      <vt:lpstr>Times New Roman</vt:lpstr>
      <vt:lpstr>Office Theme</vt:lpstr>
      <vt:lpstr>1_Office Theme</vt:lpstr>
      <vt:lpstr>Wine Quality Prediction</vt:lpstr>
      <vt:lpstr>Analytical Testing in Wine Making</vt:lpstr>
      <vt:lpstr>Business Questions</vt:lpstr>
      <vt:lpstr>Approach to Address Business Questions</vt:lpstr>
      <vt:lpstr>Model Selection &amp; Method</vt:lpstr>
      <vt:lpstr>Results</vt:lpstr>
      <vt:lpstr>PowerPoint Presentation</vt:lpstr>
      <vt:lpstr>Takeaways for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Richard Mautz</dc:creator>
  <cp:lastModifiedBy>Anirudh Voruganti</cp:lastModifiedBy>
  <cp:revision>124</cp:revision>
  <dcterms:created xsi:type="dcterms:W3CDTF">2022-10-23T23:33:21Z</dcterms:created>
  <dcterms:modified xsi:type="dcterms:W3CDTF">2022-11-16T09:18:12Z</dcterms:modified>
</cp:coreProperties>
</file>