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9" r:id="rId7"/>
    <p:sldId id="401" r:id="rId8"/>
    <p:sldId id="410" r:id="rId9"/>
    <p:sldId id="402" r:id="rId10"/>
    <p:sldId id="403" r:id="rId11"/>
    <p:sldId id="404" r:id="rId12"/>
    <p:sldId id="412" r:id="rId13"/>
    <p:sldId id="413" r:id="rId14"/>
    <p:sldId id="405" r:id="rId15"/>
    <p:sldId id="406" r:id="rId16"/>
    <p:sldId id="407" r:id="rId17"/>
    <p:sldId id="4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63" d="100"/>
          <a:sy n="63" d="100"/>
        </p:scale>
        <p:origin x="99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cbi.nlm.nih.gov/pmc/articles/PMC535421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461628" y="909684"/>
            <a:ext cx="6651252" cy="4169914"/>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i="1" dirty="0">
                <a:solidFill>
                  <a:srgbClr val="000000"/>
                </a:solidFill>
              </a:rPr>
              <a:t>Submitted in the partial fulfillment for the award of the degree of</a:t>
            </a:r>
          </a:p>
          <a:p>
            <a:pPr algn="ctr">
              <a:lnSpc>
                <a:spcPct val="150000"/>
              </a:lnSpc>
            </a:pPr>
            <a:r>
              <a:rPr lang="en-US" sz="2000" b="1" dirty="0">
                <a:solidFill>
                  <a:srgbClr val="000000"/>
                </a:solidFill>
              </a:rPr>
              <a:t>BACHELOR OF ENGINEERING </a:t>
            </a:r>
            <a:endParaRPr lang="en-US" sz="20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000" b="1" dirty="0">
                <a:solidFill>
                  <a:srgbClr val="000000"/>
                </a:solidFill>
              </a:rPr>
              <a:t> Computer Science and Engineering with Specialization in AIML</a:t>
            </a:r>
            <a:endParaRPr lang="en-US" sz="20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65451"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INTEGRATED PATIENT CARE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431960" y="4513811"/>
            <a:ext cx="3904296" cy="1323439"/>
          </a:xfrm>
          <a:prstGeom prst="rect">
            <a:avLst/>
          </a:prstGeom>
          <a:noFill/>
        </p:spPr>
        <p:txBody>
          <a:bodyPr wrap="square" rtlCol="0">
            <a:spAutoFit/>
          </a:bodyPr>
          <a:lstStyle/>
          <a:p>
            <a:r>
              <a:rPr lang="en-US" sz="2000" b="1" dirty="0"/>
              <a:t>Submitted by: </a:t>
            </a:r>
          </a:p>
          <a:p>
            <a:pPr algn="just"/>
            <a:r>
              <a:rPr lang="en-US" sz="2000" dirty="0"/>
              <a:t>Anirudh Sharma   : 22BAI70109</a:t>
            </a:r>
          </a:p>
          <a:p>
            <a:pPr algn="just"/>
            <a:r>
              <a:rPr lang="en-US" sz="2000" dirty="0"/>
              <a:t>Siddhant Gupta      : 22BAI70088</a:t>
            </a:r>
          </a:p>
          <a:p>
            <a:pPr algn="just"/>
            <a:r>
              <a:rPr lang="en-US" sz="2000" dirty="0" err="1"/>
              <a:t>Vedansh</a:t>
            </a:r>
            <a:r>
              <a:rPr lang="en-US" sz="2000" dirty="0"/>
              <a:t> Maheshwari : 22BAI70056</a:t>
            </a:r>
          </a:p>
        </p:txBody>
      </p:sp>
      <p:sp>
        <p:nvSpPr>
          <p:cNvPr id="6" name="TextBox 5"/>
          <p:cNvSpPr txBox="1"/>
          <p:nvPr/>
        </p:nvSpPr>
        <p:spPr>
          <a:xfrm>
            <a:off x="7365076" y="4513811"/>
            <a:ext cx="3287500" cy="707886"/>
          </a:xfrm>
          <a:prstGeom prst="rect">
            <a:avLst/>
          </a:prstGeom>
          <a:noFill/>
        </p:spPr>
        <p:txBody>
          <a:bodyPr wrap="square" rtlCol="0">
            <a:spAutoFit/>
          </a:bodyPr>
          <a:lstStyle/>
          <a:p>
            <a:r>
              <a:rPr lang="en-US" sz="2000" b="1" dirty="0"/>
              <a:t>Under the Supervision of: </a:t>
            </a:r>
            <a:endParaRPr lang="en-US" sz="2000" dirty="0"/>
          </a:p>
          <a:p>
            <a:r>
              <a:rPr lang="en-IN" sz="2000" dirty="0"/>
              <a:t>Prof. Jaswinder Singh</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6" name="Picture 5" descr="A screenshot of a patient care system">
            <a:extLst>
              <a:ext uri="{FF2B5EF4-FFF2-40B4-BE49-F238E27FC236}">
                <a16:creationId xmlns:a16="http://schemas.microsoft.com/office/drawing/2014/main" id="{1F70FB01-D4F7-FB2B-4BD6-20DA170F2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42395"/>
            <a:ext cx="6140889" cy="2890365"/>
          </a:xfrm>
          <a:prstGeom prst="rect">
            <a:avLst/>
          </a:prstGeom>
        </p:spPr>
      </p:pic>
      <p:sp>
        <p:nvSpPr>
          <p:cNvPr id="11" name="TextBox 10">
            <a:extLst>
              <a:ext uri="{FF2B5EF4-FFF2-40B4-BE49-F238E27FC236}">
                <a16:creationId xmlns:a16="http://schemas.microsoft.com/office/drawing/2014/main" id="{C7779F5D-D2D2-C94B-A249-2F4BA4514D55}"/>
              </a:ext>
            </a:extLst>
          </p:cNvPr>
          <p:cNvSpPr txBox="1"/>
          <p:nvPr/>
        </p:nvSpPr>
        <p:spPr>
          <a:xfrm>
            <a:off x="3254988" y="2951377"/>
            <a:ext cx="769620" cy="369332"/>
          </a:xfrm>
          <a:prstGeom prst="rect">
            <a:avLst/>
          </a:prstGeom>
          <a:noFill/>
        </p:spPr>
        <p:txBody>
          <a:bodyPr wrap="square" rtlCol="0">
            <a:spAutoFit/>
          </a:bodyPr>
          <a:lstStyle/>
          <a:p>
            <a:r>
              <a:rPr lang="en-US" dirty="0"/>
              <a:t>Step I</a:t>
            </a:r>
          </a:p>
        </p:txBody>
      </p:sp>
      <p:pic>
        <p:nvPicPr>
          <p:cNvPr id="13" name="Picture 12" descr="A screenshot of a medical survey&#10;&#10;Description automatically generated">
            <a:extLst>
              <a:ext uri="{FF2B5EF4-FFF2-40B4-BE49-F238E27FC236}">
                <a16:creationId xmlns:a16="http://schemas.microsoft.com/office/drawing/2014/main" id="{1CC2C9A8-49A8-BA18-0E9A-D2E27E948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6789"/>
            <a:ext cx="5903595" cy="2890365"/>
          </a:xfrm>
          <a:prstGeom prst="rect">
            <a:avLst/>
          </a:prstGeom>
        </p:spPr>
      </p:pic>
      <p:sp>
        <p:nvSpPr>
          <p:cNvPr id="14" name="TextBox 13">
            <a:extLst>
              <a:ext uri="{FF2B5EF4-FFF2-40B4-BE49-F238E27FC236}">
                <a16:creationId xmlns:a16="http://schemas.microsoft.com/office/drawing/2014/main" id="{3F4E1605-F159-EDAE-5914-F0EF6EC033FD}"/>
              </a:ext>
            </a:extLst>
          </p:cNvPr>
          <p:cNvSpPr txBox="1"/>
          <p:nvPr/>
        </p:nvSpPr>
        <p:spPr>
          <a:xfrm>
            <a:off x="8647453" y="2947154"/>
            <a:ext cx="1402080" cy="369332"/>
          </a:xfrm>
          <a:prstGeom prst="rect">
            <a:avLst/>
          </a:prstGeom>
          <a:noFill/>
        </p:spPr>
        <p:txBody>
          <a:bodyPr wrap="square" rtlCol="0">
            <a:spAutoFit/>
          </a:bodyPr>
          <a:lstStyle/>
          <a:p>
            <a:r>
              <a:rPr lang="en-US" dirty="0"/>
              <a:t>Step II</a:t>
            </a:r>
          </a:p>
        </p:txBody>
      </p:sp>
      <p:pic>
        <p:nvPicPr>
          <p:cNvPr id="16" name="Picture 15" descr="A screenshot of a medical survey">
            <a:extLst>
              <a:ext uri="{FF2B5EF4-FFF2-40B4-BE49-F238E27FC236}">
                <a16:creationId xmlns:a16="http://schemas.microsoft.com/office/drawing/2014/main" id="{03DE5A8B-44FB-E213-D6B4-4DD7160A0E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3979" y="3281236"/>
            <a:ext cx="6233818" cy="3110364"/>
          </a:xfrm>
          <a:prstGeom prst="rect">
            <a:avLst/>
          </a:prstGeom>
        </p:spPr>
      </p:pic>
      <p:sp>
        <p:nvSpPr>
          <p:cNvPr id="18" name="TextBox 17">
            <a:extLst>
              <a:ext uri="{FF2B5EF4-FFF2-40B4-BE49-F238E27FC236}">
                <a16:creationId xmlns:a16="http://schemas.microsoft.com/office/drawing/2014/main" id="{D55BFBBB-EB31-0A11-4171-57E05A0F4B85}"/>
              </a:ext>
            </a:extLst>
          </p:cNvPr>
          <p:cNvSpPr txBox="1"/>
          <p:nvPr/>
        </p:nvSpPr>
        <p:spPr>
          <a:xfrm>
            <a:off x="5371562" y="6391600"/>
            <a:ext cx="1118651" cy="369332"/>
          </a:xfrm>
          <a:prstGeom prst="rect">
            <a:avLst/>
          </a:prstGeom>
          <a:noFill/>
        </p:spPr>
        <p:txBody>
          <a:bodyPr wrap="square" rtlCol="0">
            <a:spAutoFit/>
          </a:bodyPr>
          <a:lstStyle/>
          <a:p>
            <a:r>
              <a:rPr lang="en-US" dirty="0"/>
              <a:t>Step III</a:t>
            </a:r>
          </a:p>
        </p:txBody>
      </p:sp>
    </p:spTree>
    <p:extLst>
      <p:ext uri="{BB962C8B-B14F-4D97-AF65-F5344CB8AC3E}">
        <p14:creationId xmlns:p14="http://schemas.microsoft.com/office/powerpoint/2010/main" val="297326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descr="A screenshot of a patient care system">
            <a:extLst>
              <a:ext uri="{FF2B5EF4-FFF2-40B4-BE49-F238E27FC236}">
                <a16:creationId xmlns:a16="http://schemas.microsoft.com/office/drawing/2014/main" id="{CA9E7B98-5DAB-CDC7-5603-DB0CE3E0B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85727"/>
            <a:ext cx="5672445" cy="3347672"/>
          </a:xfrm>
          <a:prstGeom prst="rect">
            <a:avLst/>
          </a:prstGeom>
        </p:spPr>
      </p:pic>
      <p:sp>
        <p:nvSpPr>
          <p:cNvPr id="7" name="TextBox 6">
            <a:extLst>
              <a:ext uri="{FF2B5EF4-FFF2-40B4-BE49-F238E27FC236}">
                <a16:creationId xmlns:a16="http://schemas.microsoft.com/office/drawing/2014/main" id="{3743107E-8145-3249-44FA-0DCAC200F338}"/>
              </a:ext>
            </a:extLst>
          </p:cNvPr>
          <p:cNvSpPr txBox="1"/>
          <p:nvPr/>
        </p:nvSpPr>
        <p:spPr>
          <a:xfrm>
            <a:off x="981075" y="3357198"/>
            <a:ext cx="1704975" cy="369332"/>
          </a:xfrm>
          <a:prstGeom prst="rect">
            <a:avLst/>
          </a:prstGeom>
          <a:noFill/>
        </p:spPr>
        <p:txBody>
          <a:bodyPr wrap="square" rtlCol="0">
            <a:spAutoFit/>
          </a:bodyPr>
          <a:lstStyle/>
          <a:p>
            <a:r>
              <a:rPr lang="en-US" dirty="0"/>
              <a:t>Step IV</a:t>
            </a:r>
          </a:p>
        </p:txBody>
      </p:sp>
      <p:pic>
        <p:nvPicPr>
          <p:cNvPr id="9" name="Picture 8" descr="A screenshot of a medical system">
            <a:extLst>
              <a:ext uri="{FF2B5EF4-FFF2-40B4-BE49-F238E27FC236}">
                <a16:creationId xmlns:a16="http://schemas.microsoft.com/office/drawing/2014/main" id="{CD18D45A-E8DC-F034-B070-B8F5B8463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50" y="783691"/>
            <a:ext cx="5810250" cy="1609725"/>
          </a:xfrm>
          <a:prstGeom prst="rect">
            <a:avLst/>
          </a:prstGeom>
        </p:spPr>
      </p:pic>
      <p:sp>
        <p:nvSpPr>
          <p:cNvPr id="10" name="TextBox 9">
            <a:extLst>
              <a:ext uri="{FF2B5EF4-FFF2-40B4-BE49-F238E27FC236}">
                <a16:creationId xmlns:a16="http://schemas.microsoft.com/office/drawing/2014/main" id="{4A202BCB-9B87-B270-44FB-18560AB30830}"/>
              </a:ext>
            </a:extLst>
          </p:cNvPr>
          <p:cNvSpPr txBox="1"/>
          <p:nvPr/>
        </p:nvSpPr>
        <p:spPr>
          <a:xfrm>
            <a:off x="6381750" y="2393416"/>
            <a:ext cx="2505075" cy="646331"/>
          </a:xfrm>
          <a:prstGeom prst="rect">
            <a:avLst/>
          </a:prstGeom>
          <a:noFill/>
        </p:spPr>
        <p:txBody>
          <a:bodyPr wrap="square" rtlCol="0">
            <a:spAutoFit/>
          </a:bodyPr>
          <a:lstStyle/>
          <a:p>
            <a:r>
              <a:rPr lang="en-US" dirty="0"/>
              <a:t>Step V</a:t>
            </a:r>
          </a:p>
          <a:p>
            <a:endParaRPr lang="en-US" dirty="0"/>
          </a:p>
        </p:txBody>
      </p:sp>
      <p:pic>
        <p:nvPicPr>
          <p:cNvPr id="12" name="Picture 11" descr="A screenshot of a medical form&#10;&#10;Description automatically generated">
            <a:extLst>
              <a:ext uri="{FF2B5EF4-FFF2-40B4-BE49-F238E27FC236}">
                <a16:creationId xmlns:a16="http://schemas.microsoft.com/office/drawing/2014/main" id="{B9766A07-2B40-7F56-0A58-3983B1FA8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3625" y="3506118"/>
            <a:ext cx="4095750" cy="2850232"/>
          </a:xfrm>
          <a:prstGeom prst="rect">
            <a:avLst/>
          </a:prstGeom>
        </p:spPr>
      </p:pic>
      <p:pic>
        <p:nvPicPr>
          <p:cNvPr id="14" name="Picture 13" descr="A screenshot of a medical form">
            <a:extLst>
              <a:ext uri="{FF2B5EF4-FFF2-40B4-BE49-F238E27FC236}">
                <a16:creationId xmlns:a16="http://schemas.microsoft.com/office/drawing/2014/main" id="{1432B79E-D4CE-21CE-1FDE-1C6F51044C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2300" y="3290404"/>
            <a:ext cx="4238625" cy="2972415"/>
          </a:xfrm>
          <a:prstGeom prst="rect">
            <a:avLst/>
          </a:prstGeom>
        </p:spPr>
      </p:pic>
      <p:sp>
        <p:nvSpPr>
          <p:cNvPr id="15" name="TextBox 14">
            <a:extLst>
              <a:ext uri="{FF2B5EF4-FFF2-40B4-BE49-F238E27FC236}">
                <a16:creationId xmlns:a16="http://schemas.microsoft.com/office/drawing/2014/main" id="{A9E0FDC7-B4E7-D62F-EA7A-2EB23FB53725}"/>
              </a:ext>
            </a:extLst>
          </p:cNvPr>
          <p:cNvSpPr txBox="1"/>
          <p:nvPr/>
        </p:nvSpPr>
        <p:spPr>
          <a:xfrm>
            <a:off x="2343150" y="6262819"/>
            <a:ext cx="2266950" cy="923330"/>
          </a:xfrm>
          <a:prstGeom prst="rect">
            <a:avLst/>
          </a:prstGeom>
          <a:noFill/>
        </p:spPr>
        <p:txBody>
          <a:bodyPr wrap="square" rtlCol="0">
            <a:spAutoFit/>
          </a:bodyPr>
          <a:lstStyle/>
          <a:p>
            <a:r>
              <a:rPr lang="en-US" dirty="0"/>
              <a:t>Step V(a)</a:t>
            </a:r>
          </a:p>
          <a:p>
            <a:endParaRPr lang="en-US" dirty="0"/>
          </a:p>
          <a:p>
            <a:endParaRPr lang="en-US" dirty="0"/>
          </a:p>
        </p:txBody>
      </p:sp>
      <p:sp>
        <p:nvSpPr>
          <p:cNvPr id="16" name="TextBox 15">
            <a:extLst>
              <a:ext uri="{FF2B5EF4-FFF2-40B4-BE49-F238E27FC236}">
                <a16:creationId xmlns:a16="http://schemas.microsoft.com/office/drawing/2014/main" id="{DB08E959-79E7-B035-515C-C08FABAB27F6}"/>
              </a:ext>
            </a:extLst>
          </p:cNvPr>
          <p:cNvSpPr txBox="1"/>
          <p:nvPr/>
        </p:nvSpPr>
        <p:spPr>
          <a:xfrm>
            <a:off x="6972300" y="6277106"/>
            <a:ext cx="2524125" cy="369332"/>
          </a:xfrm>
          <a:prstGeom prst="rect">
            <a:avLst/>
          </a:prstGeom>
          <a:noFill/>
        </p:spPr>
        <p:txBody>
          <a:bodyPr wrap="square" rtlCol="0">
            <a:spAutoFit/>
          </a:bodyPr>
          <a:lstStyle/>
          <a:p>
            <a:r>
              <a:rPr lang="en-US" dirty="0"/>
              <a:t>Step V(b)</a:t>
            </a:r>
          </a:p>
        </p:txBody>
      </p:sp>
    </p:spTree>
    <p:extLst>
      <p:ext uri="{BB962C8B-B14F-4D97-AF65-F5344CB8AC3E}">
        <p14:creationId xmlns:p14="http://schemas.microsoft.com/office/powerpoint/2010/main" val="3375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In conclusion, our exploration of the Integrated Patient Care System has shed light on a transformative approach to healthcare delivery—one that places patients at the center and emphasizes collaboration, coordination, and continuity of care. Through this journey, we've uncovered the fundamental principles, key components, challenges, and opportunities associated with integrated care models.</a:t>
            </a:r>
          </a:p>
          <a:p>
            <a:r>
              <a:rPr lang="en-US" sz="2000" dirty="0">
                <a:latin typeface="Times New Roman" panose="02020603050405020304" pitchFamily="18" charset="0"/>
                <a:cs typeface="Times New Roman" panose="02020603050405020304" pitchFamily="18" charset="0"/>
              </a:rPr>
              <a:t>However, implementing integrated care is not without its challenges. It requires overcoming barriers, fostering cultural change, and leveraging technology effectively. Yet, as evidenced by the success stories and best practices shared today, the rewards of embracing integrated care are profound.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 let us leave this presentation with a renewed sense of purpose and commitment—to champion integrated patient care within our organizations, communities, and healthcare systems. Let us collaborate, innovate, and advocate for change, knowing that together, we can create a future where every patient receives the seamless, coordinated, and compassionate care they deserve.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Technological Advancements: </a:t>
            </a:r>
            <a:r>
              <a:rPr lang="en-US" dirty="0">
                <a:latin typeface="Times New Roman" panose="02020603050405020304" pitchFamily="18" charset="0"/>
                <a:cs typeface="Times New Roman" panose="02020603050405020304" pitchFamily="18" charset="0"/>
              </a:rPr>
              <a:t>Continued advancements in technology, such as artificial intelligence, predictive analytics, and remote monitoring devices, will further enhance the capabilities of integrated patient care systems. These technologies will enable more personalized, precise, and proactive approaches to healthcare delivery, leading to improved patient outcomes and population health management.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Interoperability and Data Exchange: </a:t>
            </a:r>
            <a:r>
              <a:rPr lang="en-US" dirty="0">
                <a:latin typeface="Times New Roman" panose="02020603050405020304" pitchFamily="18" charset="0"/>
                <a:cs typeface="Times New Roman" panose="02020603050405020304" pitchFamily="18" charset="0"/>
              </a:rPr>
              <a:t>Efforts to improve interoperability and data exchange among healthcare systems and stakeholders will play a crucial role in advancing integrated patient care. Seamless exchange of health information will facilitate better coordination, communication, and continuity of care across different settings and providers.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Patient-Centered Innovations: </a:t>
            </a:r>
            <a:r>
              <a:rPr lang="en-US" dirty="0">
                <a:latin typeface="Times New Roman" panose="02020603050405020304" pitchFamily="18" charset="0"/>
                <a:cs typeface="Times New Roman" panose="02020603050405020304" pitchFamily="18" charset="0"/>
              </a:rPr>
              <a:t>The future of integrated patient care will prioritize patient-centered innovations, empowering individuals to take an active role in their healthcare journey. From personalized treatment plans to self-management tools and virtual care options, these innovations will promote patient engagement, autonomy, and empowerment.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765426"/>
            <a:ext cx="10515600" cy="4411537"/>
          </a:xfrm>
        </p:spPr>
        <p:txBody>
          <a:bodyPr>
            <a:noAutofit/>
          </a:bodyPr>
          <a:lstStyle/>
          <a:p>
            <a:pPr marL="342900" marR="0" indent="-342900" algn="just">
              <a:spcBef>
                <a:spcPts val="0"/>
              </a:spcBef>
              <a:spcAft>
                <a:spcPts val="0"/>
              </a:spcAft>
              <a:buAutoNum type="arabicPeriod"/>
            </a:pPr>
            <a:r>
              <a:rPr lang="en-IN" sz="1600" dirty="0">
                <a:effectLst/>
                <a:latin typeface="Times New Roman" panose="02020603050405020304" pitchFamily="18" charset="0"/>
                <a:ea typeface="SimSun" panose="02010600030101010101" pitchFamily="2" charset="-122"/>
              </a:rPr>
              <a:t>What Is Integrated Health Care and How Will It Affect Me? (n.d.) retrieved March 29, 2024, from online.queens.edu </a:t>
            </a:r>
          </a:p>
          <a:p>
            <a:pPr marL="342900" marR="0" indent="-342900" algn="just">
              <a:spcBef>
                <a:spcPts val="0"/>
              </a:spcBef>
              <a:spcAft>
                <a:spcPts val="0"/>
              </a:spcAft>
              <a:buAutoNum type="arabicPeriod"/>
            </a:pP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2. Bookshelf. (n.d.) retrieved March 29, 2024, from www.ncbi.nlm.nih.gov/books/NBK564902/ </a:t>
            </a:r>
          </a:p>
          <a:p>
            <a:pPr marL="0" marR="0" indent="0" algn="just">
              <a:spcBef>
                <a:spcPts val="0"/>
              </a:spcBef>
              <a:spcAft>
                <a:spcPts val="0"/>
              </a:spcAft>
              <a:buNone/>
            </a:pP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3. Understanding Integrated Care. (n.d.) retrieved March 29, 2024, from </a:t>
            </a:r>
            <a:r>
              <a:rPr lang="en-IN" sz="1600" dirty="0">
                <a:effectLst/>
                <a:latin typeface="Times New Roman" panose="02020603050405020304" pitchFamily="18" charset="0"/>
                <a:ea typeface="SimSun" panose="02010600030101010101" pitchFamily="2" charset="-122"/>
                <a:hlinkClick r:id="rId2"/>
              </a:rPr>
              <a:t>www.ncbi.nlm.nih.gov/pmc/articles/PMC5354214/</a:t>
            </a:r>
            <a:endParaRPr lang="en-IN"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4. Ten Key Principles for Successful Health Systems Integration. (n.d.) retrieved April 12, 2024, from www.ncbi.nlm.nih.gov/pmc/articles/PMC3004930/</a:t>
            </a: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5.Integrated Health Care System. (n.d.) retrieved April 12, 2024, from www.sciencedirect.com</a:t>
            </a: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6. What Is Integrated Health Care and What Does It Mean for You? | St. Luke's Health. (n.d.) retrieved April 12, 2024, from www.stlukeshealth.org</a:t>
            </a: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7. Perspective: Integrated Health Systems Help Enhance Value, Access for Patients and Communities | AHA News. (n.d.) retrieved April 12, 2024, from www.aha.org</a:t>
            </a: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8. Bookshelf. (n.d.) retrieved April 12, 2024, from www.ncbi.nlm.nih.gov/books/NBK564902/</a:t>
            </a:r>
            <a:endParaRPr lang="en-US" sz="16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IN" sz="1600" dirty="0">
                <a:effectLst/>
                <a:latin typeface="Times New Roman" panose="02020603050405020304" pitchFamily="18" charset="0"/>
                <a:ea typeface="SimSun" panose="02010600030101010101" pitchFamily="2" charset="-122"/>
              </a:rPr>
              <a:t>References: </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530036"/>
            <a:ext cx="10515600" cy="4646927"/>
          </a:xfrm>
        </p:spPr>
        <p:txBody>
          <a:bodyPr>
            <a:noAutofit/>
          </a:bodyPr>
          <a:lstStyle/>
          <a:p>
            <a:pPr marL="0" marR="0" indent="0" algn="just">
              <a:spcBef>
                <a:spcPts val="0"/>
              </a:spcBef>
              <a:spcAft>
                <a:spcPts val="0"/>
              </a:spcAft>
              <a:buNone/>
            </a:pPr>
            <a:r>
              <a:rPr lang="en-US" sz="1600" dirty="0">
                <a:latin typeface="Times New Roman" panose="02020603050405020304" pitchFamily="18" charset="0"/>
                <a:cs typeface="Times New Roman" panose="02020603050405020304" pitchFamily="18" charset="0"/>
              </a:rPr>
              <a:t>9. </a:t>
            </a:r>
            <a:r>
              <a:rPr lang="en-US" sz="1600" dirty="0" err="1">
                <a:latin typeface="Times New Roman" panose="02020603050405020304" pitchFamily="18" charset="0"/>
                <a:cs typeface="Times New Roman" panose="02020603050405020304" pitchFamily="18" charset="0"/>
              </a:rPr>
              <a:t>Valentijn</a:t>
            </a:r>
            <a:r>
              <a:rPr lang="en-US" sz="1600" dirty="0">
                <a:latin typeface="Times New Roman" panose="02020603050405020304" pitchFamily="18" charset="0"/>
                <a:cs typeface="Times New Roman" panose="02020603050405020304" pitchFamily="18" charset="0"/>
              </a:rPr>
              <a:t>, P. P., </a:t>
            </a:r>
            <a:r>
              <a:rPr lang="en-US" sz="1600" dirty="0" err="1">
                <a:latin typeface="Times New Roman" panose="02020603050405020304" pitchFamily="18" charset="0"/>
                <a:cs typeface="Times New Roman" panose="02020603050405020304" pitchFamily="18" charset="0"/>
              </a:rPr>
              <a:t>Schepman</a:t>
            </a:r>
            <a:r>
              <a:rPr lang="en-US" sz="1600" dirty="0">
                <a:latin typeface="Times New Roman" panose="02020603050405020304" pitchFamily="18" charset="0"/>
                <a:cs typeface="Times New Roman" panose="02020603050405020304" pitchFamily="18" charset="0"/>
              </a:rPr>
              <a:t>, S. M., </a:t>
            </a:r>
            <a:r>
              <a:rPr lang="en-US" sz="1600" dirty="0" err="1">
                <a:latin typeface="Times New Roman" panose="02020603050405020304" pitchFamily="18" charset="0"/>
                <a:cs typeface="Times New Roman" panose="02020603050405020304" pitchFamily="18" charset="0"/>
              </a:rPr>
              <a:t>Opheij</a:t>
            </a:r>
            <a:r>
              <a:rPr lang="en-US" sz="1600" dirty="0">
                <a:latin typeface="Times New Roman" panose="02020603050405020304" pitchFamily="18" charset="0"/>
                <a:cs typeface="Times New Roman" panose="02020603050405020304" pitchFamily="18" charset="0"/>
              </a:rPr>
              <a:t>, W., &amp; </a:t>
            </a:r>
            <a:r>
              <a:rPr lang="en-US" sz="1600" dirty="0" err="1">
                <a:latin typeface="Times New Roman" panose="02020603050405020304" pitchFamily="18" charset="0"/>
                <a:cs typeface="Times New Roman" panose="02020603050405020304" pitchFamily="18" charset="0"/>
              </a:rPr>
              <a:t>Bruijnzeels</a:t>
            </a:r>
            <a:r>
              <a:rPr lang="en-US" sz="1600" dirty="0">
                <a:latin typeface="Times New Roman" panose="02020603050405020304" pitchFamily="18" charset="0"/>
                <a:cs typeface="Times New Roman" panose="02020603050405020304" pitchFamily="18" charset="0"/>
              </a:rPr>
              <a:t>, M. A. (2013). Understanding integrated care: a comprehensive conceptual framework based on the integrative functions of primary care. International Journal of Integrated Care, 13, e010.</a:t>
            </a:r>
          </a:p>
          <a:p>
            <a:pPr marL="0" marR="0" indent="0" algn="just">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600" dirty="0">
                <a:latin typeface="Times New Roman" panose="02020603050405020304" pitchFamily="18" charset="0"/>
                <a:cs typeface="Times New Roman" panose="02020603050405020304" pitchFamily="18" charset="0"/>
              </a:rPr>
              <a:t>10. </a:t>
            </a:r>
            <a:r>
              <a:rPr lang="en-US" sz="1600" dirty="0" err="1">
                <a:latin typeface="Times New Roman" panose="02020603050405020304" pitchFamily="18" charset="0"/>
                <a:cs typeface="Times New Roman" panose="02020603050405020304" pitchFamily="18" charset="0"/>
              </a:rPr>
              <a:t>Kodner</a:t>
            </a:r>
            <a:r>
              <a:rPr lang="en-US" sz="1600" dirty="0">
                <a:latin typeface="Times New Roman" panose="02020603050405020304" pitchFamily="18" charset="0"/>
                <a:cs typeface="Times New Roman" panose="02020603050405020304" pitchFamily="18" charset="0"/>
              </a:rPr>
              <a:t>, D. L., &amp; </a:t>
            </a:r>
            <a:r>
              <a:rPr lang="en-US" sz="1600" dirty="0" err="1">
                <a:latin typeface="Times New Roman" panose="02020603050405020304" pitchFamily="18" charset="0"/>
                <a:cs typeface="Times New Roman" panose="02020603050405020304" pitchFamily="18" charset="0"/>
              </a:rPr>
              <a:t>Spreeuwenberg</a:t>
            </a:r>
            <a:r>
              <a:rPr lang="en-US" sz="1600" dirty="0">
                <a:latin typeface="Times New Roman" panose="02020603050405020304" pitchFamily="18" charset="0"/>
                <a:cs typeface="Times New Roman" panose="02020603050405020304" pitchFamily="18" charset="0"/>
              </a:rPr>
              <a:t>, C. (2002). Integrated care: meaning, logic, applications, and implications – a discussion paper. International Journal of Integrated Care, 2, e12.</a:t>
            </a:r>
          </a:p>
          <a:p>
            <a:pPr marL="0" marR="0" indent="0" algn="just">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600" dirty="0">
                <a:latin typeface="Times New Roman" panose="02020603050405020304" pitchFamily="18" charset="0"/>
                <a:cs typeface="Times New Roman" panose="02020603050405020304" pitchFamily="18" charset="0"/>
              </a:rPr>
              <a:t>11. Haggerty, J. L., Reid, R. J., Freeman, G. K., Starfield, B. H., Adair, C. E., &amp; McKendry, R. (2003). Continuity of care: a multidisciplinary review. BMJ, 327(7425), 1219-1221.</a:t>
            </a:r>
          </a:p>
          <a:p>
            <a:pPr marL="0" marR="0" indent="0" algn="just">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600" dirty="0">
                <a:latin typeface="Times New Roman" panose="02020603050405020304" pitchFamily="18" charset="0"/>
                <a:cs typeface="Times New Roman" panose="02020603050405020304" pitchFamily="18" charset="0"/>
              </a:rPr>
              <a:t>12. Greenhalgh, T., </a:t>
            </a:r>
            <a:r>
              <a:rPr lang="en-US" sz="1600" dirty="0" err="1">
                <a:latin typeface="Times New Roman" panose="02020603050405020304" pitchFamily="18" charset="0"/>
                <a:cs typeface="Times New Roman" panose="02020603050405020304" pitchFamily="18" charset="0"/>
              </a:rPr>
              <a:t>Wherton</a:t>
            </a:r>
            <a:r>
              <a:rPr lang="en-US" sz="1600" dirty="0">
                <a:latin typeface="Times New Roman" panose="02020603050405020304" pitchFamily="18" charset="0"/>
                <a:cs typeface="Times New Roman" panose="02020603050405020304" pitchFamily="18" charset="0"/>
              </a:rPr>
              <a:t>, J., </a:t>
            </a:r>
            <a:r>
              <a:rPr lang="en-US" sz="1600" dirty="0" err="1">
                <a:latin typeface="Times New Roman" panose="02020603050405020304" pitchFamily="18" charset="0"/>
                <a:cs typeface="Times New Roman" panose="02020603050405020304" pitchFamily="18" charset="0"/>
              </a:rPr>
              <a:t>Papoutsi</a:t>
            </a:r>
            <a:r>
              <a:rPr lang="en-US" sz="1600" dirty="0">
                <a:latin typeface="Times New Roman" panose="02020603050405020304" pitchFamily="18" charset="0"/>
                <a:cs typeface="Times New Roman" panose="02020603050405020304" pitchFamily="18" charset="0"/>
              </a:rPr>
              <a:t>, C., Lynch, J., Hughes, G., </a:t>
            </a:r>
            <a:r>
              <a:rPr lang="en-US" sz="1600" dirty="0" err="1">
                <a:latin typeface="Times New Roman" panose="02020603050405020304" pitchFamily="18" charset="0"/>
                <a:cs typeface="Times New Roman" panose="02020603050405020304" pitchFamily="18" charset="0"/>
              </a:rPr>
              <a:t>A'Court</a:t>
            </a:r>
            <a:r>
              <a:rPr lang="en-US" sz="1600" dirty="0">
                <a:latin typeface="Times New Roman" panose="02020603050405020304" pitchFamily="18" charset="0"/>
                <a:cs typeface="Times New Roman" panose="02020603050405020304" pitchFamily="18" charset="0"/>
              </a:rPr>
              <a:t>, C., ... &amp; Shaw, S. (2018). Beyond adoption: a new framework for theorizing and evaluating </a:t>
            </a:r>
            <a:r>
              <a:rPr lang="en-US" sz="1600" dirty="0" err="1">
                <a:latin typeface="Times New Roman" panose="02020603050405020304" pitchFamily="18" charset="0"/>
                <a:cs typeface="Times New Roman" panose="02020603050405020304" pitchFamily="18" charset="0"/>
              </a:rPr>
              <a:t>nonadoption</a:t>
            </a:r>
            <a:r>
              <a:rPr lang="en-US" sz="1600" dirty="0">
                <a:latin typeface="Times New Roman" panose="02020603050405020304" pitchFamily="18" charset="0"/>
                <a:cs typeface="Times New Roman" panose="02020603050405020304" pitchFamily="18" charset="0"/>
              </a:rPr>
              <a:t>, abandonment, and challenges to the scale-up, spread, and sustainability of health and care technologies. Journal of Medical Internet Research, 20(5), e10073.</a:t>
            </a:r>
          </a:p>
          <a:p>
            <a:pPr marL="0" marR="0" indent="0" algn="just">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600" dirty="0">
                <a:latin typeface="Times New Roman" panose="02020603050405020304" pitchFamily="18" charset="0"/>
                <a:cs typeface="Times New Roman" panose="02020603050405020304" pitchFamily="18" charset="0"/>
              </a:rPr>
              <a:t>13. Ham, C., </a:t>
            </a:r>
            <a:r>
              <a:rPr lang="en-US" sz="1600" dirty="0" err="1">
                <a:latin typeface="Times New Roman" panose="02020603050405020304" pitchFamily="18" charset="0"/>
                <a:cs typeface="Times New Roman" panose="02020603050405020304" pitchFamily="18" charset="0"/>
              </a:rPr>
              <a:t>Imison</a:t>
            </a:r>
            <a:r>
              <a:rPr lang="en-US" sz="1600" dirty="0">
                <a:latin typeface="Times New Roman" panose="02020603050405020304" pitchFamily="18" charset="0"/>
                <a:cs typeface="Times New Roman" panose="02020603050405020304" pitchFamily="18" charset="0"/>
              </a:rPr>
              <a:t>, C., &amp; Goodwin, N. (2011). What is the evidence on interventions to manage referral from primary to specialist non-emergency care? London: The King's Fund.</a:t>
            </a:r>
          </a:p>
          <a:p>
            <a:pPr marL="0" marR="0" indent="0" algn="just">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600" dirty="0">
                <a:latin typeface="Times New Roman" panose="02020603050405020304" pitchFamily="18" charset="0"/>
                <a:cs typeface="Times New Roman" panose="02020603050405020304" pitchFamily="18" charset="0"/>
              </a:rPr>
              <a:t>14. </a:t>
            </a:r>
            <a:r>
              <a:rPr lang="en-US" sz="1600" dirty="0" err="1">
                <a:latin typeface="Times New Roman" panose="02020603050405020304" pitchFamily="18" charset="0"/>
                <a:cs typeface="Times New Roman" panose="02020603050405020304" pitchFamily="18" charset="0"/>
              </a:rPr>
              <a:t>Struijs</a:t>
            </a:r>
            <a:r>
              <a:rPr lang="en-US" sz="1600" dirty="0">
                <a:latin typeface="Times New Roman" panose="02020603050405020304" pitchFamily="18" charset="0"/>
                <a:cs typeface="Times New Roman" panose="02020603050405020304" pitchFamily="18" charset="0"/>
              </a:rPr>
              <a:t>, J. N., Baan, C. A., </a:t>
            </a:r>
            <a:r>
              <a:rPr lang="en-US" sz="1600" dirty="0" err="1">
                <a:latin typeface="Times New Roman" panose="02020603050405020304" pitchFamily="18" charset="0"/>
                <a:cs typeface="Times New Roman" panose="02020603050405020304" pitchFamily="18" charset="0"/>
              </a:rPr>
              <a:t>Schellevis</a:t>
            </a:r>
            <a:r>
              <a:rPr lang="en-US" sz="1600" dirty="0">
                <a:latin typeface="Times New Roman" panose="02020603050405020304" pitchFamily="18" charset="0"/>
                <a:cs typeface="Times New Roman" panose="02020603050405020304" pitchFamily="18" charset="0"/>
              </a:rPr>
              <a:t>, F. G., </a:t>
            </a:r>
            <a:r>
              <a:rPr lang="en-US" sz="1600" dirty="0" err="1">
                <a:latin typeface="Times New Roman" panose="02020603050405020304" pitchFamily="18" charset="0"/>
                <a:cs typeface="Times New Roman" panose="02020603050405020304" pitchFamily="18" charset="0"/>
              </a:rPr>
              <a:t>Westert</a:t>
            </a:r>
            <a:r>
              <a:rPr lang="en-US" sz="1600" dirty="0">
                <a:latin typeface="Times New Roman" panose="02020603050405020304" pitchFamily="18" charset="0"/>
                <a:cs typeface="Times New Roman" panose="02020603050405020304" pitchFamily="18" charset="0"/>
              </a:rPr>
              <a:t>, G. P., &amp; van den Bos, G. A. (2012). Comorbidity in patients with diabetes mellitus: impact on medical health care utilization. BMC Health Services Research, 12(1), 1-7.</a:t>
            </a:r>
          </a:p>
          <a:p>
            <a:pPr marL="0" marR="0" indent="0" algn="just">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600" dirty="0">
                <a:latin typeface="Times New Roman" panose="02020603050405020304" pitchFamily="18" charset="0"/>
                <a:cs typeface="Times New Roman" panose="02020603050405020304" pitchFamily="18" charset="0"/>
              </a:rPr>
              <a:t>15. Goodwin, N., Dixon, A., Anderson, G., &amp; </a:t>
            </a:r>
            <a:r>
              <a:rPr lang="en-US" sz="1600" dirty="0" err="1">
                <a:latin typeface="Times New Roman" panose="02020603050405020304" pitchFamily="18" charset="0"/>
                <a:cs typeface="Times New Roman" panose="02020603050405020304" pitchFamily="18" charset="0"/>
              </a:rPr>
              <a:t>Wodchis</a:t>
            </a:r>
            <a:r>
              <a:rPr lang="en-US" sz="1600" dirty="0">
                <a:latin typeface="Times New Roman" panose="02020603050405020304" pitchFamily="18" charset="0"/>
                <a:cs typeface="Times New Roman" panose="02020603050405020304" pitchFamily="18" charset="0"/>
              </a:rPr>
              <a:t>, W. (2014). Providing integrated care for older people with complex needs: lessons from seven international case studies. The King's Fund.</a:t>
            </a:r>
          </a:p>
          <a:p>
            <a:pPr marL="0" marR="0" indent="0" algn="just">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50989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Today, we're diving into a critical aspect of modern healthcare: the Integrated Patient Care System. In an era marked by rapid advancements and increasing complexities in healthcare delivery, the need for seamless coordination and collaboration among healthcare providers has never been more pressing. The Integrated Patient Care System offers a comprehensive solution—a paradigm shift towards a patient-centric approach that prioritizes collaboration, communication, and continuity of care. Let's explore how this innovative model is transforming the healthcare landscape, enhancing patient outcomes, and revolutionizing the way we deliver care.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we delve into this transformative model, we recognize the pressing need for healthcare systems to adapt and evolve. Traditional approaches, while effective in their own right, often fall short in providing the seamless, patient-centered care that is increasingly demanded by both patients and providers alike.</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C504B1-1271-C5C5-B9FE-FDA4ADED6EC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INTRODUCTION(Contd.)</a:t>
            </a:r>
          </a:p>
        </p:txBody>
      </p:sp>
      <p:sp>
        <p:nvSpPr>
          <p:cNvPr id="8" name="Content Placeholder 7">
            <a:extLst>
              <a:ext uri="{FF2B5EF4-FFF2-40B4-BE49-F238E27FC236}">
                <a16:creationId xmlns:a16="http://schemas.microsoft.com/office/drawing/2014/main" id="{7DBA9881-F954-0BA3-0BB7-1A1BA0E21A2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Throughout this presentation, we will explore the fundamental principles, key components, and tangible benefits of the Integrated Patient Care System. From enhanced patient outcomes to improved efficiency and personalized care, we will uncover the myriad ways in which this innovative approach is reshaping the future of healthcare delivery.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Join us as we embark on a journey to explore the transformative power of the Integrated Patient Care System—a journey that promises to redefine the way we perceive, deliver, and experience healthcare in the 21st century.</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F19466C-58EE-3A34-6B5D-9EAC200B884C}"/>
              </a:ext>
            </a:extLst>
          </p:cNvPr>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121516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traditional healthcare systems, the delivery of care often suffers from fragmentation, inefficiencies, and a lack of coordination among healthcare providers. This fragmented approach leads to several critical issues: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Silos in Care Delivery: </a:t>
            </a:r>
            <a:r>
              <a:rPr lang="en-US" sz="2000" dirty="0">
                <a:latin typeface="Times New Roman" panose="02020603050405020304" pitchFamily="18" charset="0"/>
                <a:cs typeface="Times New Roman" panose="02020603050405020304" pitchFamily="18" charset="0"/>
              </a:rPr>
              <a:t>Healthcare services are typically delivered in silos, with limited communication and collaboration among various healthcare professionals. This disjointed approach can result in gaps in care, duplicated efforts, and inconsistent treatment plans, ultimately impacting patient outcomes.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Poor Continuity of Care: </a:t>
            </a:r>
            <a:r>
              <a:rPr lang="en-US" sz="2000" dirty="0">
                <a:latin typeface="Times New Roman" panose="02020603050405020304" pitchFamily="18" charset="0"/>
                <a:cs typeface="Times New Roman" panose="02020603050405020304" pitchFamily="18" charset="0"/>
              </a:rPr>
              <a:t>Transitions between different levels of care, from primary care to specialty services and beyond, are often disjointed and poorly managed. Patients may experience disruptions in their care journey, leading to potential medical errors, unnecessary hospital readmissions, and increased healthcare costs.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32287-582A-05A9-DF13-6330E2ED360F}"/>
              </a:ext>
            </a:extLst>
          </p:cNvPr>
          <p:cNvSpPr>
            <a:spLocks noGrp="1"/>
          </p:cNvSpPr>
          <p:nvPr>
            <p:ph type="title"/>
          </p:nvPr>
        </p:nvSpPr>
        <p:spPr>
          <a:xfrm rot="10800000" flipV="1">
            <a:off x="838200" y="307909"/>
            <a:ext cx="10515600" cy="1436914"/>
          </a:xfrm>
        </p:spPr>
        <p:txBody>
          <a:bodyPr>
            <a:normAutofit/>
          </a:bodyPr>
          <a:lstStyle/>
          <a:p>
            <a:r>
              <a:rPr lang="en-US" b="1" dirty="0">
                <a:latin typeface="Times New Roman" panose="02020603050405020304" pitchFamily="18" charset="0"/>
                <a:cs typeface="Times New Roman" panose="02020603050405020304" pitchFamily="18" charset="0"/>
              </a:rPr>
              <a:t>PROBLEM FORMULATION(Contd.)</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1E443B0-BB30-FDF0-3641-FC79D07296E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light of these challenges, there is a pressing need for a transformative solution that promotes collaboration, communication, and continuity of care across all stages of the patient journey. The Integrated Patient Care System aims to address these shortcomings by fostering interdisciplinary collaboration, streamlining care coordination, empowering patients, and optimizing resource utilization. By addressing these fundamental issues, the Integrated Patient Care System seeks to enhance patient outcomes, improve efficiency, and ultimately, transform the healthcare experience for all stakeholders involved.</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F99DC98-D1C0-EEE0-5F1A-64FE76AD5795}"/>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03758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30410"/>
          </a:xfrm>
        </p:spPr>
        <p:txBody>
          <a:bodyPr/>
          <a:lstStyle/>
          <a:p>
            <a:r>
              <a:rPr lang="en-US" b="1" dirty="0">
                <a:latin typeface="Times New Roman" panose="02020603050405020304" pitchFamily="18" charset="0"/>
                <a:cs typeface="Times New Roman" panose="02020603050405020304" pitchFamily="18" charset="0"/>
              </a:rPr>
              <a:t>OBJECTIVES OF WORK</a:t>
            </a:r>
          </a:p>
        </p:txBody>
      </p:sp>
      <p:sp>
        <p:nvSpPr>
          <p:cNvPr id="3" name="Content Placeholder 2"/>
          <p:cNvSpPr>
            <a:spLocks noGrp="1"/>
          </p:cNvSpPr>
          <p:nvPr>
            <p:ph idx="1"/>
          </p:nvPr>
        </p:nvSpPr>
        <p:spPr>
          <a:xfrm>
            <a:off x="838200" y="1689101"/>
            <a:ext cx="10515600" cy="4667249"/>
          </a:xfrm>
        </p:spPr>
        <p:txBody>
          <a:bodyPr>
            <a:noAutofit/>
          </a:bodyPr>
          <a:lstStyle/>
          <a:p>
            <a:r>
              <a:rPr lang="en-US" sz="2000" dirty="0">
                <a:latin typeface="Times New Roman" panose="02020603050405020304" pitchFamily="18" charset="0"/>
                <a:cs typeface="Times New Roman" panose="02020603050405020304" pitchFamily="18" charset="0"/>
              </a:rPr>
              <a:t>The objective of exploring the Integrated Patient Care System is to understand its fundamental principles, key components, and potential impact on healthcare delivery. Through this exploration, we aim to:</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Gain Insight: </a:t>
            </a:r>
            <a:r>
              <a:rPr lang="en-US" sz="2000" dirty="0">
                <a:latin typeface="Times New Roman" panose="02020603050405020304" pitchFamily="18" charset="0"/>
                <a:cs typeface="Times New Roman" panose="02020603050405020304" pitchFamily="18" charset="0"/>
              </a:rPr>
              <a:t>Develop a comprehensive understanding of the concept of integrated patient care, including its definition, core principles, and underlying philosophy.</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Identify Components: </a:t>
            </a:r>
            <a:r>
              <a:rPr lang="en-US" sz="2000" dirty="0">
                <a:latin typeface="Times New Roman" panose="02020603050405020304" pitchFamily="18" charset="0"/>
                <a:cs typeface="Times New Roman" panose="02020603050405020304" pitchFamily="18" charset="0"/>
              </a:rPr>
              <a:t>Identify the key components and elements that comprise an Integrated Patient Care System, such as interdisciplinary collaboration, care coordination, patient engagement, and technology integration.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Explore Benefits: </a:t>
            </a:r>
            <a:r>
              <a:rPr lang="en-US" sz="2000" dirty="0">
                <a:latin typeface="Times New Roman" panose="02020603050405020304" pitchFamily="18" charset="0"/>
                <a:cs typeface="Times New Roman" panose="02020603050405020304" pitchFamily="18" charset="0"/>
              </a:rPr>
              <a:t>Explore the potential benefits of implementing an Integrated Patient Care System, including improved patient outcomes, enhanced efficiency, personalized care delivery, and better population health management.</a:t>
            </a:r>
          </a:p>
          <a:p>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Literature Review: </a:t>
            </a:r>
            <a:r>
              <a:rPr lang="en-US" sz="2000" dirty="0">
                <a:latin typeface="Times New Roman" panose="02020603050405020304" pitchFamily="18" charset="0"/>
                <a:cs typeface="Times New Roman" panose="02020603050405020304" pitchFamily="18" charset="0"/>
              </a:rPr>
              <a:t>Comprehensive review of existing literature, research studies, and industry reports to understand integrated patient care's conceptual framework, components, benefits, and challenges.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Case Studies: </a:t>
            </a:r>
            <a:r>
              <a:rPr lang="en-US" sz="2000" dirty="0">
                <a:latin typeface="Times New Roman" panose="02020603050405020304" pitchFamily="18" charset="0"/>
                <a:cs typeface="Times New Roman" panose="02020603050405020304" pitchFamily="18" charset="0"/>
              </a:rPr>
              <a:t>Analysis of real-world examples of successful integrated patient care initiatives to extract insights, strategies, and lessons learned.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Surveys and Interviews: </a:t>
            </a:r>
            <a:r>
              <a:rPr lang="en-US" sz="2000" dirty="0">
                <a:latin typeface="Times New Roman" panose="02020603050405020304" pitchFamily="18" charset="0"/>
                <a:cs typeface="Times New Roman" panose="02020603050405020304" pitchFamily="18" charset="0"/>
              </a:rPr>
              <a:t>Gathering qualitative and quantitative data from healthcare professionals, patients, and stakeholders to understand their perspectives and experiences with integrated care.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Analysis: </a:t>
            </a:r>
            <a:r>
              <a:rPr lang="en-US" sz="2000" dirty="0">
                <a:latin typeface="Times New Roman" panose="02020603050405020304" pitchFamily="18" charset="0"/>
                <a:cs typeface="Times New Roman" panose="02020603050405020304" pitchFamily="18" charset="0"/>
              </a:rPr>
              <a:t>Utilization of healthcare data, including electronic health records, patient outcomes, and utilization data, to assess the impact of integrated patient care on various metrics such as clinical outcomes and cost-effectiveness.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a:t>
            </a:r>
          </a:p>
        </p:txBody>
      </p:sp>
      <p:sp>
        <p:nvSpPr>
          <p:cNvPr id="3" name="Content Placeholder 2"/>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Increased Understanding: </a:t>
            </a:r>
            <a:r>
              <a:rPr lang="en-US" sz="2000" dirty="0">
                <a:latin typeface="Times New Roman" panose="02020603050405020304" pitchFamily="18" charset="0"/>
                <a:cs typeface="Times New Roman" panose="02020603050405020304" pitchFamily="18" charset="0"/>
              </a:rPr>
              <a:t>Audience members will gain a deeper understanding of the Integrated Patient Care System, including its principles, components, and benefits.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Awareness of Challenges: </a:t>
            </a:r>
            <a:r>
              <a:rPr lang="en-US" sz="2000" dirty="0">
                <a:latin typeface="Times New Roman" panose="02020603050405020304" pitchFamily="18" charset="0"/>
                <a:cs typeface="Times New Roman" panose="02020603050405020304" pitchFamily="18" charset="0"/>
              </a:rPr>
              <a:t>Attendees will become aware of the challenges and barriers associated with implementing integrated patient care, such as interoperability issues and resistance to change.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Identification of Opportunities: </a:t>
            </a:r>
            <a:r>
              <a:rPr lang="en-US" sz="2000" dirty="0">
                <a:latin typeface="Times New Roman" panose="02020603050405020304" pitchFamily="18" charset="0"/>
                <a:cs typeface="Times New Roman" panose="02020603050405020304" pitchFamily="18" charset="0"/>
              </a:rPr>
              <a:t>Participants will identify opportunities for improving patient outcomes, enhancing efficiency, and fostering collaboration within their healthcare organizations through the adoption of integrated care models.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Inspiration for Action: </a:t>
            </a:r>
            <a:r>
              <a:rPr lang="en-US" sz="2000" dirty="0">
                <a:latin typeface="Times New Roman" panose="02020603050405020304" pitchFamily="18" charset="0"/>
                <a:cs typeface="Times New Roman" panose="02020603050405020304" pitchFamily="18" charset="0"/>
              </a:rPr>
              <a:t>The presentation will inspire healthcare professionals, policymakers, and stakeholders to take action towards implementing or advocating for integrated patient care initiatives within their respective organizations or communities.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6303</TotalTime>
  <Words>1947</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vt:lpstr>
      <vt:lpstr>INTRODUCTION(Contd.)</vt:lpstr>
      <vt:lpstr>PROBLEM FORMULATION</vt:lpstr>
      <vt:lpstr>PROBLEM FORMULATION(Contd.)</vt:lpstr>
      <vt:lpstr>OBJECTIVES OF WORK</vt:lpstr>
      <vt:lpstr>METHODOLOGY USED</vt:lpstr>
      <vt:lpstr>RESULTS AND OUTPUT</vt:lpstr>
      <vt:lpstr>PowerPoint Presentation</vt:lpstr>
      <vt:lpstr>PowerPoint Presentation</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SIDDHANT GUPTA</cp:lastModifiedBy>
  <cp:revision>499</cp:revision>
  <dcterms:created xsi:type="dcterms:W3CDTF">2019-01-09T10:33:58Z</dcterms:created>
  <dcterms:modified xsi:type="dcterms:W3CDTF">2024-04-28T10:45:32Z</dcterms:modified>
</cp:coreProperties>
</file>