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49EC74-FBCE-4538-90B4-56784D930F12}" v="216" dt="2020-06-27T15:16:50.01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0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rudh Lakra" userId="9385da4ec0204e2b" providerId="LiveId" clId="{1A49EC74-FBCE-4538-90B4-56784D930F12}"/>
    <pc:docChg chg="undo custSel addSld delSld modSld">
      <pc:chgData name="Anirudh Lakra" userId="9385da4ec0204e2b" providerId="LiveId" clId="{1A49EC74-FBCE-4538-90B4-56784D930F12}" dt="2020-06-27T15:16:50.018" v="4727" actId="14100"/>
      <pc:docMkLst>
        <pc:docMk/>
      </pc:docMkLst>
      <pc:sldChg chg="addSp delSp modSp mod">
        <pc:chgData name="Anirudh Lakra" userId="9385da4ec0204e2b" providerId="LiveId" clId="{1A49EC74-FBCE-4538-90B4-56784D930F12}" dt="2020-06-27T15:06:30.967" v="3940" actId="20577"/>
        <pc:sldMkLst>
          <pc:docMk/>
          <pc:sldMk cId="0" sldId="258"/>
        </pc:sldMkLst>
        <pc:spChg chg="mod">
          <ac:chgData name="Anirudh Lakra" userId="9385da4ec0204e2b" providerId="LiveId" clId="{1A49EC74-FBCE-4538-90B4-56784D930F12}" dt="2020-06-27T14:30:05.759" v="2220" actId="1076"/>
          <ac:spMkLst>
            <pc:docMk/>
            <pc:sldMk cId="0" sldId="258"/>
            <ac:spMk id="123" creationId="{00000000-0000-0000-0000-000000000000}"/>
          </ac:spMkLst>
        </pc:spChg>
        <pc:spChg chg="mod">
          <ac:chgData name="Anirudh Lakra" userId="9385da4ec0204e2b" providerId="LiveId" clId="{1A49EC74-FBCE-4538-90B4-56784D930F12}" dt="2020-06-27T15:06:30.967" v="3940" actId="20577"/>
          <ac:spMkLst>
            <pc:docMk/>
            <pc:sldMk cId="0" sldId="258"/>
            <ac:spMk id="124" creationId="{00000000-0000-0000-0000-000000000000}"/>
          </ac:spMkLst>
        </pc:spChg>
        <pc:grpChg chg="del">
          <ac:chgData name="Anirudh Lakra" userId="9385da4ec0204e2b" providerId="LiveId" clId="{1A49EC74-FBCE-4538-90B4-56784D930F12}" dt="2020-06-27T14:19:20.781" v="1180" actId="478"/>
          <ac:grpSpMkLst>
            <pc:docMk/>
            <pc:sldMk cId="0" sldId="258"/>
            <ac:grpSpMk id="127" creationId="{00000000-0000-0000-0000-000000000000}"/>
          </ac:grpSpMkLst>
        </pc:grpChg>
        <pc:graphicFrameChg chg="add del mod">
          <ac:chgData name="Anirudh Lakra" userId="9385da4ec0204e2b" providerId="LiveId" clId="{1A49EC74-FBCE-4538-90B4-56784D930F12}" dt="2020-06-27T14:23:59.440" v="1578" actId="478"/>
          <ac:graphicFrameMkLst>
            <pc:docMk/>
            <pc:sldMk cId="0" sldId="258"/>
            <ac:graphicFrameMk id="10" creationId="{82844F2D-12BD-42A3-910C-AABF804317CE}"/>
          </ac:graphicFrameMkLst>
        </pc:graphicFrameChg>
        <pc:graphicFrameChg chg="add mod">
          <ac:chgData name="Anirudh Lakra" userId="9385da4ec0204e2b" providerId="LiveId" clId="{1A49EC74-FBCE-4538-90B4-56784D930F12}" dt="2020-06-27T14:29:59.198" v="2219" actId="1076"/>
          <ac:graphicFrameMkLst>
            <pc:docMk/>
            <pc:sldMk cId="0" sldId="258"/>
            <ac:graphicFrameMk id="11" creationId="{8CE39968-E64A-4E21-937B-1CEBA740994B}"/>
          </ac:graphicFrameMkLst>
        </pc:graphicFrameChg>
      </pc:sldChg>
      <pc:sldChg chg="addSp delSp modSp mod">
        <pc:chgData name="Anirudh Lakra" userId="9385da4ec0204e2b" providerId="LiveId" clId="{1A49EC74-FBCE-4538-90B4-56784D930F12}" dt="2020-06-27T15:16:34.410" v="4718" actId="1076"/>
        <pc:sldMkLst>
          <pc:docMk/>
          <pc:sldMk cId="0" sldId="259"/>
        </pc:sldMkLst>
        <pc:spChg chg="mod">
          <ac:chgData name="Anirudh Lakra" userId="9385da4ec0204e2b" providerId="LiveId" clId="{1A49EC74-FBCE-4538-90B4-56784D930F12}" dt="2020-06-27T15:15:45.826" v="4708" actId="1076"/>
          <ac:spMkLst>
            <pc:docMk/>
            <pc:sldMk cId="0" sldId="259"/>
            <ac:spMk id="132" creationId="{00000000-0000-0000-0000-000000000000}"/>
          </ac:spMkLst>
        </pc:spChg>
        <pc:spChg chg="mod">
          <ac:chgData name="Anirudh Lakra" userId="9385da4ec0204e2b" providerId="LiveId" clId="{1A49EC74-FBCE-4538-90B4-56784D930F12}" dt="2020-06-27T15:15:48.323" v="4709" actId="1076"/>
          <ac:spMkLst>
            <pc:docMk/>
            <pc:sldMk cId="0" sldId="259"/>
            <ac:spMk id="133" creationId="{00000000-0000-0000-0000-000000000000}"/>
          </ac:spMkLst>
        </pc:spChg>
        <pc:grpChg chg="del">
          <ac:chgData name="Anirudh Lakra" userId="9385da4ec0204e2b" providerId="LiveId" clId="{1A49EC74-FBCE-4538-90B4-56784D930F12}" dt="2020-06-27T14:20:39.367" v="1342" actId="478"/>
          <ac:grpSpMkLst>
            <pc:docMk/>
            <pc:sldMk cId="0" sldId="259"/>
            <ac:grpSpMk id="136" creationId="{00000000-0000-0000-0000-000000000000}"/>
          </ac:grpSpMkLst>
        </pc:grpChg>
        <pc:graphicFrameChg chg="add del mod">
          <ac:chgData name="Anirudh Lakra" userId="9385da4ec0204e2b" providerId="LiveId" clId="{1A49EC74-FBCE-4538-90B4-56784D930F12}" dt="2020-06-27T14:21:25.487" v="1378" actId="478"/>
          <ac:graphicFrameMkLst>
            <pc:docMk/>
            <pc:sldMk cId="0" sldId="259"/>
            <ac:graphicFrameMk id="10" creationId="{8CE39968-E64A-4E21-937B-1CEBA740994B}"/>
          </ac:graphicFrameMkLst>
        </pc:graphicFrameChg>
        <pc:graphicFrameChg chg="add mod">
          <ac:chgData name="Anirudh Lakra" userId="9385da4ec0204e2b" providerId="LiveId" clId="{1A49EC74-FBCE-4538-90B4-56784D930F12}" dt="2020-06-27T15:16:34.410" v="4718" actId="1076"/>
          <ac:graphicFrameMkLst>
            <pc:docMk/>
            <pc:sldMk cId="0" sldId="259"/>
            <ac:graphicFrameMk id="11" creationId="{E437E009-0E52-438E-9DC2-68B341312351}"/>
          </ac:graphicFrameMkLst>
        </pc:graphicFrameChg>
        <pc:graphicFrameChg chg="add del mod">
          <ac:chgData name="Anirudh Lakra" userId="9385da4ec0204e2b" providerId="LiveId" clId="{1A49EC74-FBCE-4538-90B4-56784D930F12}" dt="2020-06-27T15:16:24.648" v="4713" actId="478"/>
          <ac:graphicFrameMkLst>
            <pc:docMk/>
            <pc:sldMk cId="0" sldId="259"/>
            <ac:graphicFrameMk id="12" creationId="{57D4F187-76EA-48EF-97BE-662A09FF7AFF}"/>
          </ac:graphicFrameMkLst>
        </pc:graphicFrameChg>
      </pc:sldChg>
      <pc:sldChg chg="addSp delSp modSp mod">
        <pc:chgData name="Anirudh Lakra" userId="9385da4ec0204e2b" providerId="LiveId" clId="{1A49EC74-FBCE-4538-90B4-56784D930F12}" dt="2020-06-27T15:15:26.168" v="4703" actId="20577"/>
        <pc:sldMkLst>
          <pc:docMk/>
          <pc:sldMk cId="0" sldId="260"/>
        </pc:sldMkLst>
        <pc:spChg chg="mod">
          <ac:chgData name="Anirudh Lakra" userId="9385da4ec0204e2b" providerId="LiveId" clId="{1A49EC74-FBCE-4538-90B4-56784D930F12}" dt="2020-06-27T15:12:52.218" v="4232" actId="20577"/>
          <ac:spMkLst>
            <pc:docMk/>
            <pc:sldMk cId="0" sldId="260"/>
            <ac:spMk id="141" creationId="{00000000-0000-0000-0000-000000000000}"/>
          </ac:spMkLst>
        </pc:spChg>
        <pc:spChg chg="mod">
          <ac:chgData name="Anirudh Lakra" userId="9385da4ec0204e2b" providerId="LiveId" clId="{1A49EC74-FBCE-4538-90B4-56784D930F12}" dt="2020-06-27T15:15:26.168" v="4703" actId="20577"/>
          <ac:spMkLst>
            <pc:docMk/>
            <pc:sldMk cId="0" sldId="260"/>
            <ac:spMk id="142" creationId="{00000000-0000-0000-0000-000000000000}"/>
          </ac:spMkLst>
        </pc:spChg>
        <pc:grpChg chg="del">
          <ac:chgData name="Anirudh Lakra" userId="9385da4ec0204e2b" providerId="LiveId" clId="{1A49EC74-FBCE-4538-90B4-56784D930F12}" dt="2020-06-27T14:41:04.469" v="3365" actId="478"/>
          <ac:grpSpMkLst>
            <pc:docMk/>
            <pc:sldMk cId="0" sldId="260"/>
            <ac:grpSpMk id="145" creationId="{00000000-0000-0000-0000-000000000000}"/>
          </ac:grpSpMkLst>
        </pc:grpChg>
        <pc:graphicFrameChg chg="add mod">
          <ac:chgData name="Anirudh Lakra" userId="9385da4ec0204e2b" providerId="LiveId" clId="{1A49EC74-FBCE-4538-90B4-56784D930F12}" dt="2020-06-27T14:41:21.352" v="3407"/>
          <ac:graphicFrameMkLst>
            <pc:docMk/>
            <pc:sldMk cId="0" sldId="260"/>
            <ac:graphicFrameMk id="10" creationId="{C6C51CEB-A140-4924-98DB-15F6ACAED09C}"/>
          </ac:graphicFrameMkLst>
        </pc:graphicFrameChg>
      </pc:sldChg>
      <pc:sldChg chg="addSp delSp modSp mod">
        <pc:chgData name="Anirudh Lakra" userId="9385da4ec0204e2b" providerId="LiveId" clId="{1A49EC74-FBCE-4538-90B4-56784D930F12}" dt="2020-06-27T15:16:50.018" v="4727" actId="14100"/>
        <pc:sldMkLst>
          <pc:docMk/>
          <pc:sldMk cId="0" sldId="261"/>
        </pc:sldMkLst>
        <pc:spChg chg="mod">
          <ac:chgData name="Anirudh Lakra" userId="9385da4ec0204e2b" providerId="LiveId" clId="{1A49EC74-FBCE-4538-90B4-56784D930F12}" dt="2020-06-27T15:12:57.556" v="4236" actId="20577"/>
          <ac:spMkLst>
            <pc:docMk/>
            <pc:sldMk cId="0" sldId="261"/>
            <ac:spMk id="150" creationId="{00000000-0000-0000-0000-000000000000}"/>
          </ac:spMkLst>
        </pc:spChg>
        <pc:spChg chg="mod">
          <ac:chgData name="Anirudh Lakra" userId="9385da4ec0204e2b" providerId="LiveId" clId="{1A49EC74-FBCE-4538-90B4-56784D930F12}" dt="2020-06-27T15:07:45.362" v="4118" actId="1076"/>
          <ac:spMkLst>
            <pc:docMk/>
            <pc:sldMk cId="0" sldId="261"/>
            <ac:spMk id="151" creationId="{00000000-0000-0000-0000-000000000000}"/>
          </ac:spMkLst>
        </pc:spChg>
        <pc:spChg chg="del topLvl">
          <ac:chgData name="Anirudh Lakra" userId="9385da4ec0204e2b" providerId="LiveId" clId="{1A49EC74-FBCE-4538-90B4-56784D930F12}" dt="2020-06-27T15:16:37.558" v="4719" actId="478"/>
          <ac:spMkLst>
            <pc:docMk/>
            <pc:sldMk cId="0" sldId="261"/>
            <ac:spMk id="152" creationId="{00000000-0000-0000-0000-000000000000}"/>
          </ac:spMkLst>
        </pc:spChg>
        <pc:spChg chg="del mod topLvl">
          <ac:chgData name="Anirudh Lakra" userId="9385da4ec0204e2b" providerId="LiveId" clId="{1A49EC74-FBCE-4538-90B4-56784D930F12}" dt="2020-06-27T15:16:42.043" v="4721" actId="478"/>
          <ac:spMkLst>
            <pc:docMk/>
            <pc:sldMk cId="0" sldId="261"/>
            <ac:spMk id="153" creationId="{00000000-0000-0000-0000-000000000000}"/>
          </ac:spMkLst>
        </pc:spChg>
        <pc:grpChg chg="del">
          <ac:chgData name="Anirudh Lakra" userId="9385da4ec0204e2b" providerId="LiveId" clId="{1A49EC74-FBCE-4538-90B4-56784D930F12}" dt="2020-06-27T15:16:37.558" v="4719" actId="478"/>
          <ac:grpSpMkLst>
            <pc:docMk/>
            <pc:sldMk cId="0" sldId="261"/>
            <ac:grpSpMk id="154" creationId="{00000000-0000-0000-0000-000000000000}"/>
          </ac:grpSpMkLst>
        </pc:grpChg>
        <pc:graphicFrameChg chg="add mod">
          <ac:chgData name="Anirudh Lakra" userId="9385da4ec0204e2b" providerId="LiveId" clId="{1A49EC74-FBCE-4538-90B4-56784D930F12}" dt="2020-06-27T15:16:50.018" v="4727" actId="14100"/>
          <ac:graphicFrameMkLst>
            <pc:docMk/>
            <pc:sldMk cId="0" sldId="261"/>
            <ac:graphicFrameMk id="10" creationId="{0B8EE4C3-1FF3-4B3C-A084-986F1121E017}"/>
          </ac:graphicFrameMkLst>
        </pc:graphicFrameChg>
      </pc:sldChg>
      <pc:sldChg chg="modSp add del">
        <pc:chgData name="Anirudh Lakra" userId="9385da4ec0204e2b" providerId="LiveId" clId="{1A49EC74-FBCE-4538-90B4-56784D930F12}" dt="2020-06-27T14:25:41.589" v="1605" actId="2696"/>
        <pc:sldMkLst>
          <pc:docMk/>
          <pc:sldMk cId="1729416580" sldId="264"/>
        </pc:sldMkLst>
        <pc:spChg chg="mod">
          <ac:chgData name="Anirudh Lakra" userId="9385da4ec0204e2b" providerId="LiveId" clId="{1A49EC74-FBCE-4538-90B4-56784D930F12}" dt="2020-06-27T14:25:37.806" v="1604" actId="27636"/>
          <ac:spMkLst>
            <pc:docMk/>
            <pc:sldMk cId="1729416580" sldId="264"/>
            <ac:spMk id="2" creationId="{4D7B98D0-1CE0-4D52-89A5-37F1AA2C785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Distribution</a:t>
            </a:r>
            <a:r>
              <a:rPr lang="en-GB" baseline="0" dirty="0"/>
              <a:t> of consumer ages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Sheet1!$T$2:$T$13</c:f>
              <c:strCache>
                <c:ptCount val="12"/>
                <c:pt idx="0">
                  <c:v> 16-20</c:v>
                </c:pt>
                <c:pt idx="1">
                  <c:v> 21-25</c:v>
                </c:pt>
                <c:pt idx="2">
                  <c:v> 26-30</c:v>
                </c:pt>
                <c:pt idx="3">
                  <c:v> 31-35</c:v>
                </c:pt>
                <c:pt idx="4">
                  <c:v> 36-40</c:v>
                </c:pt>
                <c:pt idx="5">
                  <c:v> 41-45</c:v>
                </c:pt>
                <c:pt idx="6">
                  <c:v> 46-50</c:v>
                </c:pt>
                <c:pt idx="7">
                  <c:v> 51-55</c:v>
                </c:pt>
                <c:pt idx="8">
                  <c:v> 56-60</c:v>
                </c:pt>
                <c:pt idx="9">
                  <c:v> 61-65</c:v>
                </c:pt>
                <c:pt idx="10">
                  <c:v> 66-70</c:v>
                </c:pt>
                <c:pt idx="11">
                  <c:v> 70+</c:v>
                </c:pt>
              </c:strCache>
            </c:strRef>
          </c:cat>
          <c:val>
            <c:numRef>
              <c:f>Sheet1!$U$2:$U$13</c:f>
              <c:numCache>
                <c:formatCode>General</c:formatCode>
                <c:ptCount val="12"/>
                <c:pt idx="0">
                  <c:v>56</c:v>
                </c:pt>
                <c:pt idx="1">
                  <c:v>179</c:v>
                </c:pt>
                <c:pt idx="2">
                  <c:v>141</c:v>
                </c:pt>
                <c:pt idx="3">
                  <c:v>188</c:v>
                </c:pt>
                <c:pt idx="4">
                  <c:v>168</c:v>
                </c:pt>
                <c:pt idx="5">
                  <c:v>400</c:v>
                </c:pt>
                <c:pt idx="6">
                  <c:v>221</c:v>
                </c:pt>
                <c:pt idx="7">
                  <c:v>162</c:v>
                </c:pt>
                <c:pt idx="8">
                  <c:v>174</c:v>
                </c:pt>
                <c:pt idx="9">
                  <c:v>155</c:v>
                </c:pt>
                <c:pt idx="10">
                  <c:v>27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68-4474-817A-1455E4E88D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9021407"/>
        <c:axId val="65912687"/>
      </c:barChart>
      <c:catAx>
        <c:axId val="659021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12687"/>
        <c:crosses val="autoZero"/>
        <c:auto val="1"/>
        <c:lblAlgn val="ctr"/>
        <c:lblOffset val="100"/>
        <c:noMultiLvlLbl val="0"/>
      </c:catAx>
      <c:valAx>
        <c:axId val="65912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021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Gender</a:t>
            </a:r>
            <a:r>
              <a:rPr lang="en-GB" baseline="0" dirty="0"/>
              <a:t> ratio of consumers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3580927384076992E-2"/>
          <c:y val="0.18097222222222226"/>
          <c:w val="0.87753018372703417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Sheet1!$A$28:$A$29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Sheet1!$B$28:$B$29</c:f>
              <c:numCache>
                <c:formatCode>0%</c:formatCode>
                <c:ptCount val="2"/>
                <c:pt idx="0" formatCode="0.00%">
                  <c:v>0.45700000000000002</c:v>
                </c:pt>
                <c:pt idx="1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37-445C-BEA4-EFEEE17C70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223567"/>
        <c:axId val="658389103"/>
      </c:barChart>
      <c:catAx>
        <c:axId val="6722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8389103"/>
        <c:crosses val="autoZero"/>
        <c:auto val="1"/>
        <c:lblAlgn val="ctr"/>
        <c:lblOffset val="100"/>
        <c:noMultiLvlLbl val="0"/>
      </c:catAx>
      <c:valAx>
        <c:axId val="658389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23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Brand</a:t>
            </a:r>
            <a:r>
              <a:rPr lang="en-GB" baseline="0" dirty="0"/>
              <a:t> sales</a:t>
            </a:r>
          </a:p>
          <a:p>
            <a:pPr>
              <a:defRPr/>
            </a:pPr>
            <a:endParaRPr lang="en-GB" dirty="0"/>
          </a:p>
        </c:rich>
      </c:tx>
      <c:layout>
        <c:manualLayout>
          <c:xMode val="edge"/>
          <c:yMode val="edge"/>
          <c:x val="0.40862489063867019"/>
          <c:y val="7.87037037037037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Sheet1!$A$1:$A$6</c:f>
              <c:strCache>
                <c:ptCount val="6"/>
                <c:pt idx="0">
                  <c:v>Giant Bicycles</c:v>
                </c:pt>
                <c:pt idx="1">
                  <c:v>Norco Bicycles</c:v>
                </c:pt>
                <c:pt idx="2">
                  <c:v>OHM Cycles</c:v>
                </c:pt>
                <c:pt idx="3">
                  <c:v>Solex</c:v>
                </c:pt>
                <c:pt idx="4">
                  <c:v>Trek Bicycles</c:v>
                </c:pt>
                <c:pt idx="5">
                  <c:v>WeareA2B</c:v>
                </c:pt>
              </c:strCache>
            </c:strRef>
          </c:cat>
          <c:val>
            <c:numRef>
              <c:f>Sheet1!$B$1:$B$6</c:f>
              <c:numCache>
                <c:formatCode>General</c:formatCode>
                <c:ptCount val="6"/>
                <c:pt idx="0">
                  <c:v>1199</c:v>
                </c:pt>
                <c:pt idx="1">
                  <c:v>1044</c:v>
                </c:pt>
                <c:pt idx="2">
                  <c:v>1100</c:v>
                </c:pt>
                <c:pt idx="3">
                  <c:v>1574</c:v>
                </c:pt>
                <c:pt idx="4">
                  <c:v>1092</c:v>
                </c:pt>
                <c:pt idx="5">
                  <c:v>1217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12-4949-AB2F-E11A3E87C8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7944543"/>
        <c:axId val="1011410927"/>
      </c:barChart>
      <c:catAx>
        <c:axId val="637944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410927"/>
        <c:crosses val="autoZero"/>
        <c:auto val="1"/>
        <c:lblAlgn val="ctr"/>
        <c:lblOffset val="100"/>
        <c:noMultiLvlLbl val="0"/>
      </c:catAx>
      <c:valAx>
        <c:axId val="1011410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944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Distribution</a:t>
            </a:r>
            <a:r>
              <a:rPr lang="en-GB" baseline="0" dirty="0"/>
              <a:t> of locations of consumers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Sheet1!$M$28:$M$30</c:f>
              <c:strCache>
                <c:ptCount val="3"/>
                <c:pt idx="0">
                  <c:v>New South Wales</c:v>
                </c:pt>
                <c:pt idx="1">
                  <c:v>Victoria</c:v>
                </c:pt>
                <c:pt idx="2">
                  <c:v>QLD</c:v>
                </c:pt>
              </c:strCache>
            </c:strRef>
          </c:cat>
          <c:val>
            <c:numRef>
              <c:f>Sheet1!$N$28:$N$30</c:f>
              <c:numCache>
                <c:formatCode>0.00%</c:formatCode>
                <c:ptCount val="3"/>
                <c:pt idx="0">
                  <c:v>0.53500000000000003</c:v>
                </c:pt>
                <c:pt idx="1">
                  <c:v>0.255</c:v>
                </c:pt>
                <c:pt idx="2" formatCode="0%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A1-4FA7-A25A-210FF4057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2805935"/>
        <c:axId val="1130953951"/>
      </c:barChart>
      <c:catAx>
        <c:axId val="942805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0953951"/>
        <c:crosses val="autoZero"/>
        <c:auto val="1"/>
        <c:lblAlgn val="ctr"/>
        <c:lblOffset val="100"/>
        <c:noMultiLvlLbl val="0"/>
      </c:catAx>
      <c:valAx>
        <c:axId val="1130953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805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002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104543" y="920603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Overview</a:t>
            </a:r>
          </a:p>
        </p:txBody>
      </p:sp>
      <p:sp>
        <p:nvSpPr>
          <p:cNvPr id="124" name="Shape 73"/>
          <p:cNvSpPr/>
          <p:nvPr/>
        </p:nvSpPr>
        <p:spPr>
          <a:xfrm>
            <a:off x="0" y="1380468"/>
            <a:ext cx="5658188" cy="3612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analysing the dataset, I have concluded that majority of our consumers are females.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large proportion of consumers are in the age range 41-45. We can further improve sales by focusing on the Standard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Majority of consumers come from New South Wales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the points above it is clear that most of the consumers are mothers in the age range 41-45 that are buying bikes for their children.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Therefore, by marketing towards kids we can improve our sales even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Lastly, the online presence could be improved. From the dataset 50% of transactions were done online. 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CE39968-E64A-4E21-937B-1CEBA74099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325684"/>
              </p:ext>
            </p:extLst>
          </p:nvPr>
        </p:nvGraphicFramePr>
        <p:xfrm>
          <a:off x="5521569" y="1916876"/>
          <a:ext cx="3692769" cy="2468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04541" y="820525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Important points from datasets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173269" y="1584447"/>
            <a:ext cx="4134600" cy="281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54% of consumers are female.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53% of consumers are from New South Wales so we can focus our sales effort around there.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Standard model was bought 72% of the time. The next best model was the Road model at 20%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most bought brand was </a:t>
            </a:r>
            <a:r>
              <a:rPr lang="en-GB" dirty="0" err="1"/>
              <a:t>Solex</a:t>
            </a:r>
            <a:r>
              <a:rPr lang="en-GB" dirty="0"/>
              <a:t> at 20% of sales. The next best was WeareA2B at 16%.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437E009-0E52-438E-9DC2-68B3413123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541234"/>
              </p:ext>
            </p:extLst>
          </p:nvPr>
        </p:nvGraphicFramePr>
        <p:xfrm>
          <a:off x="4307869" y="1328709"/>
          <a:ext cx="4305717" cy="2895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36675" y="1348114"/>
            <a:ext cx="4134600" cy="3878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want to maximise our sales by targeting customers that predominately buy our cycles.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demographic to target will be people in the age range 41-45 and females.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However, it is unlikely that 41-45 year olds are buying bicycles for themselves. It is much more likely that they are buying the bicycles for their children.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Therefore the true target audience are children who are too young to buy bicycles themselves. So children in the age range 3-15.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6C51CEB-A140-4924-98DB-15F6ACAED0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2916331"/>
              </p:ext>
            </p:extLst>
          </p:nvPr>
        </p:nvGraphicFramePr>
        <p:xfrm>
          <a:off x="4366975" y="14262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81108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Strategies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389292"/>
            <a:ext cx="4134600" cy="414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Make more adverts targeting kids, use </a:t>
            </a:r>
            <a:r>
              <a:rPr lang="en-GB" dirty="0" err="1"/>
              <a:t>Solex</a:t>
            </a:r>
            <a:r>
              <a:rPr lang="en-GB" dirty="0"/>
              <a:t> bike brand within the ad to help promote more sales.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Buy more adverts in New South Wales.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Increase social media presence to improve sales with teenagers in the age range 16-20.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Buy more </a:t>
            </a:r>
            <a:r>
              <a:rPr lang="en-GB" dirty="0" err="1"/>
              <a:t>Solex</a:t>
            </a:r>
            <a:r>
              <a:rPr lang="en-GB" dirty="0"/>
              <a:t> bicycles and keep them in stock.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Improve website and make it mobile friendly as well. There are 14.7 million internet and 27 million mobile users in Australia in 2018 (Australian Bureau of Statistics).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B8EE4C3-1FF3-4B3C-A084-986F1121E0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334843"/>
              </p:ext>
            </p:extLst>
          </p:nvPr>
        </p:nvGraphicFramePr>
        <p:xfrm>
          <a:off x="4607169" y="1575819"/>
          <a:ext cx="4280597" cy="3081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Office PowerPoint</Application>
  <PresentationFormat>On-screen Show (16:9)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Anirudh Lakra</cp:lastModifiedBy>
  <cp:revision>1</cp:revision>
  <dcterms:modified xsi:type="dcterms:W3CDTF">2020-06-27T15:16:51Z</dcterms:modified>
</cp:coreProperties>
</file>