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11"/>
  </p:notesMasterIdLst>
  <p:handoutMasterIdLst>
    <p:handoutMasterId r:id="rId12"/>
  </p:handoutMasterIdLst>
  <p:sldIdLst>
    <p:sldId id="1829" r:id="rId2"/>
    <p:sldId id="1877" r:id="rId3"/>
    <p:sldId id="841" r:id="rId4"/>
    <p:sldId id="1875" r:id="rId5"/>
    <p:sldId id="1878" r:id="rId6"/>
    <p:sldId id="1879" r:id="rId7"/>
    <p:sldId id="1883" r:id="rId8"/>
    <p:sldId id="1882" r:id="rId9"/>
    <p:sldId id="1880" r:id="rId10"/>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20" autoAdjust="0"/>
    <p:restoredTop sz="98387" autoAdjust="0"/>
  </p:normalViewPr>
  <p:slideViewPr>
    <p:cSldViewPr>
      <p:cViewPr varScale="1">
        <p:scale>
          <a:sx n="86" d="100"/>
          <a:sy n="86" d="100"/>
        </p:scale>
        <p:origin x="278"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12/8/2021</a:t>
            </a:fld>
            <a:endParaRPr lang="en-US" dirty="0"/>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dirty="0"/>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12/8/2021</a:t>
            </a:fld>
            <a:endParaRPr lang="en-US" dirty="0"/>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dirty="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dirty="0"/>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12/8/2021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dirty="0"/>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12/8/2021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12/8/2021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dirty="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dirty="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dirty="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dirty="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12/8/2021</a:t>
            </a:fld>
            <a:endParaRPr lang="en-US" dirty="0"/>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12/8/2021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dirty="0"/>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12/8/2021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12/8/2021</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12/8/2021</a:t>
            </a:fld>
            <a:endParaRPr lang="en-US" dirty="0"/>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12/8/2021</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12/8/2021</a:t>
            </a:fld>
            <a:endParaRPr lang="en-US" dirty="0"/>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12/8/2021</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12/8/2021</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dirty="0">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4C6A2-1E70-47F6-AE51-8AE85A9B9DC8}"/>
              </a:ext>
            </a:extLst>
          </p:cNvPr>
          <p:cNvSpPr/>
          <p:nvPr/>
        </p:nvSpPr>
        <p:spPr>
          <a:xfrm>
            <a:off x="0" y="-16121"/>
            <a:ext cx="12192000" cy="1162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AEC5584-B5CB-4C3A-9F8D-F715DD02FDBD}"/>
              </a:ext>
            </a:extLst>
          </p:cNvPr>
          <p:cNvSpPr txBox="1"/>
          <p:nvPr/>
        </p:nvSpPr>
        <p:spPr>
          <a:xfrm>
            <a:off x="1309978" y="203654"/>
            <a:ext cx="9826581" cy="769441"/>
          </a:xfrm>
          <a:prstGeom prst="rect">
            <a:avLst/>
          </a:prstGeom>
          <a:noFill/>
        </p:spPr>
        <p:txBody>
          <a:bodyPr wrap="square" rtlCol="0">
            <a:spAutoFit/>
          </a:bodyPr>
          <a:lstStyle/>
          <a:p>
            <a:r>
              <a:rPr lang="en-IN" sz="4400" b="1" dirty="0">
                <a:solidFill>
                  <a:schemeClr val="bg1"/>
                </a:solidFill>
                <a:latin typeface="Times New Roman" panose="02020603050405020304" pitchFamily="18" charset="0"/>
                <a:cs typeface="Times New Roman" panose="02020603050405020304" pitchFamily="18" charset="0"/>
              </a:rPr>
              <a:t>Institute of Aeronautical Engineering</a:t>
            </a:r>
          </a:p>
        </p:txBody>
      </p:sp>
      <p:sp>
        <p:nvSpPr>
          <p:cNvPr id="10" name="TextBox 9">
            <a:extLst>
              <a:ext uri="{FF2B5EF4-FFF2-40B4-BE49-F238E27FC236}">
                <a16:creationId xmlns:a16="http://schemas.microsoft.com/office/drawing/2014/main" id="{AA8BA636-06F6-4F9D-93B1-9DB488CE0F31}"/>
              </a:ext>
            </a:extLst>
          </p:cNvPr>
          <p:cNvSpPr txBox="1"/>
          <p:nvPr/>
        </p:nvSpPr>
        <p:spPr>
          <a:xfrm>
            <a:off x="335361" y="1783423"/>
            <a:ext cx="11161240" cy="584775"/>
          </a:xfrm>
          <a:prstGeom prst="rect">
            <a:avLst/>
          </a:prstGeom>
          <a:noFill/>
        </p:spPr>
        <p:txBody>
          <a:bodyPr wrap="square" rtlCol="0">
            <a:spAutoFit/>
          </a:bodyPr>
          <a:lstStyle/>
          <a:p>
            <a:pPr algn="ctr"/>
            <a:r>
              <a:rPr lang="en-US" sz="3200" b="0" i="0" dirty="0">
                <a:solidFill>
                  <a:srgbClr val="212529"/>
                </a:solidFill>
                <a:effectLst/>
                <a:latin typeface="Times New Roman" panose="02020603050405020304" pitchFamily="18" charset="0"/>
                <a:cs typeface="Times New Roman" panose="02020603050405020304" pitchFamily="18" charset="0"/>
              </a:rPr>
              <a:t>Used Cars Price Prediction by using Machine Learning Methods</a:t>
            </a:r>
            <a:endParaRPr lang="en-IN" sz="3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DA42EE5-0F35-4E70-9FA0-0250956EDD1C}"/>
              </a:ext>
            </a:extLst>
          </p:cNvPr>
          <p:cNvSpPr txBox="1"/>
          <p:nvPr/>
        </p:nvSpPr>
        <p:spPr>
          <a:xfrm>
            <a:off x="695400" y="4781762"/>
            <a:ext cx="3672408" cy="1908215"/>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Batch Members</a:t>
            </a:r>
          </a:p>
          <a:p>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19951A0524 – K. Anirudh Sai </a:t>
            </a:r>
          </a:p>
          <a:p>
            <a:r>
              <a:rPr lang="en-US" sz="1600" dirty="0">
                <a:latin typeface="Times New Roman" panose="02020603050405020304" pitchFamily="18" charset="0"/>
                <a:cs typeface="Times New Roman" panose="02020603050405020304" pitchFamily="18" charset="0"/>
              </a:rPr>
              <a:t>19951A0566 – Jayanth Naidu</a:t>
            </a:r>
          </a:p>
          <a:p>
            <a:r>
              <a:rPr lang="en-US" sz="1600" dirty="0">
                <a:latin typeface="Times New Roman" panose="02020603050405020304" pitchFamily="18" charset="0"/>
                <a:cs typeface="Times New Roman" panose="02020603050405020304" pitchFamily="18" charset="0"/>
              </a:rPr>
              <a:t>18951A05J7– P. Srinivasan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01EB95-B5AF-406B-AE2F-01311C399ADD}"/>
              </a:ext>
            </a:extLst>
          </p:cNvPr>
          <p:cNvSpPr txBox="1"/>
          <p:nvPr/>
        </p:nvSpPr>
        <p:spPr>
          <a:xfrm>
            <a:off x="7608168" y="4725144"/>
            <a:ext cx="4320480" cy="1969770"/>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Supervisor Name-</a:t>
            </a:r>
          </a:p>
          <a:p>
            <a:endParaRPr lang="en-US" b="1" dirty="0">
              <a:latin typeface="Times New Roman" panose="02020603050405020304" pitchFamily="18" charset="0"/>
              <a:ea typeface="Tahoma" panose="020B060403050404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Obulakonda Reddy</a:t>
            </a:r>
          </a:p>
          <a:p>
            <a:r>
              <a:rPr lang="en-US" sz="1600" dirty="0">
                <a:latin typeface="Times New Roman" panose="02020603050405020304" pitchFamily="18" charset="0"/>
                <a:cs typeface="Times New Roman" panose="02020603050405020304" pitchFamily="18" charset="0"/>
              </a:rPr>
              <a:t>Associate Professor &amp; Head</a:t>
            </a:r>
          </a:p>
          <a:p>
            <a:r>
              <a:rPr lang="en-US" sz="1600" dirty="0">
                <a:latin typeface="Times New Roman" panose="02020603050405020304" pitchFamily="18" charset="0"/>
                <a:cs typeface="Times New Roman" panose="02020603050405020304" pitchFamily="18" charset="0"/>
              </a:rPr>
              <a:t>Computer Science and Engineering</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8488FDF-E06B-4405-BF74-E36B3DF77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4751" y="-16121"/>
            <a:ext cx="1252778" cy="1162504"/>
          </a:xfrm>
          <a:prstGeom prst="rect">
            <a:avLst/>
          </a:prstGeom>
        </p:spPr>
      </p:pic>
      <p:sp>
        <p:nvSpPr>
          <p:cNvPr id="3" name="AutoShape 2">
            <a:extLst>
              <a:ext uri="{FF2B5EF4-FFF2-40B4-BE49-F238E27FC236}">
                <a16:creationId xmlns:a16="http://schemas.microsoft.com/office/drawing/2014/main" id="{0C9531C3-AA56-4710-8562-BE56A27818BA}"/>
              </a:ext>
            </a:extLst>
          </p:cNvPr>
          <p:cNvSpPr>
            <a:spLocks noChangeAspect="1" noChangeArrowheads="1"/>
          </p:cNvSpPr>
          <p:nvPr/>
        </p:nvSpPr>
        <p:spPr bwMode="auto">
          <a:xfrm>
            <a:off x="5159896" y="3276600"/>
            <a:ext cx="1088504" cy="10885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E0A03425-C1F3-4993-9313-3F74B80788C8}"/>
              </a:ext>
            </a:extLst>
          </p:cNvPr>
          <p:cNvSpPr>
            <a:spLocks noChangeAspect="1" noChangeArrowheads="1"/>
          </p:cNvSpPr>
          <p:nvPr/>
        </p:nvSpPr>
        <p:spPr bwMode="auto">
          <a:xfrm>
            <a:off x="4095559" y="36684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2D133DA3-092A-481F-AE62-ECD5AD687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80" y="2515780"/>
            <a:ext cx="4251201" cy="219358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p:txBody>
          <a:bodyPr/>
          <a:lstStyle/>
          <a:p>
            <a:r>
              <a:rPr lang="en-US" sz="2000" dirty="0">
                <a:solidFill>
                  <a:schemeClr val="tx1"/>
                </a:solidFill>
              </a:rPr>
              <a:t>We conducted a comparative study using machine learning algorithms and regression techniques to build a model to detect the price of a used car. Each algorithm uses dataset scraped from car Dekho website.</a:t>
            </a:r>
          </a:p>
          <a:p>
            <a:r>
              <a:rPr lang="en-US" sz="2000" dirty="0">
                <a:solidFill>
                  <a:schemeClr val="tx1"/>
                </a:solidFill>
              </a:rPr>
              <a:t>The primary objective of our project is to find the best predictive model for predicting used car price.</a:t>
            </a:r>
          </a:p>
          <a:p>
            <a:r>
              <a:rPr lang="en-US" sz="2000" dirty="0">
                <a:solidFill>
                  <a:schemeClr val="tx1"/>
                </a:solidFill>
              </a:rPr>
              <a:t>We have processed the dataset for the following algorithms –  </a:t>
            </a:r>
            <a:r>
              <a:rPr lang="en-IN" sz="2000" dirty="0">
                <a:solidFill>
                  <a:schemeClr val="tx1"/>
                </a:solidFill>
              </a:rPr>
              <a:t>Linear Regression ,Multi Linear Regression, Polynomial Regression, Decision Trees, Random Forest Regressor, XGB Regressor and Classification Techniques.</a:t>
            </a:r>
          </a:p>
          <a:p>
            <a:r>
              <a:rPr lang="en-US" sz="2000" dirty="0">
                <a:solidFill>
                  <a:schemeClr val="tx1"/>
                </a:solidFill>
              </a:rPr>
              <a:t>We will develop an application using Flask which uses the model, through which common users can enter the details of their used car and get the price.</a:t>
            </a:r>
          </a:p>
          <a:p>
            <a:pPr marL="0" indent="0">
              <a:buNone/>
            </a:pPr>
            <a:endParaRPr lang="en-IN" sz="2000" dirty="0">
              <a:solidFill>
                <a:schemeClr val="tx1"/>
              </a:solidFill>
            </a:endParaRPr>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p:txBody>
          <a:bodyPr/>
          <a:lstStyle/>
          <a:p>
            <a:fld id="{FBBF61CF-E01E-4A46-BB21-3455A7373A30}" type="slidenum">
              <a:rPr lang="en-US" smtClean="0"/>
              <a:pPr/>
              <a:t>2</a:t>
            </a:fld>
            <a:endParaRPr lang="en-US" dirty="0"/>
          </a:p>
        </p:txBody>
      </p:sp>
    </p:spTree>
    <p:extLst>
      <p:ext uri="{BB962C8B-B14F-4D97-AF65-F5344CB8AC3E}">
        <p14:creationId xmlns:p14="http://schemas.microsoft.com/office/powerpoint/2010/main" val="150914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7F08A804-211B-47D2-BD3C-359C7865338D}"/>
              </a:ext>
            </a:extLst>
          </p:cNvPr>
          <p:cNvSpPr>
            <a:spLocks noChangeArrowheads="1"/>
          </p:cNvSpPr>
          <p:nvPr/>
        </p:nvSpPr>
        <p:spPr bwMode="auto">
          <a:xfrm>
            <a:off x="1631951" y="161926"/>
            <a:ext cx="8818563" cy="646113"/>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auto">
              <a:spcBef>
                <a:spcPts val="0"/>
              </a:spcBef>
              <a:spcAft>
                <a:spcPts val="0"/>
              </a:spcAft>
              <a:defRPr/>
            </a:pPr>
            <a:r>
              <a:rPr lang="en-US" altLang="en-US" sz="3600" b="1" dirty="0">
                <a:solidFill>
                  <a:schemeClr val="bg1"/>
                </a:solidFill>
                <a:latin typeface="+mj-lt"/>
              </a:rPr>
              <a:t>Problem Definition</a:t>
            </a:r>
          </a:p>
        </p:txBody>
      </p:sp>
      <p:sp>
        <p:nvSpPr>
          <p:cNvPr id="4" name="Content Placeholder 3">
            <a:extLst>
              <a:ext uri="{FF2B5EF4-FFF2-40B4-BE49-F238E27FC236}">
                <a16:creationId xmlns:a16="http://schemas.microsoft.com/office/drawing/2014/main" id="{9C158F21-C8E7-4AA1-A694-A46F993C2537}"/>
              </a:ext>
            </a:extLst>
          </p:cNvPr>
          <p:cNvSpPr>
            <a:spLocks noGrp="1"/>
          </p:cNvSpPr>
          <p:nvPr>
            <p:ph idx="1"/>
          </p:nvPr>
        </p:nvSpPr>
        <p:spPr>
          <a:xfrm>
            <a:off x="767408" y="1484784"/>
            <a:ext cx="9271942" cy="4692180"/>
          </a:xfrm>
        </p:spPr>
        <p:txBody>
          <a:bodyPr/>
          <a:lstStyle/>
          <a:p>
            <a:pPr>
              <a:defRPr/>
            </a:pPr>
            <a:r>
              <a:rPr lang="en-US" sz="2000" dirty="0">
                <a:solidFill>
                  <a:schemeClr val="tx1"/>
                </a:solidFill>
              </a:rPr>
              <a:t>The prospect of selling a used car has always been a hassle and a dreaded dream for all sellers. The seller is never sure on what price they should sell their car and are always under the impression that they have sold their possession for an unfair price.</a:t>
            </a:r>
          </a:p>
          <a:p>
            <a:pPr>
              <a:defRPr/>
            </a:pPr>
            <a:r>
              <a:rPr lang="en-US" sz="2000" dirty="0">
                <a:solidFill>
                  <a:schemeClr val="tx1"/>
                </a:solidFill>
              </a:rPr>
              <a:t>If used car sellers better understand what makes a car desirable, what the important features are for a used car, then they may be able to sell it to a fair price. But it is not always the case that the seller posses enough knowledge to sell it off to a fair price.</a:t>
            </a:r>
          </a:p>
          <a:p>
            <a:pPr marL="0" indent="0">
              <a:buNone/>
              <a:defRPr/>
            </a:pPr>
            <a:r>
              <a:rPr lang="en-US" sz="2000" dirty="0">
                <a:solidFill>
                  <a:schemeClr val="tx1"/>
                </a:solidFill>
              </a:rPr>
              <a:t> </a:t>
            </a:r>
          </a:p>
          <a:p>
            <a:pPr marL="0" indent="0">
              <a:buNone/>
              <a:defRPr/>
            </a:pPr>
            <a:endParaRPr lang="en-IN" sz="2000" dirty="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Introduction</a:t>
            </a:r>
          </a:p>
        </p:txBody>
      </p:sp>
      <p:sp>
        <p:nvSpPr>
          <p:cNvPr id="2" name="Content Placeholder 1"/>
          <p:cNvSpPr>
            <a:spLocks noGrp="1"/>
          </p:cNvSpPr>
          <p:nvPr>
            <p:ph idx="1"/>
          </p:nvPr>
        </p:nvSpPr>
        <p:spPr/>
        <p:txBody>
          <a:bodyPr/>
          <a:lstStyle/>
          <a:p>
            <a:r>
              <a:rPr lang="en-US" sz="2000" dirty="0">
                <a:solidFill>
                  <a:schemeClr val="tx1"/>
                </a:solidFill>
              </a:rPr>
              <a:t>The proposed research work shows that, the predictive analytical models will be a great add-on to business mainly for assisting the decision making process. Predictive Analytics is a process, where the businesses use statistical methods and technologies to analyze their historical data for delivering new insights and plan the future accordingly. </a:t>
            </a:r>
          </a:p>
          <a:p>
            <a:r>
              <a:rPr lang="en-US" sz="2000" dirty="0">
                <a:solidFill>
                  <a:schemeClr val="tx1"/>
                </a:solidFill>
              </a:rPr>
              <a:t>The major objective of our paper is to build a prediction model i.e., a fair price mechanism to predict the used cars selling price based on different features of the car model. This project will help to get an approximation about selling price of a used car based on its features and reduces the seller and consumer risk in transaction. The proposed model utilizes the machine learning algorithms and regression techniques to achieve this task.</a:t>
            </a:r>
          </a:p>
        </p:txBody>
      </p:sp>
    </p:spTree>
    <p:extLst>
      <p:ext uri="{BB962C8B-B14F-4D97-AF65-F5344CB8AC3E}">
        <p14:creationId xmlns:p14="http://schemas.microsoft.com/office/powerpoint/2010/main" val="53512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a:t>
            </a:r>
          </a:p>
        </p:txBody>
      </p:sp>
      <p:sp>
        <p:nvSpPr>
          <p:cNvPr id="4" name="Slide Number Placeholder 3"/>
          <p:cNvSpPr>
            <a:spLocks noGrp="1"/>
          </p:cNvSpPr>
          <p:nvPr>
            <p:ph type="sldNum" sz="quarter" idx="12"/>
          </p:nvPr>
        </p:nvSpPr>
        <p:spPr/>
        <p:txBody>
          <a:bodyPr/>
          <a:lstStyle/>
          <a:p>
            <a:fld id="{FBBF61CF-E01E-4A46-BB21-3455A7373A30}" type="slidenum">
              <a:rPr lang="en-US" smtClean="0"/>
              <a:pPr/>
              <a:t>5</a:t>
            </a:fld>
            <a:endParaRPr lang="en-US" dirty="0"/>
          </a:p>
        </p:txBody>
      </p:sp>
      <p:sp>
        <p:nvSpPr>
          <p:cNvPr id="5" name="Title 7">
            <a:extLst>
              <a:ext uri="{FF2B5EF4-FFF2-40B4-BE49-F238E27FC236}">
                <a16:creationId xmlns:a16="http://schemas.microsoft.com/office/drawing/2014/main" id="{F337CBEB-0A74-40AA-8FA3-7D1DF541B8DA}"/>
              </a:ext>
            </a:extLst>
          </p:cNvPr>
          <p:cNvSpPr txBox="1">
            <a:spLocks noChangeArrowheads="1"/>
          </p:cNvSpPr>
          <p:nvPr/>
        </p:nvSpPr>
        <p:spPr>
          <a:xfrm>
            <a:off x="4402587" y="3151187"/>
            <a:ext cx="3729037" cy="1457325"/>
          </a:xfrm>
          <a:prstGeom prst="rect">
            <a:avLst/>
          </a:prstGeom>
        </p:spPr>
        <p:txBody>
          <a:bodyPr lIns="51435" tIns="25718" rIns="51435" bIns="25718" anchor="t">
            <a:normAutofit/>
          </a:bodyPr>
          <a:lstStyle>
            <a:lvl1pPr algn="l" rtl="0" fontAlgn="base">
              <a:spcBef>
                <a:spcPct val="0"/>
              </a:spcBef>
              <a:spcAft>
                <a:spcPct val="0"/>
              </a:spcAft>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pPr algn="ctr"/>
            <a:br>
              <a:rPr lang="en-IN" altLang="en-US" sz="1800">
                <a:latin typeface="Calibri" panose="020F0502020204030204" pitchFamily="34" charset="0"/>
                <a:cs typeface="Calibri" panose="020F0502020204030204" pitchFamily="34" charset="0"/>
              </a:rPr>
            </a:br>
            <a:br>
              <a:rPr lang="en-IN" altLang="en-US" sz="1800">
                <a:latin typeface="Calibri" panose="020F0502020204030204" pitchFamily="34" charset="0"/>
                <a:cs typeface="Calibri" panose="020F0502020204030204" pitchFamily="34" charset="0"/>
              </a:rPr>
            </a:br>
            <a:endParaRPr lang="en-IN" altLang="en-US" sz="180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8812C8CD-584C-43FB-9DD0-4D358FB648EB}"/>
              </a:ext>
            </a:extLst>
          </p:cNvPr>
          <p:cNvGraphicFramePr>
            <a:graphicFrameLocks noGrp="1"/>
          </p:cNvGraphicFramePr>
          <p:nvPr>
            <p:extLst>
              <p:ext uri="{D42A27DB-BD31-4B8C-83A1-F6EECF244321}">
                <p14:modId xmlns:p14="http://schemas.microsoft.com/office/powerpoint/2010/main" val="3636453652"/>
              </p:ext>
            </p:extLst>
          </p:nvPr>
        </p:nvGraphicFramePr>
        <p:xfrm>
          <a:off x="119336" y="930276"/>
          <a:ext cx="11737303" cy="5426075"/>
        </p:xfrm>
        <a:graphic>
          <a:graphicData uri="http://schemas.openxmlformats.org/drawingml/2006/table">
            <a:tbl>
              <a:tblPr firstRow="1" bandRow="1">
                <a:tableStyleId>{5A111915-BE36-4E01-A7E5-04B1672EAD32}</a:tableStyleId>
              </a:tblPr>
              <a:tblGrid>
                <a:gridCol w="3912435">
                  <a:extLst>
                    <a:ext uri="{9D8B030D-6E8A-4147-A177-3AD203B41FA5}">
                      <a16:colId xmlns:a16="http://schemas.microsoft.com/office/drawing/2014/main" val="20002"/>
                    </a:ext>
                  </a:extLst>
                </a:gridCol>
                <a:gridCol w="2805505">
                  <a:extLst>
                    <a:ext uri="{9D8B030D-6E8A-4147-A177-3AD203B41FA5}">
                      <a16:colId xmlns:a16="http://schemas.microsoft.com/office/drawing/2014/main" val="20003"/>
                    </a:ext>
                  </a:extLst>
                </a:gridCol>
                <a:gridCol w="5019363">
                  <a:extLst>
                    <a:ext uri="{9D8B030D-6E8A-4147-A177-3AD203B41FA5}">
                      <a16:colId xmlns:a16="http://schemas.microsoft.com/office/drawing/2014/main" val="20004"/>
                    </a:ext>
                  </a:extLst>
                </a:gridCol>
              </a:tblGrid>
              <a:tr h="884725">
                <a:tc>
                  <a:txBody>
                    <a:bodyPr/>
                    <a:lstStyle/>
                    <a:p>
                      <a:r>
                        <a:rPr lang="en-US" sz="1800" dirty="0"/>
                        <a:t>Techniques/Methods/Algorithm used</a:t>
                      </a:r>
                    </a:p>
                  </a:txBody>
                  <a:tcPr marL="91441" marR="91441" marT="45725" marB="45725"/>
                </a:tc>
                <a:tc>
                  <a:txBody>
                    <a:bodyPr/>
                    <a:lstStyle/>
                    <a:p>
                      <a:r>
                        <a:rPr lang="en-US" sz="1800" dirty="0"/>
                        <a:t>Data Used</a:t>
                      </a:r>
                    </a:p>
                  </a:txBody>
                  <a:tcPr marL="91441" marR="91441" marT="45725" marB="45725"/>
                </a:tc>
                <a:tc>
                  <a:txBody>
                    <a:bodyPr/>
                    <a:lstStyle/>
                    <a:p>
                      <a:r>
                        <a:rPr lang="en-US" sz="1800" dirty="0"/>
                        <a:t>Accuracy</a:t>
                      </a:r>
                    </a:p>
                  </a:txBody>
                  <a:tcPr marL="91441" marR="91441" marT="45725" marB="45725"/>
                </a:tc>
                <a:extLst>
                  <a:ext uri="{0D108BD9-81ED-4DB2-BD59-A6C34878D82A}">
                    <a16:rowId xmlns:a16="http://schemas.microsoft.com/office/drawing/2014/main" val="10000"/>
                  </a:ext>
                </a:extLst>
              </a:tr>
              <a:tr h="1061616">
                <a:tc>
                  <a:txBody>
                    <a:bodyPr/>
                    <a:lstStyle/>
                    <a:p>
                      <a:pPr algn="l"/>
                      <a:r>
                        <a:rPr lang="en-US" sz="1600" dirty="0"/>
                        <a:t>KNN and Decision Trees</a:t>
                      </a:r>
                    </a:p>
                  </a:txBody>
                  <a:tcPr marL="91441" marR="91441" marT="45725" marB="45725"/>
                </a:tc>
                <a:tc>
                  <a:txBody>
                    <a:bodyPr/>
                    <a:lstStyle/>
                    <a:p>
                      <a:pPr algn="l"/>
                      <a:r>
                        <a:rPr lang="en-US" sz="1400" dirty="0"/>
                        <a:t>historical data collected from daily newspapers</a:t>
                      </a:r>
                    </a:p>
                  </a:txBody>
                  <a:tcPr marL="91441" marR="91441" marT="45725" marB="45725"/>
                </a:tc>
                <a:tc>
                  <a:txBody>
                    <a:bodyPr/>
                    <a:lstStyle/>
                    <a:p>
                      <a:pPr algn="l"/>
                      <a:r>
                        <a:rPr lang="en-US" sz="1800" dirty="0"/>
                        <a:t>77%</a:t>
                      </a:r>
                    </a:p>
                  </a:txBody>
                  <a:tcPr marL="91441" marR="91441" marT="45725" marB="45725"/>
                </a:tc>
                <a:extLst>
                  <a:ext uri="{0D108BD9-81ED-4DB2-BD59-A6C34878D82A}">
                    <a16:rowId xmlns:a16="http://schemas.microsoft.com/office/drawing/2014/main" val="10001"/>
                  </a:ext>
                </a:extLst>
              </a:tr>
              <a:tr h="1946291">
                <a:tc>
                  <a:txBody>
                    <a:bodyPr/>
                    <a:lstStyle/>
                    <a:p>
                      <a:pPr algn="l"/>
                      <a:r>
                        <a:rPr lang="en-US" sz="1800" dirty="0"/>
                        <a:t>Multi Linear Regression</a:t>
                      </a:r>
                    </a:p>
                  </a:txBody>
                  <a:tcPr marL="91441" marR="91441" marT="45725" marB="45725"/>
                </a:tc>
                <a:tc>
                  <a:txBody>
                    <a:bodyPr/>
                    <a:lstStyle/>
                    <a:p>
                      <a:pPr algn="l"/>
                      <a:r>
                        <a:rPr lang="en-US" sz="1400" dirty="0"/>
                        <a:t>data was obtained from pakwheels which is a well known online company for reselling used and new cars in Pakistan. </a:t>
                      </a:r>
                    </a:p>
                  </a:txBody>
                  <a:tcPr marL="91441" marR="91441" marT="45725" marB="45725"/>
                </a:tc>
                <a:tc>
                  <a:txBody>
                    <a:bodyPr/>
                    <a:lstStyle/>
                    <a:p>
                      <a:pPr algn="l"/>
                      <a:r>
                        <a:rPr lang="en-IN" sz="1800" dirty="0"/>
                        <a:t>98% </a:t>
                      </a:r>
                    </a:p>
                  </a:txBody>
                  <a:tcPr marL="91441" marR="91441" marT="45725" marB="45725"/>
                </a:tc>
                <a:extLst>
                  <a:ext uri="{0D108BD9-81ED-4DB2-BD59-A6C34878D82A}">
                    <a16:rowId xmlns:a16="http://schemas.microsoft.com/office/drawing/2014/main" val="10002"/>
                  </a:ext>
                </a:extLst>
              </a:tr>
              <a:tr h="1533443">
                <a:tc>
                  <a:txBody>
                    <a:bodyPr/>
                    <a:lstStyle/>
                    <a:p>
                      <a:pPr algn="l"/>
                      <a:r>
                        <a:rPr lang="en-US" sz="1400" dirty="0"/>
                        <a:t>Gradient boosted regression and random forest regression</a:t>
                      </a:r>
                    </a:p>
                  </a:txBody>
                  <a:tcPr marL="91441" marR="91441" marT="45725" marB="45725"/>
                </a:tc>
                <a:tc>
                  <a:txBody>
                    <a:bodyPr/>
                    <a:lstStyle/>
                    <a:p>
                      <a:pPr algn="l"/>
                      <a:r>
                        <a:rPr lang="en-US" sz="1400" dirty="0"/>
                        <a:t>Data was obtained from German ecommerce website</a:t>
                      </a:r>
                    </a:p>
                  </a:txBody>
                  <a:tcPr marL="91441" marR="91441" marT="45725" marB="45725"/>
                </a:tc>
                <a:tc>
                  <a:txBody>
                    <a:bodyPr/>
                    <a:lstStyle/>
                    <a:p>
                      <a:pPr algn="l"/>
                      <a:r>
                        <a:rPr lang="en-US" sz="1400" dirty="0"/>
                        <a:t>MSE=0.28</a:t>
                      </a:r>
                    </a:p>
                  </a:txBody>
                  <a:tcPr marL="91441" marR="91441"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699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 </a:t>
            </a:r>
          </a:p>
        </p:txBody>
      </p:sp>
      <p:sp>
        <p:nvSpPr>
          <p:cNvPr id="3" name="Content Placeholder 2"/>
          <p:cNvSpPr>
            <a:spLocks noGrp="1"/>
          </p:cNvSpPr>
          <p:nvPr>
            <p:ph idx="1"/>
          </p:nvPr>
        </p:nvSpPr>
        <p:spPr/>
        <p:txBody>
          <a:bodyPr/>
          <a:lstStyle/>
          <a:p>
            <a:r>
              <a:rPr lang="en-IN" sz="2400" dirty="0">
                <a:solidFill>
                  <a:schemeClr val="tx1"/>
                </a:solidFill>
              </a:rPr>
              <a:t>Our scraped dataset from car Dekho website will be processed with the following machine learning algorithms -Linear Regression ,Multi Linear Regression, Polynomial Regression, Decision Trees, Random Forest Regressor, XGB Regressor and Classification Techniques.</a:t>
            </a:r>
          </a:p>
          <a:p>
            <a:r>
              <a:rPr lang="en-IN" sz="2400" dirty="0">
                <a:solidFill>
                  <a:schemeClr val="tx1"/>
                </a:solidFill>
              </a:rPr>
              <a:t>We will also apply OneHotEncoding on categorical values like Car Name, Seller Type, Transmission, Fuel Type etc.</a:t>
            </a:r>
          </a:p>
          <a:p>
            <a:r>
              <a:rPr lang="en-IN" sz="2400" dirty="0">
                <a:solidFill>
                  <a:schemeClr val="tx1"/>
                </a:solidFill>
              </a:rPr>
              <a:t>We will also be implementing a web application and an app which will use the best model with highest accuracy. The Application can be used by general public to get the estimated selling price of their used car.</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pPr/>
              <a:t>6</a:t>
            </a:fld>
            <a:endParaRPr lang="en-US" dirty="0"/>
          </a:p>
        </p:txBody>
      </p:sp>
    </p:spTree>
    <p:extLst>
      <p:ext uri="{BB962C8B-B14F-4D97-AF65-F5344CB8AC3E}">
        <p14:creationId xmlns:p14="http://schemas.microsoft.com/office/powerpoint/2010/main" val="139651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Disadvantages</a:t>
            </a:r>
          </a:p>
        </p:txBody>
      </p:sp>
      <p:sp>
        <p:nvSpPr>
          <p:cNvPr id="3" name="Content Placeholder 2"/>
          <p:cNvSpPr>
            <a:spLocks noGrp="1"/>
          </p:cNvSpPr>
          <p:nvPr>
            <p:ph idx="1"/>
          </p:nvPr>
        </p:nvSpPr>
        <p:spPr>
          <a:xfrm>
            <a:off x="623392" y="1484784"/>
            <a:ext cx="10972800" cy="4525963"/>
          </a:xfrm>
        </p:spPr>
        <p:txBody>
          <a:bodyPr/>
          <a:lstStyle/>
          <a:p>
            <a:r>
              <a:rPr lang="en-US" sz="2400" dirty="0">
                <a:solidFill>
                  <a:schemeClr val="tx1"/>
                </a:solidFill>
              </a:rPr>
              <a:t>Exisiting Papers have tested only on limited datsets and results are not satisfactory.</a:t>
            </a:r>
          </a:p>
          <a:p>
            <a:r>
              <a:rPr lang="en-US" sz="2400" dirty="0">
                <a:solidFill>
                  <a:schemeClr val="tx1"/>
                </a:solidFill>
              </a:rPr>
              <a:t>Some papers have only chosen most influencing factors using variable selection technique and eliminated the rest to find the predicted price.</a:t>
            </a:r>
          </a:p>
          <a:p>
            <a:r>
              <a:rPr lang="en-US" sz="2400" dirty="0">
                <a:solidFill>
                  <a:schemeClr val="tx1"/>
                </a:solidFill>
              </a:rPr>
              <a:t>Some papers have used optimized BP neural network algorithm to predict the price. The predicted value, however, are not very close to the actual price, especially on cars with a higher price.</a:t>
            </a:r>
          </a:p>
          <a:p>
            <a:r>
              <a:rPr lang="en-US" sz="2400" dirty="0">
                <a:solidFill>
                  <a:schemeClr val="tx1"/>
                </a:solidFill>
              </a:rPr>
              <a:t>No Paper has implemented OneHotEncoding for categorical values till now.</a:t>
            </a:r>
          </a:p>
          <a:p>
            <a:r>
              <a:rPr lang="en-US" sz="2400" dirty="0">
                <a:solidFill>
                  <a:schemeClr val="tx1"/>
                </a:solidFill>
              </a:rPr>
              <a:t>Most Papers have ignored crucial parameters like Car Name, Fuel Type and Transmission.</a:t>
            </a:r>
          </a:p>
          <a:p>
            <a:pPr marL="0" indent="0">
              <a:buNone/>
            </a:pPr>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pPr/>
              <a:t>7</a:t>
            </a:fld>
            <a:endParaRPr lang="en-US" dirty="0"/>
          </a:p>
        </p:txBody>
      </p:sp>
    </p:spTree>
    <p:extLst>
      <p:ext uri="{BB962C8B-B14F-4D97-AF65-F5344CB8AC3E}">
        <p14:creationId xmlns:p14="http://schemas.microsoft.com/office/powerpoint/2010/main" val="429218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Advantages of Proposed methods</a:t>
            </a:r>
          </a:p>
        </p:txBody>
      </p:sp>
      <p:sp>
        <p:nvSpPr>
          <p:cNvPr id="3" name="Content Placeholder 2"/>
          <p:cNvSpPr>
            <a:spLocks noGrp="1"/>
          </p:cNvSpPr>
          <p:nvPr>
            <p:ph idx="1"/>
          </p:nvPr>
        </p:nvSpPr>
        <p:spPr/>
        <p:txBody>
          <a:bodyPr/>
          <a:lstStyle/>
          <a:p>
            <a:r>
              <a:rPr lang="en-US" sz="2400" dirty="0">
                <a:solidFill>
                  <a:schemeClr val="tx1"/>
                </a:solidFill>
              </a:rPr>
              <a:t>We tested data by using </a:t>
            </a:r>
            <a:r>
              <a:rPr lang="en-IN" sz="2400" dirty="0">
                <a:solidFill>
                  <a:schemeClr val="tx1"/>
                </a:solidFill>
              </a:rPr>
              <a:t>Linear Regression ,Multi Linear Regression, Polynomial Regression, Decision Trees, Random Forest Regressor, XGB Regressor and Classification Techniques</a:t>
            </a:r>
            <a:r>
              <a:rPr lang="en-US" sz="2400" dirty="0">
                <a:solidFill>
                  <a:schemeClr val="tx1"/>
                </a:solidFill>
              </a:rPr>
              <a:t> on that particular dataset. Each model was evaluated by using the same testing data. </a:t>
            </a:r>
          </a:p>
        </p:txBody>
      </p:sp>
      <p:sp>
        <p:nvSpPr>
          <p:cNvPr id="4" name="Slide Number Placeholder 3"/>
          <p:cNvSpPr>
            <a:spLocks noGrp="1"/>
          </p:cNvSpPr>
          <p:nvPr>
            <p:ph type="sldNum" sz="quarter" idx="12"/>
          </p:nvPr>
        </p:nvSpPr>
        <p:spPr/>
        <p:txBody>
          <a:bodyPr/>
          <a:lstStyle/>
          <a:p>
            <a:fld id="{FBBF61CF-E01E-4A46-BB21-3455A7373A30}" type="slidenum">
              <a:rPr lang="en-US" smtClean="0"/>
              <a:pPr/>
              <a:t>8</a:t>
            </a:fld>
            <a:endParaRPr lang="en-US" dirty="0"/>
          </a:p>
        </p:txBody>
      </p:sp>
    </p:spTree>
    <p:extLst>
      <p:ext uri="{BB962C8B-B14F-4D97-AF65-F5344CB8AC3E}">
        <p14:creationId xmlns:p14="http://schemas.microsoft.com/office/powerpoint/2010/main" val="427995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chemeClr val="tx1"/>
                </a:solidFill>
              </a:rPr>
              <a:t>[1] Nitis Monburinon,” Prediction of Prices for Used Car by Using Regression Models”, 2020 5th International Conference on Business and Industrial Research (ICBIR), Bangkok, Thailand</a:t>
            </a:r>
          </a:p>
          <a:p>
            <a:r>
              <a:rPr lang="en-US" sz="1800" dirty="0">
                <a:solidFill>
                  <a:schemeClr val="tx1"/>
                </a:solidFill>
              </a:rPr>
              <a:t>[2] S. Pudaruth, “Predicting the Price of Used Cars using Machine Learning Techniques,” International Journal of Information &amp; Computation Technology, vol. 4, no. 7, pp. 753–764, 2014.</a:t>
            </a:r>
          </a:p>
          <a:p>
            <a:r>
              <a:rPr lang="en-US" sz="1800" dirty="0">
                <a:solidFill>
                  <a:schemeClr val="tx1"/>
                </a:solidFill>
              </a:rPr>
              <a:t>[3] N. Kanwal and J. Sadaqat, “Vehicle Price Prediction System using Machine Learning Techniques,” International Jounal of Computer Ap-plications, vol. 167, no. 9, pp. 27–31, 2017.</a:t>
            </a:r>
          </a:p>
          <a:p>
            <a:r>
              <a:rPr lang="en-US" sz="1800" dirty="0">
                <a:solidFill>
                  <a:schemeClr val="tx1"/>
                </a:solidFill>
              </a:rPr>
              <a:t>[4] S. Peerun, N. H. Chummun, and S. Pudaruth, “Predicting the Price of Second-hand Cars using Artificial Neural Networks,” The Second International Conference on Data Mining, Internet Computing, and Big Data, no. August, pp. 17–21, 2015.</a:t>
            </a:r>
          </a:p>
          <a:p>
            <a:r>
              <a:rPr lang="en-US" sz="1800" dirty="0">
                <a:solidFill>
                  <a:schemeClr val="tx1"/>
                </a:solidFill>
              </a:rPr>
              <a:t>[5] Nyssen, H. Bai, Y. Geng, and H. Shi, “Price evaluation model in second-hand car system based on BP neural network theory,” in 2017 18th IEEE/ACIS International Conference on Software Engineering, Artificial Intelligence, Networking and Parallel/Distributed Computing (SNPD), </a:t>
            </a:r>
            <a:r>
              <a:rPr lang="en-US" sz="1800" dirty="0" err="1">
                <a:solidFill>
                  <a:schemeClr val="tx1"/>
                </a:solidFill>
              </a:rPr>
              <a:t>jun</a:t>
            </a:r>
            <a:r>
              <a:rPr lang="en-US" sz="1800" dirty="0">
                <a:solidFill>
                  <a:schemeClr val="tx1"/>
                </a:solidFill>
              </a:rPr>
              <a:t> 2017, pp. 431–436.</a:t>
            </a:r>
          </a:p>
          <a:p>
            <a:r>
              <a:rPr lang="en-US" sz="1800" dirty="0">
                <a:solidFill>
                  <a:schemeClr val="tx1"/>
                </a:solidFill>
              </a:rPr>
              <a:t>[6] G.Rossum, “Python Reference Manual,” Amsterdam, The Netherlands, The Netherlands, Tech. Rep., 1995.</a:t>
            </a:r>
          </a:p>
          <a:p>
            <a:endParaRPr lang="en-US" sz="1800" dirty="0">
              <a:solidFill>
                <a:schemeClr val="tx1"/>
              </a:solidFill>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pPr/>
              <a:t>9</a:t>
            </a:fld>
            <a:endParaRPr lang="en-US" dirty="0"/>
          </a:p>
        </p:txBody>
      </p:sp>
    </p:spTree>
    <p:extLst>
      <p:ext uri="{BB962C8B-B14F-4D97-AF65-F5344CB8AC3E}">
        <p14:creationId xmlns:p14="http://schemas.microsoft.com/office/powerpoint/2010/main" val="324901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23111</TotalTime>
  <Words>1006</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vt:lpstr>
      <vt:lpstr>Calibri</vt:lpstr>
      <vt:lpstr>Tahoma</vt:lpstr>
      <vt:lpstr>Times New Roman</vt:lpstr>
      <vt:lpstr>Office Theme</vt:lpstr>
      <vt:lpstr>PowerPoint Presentation</vt:lpstr>
      <vt:lpstr>Abstract</vt:lpstr>
      <vt:lpstr>PowerPoint Presentation</vt:lpstr>
      <vt:lpstr>Introduction</vt:lpstr>
      <vt:lpstr>Existing Method</vt:lpstr>
      <vt:lpstr>Proposed Method </vt:lpstr>
      <vt:lpstr>Existing Method Disadvantages</vt:lpstr>
      <vt:lpstr>Conclusion and Advantages of Proposed methods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naidu jayanth</cp:lastModifiedBy>
  <cp:revision>2229</cp:revision>
  <dcterms:created xsi:type="dcterms:W3CDTF">2011-03-29T09:15:57Z</dcterms:created>
  <dcterms:modified xsi:type="dcterms:W3CDTF">2021-12-08T13:56:45Z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