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Lst>
  <p:sldIdLst>
    <p:sldId id="256" r:id="rId3"/>
    <p:sldId id="282" r:id="rId4"/>
    <p:sldId id="281" r:id="rId5"/>
    <p:sldId id="296" r:id="rId6"/>
    <p:sldId id="270" r:id="rId7"/>
    <p:sldId id="257" r:id="rId8"/>
    <p:sldId id="258" r:id="rId9"/>
    <p:sldId id="259" r:id="rId10"/>
    <p:sldId id="260" r:id="rId11"/>
    <p:sldId id="261" r:id="rId12"/>
    <p:sldId id="262" r:id="rId13"/>
    <p:sldId id="264" r:id="rId14"/>
    <p:sldId id="265" r:id="rId15"/>
    <p:sldId id="266" r:id="rId16"/>
    <p:sldId id="267" r:id="rId17"/>
    <p:sldId id="273" r:id="rId18"/>
    <p:sldId id="293" r:id="rId19"/>
    <p:sldId id="275" r:id="rId20"/>
    <p:sldId id="292" r:id="rId21"/>
    <p:sldId id="294" r:id="rId22"/>
    <p:sldId id="295" r:id="rId23"/>
    <p:sldId id="280" r:id="rId24"/>
    <p:sldId id="283" r:id="rId25"/>
    <p:sldId id="284" r:id="rId26"/>
    <p:sldId id="287" r:id="rId27"/>
    <p:sldId id="285" r:id="rId28"/>
    <p:sldId id="289" r:id="rId29"/>
    <p:sldId id="288" r:id="rId30"/>
    <p:sldId id="291" r:id="rId31"/>
    <p:sldId id="29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7" d="100"/>
          <a:sy n="57" d="100"/>
        </p:scale>
        <p:origin x="12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503879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051625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8103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712588-04B1-427B-82EE-E8DB90309F08}"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F9F0C5-380F-41C2-899A-BAC0F0927E16}"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168469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013565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80301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45326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A54C80-263E-416B-A8E0-580EDEADCBDC}"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9954A3-9DFD-4C44-94BA-B95130A3BA1C}"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5144658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408053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9683574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90C226">
                    <a:lumMod val="60000"/>
                    <a:lumOff val="40000"/>
                  </a:srgbClr>
                </a:solidFill>
                <a:effectLst/>
                <a:uLnTx/>
                <a:uFillTx/>
                <a:latin typeface="Arial"/>
                <a:ea typeface="+mn-ea"/>
                <a:cs typeface="+mn-cs"/>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90C226">
                    <a:lumMod val="60000"/>
                    <a:lumOff val="40000"/>
                  </a:srgbClr>
                </a:solidFill>
                <a:effectLst/>
                <a:uLnTx/>
                <a:uFillTx/>
                <a:latin typeface="Arial"/>
                <a:ea typeface="+mn-ea"/>
                <a:cs typeface="+mn-cs"/>
              </a:rPr>
              <a:t>”</a:t>
            </a:r>
            <a:endParaRPr kumimoji="0" lang="en-US" sz="1800" b="0" i="0" u="none" strike="noStrike" kern="1200" cap="none" spc="0" normalizeH="0" baseline="0" noProof="0" dirty="0">
              <a:ln>
                <a:noFill/>
              </a:ln>
              <a:solidFill>
                <a:srgbClr val="90C226">
                  <a:lumMod val="60000"/>
                  <a:lumOff val="40000"/>
                </a:srgbClr>
              </a:solidFill>
              <a:effectLst/>
              <a:uLnTx/>
              <a:uFillTx/>
              <a:latin typeface="Arial"/>
              <a:ea typeface="+mn-ea"/>
              <a:cs typeface="+mn-cs"/>
            </a:endParaRPr>
          </a:p>
        </p:txBody>
      </p:sp>
    </p:spTree>
    <p:extLst>
      <p:ext uri="{BB962C8B-B14F-4D97-AF65-F5344CB8AC3E}">
        <p14:creationId xmlns:p14="http://schemas.microsoft.com/office/powerpoint/2010/main" val="31547489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9251726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90C226">
                    <a:lumMod val="60000"/>
                    <a:lumOff val="40000"/>
                  </a:srgbClr>
                </a:solidFill>
                <a:effectLst/>
                <a:uLnTx/>
                <a:uFillTx/>
                <a:latin typeface="Arial"/>
                <a:ea typeface="+mn-ea"/>
                <a:cs typeface="+mn-cs"/>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90C226">
                    <a:lumMod val="60000"/>
                    <a:lumOff val="40000"/>
                  </a:srgbClr>
                </a:solidFill>
                <a:effectLst/>
                <a:uLnTx/>
                <a:uFillTx/>
                <a:latin typeface="Arial"/>
                <a:ea typeface="+mn-ea"/>
                <a:cs typeface="+mn-cs"/>
              </a:rPr>
              <a:t>”</a:t>
            </a:r>
          </a:p>
        </p:txBody>
      </p:sp>
    </p:spTree>
    <p:extLst>
      <p:ext uri="{BB962C8B-B14F-4D97-AF65-F5344CB8AC3E}">
        <p14:creationId xmlns:p14="http://schemas.microsoft.com/office/powerpoint/2010/main" val="3012424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720579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5C6B4A9-1611-4792-9094-5F34BCA07E0B}"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9333C77-0158-454C-844F-B7AB9BD7DAD4}"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6029134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381091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5/9/2016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5/9/2016</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50086928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eia.gov/" TargetMode="Externa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332479"/>
            <a:ext cx="7766936" cy="1646302"/>
          </a:xfrm>
        </p:spPr>
        <p:txBody>
          <a:bodyPr/>
          <a:lstStyle/>
          <a:p>
            <a:r>
              <a:rPr lang="en-US" dirty="0" smtClean="0">
                <a:latin typeface="Times New Roman" panose="02020603050405020304" pitchFamily="18" charset="0"/>
                <a:cs typeface="Times New Roman" panose="02020603050405020304" pitchFamily="18" charset="0"/>
              </a:rPr>
              <a:t>F &amp; O for </a:t>
            </a:r>
            <a:r>
              <a:rPr lang="en-US" dirty="0">
                <a:latin typeface="Times New Roman" panose="02020603050405020304" pitchFamily="18" charset="0"/>
                <a:cs typeface="Times New Roman" panose="02020603050405020304" pitchFamily="18" charset="0"/>
              </a:rPr>
              <a:t>Diesel Prices </a:t>
            </a:r>
          </a:p>
        </p:txBody>
      </p:sp>
      <p:sp>
        <p:nvSpPr>
          <p:cNvPr id="3" name="Subtitle 2"/>
          <p:cNvSpPr>
            <a:spLocks noGrp="1"/>
          </p:cNvSpPr>
          <p:nvPr>
            <p:ph type="subTitle" idx="1"/>
          </p:nvPr>
        </p:nvSpPr>
        <p:spPr>
          <a:xfrm>
            <a:off x="1727784" y="3924709"/>
            <a:ext cx="7766936" cy="1096899"/>
          </a:xfrm>
        </p:spPr>
        <p:txBody>
          <a:bodyPr/>
          <a:lstStyle/>
          <a:p>
            <a:pPr algn="l"/>
            <a:r>
              <a:rPr lang="en-US" b="1" dirty="0" smtClean="0">
                <a:latin typeface="Times New Roman" panose="02020603050405020304" pitchFamily="18" charset="0"/>
                <a:cs typeface="Times New Roman" panose="02020603050405020304" pitchFamily="18" charset="0"/>
              </a:rPr>
              <a:t>Anirudh Arora (G00894977)</a:t>
            </a:r>
          </a:p>
          <a:p>
            <a:pPr algn="l"/>
            <a:r>
              <a:rPr lang="en-US" b="1" dirty="0" smtClean="0">
                <a:latin typeface="Times New Roman" panose="02020603050405020304" pitchFamily="18" charset="0"/>
                <a:cs typeface="Times New Roman" panose="02020603050405020304" pitchFamily="18" charset="0"/>
              </a:rPr>
              <a:t>Saurabh </a:t>
            </a:r>
            <a:r>
              <a:rPr lang="en-US" b="1" dirty="0" err="1" smtClean="0">
                <a:latin typeface="Times New Roman" panose="02020603050405020304" pitchFamily="18" charset="0"/>
                <a:cs typeface="Times New Roman" panose="02020603050405020304" pitchFamily="18" charset="0"/>
              </a:rPr>
              <a:t>Patil</a:t>
            </a:r>
            <a:r>
              <a:rPr lang="en-US" b="1" dirty="0" smtClean="0">
                <a:latin typeface="Times New Roman" panose="02020603050405020304" pitchFamily="18" charset="0"/>
                <a:cs typeface="Times New Roman" panose="02020603050405020304" pitchFamily="18" charset="0"/>
              </a:rPr>
              <a:t>  (G00907573)</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549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56897"/>
            <a:ext cx="8596668" cy="1320800"/>
          </a:xfrm>
        </p:spPr>
        <p:txBody>
          <a:bodyPr/>
          <a:lstStyle/>
          <a:p>
            <a:pPr algn="ctr"/>
            <a:r>
              <a:rPr lang="en-US" dirty="0"/>
              <a:t>How does F&amp;O work</a:t>
            </a:r>
          </a:p>
        </p:txBody>
      </p:sp>
      <p:sp>
        <p:nvSpPr>
          <p:cNvPr id="3" name="Content Placeholder 2"/>
          <p:cNvSpPr>
            <a:spLocks noGrp="1"/>
          </p:cNvSpPr>
          <p:nvPr>
            <p:ph idx="1"/>
          </p:nvPr>
        </p:nvSpPr>
        <p:spPr>
          <a:ln>
            <a:solidFill>
              <a:schemeClr val="tx1"/>
            </a:solidFill>
          </a:ln>
        </p:spPr>
        <p:txBody>
          <a:bodyPr/>
          <a:lstStyle/>
          <a:p>
            <a:r>
              <a:rPr lang="en-US" sz="2400" b="1" dirty="0" smtClean="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wishes to buy the </a:t>
            </a:r>
            <a:r>
              <a:rPr lang="en-US" sz="2400" dirty="0" smtClean="0">
                <a:latin typeface="Times New Roman" panose="02020603050405020304" pitchFamily="18" charset="0"/>
                <a:cs typeface="Times New Roman" panose="02020603050405020304" pitchFamily="18" charset="0"/>
              </a:rPr>
              <a:t>barrel of Oil at </a:t>
            </a:r>
            <a:r>
              <a:rPr lang="en-US" sz="2400" dirty="0">
                <a:latin typeface="Times New Roman" panose="02020603050405020304" pitchFamily="18" charset="0"/>
                <a:cs typeface="Times New Roman" panose="02020603050405020304" pitchFamily="18" charset="0"/>
              </a:rPr>
              <a:t>a lower price </a:t>
            </a:r>
            <a:r>
              <a:rPr lang="en-US" sz="2400" dirty="0" smtClean="0">
                <a:latin typeface="Times New Roman" panose="02020603050405020304" pitchFamily="18" charset="0"/>
                <a:cs typeface="Times New Roman" panose="02020603050405020304" pitchFamily="18" charset="0"/>
              </a:rPr>
              <a:t>now, </a:t>
            </a:r>
            <a:r>
              <a:rPr lang="en-US" sz="2400" dirty="0">
                <a:latin typeface="Times New Roman" panose="02020603050405020304" pitchFamily="18" charset="0"/>
                <a:cs typeface="Times New Roman" panose="02020603050405020304" pitchFamily="18" charset="0"/>
              </a:rPr>
              <a:t>thereby making a quick profit in the bargain. However, he can only pay a nominal sum now and arrange for the necessary funds to buy the </a:t>
            </a:r>
            <a:r>
              <a:rPr lang="en-US" sz="2400" dirty="0" smtClean="0">
                <a:latin typeface="Times New Roman" panose="02020603050405020304" pitchFamily="18" charset="0"/>
                <a:cs typeface="Times New Roman" panose="02020603050405020304" pitchFamily="18" charset="0"/>
              </a:rPr>
              <a:t>barrel in </a:t>
            </a:r>
            <a:r>
              <a:rPr lang="en-US" sz="2400" dirty="0">
                <a:latin typeface="Times New Roman" panose="02020603050405020304" pitchFamily="18" charset="0"/>
                <a:cs typeface="Times New Roman" panose="02020603050405020304" pitchFamily="18" charset="0"/>
              </a:rPr>
              <a:t>three months.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Now</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submit their order requests to the Exchange to enter into a </a:t>
            </a:r>
            <a:r>
              <a:rPr lang="en-US" sz="2400" dirty="0" smtClean="0">
                <a:latin typeface="Times New Roman" panose="02020603050405020304" pitchFamily="18" charset="0"/>
                <a:cs typeface="Times New Roman" panose="02020603050405020304" pitchFamily="18" charset="0"/>
              </a:rPr>
              <a:t>contract </a:t>
            </a:r>
            <a:r>
              <a:rPr lang="en-US" sz="2400" dirty="0">
                <a:latin typeface="Times New Roman" panose="02020603050405020304" pitchFamily="18" charset="0"/>
                <a:cs typeface="Times New Roman" panose="02020603050405020304" pitchFamily="18" charset="0"/>
              </a:rPr>
              <a:t>with a maturity period of three months </a:t>
            </a:r>
            <a:r>
              <a:rPr lang="en-US" sz="2400" dirty="0" smtClean="0">
                <a:latin typeface="Times New Roman" panose="02020603050405020304" pitchFamily="18" charset="0"/>
                <a:cs typeface="Times New Roman" panose="02020603050405020304" pitchFamily="18" charset="0"/>
              </a:rPr>
              <a:t>Once </a:t>
            </a:r>
            <a:r>
              <a:rPr lang="en-US" sz="2400" dirty="0">
                <a:latin typeface="Times New Roman" panose="02020603050405020304" pitchFamily="18" charset="0"/>
                <a:cs typeface="Times New Roman" panose="02020603050405020304" pitchFamily="18" charset="0"/>
              </a:rPr>
              <a:t>the orders are matched and traded, both traders hold their desired </a:t>
            </a:r>
            <a:r>
              <a:rPr lang="en-US" sz="2400" dirty="0" smtClean="0">
                <a:latin typeface="Times New Roman" panose="02020603050405020304" pitchFamily="18" charset="0"/>
                <a:cs typeface="Times New Roman" panose="02020603050405020304" pitchFamily="18" charset="0"/>
              </a:rPr>
              <a:t>positions </a:t>
            </a:r>
            <a:r>
              <a:rPr lang="en-US" sz="2400" dirty="0">
                <a:latin typeface="Times New Roman" panose="02020603050405020304" pitchFamily="18" charset="0"/>
                <a:cs typeface="Times New Roman" panose="02020603050405020304" pitchFamily="18" charset="0"/>
              </a:rPr>
              <a:t>as decided</a:t>
            </a:r>
          </a:p>
          <a:p>
            <a:endParaRPr lang="en-US" dirty="0"/>
          </a:p>
        </p:txBody>
      </p:sp>
    </p:spTree>
    <p:extLst>
      <p:ext uri="{BB962C8B-B14F-4D97-AF65-F5344CB8AC3E}">
        <p14:creationId xmlns:p14="http://schemas.microsoft.com/office/powerpoint/2010/main" val="1531628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Possibilities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Case 1: No change of price </a:t>
            </a:r>
          </a:p>
          <a:p>
            <a:endParaRPr lang="en-US" sz="2800" dirty="0" smtClean="0"/>
          </a:p>
          <a:p>
            <a:endParaRPr lang="en-US" sz="2800" dirty="0" smtClean="0"/>
          </a:p>
          <a:p>
            <a:endParaRPr lang="en-US" sz="2800" dirty="0"/>
          </a:p>
          <a:p>
            <a:endParaRPr lang="en-US" sz="2800" dirty="0" smtClean="0"/>
          </a:p>
          <a:p>
            <a:r>
              <a:rPr lang="en-US" sz="2800" dirty="0" smtClean="0">
                <a:latin typeface="Times New Roman" panose="02020603050405020304" pitchFamily="18" charset="0"/>
                <a:cs typeface="Times New Roman" panose="02020603050405020304" pitchFamily="18" charset="0"/>
              </a:rPr>
              <a:t>No profit or loss in both F &amp; O</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1781503" y="3295343"/>
            <a:ext cx="1876097" cy="1150883"/>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Seller(A)</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7177188" y="3295343"/>
            <a:ext cx="1876097" cy="1150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Buyer(B)</a:t>
            </a:r>
            <a:endParaRPr lang="en-US" dirty="0">
              <a:latin typeface="Times New Roman" panose="02020603050405020304" pitchFamily="18" charset="0"/>
              <a:cs typeface="Times New Roman" panose="02020603050405020304" pitchFamily="18" charset="0"/>
            </a:endParaRPr>
          </a:p>
        </p:txBody>
      </p:sp>
      <p:cxnSp>
        <p:nvCxnSpPr>
          <p:cNvPr id="9" name="Straight Arrow Connector 8"/>
          <p:cNvCxnSpPr>
            <a:stCxn id="4" idx="3"/>
          </p:cNvCxnSpPr>
          <p:nvPr/>
        </p:nvCxnSpPr>
        <p:spPr>
          <a:xfrm flipV="1">
            <a:off x="3657600" y="3870784"/>
            <a:ext cx="35195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55586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Possibilities of Future</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sz="2400" dirty="0" smtClean="0">
                <a:latin typeface="Times New Roman" panose="02020603050405020304" pitchFamily="18" charset="0"/>
                <a:cs typeface="Times New Roman" panose="02020603050405020304" pitchFamily="18" charset="0"/>
              </a:rPr>
              <a:t>Price of Oil is  $115</a:t>
            </a: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36" y="1930400"/>
            <a:ext cx="2259040" cy="1849134"/>
          </a:xfrm>
          <a:prstGeom prst="rect">
            <a:avLst/>
          </a:prstGeom>
        </p:spPr>
      </p:pic>
      <p:sp>
        <p:nvSpPr>
          <p:cNvPr id="5" name="Right Arrow 4"/>
          <p:cNvSpPr/>
          <p:nvPr/>
        </p:nvSpPr>
        <p:spPr>
          <a:xfrm rot="16200000">
            <a:off x="3968672" y="2334704"/>
            <a:ext cx="1849135" cy="1040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95637" y="4540818"/>
            <a:ext cx="2259040" cy="1150883"/>
          </a:xfrm>
          <a:prstGeom prst="rect">
            <a:avLst/>
          </a:prstGeom>
          <a:solidFill>
            <a:srgbClr val="FF0000"/>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Seller(A)</a:t>
            </a:r>
            <a:endParaRPr lang="en-US" dirty="0">
              <a:latin typeface="Times New Roman" panose="02020603050405020304" pitchFamily="18" charset="0"/>
              <a:cs typeface="Times New Roman" panose="02020603050405020304" pitchFamily="18" charset="0"/>
            </a:endParaRPr>
          </a:p>
        </p:txBody>
      </p:sp>
      <p:cxnSp>
        <p:nvCxnSpPr>
          <p:cNvPr id="7" name="Straight Arrow Connector 6"/>
          <p:cNvCxnSpPr/>
          <p:nvPr/>
        </p:nvCxnSpPr>
        <p:spPr>
          <a:xfrm flipV="1">
            <a:off x="3654676" y="5116258"/>
            <a:ext cx="35195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7189075" y="4540818"/>
            <a:ext cx="2259039" cy="1150883"/>
          </a:xfrm>
          <a:prstGeom prst="rect">
            <a:avLst/>
          </a:prstGeom>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Buyer(B)</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957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Possibilities of Future</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sz="2000" dirty="0">
                <a:latin typeface="Times New Roman" panose="02020603050405020304" pitchFamily="18" charset="0"/>
                <a:cs typeface="Times New Roman" panose="02020603050405020304" pitchFamily="18" charset="0"/>
              </a:rPr>
              <a:t>Price of Oil is  </a:t>
            </a:r>
            <a:r>
              <a:rPr lang="en-US" sz="2000" dirty="0" smtClean="0">
                <a:latin typeface="Times New Roman" panose="02020603050405020304" pitchFamily="18" charset="0"/>
                <a:cs typeface="Times New Roman" panose="02020603050405020304" pitchFamily="18" charset="0"/>
              </a:rPr>
              <a:t>$95</a:t>
            </a:r>
            <a:endParaRPr lang="en-US" sz="2000"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043" y="2160589"/>
            <a:ext cx="2259040" cy="1849134"/>
          </a:xfrm>
          <a:prstGeom prst="rect">
            <a:avLst/>
          </a:prstGeom>
        </p:spPr>
      </p:pic>
      <p:sp>
        <p:nvSpPr>
          <p:cNvPr id="5" name="Right Arrow 4"/>
          <p:cNvSpPr/>
          <p:nvPr/>
        </p:nvSpPr>
        <p:spPr>
          <a:xfrm rot="5400000">
            <a:off x="3779486" y="2564894"/>
            <a:ext cx="1849135" cy="10405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01043" y="4890479"/>
            <a:ext cx="2259040" cy="1150883"/>
          </a:xfrm>
          <a:prstGeom prst="rect">
            <a:avLst/>
          </a:prstGeom>
          <a:solidFill>
            <a:schemeClr val="accent2"/>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Seller(A)</a:t>
            </a:r>
            <a:endParaRPr lang="en-US" dirty="0">
              <a:latin typeface="Times New Roman" panose="02020603050405020304" pitchFamily="18" charset="0"/>
              <a:cs typeface="Times New Roman" panose="02020603050405020304" pitchFamily="18" charset="0"/>
            </a:endParaRPr>
          </a:p>
        </p:txBody>
      </p:sp>
      <p:cxnSp>
        <p:nvCxnSpPr>
          <p:cNvPr id="7" name="Straight Arrow Connector 6"/>
          <p:cNvCxnSpPr/>
          <p:nvPr/>
        </p:nvCxnSpPr>
        <p:spPr>
          <a:xfrm flipV="1">
            <a:off x="3560083" y="5465920"/>
            <a:ext cx="35195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7080148" y="4890478"/>
            <a:ext cx="2259039" cy="1150883"/>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Buyer(B)</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166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Possibilities of </a:t>
            </a:r>
            <a:r>
              <a:rPr lang="en-US" dirty="0" smtClean="0"/>
              <a:t>Option</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a:latin typeface="Times New Roman" panose="02020603050405020304" pitchFamily="18" charset="0"/>
                <a:cs typeface="Times New Roman" panose="02020603050405020304" pitchFamily="18" charset="0"/>
              </a:rPr>
              <a:t>Price of Oil is  $115</a:t>
            </a: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36" y="1930400"/>
            <a:ext cx="2259040" cy="1849134"/>
          </a:xfrm>
          <a:prstGeom prst="rect">
            <a:avLst/>
          </a:prstGeom>
        </p:spPr>
      </p:pic>
      <p:sp>
        <p:nvSpPr>
          <p:cNvPr id="5" name="Right Arrow 4"/>
          <p:cNvSpPr/>
          <p:nvPr/>
        </p:nvSpPr>
        <p:spPr>
          <a:xfrm rot="16200000">
            <a:off x="3968671" y="2334704"/>
            <a:ext cx="1849135" cy="1040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95637" y="4540818"/>
            <a:ext cx="2259040" cy="1150883"/>
          </a:xfrm>
          <a:prstGeom prst="rect">
            <a:avLst/>
          </a:prstGeom>
          <a:solidFill>
            <a:srgbClr val="FF0000"/>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Seller(A)</a:t>
            </a:r>
            <a:endParaRPr lang="en-US" dirty="0"/>
          </a:p>
        </p:txBody>
      </p:sp>
      <p:cxnSp>
        <p:nvCxnSpPr>
          <p:cNvPr id="7" name="Straight Arrow Connector 6"/>
          <p:cNvCxnSpPr/>
          <p:nvPr/>
        </p:nvCxnSpPr>
        <p:spPr>
          <a:xfrm flipV="1">
            <a:off x="3654676" y="5116258"/>
            <a:ext cx="35195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7189075" y="4540818"/>
            <a:ext cx="2259039" cy="1150883"/>
          </a:xfrm>
          <a:prstGeom prst="rect">
            <a:avLst/>
          </a:prstGeom>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Buyer(B)</a:t>
            </a:r>
            <a:endParaRPr lang="en-US" dirty="0"/>
          </a:p>
        </p:txBody>
      </p:sp>
    </p:spTree>
    <p:extLst>
      <p:ext uri="{BB962C8B-B14F-4D97-AF65-F5344CB8AC3E}">
        <p14:creationId xmlns:p14="http://schemas.microsoft.com/office/powerpoint/2010/main" val="3034355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Possibilities of Option</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sz="2000" dirty="0">
                <a:latin typeface="Times New Roman" panose="02020603050405020304" pitchFamily="18" charset="0"/>
                <a:cs typeface="Times New Roman" panose="02020603050405020304" pitchFamily="18" charset="0"/>
              </a:rPr>
              <a:t>Price of Oil is  $95</a:t>
            </a: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043" y="2160589"/>
            <a:ext cx="2259040" cy="1849134"/>
          </a:xfrm>
          <a:prstGeom prst="rect">
            <a:avLst/>
          </a:prstGeom>
        </p:spPr>
      </p:pic>
      <p:sp>
        <p:nvSpPr>
          <p:cNvPr id="5" name="Right Arrow 4"/>
          <p:cNvSpPr/>
          <p:nvPr/>
        </p:nvSpPr>
        <p:spPr>
          <a:xfrm rot="5400000">
            <a:off x="4051100" y="2564894"/>
            <a:ext cx="1849135" cy="10405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01043" y="4890479"/>
            <a:ext cx="2259040" cy="1150883"/>
          </a:xfrm>
          <a:prstGeom prst="rect">
            <a:avLst/>
          </a:prstGeom>
          <a:solidFill>
            <a:schemeClr val="bg1"/>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Seller(A)</a:t>
            </a:r>
            <a:endParaRPr lang="en-US" dirty="0"/>
          </a:p>
        </p:txBody>
      </p:sp>
      <p:cxnSp>
        <p:nvCxnSpPr>
          <p:cNvPr id="7" name="Straight Arrow Connector 6"/>
          <p:cNvCxnSpPr/>
          <p:nvPr/>
        </p:nvCxnSpPr>
        <p:spPr>
          <a:xfrm flipV="1">
            <a:off x="3560083" y="5465920"/>
            <a:ext cx="35195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7080148" y="4890478"/>
            <a:ext cx="2259039" cy="1150883"/>
          </a:xfrm>
          <a:prstGeom prst="rect">
            <a:avLst/>
          </a:prstGeom>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Buyer(B)</a:t>
            </a:r>
            <a:endParaRPr lang="en-US" dirty="0"/>
          </a:p>
        </p:txBody>
      </p:sp>
    </p:spTree>
    <p:extLst>
      <p:ext uri="{BB962C8B-B14F-4D97-AF65-F5344CB8AC3E}">
        <p14:creationId xmlns:p14="http://schemas.microsoft.com/office/powerpoint/2010/main" val="3228283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88428"/>
            <a:ext cx="8596668" cy="1320800"/>
          </a:xfrm>
        </p:spPr>
        <p:txBody>
          <a:bodyPr/>
          <a:lstStyle/>
          <a:p>
            <a:pPr algn="ctr"/>
            <a:r>
              <a:rPr lang="en-US" dirty="0" smtClean="0">
                <a:latin typeface="Times New Roman" panose="02020603050405020304" pitchFamily="18" charset="0"/>
                <a:cs typeface="Times New Roman" panose="02020603050405020304" pitchFamily="18" charset="0"/>
              </a:rPr>
              <a:t>Data Preprocessing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89"/>
            <a:ext cx="9733763" cy="3880773"/>
          </a:xfrm>
          <a:ln>
            <a:solidFill>
              <a:schemeClr val="tx1"/>
            </a:solidFill>
          </a:ln>
        </p:spPr>
        <p:txBody>
          <a:bodyPr/>
          <a:lstStyle/>
          <a:p>
            <a:r>
              <a:rPr lang="en-US" sz="2400" dirty="0">
                <a:latin typeface="Times New Roman" panose="02020603050405020304" pitchFamily="18" charset="0"/>
                <a:cs typeface="Times New Roman" panose="02020603050405020304" pitchFamily="18" charset="0"/>
              </a:rPr>
              <a:t>Our data consists of time series of </a:t>
            </a:r>
            <a:r>
              <a:rPr lang="en-US" sz="2400" dirty="0" smtClean="0">
                <a:latin typeface="Times New Roman" panose="02020603050405020304" pitchFamily="18" charset="0"/>
                <a:cs typeface="Times New Roman" panose="02020603050405020304" pitchFamily="18" charset="0"/>
              </a:rPr>
              <a:t>monthly Diesel Prices from the year 1994 to present from the </a:t>
            </a:r>
            <a:r>
              <a:rPr lang="en-US" sz="2400" dirty="0">
                <a:latin typeface="Times New Roman" panose="02020603050405020304" pitchFamily="18" charset="0"/>
                <a:cs typeface="Times New Roman" panose="02020603050405020304" pitchFamily="18" charset="0"/>
              </a:rPr>
              <a:t>Website </a:t>
            </a:r>
            <a:r>
              <a:rPr lang="en-US" sz="2400" dirty="0" smtClean="0">
                <a:latin typeface="Times New Roman" panose="02020603050405020304" pitchFamily="18" charset="0"/>
                <a:cs typeface="Times New Roman" panose="02020603050405020304" pitchFamily="18" charset="0"/>
                <a:hlinkClick r:id="rId2"/>
              </a:rPr>
              <a:t>www.eia.gov</a:t>
            </a:r>
            <a:r>
              <a:rPr lang="en-US" sz="2400" dirty="0" smtClean="0">
                <a:latin typeface="Times New Roman" panose="02020603050405020304" pitchFamily="18" charset="0"/>
                <a:cs typeface="Times New Roman" panose="02020603050405020304" pitchFamily="18" charset="0"/>
              </a:rPr>
              <a:t> which is also known as U.S. energy information, a site operated by the U.S. department of energy.</a:t>
            </a:r>
          </a:p>
          <a:p>
            <a:r>
              <a:rPr lang="en-US" sz="2400" dirty="0" smtClean="0">
                <a:latin typeface="Times New Roman" panose="02020603050405020304" pitchFamily="18" charset="0"/>
                <a:cs typeface="Times New Roman" panose="02020603050405020304" pitchFamily="18" charset="0"/>
              </a:rPr>
              <a:t>Next Since we were more interested in the present Trend or more recent Trend we filtered this data and kept the diesel prices from January 2008 to April 2016.</a:t>
            </a:r>
          </a:p>
          <a:p>
            <a:r>
              <a:rPr lang="en-US" sz="2400" dirty="0" smtClean="0">
                <a:latin typeface="Times New Roman" panose="02020603050405020304" pitchFamily="18" charset="0"/>
                <a:cs typeface="Times New Roman" panose="02020603050405020304" pitchFamily="18" charset="0"/>
              </a:rPr>
              <a:t>We would now use this data to calculate the Mean and Standard Deviation of the change in diesel prices.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066300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Preprocessing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778" y="1677313"/>
            <a:ext cx="6437891" cy="4594238"/>
          </a:xfrm>
          <a:prstGeom prst="rect">
            <a:avLst/>
          </a:prstGeom>
        </p:spPr>
      </p:pic>
      <p:sp>
        <p:nvSpPr>
          <p:cNvPr id="5" name="TextBox 4"/>
          <p:cNvSpPr txBox="1"/>
          <p:nvPr/>
        </p:nvSpPr>
        <p:spPr>
          <a:xfrm>
            <a:off x="1964679" y="6488668"/>
            <a:ext cx="602197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w="0"/>
                <a:solidFill>
                  <a:prstClr val="black"/>
                </a:solidFill>
                <a:effectLst>
                  <a:outerShdw blurRad="38100" dist="19050" dir="2700000" algn="tl" rotWithShape="0">
                    <a:prstClr val="black">
                      <a:alpha val="40000"/>
                    </a:prstClr>
                  </a:outerShdw>
                </a:effectLst>
                <a:uLnTx/>
                <a:uFillTx/>
                <a:latin typeface="Trebuchet MS" panose="020B0603020202020204"/>
                <a:ea typeface="+mn-ea"/>
                <a:cs typeface="+mn-cs"/>
              </a:rPr>
              <a:t>The Trend in the Diesel Prices from 1994 to 2016</a:t>
            </a:r>
            <a:endParaRPr kumimoji="0" lang="en-US" sz="18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Trebuchet MS" panose="020B0603020202020204"/>
              <a:ea typeface="+mn-ea"/>
              <a:cs typeface="+mn-cs"/>
            </a:endParaRPr>
          </a:p>
        </p:txBody>
      </p:sp>
    </p:spTree>
    <p:extLst>
      <p:ext uri="{BB962C8B-B14F-4D97-AF65-F5344CB8AC3E}">
        <p14:creationId xmlns:p14="http://schemas.microsoft.com/office/powerpoint/2010/main" val="2623032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Measure Return and the Probability Distribution of Return</a:t>
            </a:r>
          </a:p>
        </p:txBody>
      </p:sp>
      <p:sp>
        <p:nvSpPr>
          <p:cNvPr id="3" name="Content Placeholder 2"/>
          <p:cNvSpPr>
            <a:spLocks noGrp="1"/>
          </p:cNvSpPr>
          <p:nvPr>
            <p:ph idx="1"/>
          </p:nvPr>
        </p:nvSpPr>
        <p:spPr>
          <a:ln>
            <a:solidFill>
              <a:schemeClr val="tx1"/>
            </a:solidFill>
          </a:ln>
        </p:spPr>
        <p:txBody>
          <a:bodyPr/>
          <a:lstStyle/>
          <a:p>
            <a:r>
              <a:rPr lang="en-US" dirty="0"/>
              <a:t>To explicitly display the distribution of </a:t>
            </a:r>
            <a:r>
              <a:rPr lang="en-US" dirty="0" smtClean="0"/>
              <a:t>monthly </a:t>
            </a:r>
            <a:r>
              <a:rPr lang="en-US" dirty="0"/>
              <a:t>return, </a:t>
            </a:r>
            <a:r>
              <a:rPr lang="en-US" dirty="0" smtClean="0"/>
              <a:t>we build </a:t>
            </a:r>
            <a:r>
              <a:rPr lang="en-US" dirty="0"/>
              <a:t>the probability distributions corresponding to the entire trading time of </a:t>
            </a:r>
            <a:r>
              <a:rPr lang="en-US" dirty="0" smtClean="0"/>
              <a:t>Monthly Diesel Prices.</a:t>
            </a:r>
          </a:p>
          <a:p>
            <a:r>
              <a:rPr lang="en-US" dirty="0"/>
              <a:t>A number of studies investigated the time series of returns on varying time scales in order to probe the nature of the stochastic process underlying it. </a:t>
            </a:r>
          </a:p>
          <a:p>
            <a:r>
              <a:rPr lang="en-US" dirty="0"/>
              <a:t>To construct the time series of returns using the time series of </a:t>
            </a:r>
            <a:r>
              <a:rPr lang="en-US" dirty="0" smtClean="0"/>
              <a:t>the monthly diesel </a:t>
            </a:r>
            <a:r>
              <a:rPr lang="en-US" dirty="0"/>
              <a:t>price , the price </a:t>
            </a:r>
            <a:r>
              <a:rPr lang="en-US" dirty="0" smtClean="0"/>
              <a:t>change R(T) </a:t>
            </a:r>
            <a:r>
              <a:rPr lang="en-US" dirty="0"/>
              <a:t>is defined as the change in the logarithm of the monthly diesel price </a:t>
            </a:r>
            <a:r>
              <a:rPr lang="en-US" dirty="0" smtClean="0"/>
              <a:t>,  R(T)= ln Z(</a:t>
            </a:r>
            <a:r>
              <a:rPr lang="en-US" dirty="0" err="1" smtClean="0"/>
              <a:t>T+dT</a:t>
            </a:r>
            <a:r>
              <a:rPr lang="en-US" dirty="0" smtClean="0"/>
              <a:t>)-ln Z(T) </a:t>
            </a:r>
            <a:r>
              <a:rPr lang="en-US" dirty="0"/>
              <a:t>where </a:t>
            </a:r>
            <a:r>
              <a:rPr lang="en-US" dirty="0" err="1" smtClean="0"/>
              <a:t>dT</a:t>
            </a:r>
            <a:r>
              <a:rPr lang="en-US" i="1" dirty="0" smtClean="0"/>
              <a:t> </a:t>
            </a:r>
            <a:r>
              <a:rPr lang="en-US" dirty="0"/>
              <a:t>denotes the time interval of sampling </a:t>
            </a:r>
            <a:r>
              <a:rPr lang="en-US" dirty="0" smtClean="0"/>
              <a:t>with </a:t>
            </a:r>
            <a:r>
              <a:rPr lang="en-US" dirty="0" err="1" smtClean="0"/>
              <a:t>dT</a:t>
            </a:r>
            <a:r>
              <a:rPr lang="en-US" dirty="0" smtClean="0"/>
              <a:t> = 1 month </a:t>
            </a:r>
            <a:r>
              <a:rPr lang="en-US" dirty="0"/>
              <a:t>in the data</a:t>
            </a:r>
            <a:r>
              <a:rPr lang="en-US" dirty="0" smtClean="0"/>
              <a:t>.</a:t>
            </a:r>
          </a:p>
          <a:p>
            <a:r>
              <a:rPr lang="en-US" dirty="0"/>
              <a:t>T</a:t>
            </a:r>
            <a:r>
              <a:rPr lang="en-US" dirty="0" smtClean="0"/>
              <a:t>he </a:t>
            </a:r>
            <a:r>
              <a:rPr lang="en-US" dirty="0"/>
              <a:t>time series of daily returns </a:t>
            </a:r>
            <a:r>
              <a:rPr lang="en-US" dirty="0" smtClean="0"/>
              <a:t>is shown </a:t>
            </a:r>
            <a:r>
              <a:rPr lang="en-US" dirty="0"/>
              <a:t>in </a:t>
            </a:r>
            <a:r>
              <a:rPr lang="en-US" dirty="0" smtClean="0"/>
              <a:t>Figure</a:t>
            </a:r>
            <a:endParaRPr lang="en-US" dirty="0"/>
          </a:p>
        </p:txBody>
      </p:sp>
    </p:spTree>
    <p:extLst>
      <p:ext uri="{BB962C8B-B14F-4D97-AF65-F5344CB8AC3E}">
        <p14:creationId xmlns:p14="http://schemas.microsoft.com/office/powerpoint/2010/main" val="1254762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Measure Return and the Probability Distribution of Return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724" y="1982929"/>
            <a:ext cx="6677822" cy="4236091"/>
          </a:xfrm>
          <a:prstGeom prst="rect">
            <a:avLst/>
          </a:prstGeom>
        </p:spPr>
      </p:pic>
    </p:spTree>
    <p:extLst>
      <p:ext uri="{BB962C8B-B14F-4D97-AF65-F5344CB8AC3E}">
        <p14:creationId xmlns:p14="http://schemas.microsoft.com/office/powerpoint/2010/main" val="1429995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How Changes in Diesel Prices affects Trucking Companies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fontAlgn="base"/>
            <a:r>
              <a:rPr lang="en-US" sz="2400" dirty="0" smtClean="0">
                <a:latin typeface="Times New Roman" panose="02020603050405020304" pitchFamily="18" charset="0"/>
                <a:cs typeface="Times New Roman" panose="02020603050405020304" pitchFamily="18" charset="0"/>
              </a:rPr>
              <a:t>Changes in diesel prices have great effects on </a:t>
            </a:r>
            <a:r>
              <a:rPr lang="en-US" sz="2400" dirty="0">
                <a:latin typeface="Times New Roman" panose="02020603050405020304" pitchFamily="18" charset="0"/>
                <a:cs typeface="Times New Roman" panose="02020603050405020304" pitchFamily="18" charset="0"/>
              </a:rPr>
              <a:t>trucking companies significantly in both the short and long term. </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896" y="3162405"/>
            <a:ext cx="3086352" cy="3410698"/>
          </a:xfrm>
          <a:prstGeom prst="rect">
            <a:avLst/>
          </a:prstGeom>
        </p:spPr>
      </p:pic>
    </p:spTree>
    <p:extLst>
      <p:ext uri="{BB962C8B-B14F-4D97-AF65-F5344CB8AC3E}">
        <p14:creationId xmlns:p14="http://schemas.microsoft.com/office/powerpoint/2010/main" val="4271431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Time Series for Monthly return of Diesel Prices from 2008 to 2016</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316750" y="2609289"/>
            <a:ext cx="7768066" cy="3432073"/>
          </a:xfrm>
          <a:prstGeom prst="rect">
            <a:avLst/>
          </a:prstGeom>
        </p:spPr>
      </p:pic>
    </p:spTree>
    <p:extLst>
      <p:ext uri="{BB962C8B-B14F-4D97-AF65-F5344CB8AC3E}">
        <p14:creationId xmlns:p14="http://schemas.microsoft.com/office/powerpoint/2010/main" val="2857241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4856"/>
            <a:ext cx="8596668" cy="1320800"/>
          </a:xfrm>
        </p:spPr>
        <p:txBody>
          <a:bodyPr/>
          <a:lstStyle/>
          <a:p>
            <a:pPr algn="ctr"/>
            <a:r>
              <a:rPr lang="en-US" dirty="0" smtClean="0"/>
              <a:t>Probability Distribution</a:t>
            </a:r>
            <a:endParaRPr lang="en-US" dirty="0"/>
          </a:p>
        </p:txBody>
      </p:sp>
      <p:sp>
        <p:nvSpPr>
          <p:cNvPr id="3" name="Content Placeholder 2"/>
          <p:cNvSpPr>
            <a:spLocks noGrp="1"/>
          </p:cNvSpPr>
          <p:nvPr>
            <p:ph idx="1"/>
          </p:nvPr>
        </p:nvSpPr>
        <p:spPr>
          <a:xfrm>
            <a:off x="1166648" y="946645"/>
            <a:ext cx="8296540" cy="2411411"/>
          </a:xfrm>
          <a:ln>
            <a:solidFill>
              <a:schemeClr val="tx1"/>
            </a:solidFill>
          </a:ln>
        </p:spPr>
        <p:txBody>
          <a:bodyPr/>
          <a:lstStyle/>
          <a:p>
            <a:r>
              <a:rPr lang="en-US" dirty="0">
                <a:latin typeface="Times New Roman" panose="02020603050405020304" pitchFamily="18" charset="0"/>
                <a:cs typeface="Times New Roman" panose="02020603050405020304" pitchFamily="18" charset="0"/>
              </a:rPr>
              <a:t>To display the probability distribution of monthly returns more clearly, we will construct the probability distribution for the time series of  </a:t>
            </a:r>
            <a:r>
              <a:rPr lang="en-US" dirty="0" smtClean="0">
                <a:latin typeface="Times New Roman" panose="02020603050405020304" pitchFamily="18" charset="0"/>
                <a:cs typeface="Times New Roman" panose="02020603050405020304" pitchFamily="18" charset="0"/>
              </a:rPr>
              <a:t>monthly </a:t>
            </a:r>
            <a:r>
              <a:rPr lang="en-US" dirty="0">
                <a:latin typeface="Times New Roman" panose="02020603050405020304" pitchFamily="18" charset="0"/>
                <a:cs typeface="Times New Roman" panose="02020603050405020304" pitchFamily="18" charset="0"/>
              </a:rPr>
              <a:t>returns.</a:t>
            </a:r>
          </a:p>
          <a:p>
            <a:r>
              <a:rPr lang="en-US" dirty="0">
                <a:latin typeface="Times New Roman" panose="02020603050405020304" pitchFamily="18" charset="0"/>
                <a:cs typeface="Times New Roman" panose="02020603050405020304" pitchFamily="18" charset="0"/>
              </a:rPr>
              <a:t> To construct the probability distribution, we adopt the histogram method and group the total samples into 100 intervals. </a:t>
            </a:r>
          </a:p>
          <a:p>
            <a:r>
              <a:rPr lang="en-US" dirty="0">
                <a:latin typeface="Times New Roman" panose="02020603050405020304" pitchFamily="18" charset="0"/>
                <a:cs typeface="Times New Roman" panose="02020603050405020304" pitchFamily="18" charset="0"/>
              </a:rPr>
              <a:t>Then, we count the number of monthly return ranging between each interval. The Figure below   shows the probability distribution of monthly returns for the sampling market.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924" y="3659038"/>
            <a:ext cx="5067587" cy="3198962"/>
          </a:xfrm>
          <a:prstGeom prst="rect">
            <a:avLst/>
          </a:prstGeom>
        </p:spPr>
      </p:pic>
    </p:spTree>
    <p:extLst>
      <p:ext uri="{BB962C8B-B14F-4D97-AF65-F5344CB8AC3E}">
        <p14:creationId xmlns:p14="http://schemas.microsoft.com/office/powerpoint/2010/main" val="4073993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Gaussian </a:t>
            </a:r>
            <a:r>
              <a:rPr lang="en-US" dirty="0" smtClean="0">
                <a:latin typeface="Times New Roman" panose="02020603050405020304" pitchFamily="18" charset="0"/>
                <a:cs typeface="Times New Roman" panose="02020603050405020304" pitchFamily="18" charset="0"/>
              </a:rPr>
              <a:t>Function</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1234" y="1502230"/>
            <a:ext cx="6426926" cy="5055324"/>
          </a:xfrm>
        </p:spPr>
      </p:pic>
    </p:spTree>
    <p:extLst>
      <p:ext uri="{BB962C8B-B14F-4D97-AF65-F5344CB8AC3E}">
        <p14:creationId xmlns:p14="http://schemas.microsoft.com/office/powerpoint/2010/main" val="1631801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Input </a:t>
            </a:r>
            <a:r>
              <a:rPr lang="en-US" dirty="0" smtClean="0">
                <a:latin typeface="Times New Roman" panose="02020603050405020304" pitchFamily="18" charset="0"/>
                <a:cs typeface="Times New Roman" panose="02020603050405020304" pitchFamily="18" charset="0"/>
              </a:rPr>
              <a:t>taken</a:t>
            </a:r>
            <a:r>
              <a:rPr lang="en-US" dirty="0" smtClean="0"/>
              <a:t> from the user</a:t>
            </a:r>
            <a:endParaRPr lang="en-US" dirty="0"/>
          </a:p>
        </p:txBody>
      </p:sp>
      <p:sp>
        <p:nvSpPr>
          <p:cNvPr id="3" name="Content Placeholder 2"/>
          <p:cNvSpPr>
            <a:spLocks noGrp="1"/>
          </p:cNvSpPr>
          <p:nvPr>
            <p:ph idx="1"/>
          </p:nvPr>
        </p:nvSpPr>
        <p:spPr>
          <a:xfrm>
            <a:off x="688652" y="1561499"/>
            <a:ext cx="8596668" cy="3880773"/>
          </a:xfrm>
          <a:ln>
            <a:solidFill>
              <a:schemeClr val="tx1"/>
            </a:solidFill>
          </a:ln>
        </p:spPr>
        <p:txBody>
          <a:bodyPr>
            <a:normAutofit/>
          </a:bodyPr>
          <a:lstStyle/>
          <a:p>
            <a:r>
              <a:rPr lang="en-US" sz="2800" dirty="0" smtClean="0">
                <a:latin typeface="Times New Roman" panose="02020603050405020304" pitchFamily="18" charset="0"/>
                <a:cs typeface="Times New Roman" panose="02020603050405020304" pitchFamily="18" charset="0"/>
              </a:rPr>
              <a:t>Present Cost of diesel </a:t>
            </a:r>
          </a:p>
          <a:p>
            <a:r>
              <a:rPr lang="en-US" sz="2800" dirty="0" smtClean="0">
                <a:latin typeface="Times New Roman" panose="02020603050405020304" pitchFamily="18" charset="0"/>
                <a:cs typeface="Times New Roman" panose="02020603050405020304" pitchFamily="18" charset="0"/>
              </a:rPr>
              <a:t>Mileage of  truck</a:t>
            </a:r>
          </a:p>
          <a:p>
            <a:r>
              <a:rPr lang="en-US" sz="2800" dirty="0" smtClean="0">
                <a:latin typeface="Times New Roman" panose="02020603050405020304" pitchFamily="18" charset="0"/>
                <a:cs typeface="Times New Roman" panose="02020603050405020304" pitchFamily="18" charset="0"/>
              </a:rPr>
              <a:t>Average Miles traveled by the trucks in a month</a:t>
            </a:r>
          </a:p>
          <a:p>
            <a:r>
              <a:rPr lang="en-US" sz="2800" dirty="0" smtClean="0">
                <a:latin typeface="Times New Roman" panose="02020603050405020304" pitchFamily="18" charset="0"/>
                <a:cs typeface="Times New Roman" panose="02020603050405020304" pitchFamily="18" charset="0"/>
              </a:rPr>
              <a:t>Quantity which will be computed using Mileage and avgMiles</a:t>
            </a:r>
          </a:p>
          <a:p>
            <a:endParaRPr lang="en-US" sz="2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697" y="4351166"/>
            <a:ext cx="8619305" cy="2043005"/>
          </a:xfrm>
          <a:prstGeom prst="rect">
            <a:avLst/>
          </a:prstGeom>
        </p:spPr>
      </p:pic>
    </p:spTree>
    <p:extLst>
      <p:ext uri="{BB962C8B-B14F-4D97-AF65-F5344CB8AC3E}">
        <p14:creationId xmlns:p14="http://schemas.microsoft.com/office/powerpoint/2010/main" val="1800684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The Process of Calculation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66396"/>
            <a:ext cx="8596668" cy="5173627"/>
          </a:xfrm>
          <a:ln>
            <a:solidFill>
              <a:schemeClr val="tx1"/>
            </a:solidFill>
          </a:ln>
        </p:spPr>
        <p:txBody>
          <a:bodyPr>
            <a:normAutofit/>
          </a:bodyPr>
          <a:lstStyle/>
          <a:p>
            <a:r>
              <a:rPr lang="en-US" sz="2400" dirty="0" smtClean="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ppu</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computation for future: A </a:t>
            </a:r>
            <a:r>
              <a:rPr lang="en-US" sz="2400" dirty="0">
                <a:latin typeface="Times New Roman" panose="02020603050405020304" pitchFamily="18" charset="0"/>
                <a:cs typeface="Times New Roman" panose="02020603050405020304" pitchFamily="18" charset="0"/>
              </a:rPr>
              <a:t>random value drawn from the Gaussian distribution is </a:t>
            </a:r>
            <a:r>
              <a:rPr lang="en-US" sz="2400" dirty="0" smtClean="0">
                <a:latin typeface="Times New Roman" panose="02020603050405020304" pitchFamily="18" charset="0"/>
                <a:cs typeface="Times New Roman" panose="02020603050405020304" pitchFamily="18" charset="0"/>
              </a:rPr>
              <a:t>used.</a:t>
            </a:r>
          </a:p>
          <a:p>
            <a:r>
              <a:rPr lang="en-US" sz="2400" dirty="0">
                <a:latin typeface="Times New Roman" panose="02020603050405020304" pitchFamily="18" charset="0"/>
                <a:cs typeface="Times New Roman" panose="02020603050405020304" pitchFamily="18" charset="0"/>
              </a:rPr>
              <a:t>When this is done, the variable $</a:t>
            </a:r>
            <a:r>
              <a:rPr lang="en-US" sz="2400" dirty="0" err="1">
                <a:latin typeface="Times New Roman" panose="02020603050405020304" pitchFamily="18" charset="0"/>
                <a:cs typeface="Times New Roman" panose="02020603050405020304" pitchFamily="18" charset="0"/>
              </a:rPr>
              <a:t>ppu</a:t>
            </a:r>
            <a:r>
              <a:rPr lang="en-US" sz="2400" dirty="0">
                <a:latin typeface="Times New Roman" panose="02020603050405020304" pitchFamily="18" charset="0"/>
                <a:cs typeface="Times New Roman" panose="02020603050405020304" pitchFamily="18" charset="0"/>
              </a:rPr>
              <a:t> on the left of the assignment statement represents </a:t>
            </a:r>
            <a:r>
              <a:rPr lang="en-US" sz="2400" dirty="0" smtClean="0">
                <a:latin typeface="Times New Roman" panose="02020603050405020304" pitchFamily="18" charset="0"/>
                <a:cs typeface="Times New Roman" panose="02020603050405020304" pitchFamily="18" charset="0"/>
              </a:rPr>
              <a:t>the future cost with some randomness.</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94804" y="3916494"/>
            <a:ext cx="6024892" cy="1649466"/>
          </a:xfrm>
          <a:prstGeom prst="rect">
            <a:avLst/>
          </a:prstGeom>
        </p:spPr>
      </p:pic>
      <p:pic>
        <p:nvPicPr>
          <p:cNvPr id="5" name="Picture 4"/>
          <p:cNvPicPr>
            <a:picLocks noChangeAspect="1"/>
          </p:cNvPicPr>
          <p:nvPr/>
        </p:nvPicPr>
        <p:blipFill>
          <a:blip r:embed="rId3"/>
          <a:stretch>
            <a:fillRect/>
          </a:stretch>
        </p:blipFill>
        <p:spPr>
          <a:xfrm>
            <a:off x="1794804" y="5975671"/>
            <a:ext cx="6024892" cy="764352"/>
          </a:xfrm>
          <a:prstGeom prst="rect">
            <a:avLst/>
          </a:prstGeom>
        </p:spPr>
      </p:pic>
    </p:spTree>
    <p:extLst>
      <p:ext uri="{BB962C8B-B14F-4D97-AF65-F5344CB8AC3E}">
        <p14:creationId xmlns:p14="http://schemas.microsoft.com/office/powerpoint/2010/main" val="3004326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Different Computations</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We have implemented the project for</a:t>
            </a:r>
          </a:p>
          <a:p>
            <a:r>
              <a:rPr lang="en-US" sz="2400" dirty="0" smtClean="0">
                <a:latin typeface="Times New Roman" panose="02020603050405020304" pitchFamily="18" charset="0"/>
                <a:cs typeface="Times New Roman" panose="02020603050405020304" pitchFamily="18" charset="0"/>
              </a:rPr>
              <a:t> Monthly prediction</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Quarterly prediction(3 months)</a:t>
            </a:r>
          </a:p>
          <a:p>
            <a:r>
              <a:rPr lang="en-US" sz="2400" dirty="0" smtClean="0">
                <a:latin typeface="Times New Roman" panose="02020603050405020304" pitchFamily="18" charset="0"/>
                <a:cs typeface="Times New Roman" panose="02020603050405020304" pitchFamily="18" charset="0"/>
              </a:rPr>
              <a:t>Half Year </a:t>
            </a:r>
            <a:r>
              <a:rPr lang="en-US" sz="2400" dirty="0">
                <a:latin typeface="Times New Roman" panose="02020603050405020304" pitchFamily="18" charset="0"/>
                <a:cs typeface="Times New Roman" panose="02020603050405020304" pitchFamily="18" charset="0"/>
              </a:rPr>
              <a:t>prediction</a:t>
            </a:r>
            <a:r>
              <a:rPr lang="en-US" sz="2400" dirty="0" smtClean="0">
                <a:latin typeface="Times New Roman" panose="02020603050405020304" pitchFamily="18" charset="0"/>
                <a:cs typeface="Times New Roman" panose="02020603050405020304" pitchFamily="18" charset="0"/>
              </a:rPr>
              <a:t>(6 months)</a:t>
            </a:r>
          </a:p>
          <a:p>
            <a:r>
              <a:rPr lang="en-US" sz="2400" dirty="0" smtClean="0">
                <a:latin typeface="Times New Roman" panose="02020603050405020304" pitchFamily="18" charset="0"/>
                <a:cs typeface="Times New Roman" panose="02020603050405020304" pitchFamily="18" charset="0"/>
              </a:rPr>
              <a:t>Yearly </a:t>
            </a:r>
            <a:r>
              <a:rPr lang="en-US" sz="2400" dirty="0">
                <a:latin typeface="Times New Roman" panose="02020603050405020304" pitchFamily="18" charset="0"/>
                <a:cs typeface="Times New Roman" panose="02020603050405020304" pitchFamily="18" charset="0"/>
              </a:rPr>
              <a:t>prediction</a:t>
            </a:r>
            <a:r>
              <a:rPr lang="en-US" sz="2400" dirty="0" smtClean="0">
                <a:latin typeface="Times New Roman" panose="02020603050405020304" pitchFamily="18" charset="0"/>
                <a:cs typeface="Times New Roman" panose="02020603050405020304" pitchFamily="18" charset="0"/>
              </a:rPr>
              <a:t>(12 months)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924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The Result</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1898023" y="2160589"/>
            <a:ext cx="6376007" cy="2188928"/>
          </a:xfrm>
          <a:prstGeom prst="rect">
            <a:avLst/>
          </a:prstGeom>
        </p:spPr>
      </p:pic>
      <p:pic>
        <p:nvPicPr>
          <p:cNvPr id="7" name="Picture 6"/>
          <p:cNvPicPr>
            <a:picLocks noChangeAspect="1"/>
          </p:cNvPicPr>
          <p:nvPr/>
        </p:nvPicPr>
        <p:blipFill>
          <a:blip r:embed="rId3"/>
          <a:stretch>
            <a:fillRect/>
          </a:stretch>
        </p:blipFill>
        <p:spPr>
          <a:xfrm>
            <a:off x="1898022" y="4704419"/>
            <a:ext cx="6376007" cy="1962150"/>
          </a:xfrm>
          <a:prstGeom prst="rect">
            <a:avLst/>
          </a:prstGeom>
        </p:spPr>
      </p:pic>
    </p:spTree>
    <p:extLst>
      <p:ext uri="{BB962C8B-B14F-4D97-AF65-F5344CB8AC3E}">
        <p14:creationId xmlns:p14="http://schemas.microsoft.com/office/powerpoint/2010/main" val="646848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Future Enhancements</a:t>
            </a:r>
            <a:r>
              <a:rPr lang="en-US" dirty="0"/>
              <a:t> </a:t>
            </a:r>
          </a:p>
        </p:txBody>
      </p:sp>
      <p:sp>
        <p:nvSpPr>
          <p:cNvPr id="3" name="Content Placeholder 2"/>
          <p:cNvSpPr>
            <a:spLocks noGrp="1"/>
          </p:cNvSpPr>
          <p:nvPr>
            <p:ph idx="1"/>
          </p:nvPr>
        </p:nvSpPr>
        <p:spPr>
          <a:xfrm>
            <a:off x="677334" y="2113292"/>
            <a:ext cx="8596668" cy="3880773"/>
          </a:xfrm>
        </p:spPr>
        <p:txBody>
          <a:bodyPr/>
          <a:lstStyle/>
          <a:p>
            <a:r>
              <a:rPr lang="en-US" dirty="0">
                <a:latin typeface="Times New Roman" panose="02020603050405020304" pitchFamily="18" charset="0"/>
                <a:cs typeface="Times New Roman" panose="02020603050405020304" pitchFamily="18" charset="0"/>
              </a:rPr>
              <a:t>We can calculate the optimal cost of fuel if we use DGAL and run over code through the DGAL </a:t>
            </a:r>
            <a:r>
              <a:rPr lang="en-US" dirty="0" err="1">
                <a:latin typeface="Times New Roman" panose="02020603050405020304" pitchFamily="18" charset="0"/>
                <a:cs typeface="Times New Roman" panose="02020603050405020304" pitchFamily="18" charset="0"/>
              </a:rPr>
              <a:t>argmin</a:t>
            </a:r>
            <a:r>
              <a:rPr lang="en-US" dirty="0">
                <a:latin typeface="Times New Roman" panose="02020603050405020304" pitchFamily="18" charset="0"/>
                <a:cs typeface="Times New Roman" panose="02020603050405020304" pitchFamily="18" charset="0"/>
              </a:rPr>
              <a:t> function</a:t>
            </a:r>
          </a:p>
          <a:p>
            <a:endParaRPr lang="en-US" dirty="0" smtClean="0"/>
          </a:p>
          <a:p>
            <a:endParaRPr lang="en-US" dirty="0"/>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t </a:t>
            </a:r>
            <a:r>
              <a:rPr lang="en-US" dirty="0">
                <a:latin typeface="Times New Roman" panose="02020603050405020304" pitchFamily="18" charset="0"/>
                <a:cs typeface="Times New Roman" panose="02020603050405020304" pitchFamily="18" charset="0"/>
              </a:rPr>
              <a:t>could be subject to a budget constraint which would be the maximum/ minimum cost on fuel for the previous year.</a:t>
            </a:r>
          </a:p>
          <a:p>
            <a:endParaRPr lang="en-US" dirty="0"/>
          </a:p>
          <a:p>
            <a:endParaRPr lang="en-US" dirty="0"/>
          </a:p>
        </p:txBody>
      </p:sp>
      <p:pic>
        <p:nvPicPr>
          <p:cNvPr id="4" name="Picture 3"/>
          <p:cNvPicPr>
            <a:picLocks noChangeAspect="1"/>
          </p:cNvPicPr>
          <p:nvPr/>
        </p:nvPicPr>
        <p:blipFill>
          <a:blip r:embed="rId2"/>
          <a:stretch>
            <a:fillRect/>
          </a:stretch>
        </p:blipFill>
        <p:spPr>
          <a:xfrm>
            <a:off x="1018189" y="3169072"/>
            <a:ext cx="8015452" cy="416069"/>
          </a:xfrm>
          <a:prstGeom prst="rect">
            <a:avLst/>
          </a:prstGeom>
        </p:spPr>
      </p:pic>
      <p:pic>
        <p:nvPicPr>
          <p:cNvPr id="5" name="Picture 4"/>
          <p:cNvPicPr>
            <a:picLocks noChangeAspect="1"/>
          </p:cNvPicPr>
          <p:nvPr/>
        </p:nvPicPr>
        <p:blipFill>
          <a:blip r:embed="rId3"/>
          <a:stretch>
            <a:fillRect/>
          </a:stretch>
        </p:blipFill>
        <p:spPr>
          <a:xfrm>
            <a:off x="1018189" y="4754659"/>
            <a:ext cx="8015452" cy="1763160"/>
          </a:xfrm>
          <a:prstGeom prst="rect">
            <a:avLst/>
          </a:prstGeom>
        </p:spPr>
      </p:pic>
    </p:spTree>
    <p:extLst>
      <p:ext uri="{BB962C8B-B14F-4D97-AF65-F5344CB8AC3E}">
        <p14:creationId xmlns:p14="http://schemas.microsoft.com/office/powerpoint/2010/main" val="41759746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Future Enhancements</a:t>
            </a:r>
            <a:r>
              <a:rPr lang="en-US" dirty="0"/>
              <a:t> </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would support our decision to actually go for future or option</a:t>
            </a:r>
            <a:r>
              <a:rPr lang="en-US"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Below is the snippet for the </a:t>
            </a:r>
            <a:r>
              <a:rPr lang="en-US" sz="2000" dirty="0" err="1" smtClean="0">
                <a:latin typeface="Times New Roman" panose="02020603050405020304" pitchFamily="18" charset="0"/>
                <a:cs typeface="Times New Roman" panose="02020603050405020304" pitchFamily="18" charset="0"/>
              </a:rPr>
              <a:t>gausian</a:t>
            </a:r>
            <a:r>
              <a:rPr lang="en-US" sz="2000" dirty="0" smtClean="0">
                <a:latin typeface="Times New Roman" panose="02020603050405020304" pitchFamily="18" charset="0"/>
                <a:cs typeface="Times New Roman" panose="02020603050405020304" pitchFamily="18" charset="0"/>
              </a:rPr>
              <a:t> function implemented in DGAL and used in order to calculate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stochastic cost  of fuel</a:t>
            </a: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5" name="Content Placeholder 3"/>
          <p:cNvPicPr>
            <a:picLocks noChangeAspect="1"/>
          </p:cNvPicPr>
          <p:nvPr/>
        </p:nvPicPr>
        <p:blipFill>
          <a:blip r:embed="rId2"/>
          <a:stretch>
            <a:fillRect/>
          </a:stretch>
        </p:blipFill>
        <p:spPr>
          <a:xfrm>
            <a:off x="2282715" y="2160589"/>
            <a:ext cx="6238875" cy="1449436"/>
          </a:xfrm>
          <a:prstGeom prst="rect">
            <a:avLst/>
          </a:prstGeom>
        </p:spPr>
      </p:pic>
      <p:pic>
        <p:nvPicPr>
          <p:cNvPr id="6" name="Picture 5"/>
          <p:cNvPicPr>
            <a:picLocks noChangeAspect="1"/>
          </p:cNvPicPr>
          <p:nvPr/>
        </p:nvPicPr>
        <p:blipFill>
          <a:blip r:embed="rId3"/>
          <a:stretch>
            <a:fillRect/>
          </a:stretch>
        </p:blipFill>
        <p:spPr>
          <a:xfrm>
            <a:off x="2282715" y="4978422"/>
            <a:ext cx="6666358" cy="334557"/>
          </a:xfrm>
          <a:prstGeom prst="rect">
            <a:avLst/>
          </a:prstGeom>
        </p:spPr>
      </p:pic>
    </p:spTree>
    <p:extLst>
      <p:ext uri="{BB962C8B-B14F-4D97-AF65-F5344CB8AC3E}">
        <p14:creationId xmlns:p14="http://schemas.microsoft.com/office/powerpoint/2010/main" val="3510876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Future Enhancements</a:t>
            </a:r>
            <a:r>
              <a:rPr lang="en-US" dirty="0"/>
              <a:t> </a:t>
            </a:r>
          </a:p>
        </p:txBody>
      </p:sp>
      <p:sp>
        <p:nvSpPr>
          <p:cNvPr id="5" name="Content Placeholder 4"/>
          <p:cNvSpPr>
            <a:spLocks noGrp="1"/>
          </p:cNvSpPr>
          <p:nvPr>
            <p:ph idx="1"/>
          </p:nvPr>
        </p:nvSpPr>
        <p:spPr/>
        <p:txBody>
          <a:bodyPr/>
          <a:lstStyle/>
          <a:p>
            <a:r>
              <a:rPr lang="en-US" sz="2800" dirty="0" smtClean="0">
                <a:latin typeface="Times New Roman" panose="02020603050405020304" pitchFamily="18" charset="0"/>
                <a:cs typeface="Times New Roman" panose="02020603050405020304" pitchFamily="18" charset="0"/>
              </a:rPr>
              <a:t>We have implemented this project for Trucking companies</a:t>
            </a:r>
          </a:p>
          <a:p>
            <a:r>
              <a:rPr lang="en-US" sz="2800" dirty="0" smtClean="0">
                <a:latin typeface="Times New Roman" panose="02020603050405020304" pitchFamily="18" charset="0"/>
                <a:cs typeface="Times New Roman" panose="02020603050405020304" pitchFamily="18" charset="0"/>
              </a:rPr>
              <a:t>In the future we propose to expand it to cover Airlines and Shipping Companies too.</a:t>
            </a:r>
          </a:p>
          <a:p>
            <a:endParaRPr lang="en-US" dirty="0"/>
          </a:p>
        </p:txBody>
      </p:sp>
    </p:spTree>
    <p:extLst>
      <p:ext uri="{BB962C8B-B14F-4D97-AF65-F5344CB8AC3E}">
        <p14:creationId xmlns:p14="http://schemas.microsoft.com/office/powerpoint/2010/main" val="76357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Need for F&amp;O </a:t>
            </a:r>
            <a:r>
              <a:rPr lang="en-US" dirty="0">
                <a:latin typeface="Times New Roman" panose="02020603050405020304" pitchFamily="18" charset="0"/>
                <a:cs typeface="Times New Roman" panose="02020603050405020304" pitchFamily="18" charset="0"/>
              </a:rPr>
              <a:t>in Diesel Prices </a:t>
            </a:r>
          </a:p>
        </p:txBody>
      </p:sp>
      <p:sp>
        <p:nvSpPr>
          <p:cNvPr id="5" name="Content Placeholder 4"/>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In late 2008, the </a:t>
            </a:r>
            <a:r>
              <a:rPr lang="en-US" sz="2400" b="1" dirty="0">
                <a:latin typeface="Times New Roman" panose="02020603050405020304" pitchFamily="18" charset="0"/>
                <a:cs typeface="Times New Roman" panose="02020603050405020304" pitchFamily="18" charset="0"/>
              </a:rPr>
              <a:t>American Transportation Research Institute </a:t>
            </a:r>
            <a:r>
              <a:rPr lang="en-US" sz="2400" dirty="0">
                <a:latin typeface="Times New Roman" panose="02020603050405020304" pitchFamily="18" charset="0"/>
                <a:cs typeface="Times New Roman" panose="02020603050405020304" pitchFamily="18" charset="0"/>
              </a:rPr>
              <a:t>(ATRI) published an Analysis of the Operational Costs of Trucking in an effort to provide more accurate marginal cost data for motor carrier operations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goal of the research was to identify current and accurate operational costs based on data provided directly from motor carriers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resulting dataset could then be used by both motor carriers as a high-level benchmarking tool and by government agencies for transportation improvement analyses.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3158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Our project will help mitigate the expenses spent on fuel</a:t>
            </a:r>
          </a:p>
          <a:p>
            <a:r>
              <a:rPr lang="en-US" sz="2800" dirty="0" smtClean="0">
                <a:latin typeface="Times New Roman" panose="02020603050405020304" pitchFamily="18" charset="0"/>
                <a:cs typeface="Times New Roman" panose="02020603050405020304" pitchFamily="18" charset="0"/>
              </a:rPr>
              <a:t>This in turn will help the Trucking company to lower the operational cost of fuel and Increase the overall profits.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759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Need for F&amp;O in Diesel Prices </a:t>
            </a:r>
            <a:endParaRPr lang="en-US" dirty="0"/>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Motor carriers operate in an extremely competitive market, with very thin profit margins and must therefore be particularly attentive to fuel expenses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Given the rise in fuel prices that was experienced in 2010 and again in 2012, motor carrier fuel costs are almost certain to continue to be the first or second largest cost center for fleets.</a:t>
            </a:r>
          </a:p>
          <a:p>
            <a:endParaRPr lang="en-US" dirty="0"/>
          </a:p>
          <a:p>
            <a:endParaRPr lang="en-US" dirty="0"/>
          </a:p>
        </p:txBody>
      </p:sp>
    </p:spTree>
    <p:extLst>
      <p:ext uri="{BB962C8B-B14F-4D97-AF65-F5344CB8AC3E}">
        <p14:creationId xmlns:p14="http://schemas.microsoft.com/office/powerpoint/2010/main" val="3315691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are Commodities traded</a:t>
            </a:r>
            <a:endParaRPr lang="en-US" dirty="0"/>
          </a:p>
        </p:txBody>
      </p:sp>
      <p:sp>
        <p:nvSpPr>
          <p:cNvPr id="3" name="Content Placeholder 2"/>
          <p:cNvSpPr>
            <a:spLocks noGrp="1"/>
          </p:cNvSpPr>
          <p:nvPr>
            <p:ph idx="1"/>
          </p:nvPr>
        </p:nvSpPr>
        <p:spPr/>
        <p:txBody>
          <a:bodyPr/>
          <a:lstStyle/>
          <a:p>
            <a:r>
              <a:rPr lang="en-US" sz="2800" dirty="0">
                <a:solidFill>
                  <a:srgbClr val="000000"/>
                </a:solidFill>
                <a:latin typeface="Times New Roman" panose="02020603050405020304" pitchFamily="18" charset="0"/>
                <a:cs typeface="Times New Roman" panose="02020603050405020304" pitchFamily="18" charset="0"/>
              </a:rPr>
              <a:t>Most </a:t>
            </a:r>
            <a:r>
              <a:rPr lang="en-US" sz="2800" dirty="0" smtClean="0">
                <a:solidFill>
                  <a:srgbClr val="000000"/>
                </a:solidFill>
                <a:latin typeface="Times New Roman" panose="02020603050405020304" pitchFamily="18" charset="0"/>
                <a:cs typeface="Times New Roman" panose="02020603050405020304" pitchFamily="18" charset="0"/>
              </a:rPr>
              <a:t>commodities are </a:t>
            </a:r>
            <a:r>
              <a:rPr lang="en-US" sz="2800" dirty="0">
                <a:solidFill>
                  <a:srgbClr val="000000"/>
                </a:solidFill>
                <a:latin typeface="Times New Roman" panose="02020603050405020304" pitchFamily="18" charset="0"/>
                <a:cs typeface="Times New Roman" panose="02020603050405020304" pitchFamily="18" charset="0"/>
              </a:rPr>
              <a:t>traded on exchanges, which are places where buyers and sellers meet and decide on a </a:t>
            </a:r>
            <a:r>
              <a:rPr lang="en-US" sz="2800" dirty="0" smtClean="0">
                <a:solidFill>
                  <a:srgbClr val="000000"/>
                </a:solidFill>
                <a:latin typeface="Times New Roman" panose="02020603050405020304" pitchFamily="18" charset="0"/>
                <a:cs typeface="Times New Roman" panose="02020603050405020304" pitchFamily="18" charset="0"/>
              </a:rPr>
              <a:t>price.</a:t>
            </a:r>
            <a:r>
              <a:rPr lang="en-US" dirty="0">
                <a:solidFill>
                  <a:srgbClr val="000000"/>
                </a:solidFill>
                <a:latin typeface="sourcesanspro-regular-webfont"/>
              </a:rPr>
              <a:t/>
            </a:r>
            <a:br>
              <a:rPr lang="en-US" dirty="0">
                <a:solidFill>
                  <a:srgbClr val="000000"/>
                </a:solidFill>
                <a:latin typeface="sourcesanspro-regular-webfont"/>
              </a:rPr>
            </a:br>
            <a:r>
              <a:rPr lang="en-US" dirty="0">
                <a:solidFill>
                  <a:srgbClr val="000000"/>
                </a:solidFill>
                <a:latin typeface="sourcesanspro-regular-webfont"/>
              </a:rPr>
              <a:t/>
            </a:r>
            <a:br>
              <a:rPr lang="en-US" dirty="0">
                <a:solidFill>
                  <a:srgbClr val="000000"/>
                </a:solidFill>
                <a:latin typeface="sourcesanspro-regular-webfont"/>
              </a:rPr>
            </a:br>
            <a:r>
              <a:rPr lang="en-US" dirty="0" smtClean="0">
                <a:solidFill>
                  <a:srgbClr val="000000"/>
                </a:solidFill>
                <a:latin typeface="sourcesanspro-regular-webfont"/>
              </a:rPr>
              <a:t>																																																		</a:t>
            </a:r>
            <a:endParaRPr lang="en-US" dirty="0"/>
          </a:p>
          <a:p>
            <a:endParaRPr lang="en-US" dirty="0"/>
          </a:p>
        </p:txBody>
      </p:sp>
      <p:cxnSp>
        <p:nvCxnSpPr>
          <p:cNvPr id="4" name="Straight Arrow Connector 3"/>
          <p:cNvCxnSpPr/>
          <p:nvPr/>
        </p:nvCxnSpPr>
        <p:spPr>
          <a:xfrm>
            <a:off x="2396359" y="6271551"/>
            <a:ext cx="25067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2380594" y="3757994"/>
            <a:ext cx="15765" cy="2513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903077" y="4645440"/>
            <a:ext cx="1446614" cy="369332"/>
          </a:xfrm>
          <a:prstGeom prst="rect">
            <a:avLst/>
          </a:prstGeom>
        </p:spPr>
        <p:txBody>
          <a:bodyPr wrap="none">
            <a:spAutoFit/>
          </a:bodyPr>
          <a:lstStyle/>
          <a:p>
            <a:r>
              <a:rPr lang="en-US" dirty="0"/>
              <a:t>Selling Price</a:t>
            </a:r>
          </a:p>
        </p:txBody>
      </p:sp>
      <p:cxnSp>
        <p:nvCxnSpPr>
          <p:cNvPr id="7" name="Straight Arrow Connector 6"/>
          <p:cNvCxnSpPr/>
          <p:nvPr/>
        </p:nvCxnSpPr>
        <p:spPr>
          <a:xfrm flipV="1">
            <a:off x="3193939" y="4851895"/>
            <a:ext cx="170267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162097" y="5719758"/>
            <a:ext cx="2187594" cy="157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349691" y="5532886"/>
            <a:ext cx="2276970" cy="369332"/>
          </a:xfrm>
          <a:prstGeom prst="rect">
            <a:avLst/>
          </a:prstGeom>
        </p:spPr>
        <p:txBody>
          <a:bodyPr wrap="none">
            <a:spAutoFit/>
          </a:bodyPr>
          <a:lstStyle/>
          <a:p>
            <a:r>
              <a:rPr lang="en-US" dirty="0" smtClean="0"/>
              <a:t>Sellers Bidding Price</a:t>
            </a:r>
            <a:endParaRPr lang="en-US" dirty="0"/>
          </a:p>
        </p:txBody>
      </p:sp>
      <p:cxnSp>
        <p:nvCxnSpPr>
          <p:cNvPr id="10" name="Straight Arrow Connector 9"/>
          <p:cNvCxnSpPr/>
          <p:nvPr/>
        </p:nvCxnSpPr>
        <p:spPr>
          <a:xfrm>
            <a:off x="4162097" y="4279040"/>
            <a:ext cx="2870276" cy="45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rot="17054203">
            <a:off x="1789589" y="4751762"/>
            <a:ext cx="5202620" cy="4051738"/>
          </a:xfrm>
          <a:prstGeom prst="arc">
            <a:avLst>
              <a:gd name="adj1" fmla="val 16200000"/>
              <a:gd name="adj2" fmla="val 2088635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p:cNvSpPr/>
          <p:nvPr/>
        </p:nvSpPr>
        <p:spPr>
          <a:xfrm>
            <a:off x="-760040" y="4536540"/>
            <a:ext cx="5202620" cy="4051738"/>
          </a:xfrm>
          <a:prstGeom prst="arc">
            <a:avLst>
              <a:gd name="adj1" fmla="val 17228073"/>
              <a:gd name="adj2" fmla="val 21258848"/>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solidFill>
                <a:srgbClr val="FF0000"/>
              </a:solidFill>
            </a:endParaRPr>
          </a:p>
        </p:txBody>
      </p:sp>
      <p:sp>
        <p:nvSpPr>
          <p:cNvPr id="13" name="Rectangle 12"/>
          <p:cNvSpPr/>
          <p:nvPr/>
        </p:nvSpPr>
        <p:spPr>
          <a:xfrm>
            <a:off x="7266472" y="4117349"/>
            <a:ext cx="2275366" cy="369332"/>
          </a:xfrm>
          <a:prstGeom prst="rect">
            <a:avLst/>
          </a:prstGeom>
        </p:spPr>
        <p:txBody>
          <a:bodyPr wrap="none">
            <a:spAutoFit/>
          </a:bodyPr>
          <a:lstStyle/>
          <a:p>
            <a:r>
              <a:rPr lang="en-US" dirty="0"/>
              <a:t>Buyers Bidding Price</a:t>
            </a:r>
          </a:p>
        </p:txBody>
      </p:sp>
    </p:spTree>
    <p:extLst>
      <p:ext uri="{BB962C8B-B14F-4D97-AF65-F5344CB8AC3E}">
        <p14:creationId xmlns:p14="http://schemas.microsoft.com/office/powerpoint/2010/main" val="114257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What is Option </a:t>
            </a:r>
            <a:endParaRPr lang="en-US" dirty="0"/>
          </a:p>
        </p:txBody>
      </p:sp>
      <p:sp>
        <p:nvSpPr>
          <p:cNvPr id="3" name="Content Placeholder 2"/>
          <p:cNvSpPr>
            <a:spLocks noGrp="1"/>
          </p:cNvSpPr>
          <p:nvPr>
            <p:ph idx="1"/>
          </p:nvPr>
        </p:nvSpPr>
        <p:spPr>
          <a:xfrm>
            <a:off x="677334" y="2160589"/>
            <a:ext cx="9396832" cy="3880773"/>
          </a:xfrm>
          <a:ln>
            <a:solidFill>
              <a:schemeClr val="tx1"/>
            </a:solidFill>
          </a:ln>
        </p:spPr>
        <p:txBody>
          <a:bodyPr/>
          <a:lstStyle/>
          <a:p>
            <a:r>
              <a:rPr lang="en-US" sz="3200" dirty="0" smtClean="0">
                <a:solidFill>
                  <a:schemeClr val="tx1"/>
                </a:solidFill>
                <a:latin typeface="Times New Roman" panose="02020603050405020304" pitchFamily="18" charset="0"/>
                <a:cs typeface="Times New Roman" panose="02020603050405020304" pitchFamily="18" charset="0"/>
              </a:rPr>
              <a:t>In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Times New Roman" panose="02020603050405020304" pitchFamily="18" charset="0"/>
                <a:cs typeface="Times New Roman" panose="02020603050405020304" pitchFamily="18" charset="0"/>
              </a:rPr>
              <a:t>finance, </a:t>
            </a:r>
            <a:r>
              <a:rPr lang="en-US" sz="3200" dirty="0">
                <a:solidFill>
                  <a:schemeClr val="tx1"/>
                </a:solidFill>
                <a:latin typeface="Times New Roman" panose="02020603050405020304" pitchFamily="18" charset="0"/>
                <a:cs typeface="Times New Roman" panose="02020603050405020304" pitchFamily="18" charset="0"/>
              </a:rPr>
              <a:t>an option is a contract which gives the buyer (the owner or holder of the option) the right, but not the obligation, to buy or sell an </a:t>
            </a:r>
            <a:r>
              <a:rPr lang="en-US" sz="3200" dirty="0" smtClean="0">
                <a:solidFill>
                  <a:schemeClr val="tx1"/>
                </a:solidFill>
                <a:latin typeface="Times New Roman" panose="02020603050405020304" pitchFamily="18" charset="0"/>
                <a:cs typeface="Times New Roman" panose="02020603050405020304" pitchFamily="18" charset="0"/>
              </a:rPr>
              <a:t>underlying asset</a:t>
            </a:r>
            <a:r>
              <a:rPr lang="en-US" sz="3200" dirty="0">
                <a:solidFill>
                  <a:schemeClr val="tx1"/>
                </a:solidFill>
                <a:latin typeface="Times New Roman" panose="02020603050405020304" pitchFamily="18" charset="0"/>
                <a:cs typeface="Times New Roman" panose="02020603050405020304" pitchFamily="18" charset="0"/>
              </a:rPr>
              <a:t> or </a:t>
            </a:r>
            <a:r>
              <a:rPr lang="en-US" sz="3200" dirty="0" smtClean="0">
                <a:solidFill>
                  <a:schemeClr val="tx1"/>
                </a:solidFill>
                <a:latin typeface="Times New Roman" panose="02020603050405020304" pitchFamily="18" charset="0"/>
                <a:cs typeface="Times New Roman" panose="02020603050405020304" pitchFamily="18" charset="0"/>
              </a:rPr>
              <a:t>instrument</a:t>
            </a:r>
            <a:r>
              <a:rPr lang="en-US" sz="3200" dirty="0">
                <a:solidFill>
                  <a:schemeClr val="tx1"/>
                </a:solidFill>
                <a:latin typeface="Times New Roman" panose="02020603050405020304" pitchFamily="18" charset="0"/>
                <a:cs typeface="Times New Roman" panose="02020603050405020304" pitchFamily="18" charset="0"/>
              </a:rPr>
              <a:t> at a specified </a:t>
            </a:r>
            <a:r>
              <a:rPr lang="en-US" sz="3200" dirty="0" smtClean="0">
                <a:solidFill>
                  <a:schemeClr val="tx1"/>
                </a:solidFill>
                <a:latin typeface="Times New Roman" panose="02020603050405020304" pitchFamily="18" charset="0"/>
                <a:cs typeface="Times New Roman" panose="02020603050405020304" pitchFamily="18" charset="0"/>
              </a:rPr>
              <a:t>strike price</a:t>
            </a:r>
            <a:r>
              <a:rPr lang="en-US" sz="3200" dirty="0">
                <a:solidFill>
                  <a:schemeClr val="tx1"/>
                </a:solidFill>
                <a:latin typeface="Times New Roman" panose="02020603050405020304" pitchFamily="18" charset="0"/>
                <a:cs typeface="Times New Roman" panose="02020603050405020304" pitchFamily="18" charset="0"/>
              </a:rPr>
              <a:t> on a specified </a:t>
            </a:r>
            <a:r>
              <a:rPr lang="en-US" sz="3200" dirty="0" smtClean="0">
                <a:solidFill>
                  <a:schemeClr val="tx1"/>
                </a:solidFill>
                <a:latin typeface="Times New Roman" panose="02020603050405020304" pitchFamily="18" charset="0"/>
                <a:cs typeface="Times New Roman" panose="02020603050405020304" pitchFamily="18" charset="0"/>
              </a:rPr>
              <a:t>date, </a:t>
            </a:r>
            <a:r>
              <a:rPr lang="en-US" sz="3200" dirty="0">
                <a:solidFill>
                  <a:schemeClr val="tx1"/>
                </a:solidFill>
                <a:latin typeface="Times New Roman" panose="02020603050405020304" pitchFamily="18" charset="0"/>
                <a:cs typeface="Times New Roman" panose="02020603050405020304" pitchFamily="18" charset="0"/>
              </a:rPr>
              <a:t>depending on the form of the option.</a:t>
            </a:r>
            <a:r>
              <a:rPr lang="en-US"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0804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Future</a:t>
            </a:r>
            <a:endParaRPr lang="en-US" dirty="0"/>
          </a:p>
        </p:txBody>
      </p:sp>
      <p:sp>
        <p:nvSpPr>
          <p:cNvPr id="3" name="Content Placeholder 2"/>
          <p:cNvSpPr>
            <a:spLocks noGrp="1"/>
          </p:cNvSpPr>
          <p:nvPr>
            <p:ph idx="1"/>
          </p:nvPr>
        </p:nvSpPr>
        <p:spPr>
          <a:ln>
            <a:solidFill>
              <a:schemeClr val="tx1"/>
            </a:solidFill>
          </a:ln>
        </p:spPr>
        <p:txBody>
          <a:bodyPr>
            <a:normAutofit/>
          </a:bodyPr>
          <a:lstStyle/>
          <a:p>
            <a:r>
              <a:rPr lang="en-US" sz="2800" dirty="0">
                <a:latin typeface="Times New Roman" panose="02020603050405020304" pitchFamily="18" charset="0"/>
                <a:cs typeface="Times New Roman" panose="02020603050405020304" pitchFamily="18" charset="0"/>
              </a:rPr>
              <a:t>In </a:t>
            </a:r>
            <a:r>
              <a:rPr lang="en-US" sz="2800" dirty="0" smtClean="0">
                <a:latin typeface="Times New Roman" panose="02020603050405020304" pitchFamily="18" charset="0"/>
                <a:cs typeface="Times New Roman" panose="02020603050405020304" pitchFamily="18" charset="0"/>
              </a:rPr>
              <a:t>finance, </a:t>
            </a:r>
            <a:r>
              <a:rPr lang="en-US" sz="2800" dirty="0">
                <a:latin typeface="Times New Roman" panose="02020603050405020304" pitchFamily="18" charset="0"/>
                <a:cs typeface="Times New Roman" panose="02020603050405020304" pitchFamily="18" charset="0"/>
              </a:rPr>
              <a:t>a futures contract (more colloquially, futures) is a standardized </a:t>
            </a:r>
            <a:r>
              <a:rPr lang="en-US" sz="2800" dirty="0" smtClean="0">
                <a:latin typeface="Times New Roman" panose="02020603050405020304" pitchFamily="18" charset="0"/>
                <a:cs typeface="Times New Roman" panose="02020603050405020304" pitchFamily="18" charset="0"/>
              </a:rPr>
              <a:t>forward contract</a:t>
            </a:r>
            <a:r>
              <a:rPr lang="en-US" sz="2800" dirty="0">
                <a:latin typeface="Times New Roman" panose="02020603050405020304" pitchFamily="18" charset="0"/>
                <a:cs typeface="Times New Roman" panose="02020603050405020304" pitchFamily="18" charset="0"/>
              </a:rPr>
              <a:t> which can be easily traded between parties other than the two initial parties to the contract. The parties initially agree to buy and sell an </a:t>
            </a:r>
            <a:r>
              <a:rPr lang="en-US" sz="2800" dirty="0" smtClean="0">
                <a:latin typeface="Times New Roman" panose="02020603050405020304" pitchFamily="18" charset="0"/>
                <a:cs typeface="Times New Roman" panose="02020603050405020304" pitchFamily="18" charset="0"/>
              </a:rPr>
              <a:t>asset</a:t>
            </a:r>
            <a:r>
              <a:rPr lang="en-US" sz="2800" dirty="0">
                <a:latin typeface="Times New Roman" panose="02020603050405020304" pitchFamily="18" charset="0"/>
                <a:cs typeface="Times New Roman" panose="02020603050405020304" pitchFamily="18" charset="0"/>
              </a:rPr>
              <a:t> for a price agreed upon today (the </a:t>
            </a:r>
            <a:r>
              <a:rPr lang="en-US" sz="2800" i="1" dirty="0">
                <a:latin typeface="Times New Roman" panose="02020603050405020304" pitchFamily="18" charset="0"/>
                <a:cs typeface="Times New Roman" panose="02020603050405020304" pitchFamily="18" charset="0"/>
              </a:rPr>
              <a:t>forward price</a:t>
            </a:r>
            <a:r>
              <a:rPr lang="en-US" sz="2800" dirty="0">
                <a:latin typeface="Times New Roman" panose="02020603050405020304" pitchFamily="18" charset="0"/>
                <a:cs typeface="Times New Roman" panose="02020603050405020304" pitchFamily="18" charset="0"/>
              </a:rPr>
              <a:t>) with delivery and payment occurring at a future point, the delivery</a:t>
            </a:r>
            <a:r>
              <a:rPr lang="en-US" sz="2800" i="1" dirty="0">
                <a:latin typeface="Times New Roman" panose="02020603050405020304" pitchFamily="18" charset="0"/>
                <a:cs typeface="Times New Roman" panose="02020603050405020304" pitchFamily="18" charset="0"/>
              </a:rPr>
              <a:t> date</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5724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F&amp;O work</a:t>
            </a:r>
            <a:endParaRPr lang="en-US" dirty="0"/>
          </a:p>
        </p:txBody>
      </p:sp>
      <p:sp>
        <p:nvSpPr>
          <p:cNvPr id="3" name="Content Placeholder 2"/>
          <p:cNvSpPr>
            <a:spLocks noGrp="1"/>
          </p:cNvSpPr>
          <p:nvPr>
            <p:ph idx="1"/>
          </p:nvPr>
        </p:nvSpPr>
        <p:spPr>
          <a:xfrm>
            <a:off x="677334" y="2081049"/>
            <a:ext cx="8596668" cy="3941380"/>
          </a:xfrm>
          <a:ln>
            <a:solidFill>
              <a:schemeClr val="tx1"/>
            </a:solidFill>
          </a:ln>
        </p:spPr>
        <p:txBody>
          <a:bodyPr>
            <a:normAutofit/>
          </a:bodyPr>
          <a:lstStyle/>
          <a:p>
            <a:r>
              <a:rPr lang="en-US" sz="2800" dirty="0">
                <a:latin typeface="Times New Roman" panose="02020603050405020304" pitchFamily="18" charset="0"/>
                <a:cs typeface="Times New Roman" panose="02020603050405020304" pitchFamily="18" charset="0"/>
              </a:rPr>
              <a:t>For example, on one hand we have </a:t>
            </a:r>
            <a:r>
              <a:rPr lang="en-US" sz="2800" b="1" dirty="0">
                <a:latin typeface="Times New Roman" panose="02020603050405020304" pitchFamily="18" charset="0"/>
                <a:cs typeface="Times New Roman" panose="02020603050405020304" pitchFamily="18" charset="0"/>
              </a:rPr>
              <a:t>A</a:t>
            </a:r>
            <a:r>
              <a:rPr lang="en-US" sz="2800" dirty="0">
                <a:latin typeface="Times New Roman" panose="02020603050405020304" pitchFamily="18" charset="0"/>
                <a:cs typeface="Times New Roman" panose="02020603050405020304" pitchFamily="18" charset="0"/>
              </a:rPr>
              <a:t>, who holds </a:t>
            </a:r>
            <a:r>
              <a:rPr lang="en-US" sz="2800" dirty="0" smtClean="0">
                <a:latin typeface="Times New Roman" panose="02020603050405020304" pitchFamily="18" charset="0"/>
                <a:cs typeface="Times New Roman" panose="02020603050405020304" pitchFamily="18" charset="0"/>
              </a:rPr>
              <a:t>a barrel Oil, </a:t>
            </a:r>
            <a:r>
              <a:rPr lang="en-US" sz="2800" dirty="0">
                <a:latin typeface="Times New Roman" panose="02020603050405020304" pitchFamily="18" charset="0"/>
                <a:cs typeface="Times New Roman" panose="02020603050405020304" pitchFamily="18" charset="0"/>
              </a:rPr>
              <a:t>currently trading at $ 100. </a:t>
            </a:r>
            <a:r>
              <a:rPr lang="en-US" sz="2800" b="1" dirty="0">
                <a:latin typeface="Times New Roman" panose="02020603050405020304" pitchFamily="18" charset="0"/>
                <a:cs typeface="Times New Roman" panose="02020603050405020304" pitchFamily="18" charset="0"/>
              </a:rPr>
              <a:t>A</a:t>
            </a:r>
            <a:r>
              <a:rPr lang="en-US" sz="2800" dirty="0">
                <a:latin typeface="Times New Roman" panose="02020603050405020304" pitchFamily="18" charset="0"/>
                <a:cs typeface="Times New Roman" panose="02020603050405020304" pitchFamily="18" charset="0"/>
              </a:rPr>
              <a:t> expects the price go down to $ 90. This ten-Dollar differential could result in reduction of investment value.</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70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does F&amp;O work</a:t>
            </a:r>
          </a:p>
        </p:txBody>
      </p:sp>
      <p:sp>
        <p:nvSpPr>
          <p:cNvPr id="3" name="Content Placeholder 2"/>
          <p:cNvSpPr>
            <a:spLocks noGrp="1"/>
          </p:cNvSpPr>
          <p:nvPr>
            <p:ph idx="1"/>
          </p:nvPr>
        </p:nvSpPr>
        <p:spPr>
          <a:ln>
            <a:solidFill>
              <a:schemeClr val="tx1"/>
            </a:solidFill>
          </a:ln>
        </p:spPr>
        <p:txBody>
          <a:bodyPr>
            <a:normAutofit/>
          </a:bodyPr>
          <a:lstStyle/>
          <a:p>
            <a:r>
              <a:rPr lang="en-US" sz="2800" dirty="0">
                <a:latin typeface="Times New Roman" panose="02020603050405020304" pitchFamily="18" charset="0"/>
                <a:cs typeface="Times New Roman" panose="02020603050405020304" pitchFamily="18" charset="0"/>
              </a:rPr>
              <a:t>On the other hand, we have </a:t>
            </a:r>
            <a:r>
              <a:rPr lang="en-US" sz="2800" b="1" dirty="0">
                <a:latin typeface="Times New Roman" panose="02020603050405020304" pitchFamily="18" charset="0"/>
                <a:cs typeface="Times New Roman" panose="02020603050405020304" pitchFamily="18" charset="0"/>
              </a:rPr>
              <a:t>B</a:t>
            </a:r>
            <a:r>
              <a:rPr lang="en-US" sz="2800" dirty="0">
                <a:latin typeface="Times New Roman" panose="02020603050405020304" pitchFamily="18" charset="0"/>
                <a:cs typeface="Times New Roman" panose="02020603050405020304" pitchFamily="18" charset="0"/>
              </a:rPr>
              <a:t>, who has been tracking the </a:t>
            </a:r>
            <a:r>
              <a:rPr lang="en-US" sz="2800" dirty="0" smtClean="0">
                <a:latin typeface="Times New Roman" panose="02020603050405020304" pitchFamily="18" charset="0"/>
                <a:cs typeface="Times New Roman" panose="02020603050405020304" pitchFamily="18" charset="0"/>
              </a:rPr>
              <a:t>price </a:t>
            </a:r>
            <a:r>
              <a:rPr lang="en-US" sz="2800" dirty="0">
                <a:latin typeface="Times New Roman" panose="02020603050405020304" pitchFamily="18" charset="0"/>
                <a:cs typeface="Times New Roman" panose="02020603050405020304" pitchFamily="18" charset="0"/>
              </a:rPr>
              <a:t>of </a:t>
            </a:r>
            <a:r>
              <a:rPr lang="en-US" sz="2800" dirty="0" smtClean="0">
                <a:latin typeface="Times New Roman" panose="02020603050405020304" pitchFamily="18" charset="0"/>
                <a:cs typeface="Times New Roman" panose="02020603050405020304" pitchFamily="18" charset="0"/>
              </a:rPr>
              <a:t>Oil and </a:t>
            </a:r>
            <a:r>
              <a:rPr lang="en-US" sz="2800" dirty="0">
                <a:latin typeface="Times New Roman" panose="02020603050405020304" pitchFamily="18" charset="0"/>
                <a:cs typeface="Times New Roman" panose="02020603050405020304" pitchFamily="18" charset="0"/>
              </a:rPr>
              <a:t>given his intuition and expertise, feels that the </a:t>
            </a:r>
            <a:r>
              <a:rPr lang="en-US" sz="2800" dirty="0" smtClean="0">
                <a:latin typeface="Times New Roman" panose="02020603050405020304" pitchFamily="18" charset="0"/>
                <a:cs typeface="Times New Roman" panose="02020603050405020304" pitchFamily="18" charset="0"/>
              </a:rPr>
              <a:t>price </a:t>
            </a:r>
            <a:r>
              <a:rPr lang="en-US" sz="2800" dirty="0">
                <a:latin typeface="Times New Roman" panose="02020603050405020304" pitchFamily="18" charset="0"/>
                <a:cs typeface="Times New Roman" panose="02020603050405020304" pitchFamily="18" charset="0"/>
              </a:rPr>
              <a:t>could increase to $ 130 in the next three </a:t>
            </a:r>
            <a:r>
              <a:rPr lang="en-US" sz="2800" dirty="0" smtClean="0">
                <a:latin typeface="Times New Roman" panose="02020603050405020304" pitchFamily="18" charset="0"/>
                <a:cs typeface="Times New Roman" panose="02020603050405020304" pitchFamily="18" charset="0"/>
              </a:rPr>
              <a:t>months.</a:t>
            </a:r>
            <a:endParaRPr lang="en-US" sz="2800" dirty="0"/>
          </a:p>
        </p:txBody>
      </p:sp>
    </p:spTree>
    <p:extLst>
      <p:ext uri="{BB962C8B-B14F-4D97-AF65-F5344CB8AC3E}">
        <p14:creationId xmlns:p14="http://schemas.microsoft.com/office/powerpoint/2010/main" val="4084399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488</TotalTime>
  <Words>1033</Words>
  <Application>Microsoft Office PowerPoint</Application>
  <PresentationFormat>Widescreen</PresentationFormat>
  <Paragraphs>124</Paragraphs>
  <Slides>30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sourcesanspro-regular-webfont</vt:lpstr>
      <vt:lpstr>Times New Roman</vt:lpstr>
      <vt:lpstr>Trebuchet MS</vt:lpstr>
      <vt:lpstr>Wingdings 3</vt:lpstr>
      <vt:lpstr>Facet</vt:lpstr>
      <vt:lpstr>1_Facet</vt:lpstr>
      <vt:lpstr>F &amp; O for Diesel Prices </vt:lpstr>
      <vt:lpstr>How Changes in Diesel Prices affects Trucking Companies</vt:lpstr>
      <vt:lpstr>Need for F&amp;O in Diesel Prices </vt:lpstr>
      <vt:lpstr>Need for F&amp;O in Diesel Prices </vt:lpstr>
      <vt:lpstr>How are Commodities traded</vt:lpstr>
      <vt:lpstr>What is Option </vt:lpstr>
      <vt:lpstr>What is Future</vt:lpstr>
      <vt:lpstr>How does F&amp;O work</vt:lpstr>
      <vt:lpstr>How does F&amp;O work</vt:lpstr>
      <vt:lpstr>How does F&amp;O work</vt:lpstr>
      <vt:lpstr>Possibilities</vt:lpstr>
      <vt:lpstr>Possibilities of Future</vt:lpstr>
      <vt:lpstr>Possibilities of Future</vt:lpstr>
      <vt:lpstr>Possibilities of Option</vt:lpstr>
      <vt:lpstr>Possibilities of Option</vt:lpstr>
      <vt:lpstr>Data Preprocessing</vt:lpstr>
      <vt:lpstr>Data Preprocessing</vt:lpstr>
      <vt:lpstr>Measure Return and the Probability Distribution of Return</vt:lpstr>
      <vt:lpstr>Measure Return and the Probability Distribution of Return</vt:lpstr>
      <vt:lpstr>Time Series for Monthly return of Diesel Prices from 2008 to 2016</vt:lpstr>
      <vt:lpstr>Probability Distribution</vt:lpstr>
      <vt:lpstr>Gaussian Function</vt:lpstr>
      <vt:lpstr>Input taken from the user</vt:lpstr>
      <vt:lpstr>The Process of Calculation</vt:lpstr>
      <vt:lpstr>Different Computations</vt:lpstr>
      <vt:lpstr>The Result</vt:lpstr>
      <vt:lpstr>Future Enhancements </vt:lpstr>
      <vt:lpstr>Future Enhancements </vt:lpstr>
      <vt:lpstr>Future Enhancements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 &amp; O for Oil Priceses</dc:title>
  <dc:creator>Anirudh Arora</dc:creator>
  <cp:lastModifiedBy>Anirudh Arora</cp:lastModifiedBy>
  <cp:revision>82</cp:revision>
  <dcterms:created xsi:type="dcterms:W3CDTF">2016-05-09T06:48:14Z</dcterms:created>
  <dcterms:modified xsi:type="dcterms:W3CDTF">2016-05-09T21:13:03Z</dcterms:modified>
</cp:coreProperties>
</file>