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27"/>
  </p:notesMasterIdLst>
  <p:sldIdLst>
    <p:sldId id="257" r:id="rId2"/>
    <p:sldId id="258" r:id="rId3"/>
    <p:sldId id="259" r:id="rId4"/>
    <p:sldId id="276" r:id="rId5"/>
    <p:sldId id="260" r:id="rId6"/>
    <p:sldId id="261" r:id="rId7"/>
    <p:sldId id="275" r:id="rId8"/>
    <p:sldId id="277" r:id="rId9"/>
    <p:sldId id="267" r:id="rId10"/>
    <p:sldId id="278" r:id="rId11"/>
    <p:sldId id="279" r:id="rId12"/>
    <p:sldId id="280" r:id="rId13"/>
    <p:sldId id="288" r:id="rId14"/>
    <p:sldId id="281" r:id="rId15"/>
    <p:sldId id="282" r:id="rId16"/>
    <p:sldId id="283" r:id="rId17"/>
    <p:sldId id="269" r:id="rId18"/>
    <p:sldId id="270" r:id="rId19"/>
    <p:sldId id="274" r:id="rId20"/>
    <p:sldId id="284" r:id="rId21"/>
    <p:sldId id="285" r:id="rId22"/>
    <p:sldId id="286" r:id="rId23"/>
    <p:sldId id="271" r:id="rId24"/>
    <p:sldId id="272"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82" d="100"/>
          <a:sy n="82" d="100"/>
        </p:scale>
        <p:origin x="74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Notes Placeholder 1048648"/>
          <p:cNvSpPr>
            <a:spLocks noGrp="1"/>
          </p:cNvSpPr>
          <p:nvPr>
            <p:ph type="body"/>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Notes Placeholder 1048648"/>
          <p:cNvSpPr>
            <a:spLocks noGrp="1"/>
          </p:cNvSpPr>
          <p:nvPr>
            <p:ph type="body"/>
          </p:nvPr>
        </p:nvSpPr>
        <p:spPr/>
        <p:txBody>
          <a:bodyPr/>
          <a:lstStyle/>
          <a:p>
            <a:endParaRPr lang="en-IN"/>
          </a:p>
        </p:txBody>
      </p:sp>
    </p:spTree>
    <p:extLst>
      <p:ext uri="{BB962C8B-B14F-4D97-AF65-F5344CB8AC3E}">
        <p14:creationId xmlns:p14="http://schemas.microsoft.com/office/powerpoint/2010/main" val="55083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Notes Placeholder 1048648"/>
          <p:cNvSpPr>
            <a:spLocks noGrp="1"/>
          </p:cNvSpPr>
          <p:nvPr>
            <p:ph type="body"/>
          </p:nvPr>
        </p:nvSpPr>
        <p:spPr/>
        <p:txBody>
          <a:bodyPr/>
          <a:lstStyle/>
          <a:p>
            <a:endParaRPr lang="en-IN"/>
          </a:p>
        </p:txBody>
      </p:sp>
    </p:spTree>
    <p:extLst>
      <p:ext uri="{BB962C8B-B14F-4D97-AF65-F5344CB8AC3E}">
        <p14:creationId xmlns:p14="http://schemas.microsoft.com/office/powerpoint/2010/main" val="155319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9016-40BD-84CB-DA95-C4E7AFD52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DF5F2E-8188-9204-0A4D-14DE91690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DB7E29-7E9D-82E1-AC91-AF944F617588}"/>
              </a:ext>
            </a:extLst>
          </p:cNvPr>
          <p:cNvSpPr>
            <a:spLocks noGrp="1"/>
          </p:cNvSpPr>
          <p:nvPr>
            <p:ph type="dt" sz="half" idx="10"/>
          </p:nvPr>
        </p:nvSpPr>
        <p:spPr/>
        <p:txBody>
          <a:bodyPr/>
          <a:lstStyle/>
          <a:p>
            <a:fld id="{1160EA64-D806-43AC-9DF2-F8C432F32B4C}" type="datetimeFigureOut">
              <a:rPr lang="en-US" smtClean="0"/>
              <a:pPr/>
              <a:t>6/22/2022</a:t>
            </a:fld>
            <a:endParaRPr lang="en-US" dirty="0"/>
          </a:p>
        </p:txBody>
      </p:sp>
      <p:sp>
        <p:nvSpPr>
          <p:cNvPr id="5" name="Footer Placeholder 4">
            <a:extLst>
              <a:ext uri="{FF2B5EF4-FFF2-40B4-BE49-F238E27FC236}">
                <a16:creationId xmlns:a16="http://schemas.microsoft.com/office/drawing/2014/main" id="{B2FAFE26-7A86-AECD-867C-DFB26EE26B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18A3C2-182E-589A-044C-0272BC3A595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724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18E1-E015-9051-A90E-79A15F19FC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5D46E-E36B-0A7E-F720-41143F980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00515-C410-DCE4-6DD6-EFCC99ABC505}"/>
              </a:ext>
            </a:extLst>
          </p:cNvPr>
          <p:cNvSpPr>
            <a:spLocks noGrp="1"/>
          </p:cNvSpPr>
          <p:nvPr>
            <p:ph type="dt" sz="half" idx="10"/>
          </p:nvPr>
        </p:nvSpPr>
        <p:spPr/>
        <p:txBody>
          <a:bodyPr/>
          <a:lstStyle/>
          <a:p>
            <a:fld id="{E9F9C37B-1D36-470B-8223-D6C91242EC14}" type="datetimeFigureOut">
              <a:rPr lang="en-US" smtClean="0"/>
              <a:pPr/>
              <a:t>6/22/2022</a:t>
            </a:fld>
            <a:endParaRPr lang="en-US" dirty="0"/>
          </a:p>
        </p:txBody>
      </p:sp>
      <p:sp>
        <p:nvSpPr>
          <p:cNvPr id="5" name="Footer Placeholder 4">
            <a:extLst>
              <a:ext uri="{FF2B5EF4-FFF2-40B4-BE49-F238E27FC236}">
                <a16:creationId xmlns:a16="http://schemas.microsoft.com/office/drawing/2014/main" id="{807035A8-BE05-B363-8827-587DD6926C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CC6D71-10A5-692D-6C1C-CBF3EED49C6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685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92E4FA-6F92-16BF-D378-E005155BCF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88E2DE-E1E9-8117-ADFB-12BF76415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81B87-4083-D3BE-EDB6-2D5A83DAF9EF}"/>
              </a:ext>
            </a:extLst>
          </p:cNvPr>
          <p:cNvSpPr>
            <a:spLocks noGrp="1"/>
          </p:cNvSpPr>
          <p:nvPr>
            <p:ph type="dt" sz="half" idx="10"/>
          </p:nvPr>
        </p:nvSpPr>
        <p:spPr/>
        <p:txBody>
          <a:bodyPr/>
          <a:lstStyle/>
          <a:p>
            <a:fld id="{67C6F52A-A82B-47A2-A83A-8C4C91F2D59F}" type="datetimeFigureOut">
              <a:rPr lang="en-US" smtClean="0"/>
              <a:pPr/>
              <a:t>6/22/2022</a:t>
            </a:fld>
            <a:endParaRPr lang="en-US" dirty="0"/>
          </a:p>
        </p:txBody>
      </p:sp>
      <p:sp>
        <p:nvSpPr>
          <p:cNvPr id="5" name="Footer Placeholder 4">
            <a:extLst>
              <a:ext uri="{FF2B5EF4-FFF2-40B4-BE49-F238E27FC236}">
                <a16:creationId xmlns:a16="http://schemas.microsoft.com/office/drawing/2014/main" id="{6FF06066-D187-146A-AEE3-3687A2E93B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4851B6-3AFD-BB6D-4AE4-0DE4047626FA}"/>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4233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9BE0-8403-8D4B-A182-40B80BA8A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65134-A2BC-7DF9-A3E4-D5DC0663E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167D0-136E-0E3F-0E1E-EE5F5DD39AD2}"/>
              </a:ext>
            </a:extLst>
          </p:cNvPr>
          <p:cNvSpPr>
            <a:spLocks noGrp="1"/>
          </p:cNvSpPr>
          <p:nvPr>
            <p:ph type="dt" sz="half" idx="10"/>
          </p:nvPr>
        </p:nvSpPr>
        <p:spPr/>
        <p:txBody>
          <a:bodyPr/>
          <a:lstStyle/>
          <a:p>
            <a:fld id="{F070A7B3-6521-4DCA-87E5-044747A908C1}" type="datetimeFigureOut">
              <a:rPr lang="en-US" smtClean="0"/>
              <a:pPr/>
              <a:t>6/22/2022</a:t>
            </a:fld>
            <a:endParaRPr lang="en-US" dirty="0"/>
          </a:p>
        </p:txBody>
      </p:sp>
      <p:sp>
        <p:nvSpPr>
          <p:cNvPr id="5" name="Footer Placeholder 4">
            <a:extLst>
              <a:ext uri="{FF2B5EF4-FFF2-40B4-BE49-F238E27FC236}">
                <a16:creationId xmlns:a16="http://schemas.microsoft.com/office/drawing/2014/main" id="{6FE0688B-4581-4215-94BA-5D13A7820E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59EB4-1C8D-BCA3-76A3-E8906946CE7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87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7FC-AA96-5B83-52D7-66F98E6E8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D584F5-9A1D-531B-EC19-6590E8F15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D0260-D719-0AE2-FE7B-F12A6C19C693}"/>
              </a:ext>
            </a:extLst>
          </p:cNvPr>
          <p:cNvSpPr>
            <a:spLocks noGrp="1"/>
          </p:cNvSpPr>
          <p:nvPr>
            <p:ph type="dt" sz="half" idx="10"/>
          </p:nvPr>
        </p:nvSpPr>
        <p:spPr/>
        <p:txBody>
          <a:bodyPr/>
          <a:lstStyle/>
          <a:p>
            <a:fld id="{1160EA64-D806-43AC-9DF2-F8C432F32B4C}" type="datetimeFigureOut">
              <a:rPr lang="en-US" smtClean="0"/>
              <a:pPr/>
              <a:t>6/22/2022</a:t>
            </a:fld>
            <a:endParaRPr lang="en-US" dirty="0"/>
          </a:p>
        </p:txBody>
      </p:sp>
      <p:sp>
        <p:nvSpPr>
          <p:cNvPr id="5" name="Footer Placeholder 4">
            <a:extLst>
              <a:ext uri="{FF2B5EF4-FFF2-40B4-BE49-F238E27FC236}">
                <a16:creationId xmlns:a16="http://schemas.microsoft.com/office/drawing/2014/main" id="{1A0B109A-A1C2-D20F-E886-C25D457E8E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6F9946-C28D-EF21-11D4-91BC5962E32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619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AA4A-CD8F-9C77-2C18-8F3D02270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33621E-95C4-0D35-15EE-BF2E9C6AF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C33379-C9A8-28FE-126A-8C1E5D573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8ECF12-36F3-E95B-5413-8C4F7F291386}"/>
              </a:ext>
            </a:extLst>
          </p:cNvPr>
          <p:cNvSpPr>
            <a:spLocks noGrp="1"/>
          </p:cNvSpPr>
          <p:nvPr>
            <p:ph type="dt" sz="half" idx="10"/>
          </p:nvPr>
        </p:nvSpPr>
        <p:spPr/>
        <p:txBody>
          <a:bodyPr/>
          <a:lstStyle/>
          <a:p>
            <a:fld id="{AB134690-1557-4C89-A502-4959FE7FAD70}" type="datetimeFigureOut">
              <a:rPr lang="en-US" smtClean="0"/>
              <a:pPr/>
              <a:t>6/22/2022</a:t>
            </a:fld>
            <a:endParaRPr lang="en-US" dirty="0"/>
          </a:p>
        </p:txBody>
      </p:sp>
      <p:sp>
        <p:nvSpPr>
          <p:cNvPr id="6" name="Footer Placeholder 5">
            <a:extLst>
              <a:ext uri="{FF2B5EF4-FFF2-40B4-BE49-F238E27FC236}">
                <a16:creationId xmlns:a16="http://schemas.microsoft.com/office/drawing/2014/main" id="{4E834B95-253D-FF6D-AD33-ABAC573DD0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3218BB-EE5E-BDD4-9881-99F3155C9FC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3041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FC41-20E3-D88D-EBD7-E19B1FA623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42964-81C9-5DEE-6D80-0A5C0D8F8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5B6F3-73AF-8416-B3B8-EDB9934D7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5ABD6B-9592-CF45-E36E-F4D17093B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81C74-12CB-791A-6552-A3A77BCA7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376A9B-8E96-1B0C-0A9F-94170EC1FDD9}"/>
              </a:ext>
            </a:extLst>
          </p:cNvPr>
          <p:cNvSpPr>
            <a:spLocks noGrp="1"/>
          </p:cNvSpPr>
          <p:nvPr>
            <p:ph type="dt" sz="half" idx="10"/>
          </p:nvPr>
        </p:nvSpPr>
        <p:spPr/>
        <p:txBody>
          <a:bodyPr/>
          <a:lstStyle/>
          <a:p>
            <a:fld id="{1160EA64-D806-43AC-9DF2-F8C432F32B4C}" type="datetimeFigureOut">
              <a:rPr lang="en-US" smtClean="0"/>
              <a:pPr/>
              <a:t>6/22/2022</a:t>
            </a:fld>
            <a:endParaRPr lang="en-US" dirty="0"/>
          </a:p>
        </p:txBody>
      </p:sp>
      <p:sp>
        <p:nvSpPr>
          <p:cNvPr id="8" name="Footer Placeholder 7">
            <a:extLst>
              <a:ext uri="{FF2B5EF4-FFF2-40B4-BE49-F238E27FC236}">
                <a16:creationId xmlns:a16="http://schemas.microsoft.com/office/drawing/2014/main" id="{AA913A0F-49C5-5229-8731-6E2AF4403DC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813782F-F2EC-184C-B8EC-CFFBAF343634}"/>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672592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EE21-94F2-5561-5944-E2FB725266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249944-B54B-8962-F7E0-8E28AABA72E5}"/>
              </a:ext>
            </a:extLst>
          </p:cNvPr>
          <p:cNvSpPr>
            <a:spLocks noGrp="1"/>
          </p:cNvSpPr>
          <p:nvPr>
            <p:ph type="dt" sz="half" idx="10"/>
          </p:nvPr>
        </p:nvSpPr>
        <p:spPr/>
        <p:txBody>
          <a:bodyPr/>
          <a:lstStyle/>
          <a:p>
            <a:fld id="{E1037C31-9E7A-4F99-8774-A0E530DE1A42}" type="datetimeFigureOut">
              <a:rPr lang="en-US" smtClean="0"/>
              <a:pPr/>
              <a:t>6/22/2022</a:t>
            </a:fld>
            <a:endParaRPr lang="en-US" dirty="0"/>
          </a:p>
        </p:txBody>
      </p:sp>
      <p:sp>
        <p:nvSpPr>
          <p:cNvPr id="4" name="Footer Placeholder 3">
            <a:extLst>
              <a:ext uri="{FF2B5EF4-FFF2-40B4-BE49-F238E27FC236}">
                <a16:creationId xmlns:a16="http://schemas.microsoft.com/office/drawing/2014/main" id="{57B9C10B-CA54-20A0-E1D1-59E4D04C1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E7C64D-CFE3-ABFB-AD20-E50441ED863A}"/>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8791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C9C88-932D-DAFE-F4C6-C39BA23BD4F1}"/>
              </a:ext>
            </a:extLst>
          </p:cNvPr>
          <p:cNvSpPr>
            <a:spLocks noGrp="1"/>
          </p:cNvSpPr>
          <p:nvPr>
            <p:ph type="dt" sz="half" idx="10"/>
          </p:nvPr>
        </p:nvSpPr>
        <p:spPr/>
        <p:txBody>
          <a:bodyPr/>
          <a:lstStyle/>
          <a:p>
            <a:fld id="{C278504F-A551-4DE0-9316-4DCD1D8CC752}" type="datetimeFigureOut">
              <a:rPr lang="en-US" smtClean="0"/>
              <a:pPr/>
              <a:t>6/22/2022</a:t>
            </a:fld>
            <a:endParaRPr lang="en-US" dirty="0"/>
          </a:p>
        </p:txBody>
      </p:sp>
      <p:sp>
        <p:nvSpPr>
          <p:cNvPr id="3" name="Footer Placeholder 2">
            <a:extLst>
              <a:ext uri="{FF2B5EF4-FFF2-40B4-BE49-F238E27FC236}">
                <a16:creationId xmlns:a16="http://schemas.microsoft.com/office/drawing/2014/main" id="{823B0450-89F1-D35C-44A1-51B5735EBB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F3E3D4-5292-BD4B-338F-7F61738FBDC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246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D6F1-4D33-10C4-45E6-8CE59BD07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76A214-B9ED-B0BA-4553-FB04CDD24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1082ED-70FA-D01D-96C4-76468F70E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33B0C-DE17-0E4D-DE44-FAA3C63BDE20}"/>
              </a:ext>
            </a:extLst>
          </p:cNvPr>
          <p:cNvSpPr>
            <a:spLocks noGrp="1"/>
          </p:cNvSpPr>
          <p:nvPr>
            <p:ph type="dt" sz="half" idx="10"/>
          </p:nvPr>
        </p:nvSpPr>
        <p:spPr/>
        <p:txBody>
          <a:bodyPr/>
          <a:lstStyle/>
          <a:p>
            <a:fld id="{D1BE4249-C0D0-4B06-8692-E8BB871AF643}" type="datetimeFigureOut">
              <a:rPr lang="en-US" smtClean="0"/>
              <a:pPr/>
              <a:t>6/22/2022</a:t>
            </a:fld>
            <a:endParaRPr lang="en-US" dirty="0"/>
          </a:p>
        </p:txBody>
      </p:sp>
      <p:sp>
        <p:nvSpPr>
          <p:cNvPr id="6" name="Footer Placeholder 5">
            <a:extLst>
              <a:ext uri="{FF2B5EF4-FFF2-40B4-BE49-F238E27FC236}">
                <a16:creationId xmlns:a16="http://schemas.microsoft.com/office/drawing/2014/main" id="{D23F3F06-C8C0-04E1-B3CF-CDE2C8E5F6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BDCDB0-59A9-B2E4-18A5-D615FC0C0C47}"/>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12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D2D9-6468-A89E-FDCB-8400B9E9E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010CEF-C885-F5E8-7658-58C4C7475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93F140-F76E-FF54-3D41-9155025A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3D23D-A0BE-4FFB-C49C-3F768273F898}"/>
              </a:ext>
            </a:extLst>
          </p:cNvPr>
          <p:cNvSpPr>
            <a:spLocks noGrp="1"/>
          </p:cNvSpPr>
          <p:nvPr>
            <p:ph type="dt" sz="half" idx="10"/>
          </p:nvPr>
        </p:nvSpPr>
        <p:spPr/>
        <p:txBody>
          <a:bodyPr/>
          <a:lstStyle/>
          <a:p>
            <a:fld id="{042B0DB6-F5C7-45FB-8CF3-31B45F9C2DAC}" type="datetimeFigureOut">
              <a:rPr lang="en-US" smtClean="0"/>
              <a:pPr/>
              <a:t>6/22/2022</a:t>
            </a:fld>
            <a:endParaRPr lang="en-US" dirty="0"/>
          </a:p>
        </p:txBody>
      </p:sp>
      <p:sp>
        <p:nvSpPr>
          <p:cNvPr id="6" name="Footer Placeholder 5">
            <a:extLst>
              <a:ext uri="{FF2B5EF4-FFF2-40B4-BE49-F238E27FC236}">
                <a16:creationId xmlns:a16="http://schemas.microsoft.com/office/drawing/2014/main" id="{4BBF807C-279E-D394-D24B-306D81C07C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D21E92-3E48-0A3C-425D-AC32ADF72D5F}"/>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28501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A573C-2AB0-7815-0610-D8304B2A4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39CD7-1591-B269-A491-E67B69DAF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A4F9F-448E-9F3F-F07F-34B3F580D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pPr/>
              <a:t>6/22/2022</a:t>
            </a:fld>
            <a:endParaRPr lang="en-US" dirty="0"/>
          </a:p>
        </p:txBody>
      </p:sp>
      <p:sp>
        <p:nvSpPr>
          <p:cNvPr id="5" name="Footer Placeholder 4">
            <a:extLst>
              <a:ext uri="{FF2B5EF4-FFF2-40B4-BE49-F238E27FC236}">
                <a16:creationId xmlns:a16="http://schemas.microsoft.com/office/drawing/2014/main" id="{9540AF71-1DA7-58DA-2A32-BB019A6FD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B193C7A-1C21-9146-17C7-4DE2E28B1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899857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3" descr="logo.png"/>
          <p:cNvPicPr>
            <a:picLocks noChangeAspect="1"/>
          </p:cNvPicPr>
          <p:nvPr/>
        </p:nvPicPr>
        <p:blipFill>
          <a:blip r:embed="rId2" cstate="print"/>
          <a:stretch>
            <a:fillRect/>
          </a:stretch>
        </p:blipFill>
        <p:spPr>
          <a:xfrm>
            <a:off x="290506" y="401137"/>
            <a:ext cx="1000276" cy="923331"/>
          </a:xfrm>
          <a:prstGeom prst="rect">
            <a:avLst/>
          </a:prstGeom>
        </p:spPr>
      </p:pic>
      <p:sp>
        <p:nvSpPr>
          <p:cNvPr id="1048616" name="TextBox 5"/>
          <p:cNvSpPr txBox="1"/>
          <p:nvPr/>
        </p:nvSpPr>
        <p:spPr>
          <a:xfrm>
            <a:off x="1290782" y="354969"/>
            <a:ext cx="8993080" cy="3354765"/>
          </a:xfrm>
          <a:prstGeom prst="rect">
            <a:avLst/>
          </a:prstGeom>
          <a:noFill/>
        </p:spPr>
        <p:txBody>
          <a:bodyPr wrap="square">
            <a:spAutoFit/>
          </a:bodyPr>
          <a:lstStyle/>
          <a:p>
            <a:pPr algn="ctr"/>
            <a:r>
              <a:rPr lang="en-IN" sz="1800" b="1" dirty="0">
                <a:latin typeface="Times New Roman" panose="02020603050405020304" pitchFamily="18" charset="0"/>
                <a:cs typeface="Times New Roman" pitchFamily="18" charset="0"/>
              </a:rPr>
              <a:t>                          Department of Computer Science and Engineering</a:t>
            </a:r>
            <a:br>
              <a:rPr lang="en-IN" sz="1800" b="1" dirty="0">
                <a:latin typeface="Times New Roman" panose="02020603050405020304" pitchFamily="18" charset="0"/>
                <a:cs typeface="Times New Roman" pitchFamily="18" charset="0"/>
              </a:rPr>
            </a:br>
            <a:r>
              <a:rPr lang="en-IN" sz="1800" b="1" dirty="0">
                <a:latin typeface="Times New Roman" panose="02020603050405020304" pitchFamily="18" charset="0"/>
                <a:cs typeface="Times New Roman" pitchFamily="18" charset="0"/>
              </a:rPr>
              <a:t>                         </a:t>
            </a:r>
            <a:r>
              <a:rPr lang="en-IN" sz="1800" dirty="0">
                <a:latin typeface="Times New Roman" panose="02020603050405020304" pitchFamily="18" charset="0"/>
                <a:cs typeface="Times New Roman" pitchFamily="18" charset="0"/>
              </a:rPr>
              <a:t>VIGNAN’S LARA INSTITUTE OF TECHNOLOGY AND SCIENCE</a:t>
            </a:r>
            <a:br>
              <a:rPr lang="en-IN" sz="1800" b="1" dirty="0">
                <a:latin typeface="Times New Roman" panose="02020603050405020304" pitchFamily="18" charset="0"/>
                <a:cs typeface="Times New Roman" pitchFamily="18" charset="0"/>
              </a:rPr>
            </a:br>
            <a:br>
              <a:rPr lang="en-IN" sz="1800" b="1" dirty="0">
                <a:latin typeface="Times New Roman" panose="02020603050405020304" pitchFamily="18" charset="0"/>
                <a:cs typeface="Times New Roman" pitchFamily="18" charset="0"/>
              </a:rPr>
            </a:br>
            <a:endParaRPr lang="en-IN" sz="1800" b="1" dirty="0">
              <a:latin typeface="Times New Roman" panose="02020603050405020304" pitchFamily="18" charset="0"/>
              <a:cs typeface="Times New Roman" pitchFamily="18" charset="0"/>
            </a:endParaRPr>
          </a:p>
          <a:p>
            <a:pPr algn="ctr"/>
            <a:endParaRPr lang="en-IN" sz="1800" b="1" dirty="0">
              <a:latin typeface="Times New Roman" panose="02020603050405020304" pitchFamily="18" charset="0"/>
              <a:cs typeface="Times New Roman" pitchFamily="18" charset="0"/>
            </a:endParaRPr>
          </a:p>
          <a:p>
            <a:pPr algn="ctr"/>
            <a:r>
              <a:rPr lang="en-IN" sz="1800" dirty="0">
                <a:latin typeface="Times New Roman" panose="02020603050405020304" pitchFamily="18" charset="0"/>
                <a:cs typeface="Times New Roman" pitchFamily="18" charset="0"/>
              </a:rPr>
              <a:t>                    Project Review </a:t>
            </a:r>
            <a:br>
              <a:rPr lang="en-IN" sz="1800" b="1" dirty="0">
                <a:latin typeface="Times New Roman" panose="02020603050405020304" pitchFamily="18" charset="0"/>
                <a:cs typeface="Times New Roman" pitchFamily="18" charset="0"/>
              </a:rPr>
            </a:br>
            <a:r>
              <a:rPr lang="en-IN" sz="1800" b="1" dirty="0">
                <a:latin typeface="Times New Roman" panose="02020603050405020304" pitchFamily="18" charset="0"/>
                <a:cs typeface="Times New Roman" pitchFamily="18" charset="0"/>
              </a:rPr>
              <a:t>                   </a:t>
            </a:r>
            <a:r>
              <a:rPr lang="en-IN" sz="1800" dirty="0">
                <a:latin typeface="Times New Roman" panose="02020603050405020304" pitchFamily="18" charset="0"/>
                <a:cs typeface="Times New Roman" pitchFamily="18" charset="0"/>
              </a:rPr>
              <a:t>on</a:t>
            </a:r>
          </a:p>
          <a:p>
            <a:pPr algn="ctr"/>
            <a:r>
              <a:rPr lang="en-IN" sz="2400" b="1" spc="-1" dirty="0">
                <a:solidFill>
                  <a:srgbClr val="000000"/>
                </a:solidFill>
                <a:latin typeface="Times New Roman" panose="02020603050405020304" pitchFamily="18" charset="0"/>
                <a:ea typeface="Noto Sans CJK SC Regular"/>
                <a:cs typeface="Times New Roman" panose="02020603050405020304" pitchFamily="18" charset="0"/>
              </a:rPr>
              <a:t>                    Customer Churn Prediction Using Machine Learning</a:t>
            </a:r>
          </a:p>
          <a:p>
            <a:pPr algn="ctr"/>
            <a:br>
              <a:rPr lang="en-IN" sz="1800" dirty="0">
                <a:latin typeface="Times New Roman" panose="02020603050405020304" pitchFamily="18" charset="0"/>
                <a:cs typeface="Times New Roman" pitchFamily="18" charset="0"/>
              </a:rPr>
            </a:br>
            <a:endParaRPr lang="en-IN" sz="4400" b="1" dirty="0">
              <a:latin typeface="Times New Roman" panose="02020603050405020304" pitchFamily="18" charset="0"/>
              <a:cs typeface="Times New Roman" pitchFamily="18" charset="0"/>
            </a:endParaRPr>
          </a:p>
        </p:txBody>
      </p:sp>
      <p:sp>
        <p:nvSpPr>
          <p:cNvPr id="1048617" name="TextBox 7"/>
          <p:cNvSpPr txBox="1"/>
          <p:nvPr/>
        </p:nvSpPr>
        <p:spPr>
          <a:xfrm>
            <a:off x="669268" y="3759859"/>
            <a:ext cx="4394447" cy="1323439"/>
          </a:xfrm>
          <a:prstGeom prst="rect">
            <a:avLst/>
          </a:prstGeom>
          <a:noFill/>
        </p:spPr>
        <p:txBody>
          <a:bodyPr wrap="square">
            <a:spAutoFit/>
          </a:bodyPr>
          <a:lstStyle/>
          <a:p>
            <a:pPr algn="ctr"/>
            <a:r>
              <a:rPr lang="en-US" sz="2000" dirty="0">
                <a:latin typeface="Times New Roman" pitchFamily="18" charset="0"/>
                <a:cs typeface="Times New Roman" pitchFamily="18" charset="0"/>
              </a:rPr>
              <a:t>Under The Esteemed Guidance of</a:t>
            </a:r>
          </a:p>
          <a:p>
            <a:pPr algn="ctr"/>
            <a:r>
              <a:rPr lang="en-US" sz="2000" b="1" dirty="0">
                <a:latin typeface="Times New Roman" pitchFamily="18" charset="0"/>
                <a:cs typeface="Times New Roman" pitchFamily="18" charset="0"/>
              </a:rPr>
              <a:t>Dr. V. Sujatha, Ph.D.</a:t>
            </a:r>
          </a:p>
          <a:p>
            <a:pPr algn="ctr"/>
            <a:r>
              <a:rPr lang="en-IN" sz="2000" dirty="0">
                <a:solidFill>
                  <a:schemeClr val="tx1"/>
                </a:solidFill>
                <a:latin typeface="Cambria" pitchFamily="18" charset="0"/>
                <a:ea typeface="Cambria" pitchFamily="18" charset="0"/>
              </a:rPr>
              <a:t>Professor</a:t>
            </a: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CSE Department</a:t>
            </a:r>
          </a:p>
        </p:txBody>
      </p:sp>
      <p:sp>
        <p:nvSpPr>
          <p:cNvPr id="1048618" name="TextBox 9"/>
          <p:cNvSpPr txBox="1"/>
          <p:nvPr/>
        </p:nvSpPr>
        <p:spPr>
          <a:xfrm>
            <a:off x="5428212" y="3709734"/>
            <a:ext cx="6094520" cy="1938992"/>
          </a:xfrm>
          <a:prstGeom prst="rect">
            <a:avLst/>
          </a:prstGeom>
          <a:noFill/>
        </p:spPr>
        <p:txBody>
          <a:bodyPr wrap="square">
            <a:spAutoFit/>
          </a:bodyPr>
          <a:lstStyle/>
          <a:p>
            <a:pPr algn="r"/>
            <a:r>
              <a:rPr lang="en-IN" sz="2000" b="1" dirty="0">
                <a:solidFill>
                  <a:schemeClr val="tx1">
                    <a:lumMod val="95000"/>
                    <a:lumOff val="5000"/>
                  </a:schemeClr>
                </a:solidFill>
                <a:latin typeface="Times New Roman" pitchFamily="18" charset="0"/>
                <a:cs typeface="Times New Roman" pitchFamily="18" charset="0"/>
              </a:rPr>
              <a:t>Presented By</a:t>
            </a:r>
            <a:r>
              <a:rPr lang="en-IN" sz="2000" dirty="0">
                <a:solidFill>
                  <a:schemeClr val="tx1">
                    <a:lumMod val="95000"/>
                    <a:lumOff val="5000"/>
                  </a:schemeClr>
                </a:solidFill>
                <a:latin typeface="Times New Roman" pitchFamily="18" charset="0"/>
                <a:cs typeface="Times New Roman" pitchFamily="18" charset="0"/>
              </a:rPr>
              <a:t> </a:t>
            </a:r>
          </a:p>
          <a:p>
            <a:pPr algn="r"/>
            <a:r>
              <a:rPr lang="en-IN" sz="2000" dirty="0">
                <a:solidFill>
                  <a:schemeClr val="tx1">
                    <a:lumMod val="95000"/>
                    <a:lumOff val="5000"/>
                  </a:schemeClr>
                </a:solidFill>
                <a:latin typeface="Times New Roman" pitchFamily="18" charset="0"/>
                <a:cs typeface="Times New Roman" pitchFamily="18" charset="0"/>
              </a:rPr>
              <a:t>Batch No: A15</a:t>
            </a:r>
          </a:p>
          <a:p>
            <a:pPr algn="r"/>
            <a:r>
              <a:rPr lang="en-IN" sz="2000" spc="-1" dirty="0">
                <a:solidFill>
                  <a:srgbClr val="000000"/>
                </a:solidFill>
                <a:latin typeface="Times New Roman" pitchFamily="18" charset="0"/>
                <a:cs typeface="Times New Roman" pitchFamily="18" charset="0"/>
              </a:rPr>
              <a:t>G. </a:t>
            </a:r>
            <a:r>
              <a:rPr lang="en-IN" sz="2000" spc="-1" dirty="0" err="1">
                <a:solidFill>
                  <a:srgbClr val="000000"/>
                </a:solidFill>
                <a:latin typeface="Times New Roman" pitchFamily="18" charset="0"/>
                <a:cs typeface="Times New Roman" pitchFamily="18" charset="0"/>
              </a:rPr>
              <a:t>Sridatta</a:t>
            </a:r>
            <a:r>
              <a:rPr lang="en-IN" sz="2000" spc="-1" dirty="0">
                <a:solidFill>
                  <a:srgbClr val="000000"/>
                </a:solidFill>
                <a:latin typeface="Times New Roman" pitchFamily="18" charset="0"/>
                <a:cs typeface="Times New Roman" pitchFamily="18" charset="0"/>
              </a:rPr>
              <a:t> </a:t>
            </a:r>
            <a:r>
              <a:rPr lang="en-IN" sz="2000" spc="-1" dirty="0" err="1">
                <a:solidFill>
                  <a:srgbClr val="000000"/>
                </a:solidFill>
                <a:latin typeface="Times New Roman" pitchFamily="18" charset="0"/>
                <a:cs typeface="Times New Roman" pitchFamily="18" charset="0"/>
              </a:rPr>
              <a:t>Anirudha</a:t>
            </a:r>
            <a:r>
              <a:rPr lang="en-IN" sz="2000" spc="-1" dirty="0">
                <a:solidFill>
                  <a:srgbClr val="000000"/>
                </a:solidFill>
                <a:latin typeface="Times New Roman" pitchFamily="18" charset="0"/>
                <a:cs typeface="Times New Roman" pitchFamily="18" charset="0"/>
              </a:rPr>
              <a:t> </a:t>
            </a:r>
            <a:r>
              <a:rPr lang="en-IN" sz="2000" spc="-1" dirty="0" err="1">
                <a:solidFill>
                  <a:srgbClr val="000000"/>
                </a:solidFill>
                <a:latin typeface="Times New Roman" pitchFamily="18" charset="0"/>
                <a:cs typeface="Times New Roman" pitchFamily="18" charset="0"/>
              </a:rPr>
              <a:t>Nivas</a:t>
            </a:r>
            <a:r>
              <a:rPr lang="en-IN" sz="2000" spc="-1" dirty="0">
                <a:solidFill>
                  <a:srgbClr val="000000"/>
                </a:solidFill>
                <a:latin typeface="Times New Roman" pitchFamily="18" charset="0"/>
                <a:cs typeface="Times New Roman" pitchFamily="18" charset="0"/>
              </a:rPr>
              <a:t> </a:t>
            </a:r>
            <a:r>
              <a:rPr lang="en-IN" sz="2000" dirty="0">
                <a:solidFill>
                  <a:schemeClr val="tx1">
                    <a:lumMod val="95000"/>
                    <a:lumOff val="5000"/>
                  </a:schemeClr>
                </a:solidFill>
                <a:latin typeface="Times New Roman" pitchFamily="18" charset="0"/>
                <a:cs typeface="Times New Roman" pitchFamily="18" charset="0"/>
              </a:rPr>
              <a:t>(18FE1A0536)</a:t>
            </a:r>
          </a:p>
          <a:p>
            <a:pPr algn="r"/>
            <a:r>
              <a:rPr lang="en-IN" sz="2000" dirty="0">
                <a:solidFill>
                  <a:schemeClr val="tx1">
                    <a:lumMod val="95000"/>
                    <a:lumOff val="5000"/>
                  </a:schemeClr>
                </a:solidFill>
                <a:latin typeface="Times New Roman" pitchFamily="18" charset="0"/>
                <a:cs typeface="Times New Roman" pitchFamily="18" charset="0"/>
              </a:rPr>
              <a:t>    Ch. Teja Venkat                   (18FE1A0514)</a:t>
            </a:r>
          </a:p>
          <a:p>
            <a:pPr algn="r"/>
            <a:r>
              <a:rPr lang="en-IN" sz="2000" dirty="0">
                <a:solidFill>
                  <a:schemeClr val="tx1">
                    <a:lumMod val="95000"/>
                    <a:lumOff val="5000"/>
                  </a:schemeClr>
                </a:solidFill>
                <a:latin typeface="Times New Roman" pitchFamily="18" charset="0"/>
                <a:cs typeface="Times New Roman" pitchFamily="18" charset="0"/>
              </a:rPr>
              <a:t>J. Hemanth                          (19FE5A0503)</a:t>
            </a:r>
          </a:p>
          <a:p>
            <a:pPr algn="r"/>
            <a:r>
              <a:rPr lang="en-IN" sz="2000" dirty="0">
                <a:solidFill>
                  <a:schemeClr val="tx1">
                    <a:lumMod val="95000"/>
                    <a:lumOff val="5000"/>
                  </a:schemeClr>
                </a:solidFill>
                <a:latin typeface="Times New Roman" pitchFamily="18" charset="0"/>
                <a:cs typeface="Times New Roman" pitchFamily="18" charset="0"/>
              </a:rPr>
              <a:t>G. </a:t>
            </a:r>
            <a:r>
              <a:rPr lang="en-IN" sz="2000" dirty="0" err="1">
                <a:solidFill>
                  <a:schemeClr val="tx1">
                    <a:lumMod val="95000"/>
                    <a:lumOff val="5000"/>
                  </a:schemeClr>
                </a:solidFill>
                <a:latin typeface="Times New Roman" pitchFamily="18" charset="0"/>
                <a:cs typeface="Times New Roman" pitchFamily="18" charset="0"/>
              </a:rPr>
              <a:t>Prudhvi</a:t>
            </a:r>
            <a:r>
              <a:rPr lang="en-IN" sz="2000" dirty="0">
                <a:solidFill>
                  <a:schemeClr val="tx1">
                    <a:lumMod val="95000"/>
                    <a:lumOff val="5000"/>
                  </a:schemeClr>
                </a:solidFill>
                <a:latin typeface="Times New Roman" pitchFamily="18" charset="0"/>
                <a:cs typeface="Times New Roman" pitchFamily="18" charset="0"/>
              </a:rPr>
              <a:t>                           (18FE1A0538)</a:t>
            </a:r>
          </a:p>
        </p:txBody>
      </p:sp>
      <p:sp>
        <p:nvSpPr>
          <p:cNvPr id="1048619" name="Rectangle 6"/>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3" y="240190"/>
            <a:ext cx="9693855"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6C30CD-6656-510B-71D9-3A52280C7E0B}"/>
              </a:ext>
            </a:extLst>
          </p:cNvPr>
          <p:cNvSpPr txBox="1"/>
          <p:nvPr/>
        </p:nvSpPr>
        <p:spPr>
          <a:xfrm>
            <a:off x="1431344" y="1097422"/>
            <a:ext cx="9693856"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Demographic info about customers – gender, age range, and if they need partners and dependents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Churn - dependent feature ('Yes' denotes customers left, 'No' denotes customer stay here)</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ctr">
              <a:lnSpc>
                <a:spcPct val="150000"/>
              </a:lnSpc>
            </a:pPr>
            <a:endParaRPr lang="en-US" dirty="0">
              <a:latin typeface="Times New Roman" panose="02020603050405020304" pitchFamily="18" charset="0"/>
              <a:cs typeface="Times New Roman" panose="02020603050405020304" pitchFamily="18" charset="0"/>
            </a:endParaRPr>
          </a:p>
          <a:p>
            <a:pPr algn="ctr">
              <a:lnSpc>
                <a:spcPct val="150000"/>
              </a:lnSpc>
            </a:pPr>
            <a:r>
              <a:rPr lang="en-US" dirty="0">
                <a:latin typeface="Times New Roman" panose="02020603050405020304" pitchFamily="18" charset="0"/>
                <a:cs typeface="Times New Roman" panose="02020603050405020304" pitchFamily="18" charset="0"/>
              </a:rPr>
              <a:t>Fig. Architecture of proposed model</a:t>
            </a:r>
          </a:p>
          <a:p>
            <a:endParaRPr lang="en-IN" dirty="0"/>
          </a:p>
        </p:txBody>
      </p:sp>
      <p:pic>
        <p:nvPicPr>
          <p:cNvPr id="7" name="image1.png">
            <a:extLst>
              <a:ext uri="{FF2B5EF4-FFF2-40B4-BE49-F238E27FC236}">
                <a16:creationId xmlns:a16="http://schemas.microsoft.com/office/drawing/2014/main" id="{EC0A6DD7-B518-C0BC-AACA-38774CD79DCF}"/>
              </a:ext>
            </a:extLst>
          </p:cNvPr>
          <p:cNvPicPr/>
          <p:nvPr/>
        </p:nvPicPr>
        <p:blipFill>
          <a:blip r:embed="rId3"/>
          <a:srcRect/>
          <a:stretch>
            <a:fillRect/>
          </a:stretch>
        </p:blipFill>
        <p:spPr>
          <a:xfrm>
            <a:off x="2875714" y="2615649"/>
            <a:ext cx="5880735" cy="2740660"/>
          </a:xfrm>
          <a:prstGeom prst="rect">
            <a:avLst/>
          </a:prstGeom>
          <a:ln/>
        </p:spPr>
      </p:pic>
      <p:sp>
        <p:nvSpPr>
          <p:cNvPr id="8" name="Rectangle 6">
            <a:extLst>
              <a:ext uri="{FF2B5EF4-FFF2-40B4-BE49-F238E27FC236}">
                <a16:creationId xmlns:a16="http://schemas.microsoft.com/office/drawing/2014/main" id="{5BC765BF-F2CC-C5B7-5A07-B9ACD6EE2C62}"/>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10</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31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4"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431344" y="1324053"/>
            <a:ext cx="9858354" cy="437042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Analysis (EDA)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way of exploring the hidden features that are present in the rows and columns of data by visualizing, summarizing and interpreting data.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Once EDA is done, meaningful insights are drawn that can be used for supervised and unsupervised machine learning modeling.</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telecommunication data-set we divided the data-set into two parts: 1st Categorical features and 2nd Numerical features. From 21 features, 16 features were categorical and 5 were numerical.</a:t>
            </a:r>
          </a:p>
          <a:p>
            <a:pPr algn="just"/>
            <a:r>
              <a:rPr lang="en-US" sz="2000" b="1" dirty="0">
                <a:latin typeface="Times New Roman" panose="02020603050405020304" pitchFamily="18" charset="0"/>
                <a:cs typeface="Times New Roman" panose="02020603050405020304" pitchFamily="18" charset="0"/>
              </a:rPr>
              <a:t>Data Pre-processing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dataset, there are 11 missing values in the total charges column. So we replace these values with mean values.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dataset there are no null values, so we don't want to perform Handling missing values. </a:t>
            </a:r>
          </a:p>
          <a:p>
            <a:endParaRPr lang="en-IN" dirty="0"/>
          </a:p>
        </p:txBody>
      </p:sp>
      <p:sp>
        <p:nvSpPr>
          <p:cNvPr id="6" name="Rectangle 6">
            <a:extLst>
              <a:ext uri="{FF2B5EF4-FFF2-40B4-BE49-F238E27FC236}">
                <a16:creationId xmlns:a16="http://schemas.microsoft.com/office/drawing/2014/main" id="{006EB300-EBB0-64D2-0093-6A2FA0F58D6B}"/>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11</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07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4"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362268" y="1097422"/>
            <a:ext cx="9927773" cy="160043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Feature Engineering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aim in this step is to find the correlation and splitting dataset between the independent and dependent feature. </a:t>
            </a:r>
          </a:p>
          <a:p>
            <a:pPr algn="just"/>
            <a:endParaRPr lang="en-US" sz="2000" dirty="0">
              <a:latin typeface="Times New Roman" panose="02020603050405020304" pitchFamily="18" charset="0"/>
              <a:cs typeface="Times New Roman" panose="02020603050405020304" pitchFamily="18" charset="0"/>
            </a:endParaRPr>
          </a:p>
          <a:p>
            <a:endParaRPr lang="en-IN" dirty="0"/>
          </a:p>
        </p:txBody>
      </p:sp>
      <p:sp>
        <p:nvSpPr>
          <p:cNvPr id="6" name="Rectangle 6">
            <a:extLst>
              <a:ext uri="{FF2B5EF4-FFF2-40B4-BE49-F238E27FC236}">
                <a16:creationId xmlns:a16="http://schemas.microsoft.com/office/drawing/2014/main" id="{30F73D01-7FBF-9C38-69C9-99BA0784BD88}"/>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12</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3CAA10-8A49-0C65-3B10-8D3BD6E7C836}"/>
              </a:ext>
            </a:extLst>
          </p:cNvPr>
          <p:cNvPicPr>
            <a:picLocks noChangeAspect="1"/>
          </p:cNvPicPr>
          <p:nvPr/>
        </p:nvPicPr>
        <p:blipFill>
          <a:blip r:embed="rId3"/>
          <a:stretch>
            <a:fillRect/>
          </a:stretch>
        </p:blipFill>
        <p:spPr>
          <a:xfrm>
            <a:off x="2155907" y="2184468"/>
            <a:ext cx="7880186" cy="4225663"/>
          </a:xfrm>
          <a:prstGeom prst="rect">
            <a:avLst/>
          </a:prstGeom>
        </p:spPr>
      </p:pic>
    </p:spTree>
    <p:extLst>
      <p:ext uri="{BB962C8B-B14F-4D97-AF65-F5344CB8AC3E}">
        <p14:creationId xmlns:p14="http://schemas.microsoft.com/office/powerpoint/2010/main" val="311883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4"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362268" y="1097422"/>
            <a:ext cx="9927773" cy="3754874"/>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Feature Selection (</a:t>
            </a:r>
            <a:r>
              <a:rPr lang="en-US" sz="2000" b="1" dirty="0" err="1">
                <a:latin typeface="Times New Roman" panose="02020603050405020304" pitchFamily="18" charset="0"/>
                <a:cs typeface="Times New Roman" panose="02020603050405020304" pitchFamily="18" charset="0"/>
              </a:rPr>
              <a:t>SelectKBest</a:t>
            </a:r>
            <a:r>
              <a:rPr lang="en-US" sz="2000" b="1"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proposed system, we mainly select 10 features which have higher correlation by using feature selection methods.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sklearn</a:t>
            </a:r>
            <a:r>
              <a:rPr lang="en-US" sz="2000" dirty="0">
                <a:latin typeface="Times New Roman" panose="02020603050405020304" pitchFamily="18" charset="0"/>
                <a:cs typeface="Times New Roman" panose="02020603050405020304" pitchFamily="18" charset="0"/>
              </a:rPr>
              <a:t> using feature selection modules importing the </a:t>
            </a:r>
            <a:r>
              <a:rPr lang="en-US" sz="2000" dirty="0" err="1">
                <a:latin typeface="Times New Roman" panose="02020603050405020304" pitchFamily="18" charset="0"/>
                <a:cs typeface="Times New Roman" panose="02020603050405020304" pitchFamily="18" charset="0"/>
              </a:rPr>
              <a:t>SelectKBest</a:t>
            </a:r>
            <a:r>
              <a:rPr lang="en-US" sz="2000" dirty="0">
                <a:latin typeface="Times New Roman" panose="02020603050405020304" pitchFamily="18" charset="0"/>
                <a:cs typeface="Times New Roman" panose="02020603050405020304" pitchFamily="18" charset="0"/>
              </a:rPr>
              <a:t> to select the important features.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According to the feature selection, we select 10 out of 21 features. These are the 10 features selected [Dependents, tenure, Online Security, Online Backup, Device Protection, Tech Support, Contract, Paperless Billing, Monthly Charges, Total charges] and we split the data into training and testing in 80-20 ratio as follows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X_test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y_test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train_test_split</a:t>
            </a:r>
            <a:r>
              <a:rPr lang="en-US" sz="2000" dirty="0">
                <a:latin typeface="Times New Roman" panose="02020603050405020304" pitchFamily="18" charset="0"/>
                <a:cs typeface="Times New Roman" panose="02020603050405020304" pitchFamily="18" charset="0"/>
              </a:rPr>
              <a:t> (X, y, </a:t>
            </a:r>
            <a:r>
              <a:rPr lang="en-US" sz="2000" dirty="0" err="1">
                <a:latin typeface="Times New Roman" panose="02020603050405020304" pitchFamily="18" charset="0"/>
                <a:cs typeface="Times New Roman" panose="02020603050405020304" pitchFamily="18" charset="0"/>
              </a:rPr>
              <a:t>test_size</a:t>
            </a:r>
            <a:r>
              <a:rPr lang="en-US" sz="2000" dirty="0">
                <a:latin typeface="Times New Roman" panose="02020603050405020304" pitchFamily="18" charset="0"/>
                <a:cs typeface="Times New Roman" panose="02020603050405020304" pitchFamily="18" charset="0"/>
              </a:rPr>
              <a:t>=0.2)</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6" name="Rectangle 6">
            <a:extLst>
              <a:ext uri="{FF2B5EF4-FFF2-40B4-BE49-F238E27FC236}">
                <a16:creationId xmlns:a16="http://schemas.microsoft.com/office/drawing/2014/main" id="{30F73D01-7FBF-9C38-69C9-99BA0784BD88}"/>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13</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2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79226"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362267" y="1432815"/>
            <a:ext cx="9927773"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Fit into Algorithm (ML Algorithm)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Since our data is divided into training and testing, we apply machine learning algorithms on training data.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Apart from the existing algorithms we used algorithms such as random forest, Gradient boosting classifier.</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Due to imbalance dataset the results were not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upto</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mark, so we implemented SMOTEENN methods to balance the dataset.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Hyper Parameter Tuning (</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RandomSearchCV</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From these results we get better accuracy using Gradient Boosting, so we performed Hyperparameter Tuning for this model only.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our proposed model we perform </a:t>
            </a:r>
            <a:r>
              <a:rPr lang="en-US" sz="2000" dirty="0">
                <a:solidFill>
                  <a:prstClr val="black"/>
                </a:solidFill>
                <a:latin typeface="Times New Roman" panose="02020603050405020304" pitchFamily="18" charset="0"/>
                <a:cs typeface="Times New Roman" panose="02020603050405020304" pitchFamily="18" charset="0"/>
              </a:rPr>
              <a:t>H</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yperParameter</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tuning using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RandomizedSearchCV</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method.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Dump model (Pickle)</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saved the model using pickle module and this model is able to predict the output based on the user inputs.</a:t>
            </a:r>
            <a:endParaRPr lang="en-IN" dirty="0"/>
          </a:p>
        </p:txBody>
      </p:sp>
      <p:sp>
        <p:nvSpPr>
          <p:cNvPr id="6" name="Rectangle 6">
            <a:extLst>
              <a:ext uri="{FF2B5EF4-FFF2-40B4-BE49-F238E27FC236}">
                <a16:creationId xmlns:a16="http://schemas.microsoft.com/office/drawing/2014/main" id="{A608ACDB-5669-891C-5E33-FBCE1FF14390}"/>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14</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38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4"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362268" y="1097422"/>
            <a:ext cx="9927773" cy="236988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Creating GUI using Python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created a Graphical User Interface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module in python.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user Interface will serve as a frontend to our model and it takes inputs from the user and predicts our desired output.</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pic>
        <p:nvPicPr>
          <p:cNvPr id="7" name="image2.png">
            <a:extLst>
              <a:ext uri="{FF2B5EF4-FFF2-40B4-BE49-F238E27FC236}">
                <a16:creationId xmlns:a16="http://schemas.microsoft.com/office/drawing/2014/main" id="{6FBC6C52-16FE-2275-0C29-4AF5CEEA6326}"/>
              </a:ext>
            </a:extLst>
          </p:cNvPr>
          <p:cNvPicPr/>
          <p:nvPr/>
        </p:nvPicPr>
        <p:blipFill>
          <a:blip r:embed="rId3"/>
          <a:srcRect/>
          <a:stretch>
            <a:fillRect/>
          </a:stretch>
        </p:blipFill>
        <p:spPr>
          <a:xfrm>
            <a:off x="3713316" y="2699886"/>
            <a:ext cx="4338320" cy="3249295"/>
          </a:xfrm>
          <a:prstGeom prst="rect">
            <a:avLst/>
          </a:prstGeom>
          <a:ln/>
        </p:spPr>
      </p:pic>
      <p:sp>
        <p:nvSpPr>
          <p:cNvPr id="8" name="Rectangle 6">
            <a:extLst>
              <a:ext uri="{FF2B5EF4-FFF2-40B4-BE49-F238E27FC236}">
                <a16:creationId xmlns:a16="http://schemas.microsoft.com/office/drawing/2014/main" id="{1EAE27CC-5461-FC09-9932-BF2D0E8610BC}"/>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15</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88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4" y="240190"/>
            <a:ext cx="9693856"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LITERATURE SURVEY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2483B0-90BF-9B73-581B-6023F0D484A8}"/>
              </a:ext>
            </a:extLst>
          </p:cNvPr>
          <p:cNvSpPr txBox="1"/>
          <p:nvPr/>
        </p:nvSpPr>
        <p:spPr>
          <a:xfrm>
            <a:off x="1362268" y="1097422"/>
            <a:ext cx="9927773" cy="400110"/>
          </a:xfrm>
          <a:prstGeom prst="rect">
            <a:avLst/>
          </a:prstGeom>
          <a:noFill/>
        </p:spPr>
        <p:txBody>
          <a:bodyPr wrap="square" rtlCol="0">
            <a:spAutoFit/>
          </a:bodyPr>
          <a:lstStyle/>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CD80421-2075-443E-EDFB-79451AA6E204}"/>
              </a:ext>
            </a:extLst>
          </p:cNvPr>
          <p:cNvPicPr>
            <a:picLocks noChangeAspect="1"/>
          </p:cNvPicPr>
          <p:nvPr/>
        </p:nvPicPr>
        <p:blipFill>
          <a:blip r:embed="rId3"/>
          <a:stretch>
            <a:fillRect/>
          </a:stretch>
        </p:blipFill>
        <p:spPr>
          <a:xfrm>
            <a:off x="1595534" y="1192023"/>
            <a:ext cx="9116009" cy="5199445"/>
          </a:xfrm>
          <a:prstGeom prst="rect">
            <a:avLst/>
          </a:prstGeom>
        </p:spPr>
      </p:pic>
      <p:sp>
        <p:nvSpPr>
          <p:cNvPr id="7" name="Rectangle 6">
            <a:extLst>
              <a:ext uri="{FF2B5EF4-FFF2-40B4-BE49-F238E27FC236}">
                <a16:creationId xmlns:a16="http://schemas.microsoft.com/office/drawing/2014/main" id="{1B7547B4-F4DC-F123-7C10-38A29A64B8BF}"/>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16</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61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02"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a:latin typeface="Times New Roman" panose="02020603050405020304" pitchFamily="18" charset="0"/>
                <a:cs typeface="Times New Roman" panose="02020603050405020304" pitchFamily="18" charset="0"/>
              </a:rPr>
              <a:t>SOFTWARE/ HARDWARE REQUIREMENTS</a:t>
            </a:r>
          </a:p>
        </p:txBody>
      </p:sp>
      <p:sp>
        <p:nvSpPr>
          <p:cNvPr id="1048605" name="TextBox 7"/>
          <p:cNvSpPr txBox="1"/>
          <p:nvPr/>
        </p:nvSpPr>
        <p:spPr>
          <a:xfrm>
            <a:off x="1266846" y="1710062"/>
            <a:ext cx="9003598" cy="4151393"/>
          </a:xfrm>
          <a:prstGeom prst="rect">
            <a:avLst/>
          </a:prstGeom>
          <a:noFill/>
        </p:spPr>
        <p:txBody>
          <a:bodyPr wrap="square">
            <a:spAutoFit/>
          </a:bodyPr>
          <a:lstStyle/>
          <a:p>
            <a:pPr algn="just">
              <a:lnSpc>
                <a:spcPct val="150000"/>
              </a:lnSpc>
            </a:pPr>
            <a:r>
              <a:rPr lang="en-US" sz="2000" b="1" dirty="0">
                <a:latin typeface="Times New Roman" pitchFamily="18" charset="0"/>
                <a:cs typeface="Times New Roman" pitchFamily="18" charset="0"/>
              </a:rPr>
              <a:t>Hardware Requirements:</a:t>
            </a:r>
          </a:p>
          <a:p>
            <a:pPr marL="342900" indent="-342900" algn="just">
              <a:lnSpc>
                <a:spcPct val="150000"/>
              </a:lnSpc>
              <a:buFont typeface="Wingdings" panose="05000000000000000000" pitchFamily="2" charset="2"/>
              <a:buChar char="Ø"/>
            </a:pPr>
            <a:r>
              <a:rPr lang="en-US" sz="2000" b="1" dirty="0">
                <a:latin typeface="Times New Roman" pitchFamily="18" charset="0"/>
                <a:cs typeface="Times New Roman" pitchFamily="18" charset="0"/>
              </a:rPr>
              <a:t>CPU</a:t>
            </a:r>
            <a:r>
              <a:rPr lang="en-US" sz="2000" dirty="0">
                <a:latin typeface="Times New Roman" pitchFamily="18" charset="0"/>
                <a:cs typeface="Times New Roman" pitchFamily="18" charset="0"/>
              </a:rPr>
              <a:t>: Intel i5 processor with minimum of 7</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generation.</a:t>
            </a:r>
            <a:endParaRPr lang="en-US" sz="2000" b="1" dirty="0">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Ø"/>
            </a:pPr>
            <a:r>
              <a:rPr lang="en-US" sz="2000" b="1" dirty="0">
                <a:latin typeface="Times New Roman" pitchFamily="18" charset="0"/>
                <a:cs typeface="Times New Roman" pitchFamily="18" charset="0"/>
              </a:rPr>
              <a:t>RAM</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Minimum of 4GB.</a:t>
            </a:r>
          </a:p>
          <a:p>
            <a:pPr marL="342900" indent="-342900" algn="just">
              <a:lnSpc>
                <a:spcPct val="150000"/>
              </a:lnSpc>
              <a:buFont typeface="Wingdings" panose="05000000000000000000" pitchFamily="2" charset="2"/>
              <a:buChar char="Ø"/>
            </a:pPr>
            <a:r>
              <a:rPr lang="en-US" sz="2000" b="1" dirty="0">
                <a:latin typeface="Times New Roman" pitchFamily="18" charset="0"/>
                <a:cs typeface="Times New Roman" pitchFamily="18" charset="0"/>
              </a:rPr>
              <a:t>Operating System</a:t>
            </a:r>
            <a:r>
              <a:rPr lang="en-US" sz="2000" dirty="0">
                <a:latin typeface="Times New Roman" pitchFamily="18" charset="0"/>
                <a:cs typeface="Times New Roman" pitchFamily="18" charset="0"/>
              </a:rPr>
              <a:t>: Ubuntu or Microsoft Windows 9 or above.</a:t>
            </a:r>
          </a:p>
          <a:p>
            <a:pPr marL="342900" indent="-342900" algn="just">
              <a:lnSpc>
                <a:spcPct val="150000"/>
              </a:lnSpc>
              <a:buFont typeface="Wingdings" panose="05000000000000000000" pitchFamily="2" charset="2"/>
              <a:buChar char="Ø"/>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Software Requirements:</a:t>
            </a:r>
          </a:p>
          <a:p>
            <a:pPr marL="285750" indent="-28575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Python</a:t>
            </a:r>
          </a:p>
          <a:p>
            <a:pPr marL="285750" indent="-285750" algn="just">
              <a:lnSpc>
                <a:spcPct val="150000"/>
              </a:lnSpc>
              <a:buFont typeface="Wingdings" panose="05000000000000000000" pitchFamily="2" charset="2"/>
              <a:buChar char="Ø"/>
            </a:pPr>
            <a:r>
              <a:rPr lang="en-US" sz="2000" dirty="0" err="1">
                <a:latin typeface="Times New Roman" pitchFamily="18" charset="0"/>
                <a:cs typeface="Times New Roman" pitchFamily="18" charset="0"/>
              </a:rPr>
              <a:t>Jupyter</a:t>
            </a:r>
            <a:r>
              <a:rPr lang="en-US" sz="2000" dirty="0">
                <a:latin typeface="Times New Roman" pitchFamily="18" charset="0"/>
                <a:cs typeface="Times New Roman" pitchFamily="18" charset="0"/>
              </a:rPr>
              <a:t> Notebook or Google </a:t>
            </a:r>
            <a:r>
              <a:rPr lang="en-US" sz="2000" dirty="0" err="1">
                <a:latin typeface="Times New Roman" pitchFamily="18" charset="0"/>
                <a:cs typeface="Times New Roman" pitchFamily="18" charset="0"/>
              </a:rPr>
              <a:t>Colab</a:t>
            </a:r>
            <a:r>
              <a:rPr lang="en-US" sz="2000" dirty="0">
                <a:latin typeface="Times New Roman" pitchFamily="18" charset="0"/>
                <a:cs typeface="Times New Roman" pitchFamily="18" charset="0"/>
              </a:rPr>
              <a:t>.</a:t>
            </a:r>
          </a:p>
          <a:p>
            <a:pPr algn="just">
              <a:lnSpc>
                <a:spcPct val="150000"/>
              </a:lnSpc>
            </a:pPr>
            <a:endParaRPr lang="en-US" sz="1800" b="1" dirty="0">
              <a:latin typeface="Times New Roman" pitchFamily="18" charset="0"/>
              <a:cs typeface="Times New Roman" pitchFamily="18" charset="0"/>
            </a:endParaRPr>
          </a:p>
        </p:txBody>
      </p:sp>
      <p:sp>
        <p:nvSpPr>
          <p:cNvPr id="6" name="Rectangle 6">
            <a:extLst>
              <a:ext uri="{FF2B5EF4-FFF2-40B4-BE49-F238E27FC236}">
                <a16:creationId xmlns:a16="http://schemas.microsoft.com/office/drawing/2014/main" id="{1A6CC792-DB44-91E8-A7A0-8ECB5284E533}"/>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17</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5"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ALGORITHMS IMPLEMENTED</a:t>
            </a:r>
          </a:p>
        </p:txBody>
      </p:sp>
      <p:sp>
        <p:nvSpPr>
          <p:cNvPr id="2" name="TextBox 1">
            <a:extLst>
              <a:ext uri="{FF2B5EF4-FFF2-40B4-BE49-F238E27FC236}">
                <a16:creationId xmlns:a16="http://schemas.microsoft.com/office/drawing/2014/main" id="{68EAF2DB-C508-06A4-A9F8-8CD6D032D598}"/>
              </a:ext>
            </a:extLst>
          </p:cNvPr>
          <p:cNvSpPr txBox="1"/>
          <p:nvPr/>
        </p:nvSpPr>
        <p:spPr>
          <a:xfrm>
            <a:off x="1368180" y="1198250"/>
            <a:ext cx="9757020" cy="5447645"/>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The algorithms implemented in our proposed system are:</a:t>
            </a:r>
          </a:p>
          <a:p>
            <a:pPr marL="285750" indent="-28575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Gradient boosting classifier</a:t>
            </a:r>
          </a:p>
          <a:p>
            <a:pPr marL="285750" indent="-28575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SMOOTEEN methods</a:t>
            </a:r>
          </a:p>
          <a:p>
            <a:pPr algn="just">
              <a:lnSpc>
                <a:spcPct val="150000"/>
              </a:lnSpc>
            </a:pPr>
            <a:r>
              <a:rPr lang="en-IN" sz="2000" b="1" dirty="0">
                <a:latin typeface="Times New Roman" pitchFamily="18" charset="0"/>
                <a:cs typeface="Times New Roman" pitchFamily="18" charset="0"/>
              </a:rPr>
              <a:t>Gradient Boosting Classifier</a:t>
            </a:r>
          </a:p>
          <a:p>
            <a:pPr algn="just">
              <a:lnSpc>
                <a:spcPct val="150000"/>
              </a:lnSpc>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Gradient boosting is a machine learning technique used in regression and classification tasks, among others. It gives a prediction model in the form of an ensemble of weak prediction models, which are typically decision trees. When a decision tree is the weak learner, the resulting algorithm is called gradient-boosted trees; it usually outperforms random forest. A gradient-boosted trees model is built in a stage-wise fashion as in other boosting methods, but it generalizes the other methods by allowing optimization of an arbitrary differentiable loss function.</a:t>
            </a:r>
          </a:p>
          <a:p>
            <a:endParaRPr lang="en-IN" dirty="0"/>
          </a:p>
        </p:txBody>
      </p:sp>
      <p:sp>
        <p:nvSpPr>
          <p:cNvPr id="6" name="Rectangle 6">
            <a:extLst>
              <a:ext uri="{FF2B5EF4-FFF2-40B4-BE49-F238E27FC236}">
                <a16:creationId xmlns:a16="http://schemas.microsoft.com/office/drawing/2014/main" id="{FF90E55E-20E2-7F94-7145-158F126750BC}"/>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18</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5"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ALGORITHMS IMPLEMENTED</a:t>
            </a:r>
          </a:p>
        </p:txBody>
      </p:sp>
      <p:sp>
        <p:nvSpPr>
          <p:cNvPr id="6" name="Rectangle 5"/>
          <p:cNvSpPr/>
          <p:nvPr/>
        </p:nvSpPr>
        <p:spPr>
          <a:xfrm>
            <a:off x="1376708" y="1258355"/>
            <a:ext cx="9739963" cy="5447645"/>
          </a:xfrm>
          <a:prstGeom prst="rect">
            <a:avLst/>
          </a:prstGeom>
        </p:spPr>
        <p:txBody>
          <a:bodyPr wrap="square">
            <a:spAutoFit/>
          </a:bodyPr>
          <a:lstStyle/>
          <a:p>
            <a:pPr algn="l" fontAlgn="base">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SMOTE (Synthetic Minority Oversampling Technique) – Oversampling</a:t>
            </a:r>
          </a:p>
          <a:p>
            <a:pPr marL="285750" indent="-285750" algn="just" fontAlgn="base">
              <a:lnSpc>
                <a:spcPct val="150000"/>
              </a:lnSpc>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SMOTE (synthetic minority oversampling technique) is one of the most commonly used oversampling methods to solve the imbalance problem.</a:t>
            </a:r>
            <a:endParaRPr lang="en-US" sz="2000" dirty="0">
              <a:solidFill>
                <a:srgbClr val="273239"/>
              </a:solidFill>
              <a:latin typeface="Times New Roman" panose="02020603050405020304" pitchFamily="18" charset="0"/>
              <a:cs typeface="Times New Roman" panose="02020603050405020304" pitchFamily="18" charset="0"/>
            </a:endParaRPr>
          </a:p>
          <a:p>
            <a:pPr marL="285750" indent="-285750" algn="just" fontAlgn="base">
              <a:lnSpc>
                <a:spcPct val="150000"/>
              </a:lnSpc>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It aims to balance class distribution by randomly increasing minority class examples by replicating them.</a:t>
            </a:r>
          </a:p>
          <a:p>
            <a:pPr marL="285750" indent="-285750" algn="just" fontAlgn="base">
              <a:lnSpc>
                <a:spcPct val="150000"/>
              </a:lnSpc>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SMOTE synthesizes new minority instances between existing minority instances. It generates the </a:t>
            </a:r>
            <a:r>
              <a:rPr lang="en-US" sz="2000" i="0" dirty="0">
                <a:solidFill>
                  <a:srgbClr val="273239"/>
                </a:solidFill>
                <a:effectLst/>
                <a:latin typeface="Times New Roman" panose="02020603050405020304" pitchFamily="18" charset="0"/>
                <a:cs typeface="Times New Roman" panose="02020603050405020304" pitchFamily="18" charset="0"/>
              </a:rPr>
              <a:t>virtual training records by linear interpolation</a:t>
            </a:r>
            <a:r>
              <a:rPr lang="en-US" sz="2000" b="0" i="0" dirty="0">
                <a:solidFill>
                  <a:srgbClr val="273239"/>
                </a:solidFill>
                <a:effectLst/>
                <a:latin typeface="Times New Roman" panose="02020603050405020304" pitchFamily="18" charset="0"/>
                <a:cs typeface="Times New Roman" panose="02020603050405020304" pitchFamily="18" charset="0"/>
              </a:rPr>
              <a:t> for the minority class.</a:t>
            </a:r>
          </a:p>
          <a:p>
            <a:pPr marL="285750" indent="-285750" algn="just" fontAlgn="base">
              <a:lnSpc>
                <a:spcPct val="150000"/>
              </a:lnSpc>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These synthetic training records are generated by randomly selecting one or more of the k-nearest neighbors for each example in the minority class. </a:t>
            </a:r>
          </a:p>
          <a:p>
            <a:pPr marL="285750" indent="-285750" algn="just" fontAlgn="base">
              <a:lnSpc>
                <a:spcPct val="150000"/>
              </a:lnSpc>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After the oversampling process, the data is reconstructed and several classification models can be applied for the processed data.</a:t>
            </a:r>
          </a:p>
          <a:p>
            <a:pPr algn="just"/>
            <a:endParaRPr lang="en-US"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0041F5C6-E34A-EA54-363D-01226336D5DB}"/>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19</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Content Placeholder 3"/>
          <p:cNvPicPr>
            <a:picLocks/>
          </p:cNvPicPr>
          <p:nvPr/>
        </p:nvPicPr>
        <p:blipFill>
          <a:blip r:embed="rId2"/>
          <a:stretch>
            <a:fillRect/>
          </a:stretch>
        </p:blipFill>
        <p:spPr>
          <a:xfrm>
            <a:off x="414602" y="240190"/>
            <a:ext cx="870000" cy="857232"/>
          </a:xfrm>
          <a:prstGeom prst="rect">
            <a:avLst/>
          </a:prstGeom>
          <a:ln>
            <a:noFill/>
          </a:ln>
        </p:spPr>
      </p:pic>
      <p:sp>
        <p:nvSpPr>
          <p:cNvPr id="1048621" name="Rectangle 5"/>
          <p:cNvSpPr/>
          <p:nvPr/>
        </p:nvSpPr>
        <p:spPr>
          <a:xfrm>
            <a:off x="1431343" y="240190"/>
            <a:ext cx="9709407"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1048627" name="TextBox 9"/>
          <p:cNvSpPr txBox="1"/>
          <p:nvPr/>
        </p:nvSpPr>
        <p:spPr>
          <a:xfrm>
            <a:off x="1431341" y="1362934"/>
            <a:ext cx="6529315" cy="465364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Title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Problem Description</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Abstract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Introduction</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Existing system</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Proposed system</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Literature survey</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Software/Hardware requirements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Algorithms Implemented</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Results</a:t>
            </a:r>
          </a:p>
        </p:txBody>
      </p:sp>
      <p:sp>
        <p:nvSpPr>
          <p:cNvPr id="7" name="Rectangle 6">
            <a:extLst>
              <a:ext uri="{FF2B5EF4-FFF2-40B4-BE49-F238E27FC236}">
                <a16:creationId xmlns:a16="http://schemas.microsoft.com/office/drawing/2014/main" id="{96B15C73-29AF-FA00-E013-FEC6F513A2F2}"/>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5"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RESULTS</a:t>
            </a:r>
          </a:p>
        </p:txBody>
      </p:sp>
      <p:sp>
        <p:nvSpPr>
          <p:cNvPr id="6" name="Rectangle 5"/>
          <p:cNvSpPr/>
          <p:nvPr/>
        </p:nvSpPr>
        <p:spPr>
          <a:xfrm>
            <a:off x="1385237" y="1370323"/>
            <a:ext cx="8885207" cy="1246495"/>
          </a:xfrm>
          <a:prstGeom prst="rect">
            <a:avLst/>
          </a:prstGeom>
        </p:spPr>
        <p:txBody>
          <a:bodyPr wrap="square">
            <a:spAutoFit/>
          </a:bodyPr>
          <a:lstStyle/>
          <a:p>
            <a:pPr algn="l" fontAlgn="base">
              <a:lnSpc>
                <a:spcPct val="150000"/>
              </a:lnSpc>
            </a:pPr>
            <a:r>
              <a:rPr lang="en-US" sz="2000" dirty="0">
                <a:solidFill>
                  <a:srgbClr val="273239"/>
                </a:solidFill>
                <a:latin typeface="Times New Roman" panose="02020603050405020304" pitchFamily="18" charset="0"/>
                <a:cs typeface="Times New Roman" panose="02020603050405020304" pitchFamily="18" charset="0"/>
              </a:rPr>
              <a:t>The output screens of our work are shown below</a:t>
            </a:r>
          </a:p>
          <a:p>
            <a:pPr algn="l" fontAlgn="base">
              <a:lnSpc>
                <a:spcPct val="150000"/>
              </a:lnSpc>
            </a:pPr>
            <a:endParaRPr lang="en-US" sz="1800" i="0" dirty="0">
              <a:solidFill>
                <a:srgbClr val="273239"/>
              </a:solidFill>
              <a:effectLst/>
              <a:latin typeface="Times New Roman" panose="020206030504050203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pic>
        <p:nvPicPr>
          <p:cNvPr id="7" name="image4.png">
            <a:extLst>
              <a:ext uri="{FF2B5EF4-FFF2-40B4-BE49-F238E27FC236}">
                <a16:creationId xmlns:a16="http://schemas.microsoft.com/office/drawing/2014/main" id="{9D3E1B95-EEAD-B091-434E-A9C9F13CBFBF}"/>
              </a:ext>
            </a:extLst>
          </p:cNvPr>
          <p:cNvPicPr/>
          <p:nvPr/>
        </p:nvPicPr>
        <p:blipFill>
          <a:blip r:embed="rId3"/>
          <a:srcRect/>
          <a:stretch>
            <a:fillRect/>
          </a:stretch>
        </p:blipFill>
        <p:spPr>
          <a:xfrm>
            <a:off x="3341650" y="1970487"/>
            <a:ext cx="4972379" cy="4258721"/>
          </a:xfrm>
          <a:prstGeom prst="rect">
            <a:avLst/>
          </a:prstGeom>
          <a:ln/>
        </p:spPr>
      </p:pic>
      <p:sp>
        <p:nvSpPr>
          <p:cNvPr id="8" name="Rectangle 6">
            <a:extLst>
              <a:ext uri="{FF2B5EF4-FFF2-40B4-BE49-F238E27FC236}">
                <a16:creationId xmlns:a16="http://schemas.microsoft.com/office/drawing/2014/main" id="{7E33A5BF-68B9-2F46-C517-5B3933AD4D50}"/>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20</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10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5"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RESULTS</a:t>
            </a:r>
          </a:p>
        </p:txBody>
      </p:sp>
      <p:sp>
        <p:nvSpPr>
          <p:cNvPr id="6" name="Rectangle 5"/>
          <p:cNvSpPr/>
          <p:nvPr/>
        </p:nvSpPr>
        <p:spPr>
          <a:xfrm>
            <a:off x="1393094" y="1035623"/>
            <a:ext cx="9732106" cy="1843069"/>
          </a:xfrm>
          <a:prstGeom prst="rect">
            <a:avLst/>
          </a:prstGeom>
        </p:spPr>
        <p:txBody>
          <a:bodyPr wrap="square">
            <a:spAutoFit/>
          </a:bodyPr>
          <a:lstStyle/>
          <a:p>
            <a:pPr algn="just" fontAlgn="base">
              <a:lnSpc>
                <a:spcPct val="150000"/>
              </a:lnSpc>
            </a:pPr>
            <a:r>
              <a:rPr lang="en-US" sz="2000" dirty="0">
                <a:solidFill>
                  <a:srgbClr val="273239"/>
                </a:solidFill>
                <a:latin typeface="Times New Roman" panose="02020603050405020304" pitchFamily="18" charset="0"/>
                <a:cs typeface="Times New Roman" panose="02020603050405020304" pitchFamily="18" charset="0"/>
              </a:rPr>
              <a:t>The above screen shows the initial GUI with some default values and it is created using the </a:t>
            </a:r>
            <a:r>
              <a:rPr lang="en-US" sz="2000" dirty="0" err="1">
                <a:solidFill>
                  <a:srgbClr val="273239"/>
                </a:solidFill>
                <a:latin typeface="Times New Roman" panose="02020603050405020304" pitchFamily="18" charset="0"/>
                <a:cs typeface="Times New Roman" panose="02020603050405020304" pitchFamily="18" charset="0"/>
              </a:rPr>
              <a:t>tkinter</a:t>
            </a:r>
            <a:r>
              <a:rPr lang="en-US" sz="2000" dirty="0">
                <a:solidFill>
                  <a:srgbClr val="273239"/>
                </a:solidFill>
                <a:latin typeface="Times New Roman" panose="02020603050405020304" pitchFamily="18" charset="0"/>
                <a:cs typeface="Times New Roman" panose="02020603050405020304" pitchFamily="18" charset="0"/>
              </a:rPr>
              <a:t> module. This UI serves as a front end for our model at the back end. In the next step ,we enter some random values as an input to the model as follows.</a:t>
            </a:r>
          </a:p>
          <a:p>
            <a:pPr algn="just" fontAlgn="base">
              <a:lnSpc>
                <a:spcPct val="150000"/>
              </a:lnSpc>
            </a:pPr>
            <a:endParaRPr lang="en-US" dirty="0">
              <a:solidFill>
                <a:srgbClr val="273239"/>
              </a:solidFill>
              <a:latin typeface="Times New Roman" panose="02020603050405020304" pitchFamily="18" charset="0"/>
              <a:cs typeface="Times New Roman" panose="02020603050405020304" pitchFamily="18" charset="0"/>
            </a:endParaRPr>
          </a:p>
        </p:txBody>
      </p:sp>
      <p:pic>
        <p:nvPicPr>
          <p:cNvPr id="8" name="image3.png">
            <a:extLst>
              <a:ext uri="{FF2B5EF4-FFF2-40B4-BE49-F238E27FC236}">
                <a16:creationId xmlns:a16="http://schemas.microsoft.com/office/drawing/2014/main" id="{2D017751-433C-6772-83CD-C84D75C2A021}"/>
              </a:ext>
            </a:extLst>
          </p:cNvPr>
          <p:cNvPicPr/>
          <p:nvPr/>
        </p:nvPicPr>
        <p:blipFill>
          <a:blip r:embed="rId3"/>
          <a:srcRect/>
          <a:stretch>
            <a:fillRect/>
          </a:stretch>
        </p:blipFill>
        <p:spPr>
          <a:xfrm>
            <a:off x="3632117" y="2481943"/>
            <a:ext cx="4419600" cy="4021088"/>
          </a:xfrm>
          <a:prstGeom prst="rect">
            <a:avLst/>
          </a:prstGeom>
          <a:ln/>
        </p:spPr>
      </p:pic>
      <p:sp>
        <p:nvSpPr>
          <p:cNvPr id="7" name="Rectangle 6">
            <a:extLst>
              <a:ext uri="{FF2B5EF4-FFF2-40B4-BE49-F238E27FC236}">
                <a16:creationId xmlns:a16="http://schemas.microsoft.com/office/drawing/2014/main" id="{8A4E52DC-DDCE-F20A-F073-AEABAA7392A7}"/>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21</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07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5"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RESULTS</a:t>
            </a:r>
          </a:p>
        </p:txBody>
      </p:sp>
      <p:sp>
        <p:nvSpPr>
          <p:cNvPr id="6" name="Rectangle 5"/>
          <p:cNvSpPr/>
          <p:nvPr/>
        </p:nvSpPr>
        <p:spPr>
          <a:xfrm>
            <a:off x="1368180" y="1124267"/>
            <a:ext cx="9757020" cy="276639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above screen for the given inputs the output is “This customer is likely to be continue!” which tells us the customer will not churn.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was tested with both known and unknown inputs and an accuracy of 96% was achieved for this model.</a:t>
            </a:r>
          </a:p>
          <a:p>
            <a:pPr marL="285750" indent="-28575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fontAlgn="base">
              <a:lnSpc>
                <a:spcPct val="150000"/>
              </a:lnSpc>
            </a:pPr>
            <a:endParaRPr lang="en-US" dirty="0">
              <a:solidFill>
                <a:srgbClr val="273239"/>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C2792C4-28C8-3881-59BF-29D43DB9FCF5}"/>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22</a:t>
            </a:r>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2A4B4B-186F-665E-A38F-96F313FA9514}"/>
              </a:ext>
            </a:extLst>
          </p:cNvPr>
          <p:cNvPicPr>
            <a:picLocks noChangeAspect="1"/>
          </p:cNvPicPr>
          <p:nvPr/>
        </p:nvPicPr>
        <p:blipFill>
          <a:blip r:embed="rId3"/>
          <a:stretch>
            <a:fillRect/>
          </a:stretch>
        </p:blipFill>
        <p:spPr>
          <a:xfrm>
            <a:off x="3273311" y="3363686"/>
            <a:ext cx="4928297" cy="2691882"/>
          </a:xfrm>
          <a:prstGeom prst="rect">
            <a:avLst/>
          </a:prstGeom>
        </p:spPr>
      </p:pic>
    </p:spTree>
    <p:extLst>
      <p:ext uri="{BB962C8B-B14F-4D97-AF65-F5344CB8AC3E}">
        <p14:creationId xmlns:p14="http://schemas.microsoft.com/office/powerpoint/2010/main" val="180331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598"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FUTURE SCOPE AND CONCLUSION</a:t>
            </a:r>
          </a:p>
        </p:txBody>
      </p:sp>
      <p:sp>
        <p:nvSpPr>
          <p:cNvPr id="1048600" name="TextBox 8"/>
          <p:cNvSpPr txBox="1"/>
          <p:nvPr/>
        </p:nvSpPr>
        <p:spPr>
          <a:xfrm>
            <a:off x="1266846" y="1243189"/>
            <a:ext cx="9858354" cy="511531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Telecommunication industry has suffered from high churn rates and immense churning loss. Although the business loss is unavoidable, churn can still be managed and kept at an acceptable level. Good methods need to be developed and existing methods have to be enhanced to prevent the telecommunication industry from facing challenges. We found that the accuracy achieved with Gradient Boosting is higher than the other techniques which clearly states that it is an efficient technique. </a:t>
            </a:r>
          </a:p>
          <a:p>
            <a:pPr algn="just">
              <a:lnSpc>
                <a:spcPct val="150000"/>
              </a:lnSpc>
            </a:pPr>
            <a:r>
              <a:rPr lang="en-US" sz="2000" dirty="0">
                <a:latin typeface="Times New Roman" panose="02020603050405020304" pitchFamily="18" charset="0"/>
                <a:cs typeface="Times New Roman" panose="02020603050405020304" pitchFamily="18" charset="0"/>
              </a:rPr>
              <a:t>	The future scope of this problem will use hybrid classification techniques to point out the existing association between churn prediction and customer lifetime value. The retention policies need to be considered by selecting appropriate variables from the dataset. The passive and the dynamic nature of the industry ensure that data mining has become an increasingly significant aspect in the telecommunication industry prospect.</a:t>
            </a:r>
            <a:endParaRPr lang="en-IN" sz="2000" dirty="0">
              <a:latin typeface="Times New Roman" pitchFamily="18" charset="0"/>
              <a:cs typeface="Times New Roman" pitchFamily="18" charset="0"/>
            </a:endParaRPr>
          </a:p>
        </p:txBody>
      </p:sp>
      <p:sp>
        <p:nvSpPr>
          <p:cNvPr id="6" name="Rectangle 6">
            <a:extLst>
              <a:ext uri="{FF2B5EF4-FFF2-40B4-BE49-F238E27FC236}">
                <a16:creationId xmlns:a16="http://schemas.microsoft.com/office/drawing/2014/main" id="{A19FED89-F204-EE19-2376-DE0B00A9E584}"/>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23</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06"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p>
        </p:txBody>
      </p:sp>
      <p:sp>
        <p:nvSpPr>
          <p:cNvPr id="1048608" name="TextBox 7"/>
          <p:cNvSpPr txBox="1"/>
          <p:nvPr/>
        </p:nvSpPr>
        <p:spPr>
          <a:xfrm>
            <a:off x="2772052" y="3292395"/>
            <a:ext cx="6094520" cy="784830"/>
          </a:xfrm>
          <a:prstGeom prst="rect">
            <a:avLst/>
          </a:prstGeom>
          <a:noFill/>
          <a:ln>
            <a:solidFill>
              <a:schemeClr val="bg1"/>
            </a:solidFill>
          </a:ln>
        </p:spPr>
        <p:txBody>
          <a:bodyPr wrap="square">
            <a:spAutoFit/>
          </a:bodyPr>
          <a:lstStyle/>
          <a:p>
            <a:pPr algn="ctr"/>
            <a:r>
              <a:rPr lang="en-US" sz="4500" b="1" dirty="0">
                <a:latin typeface="Times New Roman" panose="02020603050405020304" pitchFamily="18" charset="0"/>
                <a:cs typeface="Times New Roman" panose="02020603050405020304" pitchFamily="18" charset="0"/>
              </a:rPr>
              <a:t>Any queries?</a:t>
            </a:r>
            <a:endParaRPr lang="en-IN" sz="4500" dirty="0">
              <a:latin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F196C4F2-59E2-556E-FDEF-B05B0DE72AB5}"/>
              </a:ext>
            </a:extLst>
          </p:cNvPr>
          <p:cNvSpPr/>
          <p:nvPr/>
        </p:nvSpPr>
        <p:spPr>
          <a:xfrm>
            <a:off x="302092" y="6474946"/>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24</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06" name="Rectangle 3"/>
          <p:cNvSpPr/>
          <p:nvPr/>
        </p:nvSpPr>
        <p:spPr>
          <a:xfrm>
            <a:off x="1368180" y="240190"/>
            <a:ext cx="9757020"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p>
        </p:txBody>
      </p:sp>
      <p:sp>
        <p:nvSpPr>
          <p:cNvPr id="1048608" name="TextBox 7"/>
          <p:cNvSpPr txBox="1"/>
          <p:nvPr/>
        </p:nvSpPr>
        <p:spPr>
          <a:xfrm>
            <a:off x="2772052" y="3292395"/>
            <a:ext cx="6094520" cy="784830"/>
          </a:xfrm>
          <a:prstGeom prst="rect">
            <a:avLst/>
          </a:prstGeom>
          <a:noFill/>
          <a:ln>
            <a:solidFill>
              <a:schemeClr val="bg1"/>
            </a:solidFill>
          </a:ln>
        </p:spPr>
        <p:txBody>
          <a:bodyPr wrap="square">
            <a:spAutoFit/>
          </a:bodyPr>
          <a:lstStyle/>
          <a:p>
            <a:pPr algn="ctr"/>
            <a:r>
              <a:rPr lang="en-US" sz="4500" b="1" dirty="0">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A44C80C7-1F12-5C5F-B9F6-429C198028F0}"/>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25</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79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p:cNvPicPr>
            <a:picLocks/>
          </p:cNvPicPr>
          <p:nvPr/>
        </p:nvPicPr>
        <p:blipFill>
          <a:blip r:embed="rId2"/>
          <a:stretch>
            <a:fillRect/>
          </a:stretch>
        </p:blipFill>
        <p:spPr>
          <a:xfrm>
            <a:off x="414602" y="240190"/>
            <a:ext cx="870000" cy="857232"/>
          </a:xfrm>
          <a:prstGeom prst="rect">
            <a:avLst/>
          </a:prstGeom>
          <a:ln>
            <a:noFill/>
          </a:ln>
        </p:spPr>
      </p:pic>
      <p:sp>
        <p:nvSpPr>
          <p:cNvPr id="1048633" name="Rectangle 5"/>
          <p:cNvSpPr/>
          <p:nvPr/>
        </p:nvSpPr>
        <p:spPr>
          <a:xfrm>
            <a:off x="1431344" y="240190"/>
            <a:ext cx="9693856"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TITLE</a:t>
            </a:r>
            <a:endParaRPr lang="en-IN" sz="3600" b="1" dirty="0">
              <a:latin typeface="Times New Roman" panose="02020603050405020304" pitchFamily="18" charset="0"/>
              <a:cs typeface="Times New Roman" panose="02020603050405020304" pitchFamily="18" charset="0"/>
            </a:endParaRPr>
          </a:p>
        </p:txBody>
      </p:sp>
      <p:sp>
        <p:nvSpPr>
          <p:cNvPr id="1048635" name="TextBox 11"/>
          <p:cNvSpPr txBox="1"/>
          <p:nvPr/>
        </p:nvSpPr>
        <p:spPr>
          <a:xfrm>
            <a:off x="2133599" y="2828835"/>
            <a:ext cx="7040656" cy="447041"/>
          </a:xfrm>
          <a:prstGeom prst="rect">
            <a:avLst/>
          </a:prstGeom>
          <a:noFill/>
        </p:spPr>
        <p:txBody>
          <a:bodyPr wrap="square">
            <a:spAutoFit/>
          </a:bodyPr>
          <a:lstStyle/>
          <a:p>
            <a:pPr algn="just"/>
            <a:endParaRPr lang="en-IN" sz="2400" spc="-1" dirty="0">
              <a:solidFill>
                <a:srgbClr val="000000"/>
              </a:solidFill>
              <a:latin typeface="Times New Roman" panose="02020603050405020304" pitchFamily="18" charset="0"/>
              <a:ea typeface="Noto Sans CJK SC Regular"/>
              <a:cs typeface="Times New Roman" panose="02020603050405020304" pitchFamily="18" charset="0"/>
            </a:endParaRPr>
          </a:p>
        </p:txBody>
      </p:sp>
      <p:sp>
        <p:nvSpPr>
          <p:cNvPr id="1048637" name="TextBox 1048636"/>
          <p:cNvSpPr txBox="1"/>
          <p:nvPr/>
        </p:nvSpPr>
        <p:spPr>
          <a:xfrm rot="279845">
            <a:off x="2728221" y="3315031"/>
            <a:ext cx="7015574" cy="269242"/>
          </a:xfrm>
          <a:prstGeom prst="rect">
            <a:avLst/>
          </a:prstGeom>
        </p:spPr>
        <p:txBody>
          <a:bodyPr wrap="square" rtlCol="0">
            <a:spAutoFit/>
          </a:bodyPr>
          <a:lstStyle/>
          <a:p>
            <a:pPr algn="ctr">
              <a:lnSpc>
                <a:spcPct val="100000"/>
              </a:lnSpc>
              <a:spcBef>
                <a:spcPts val="2400"/>
              </a:spcBef>
              <a:spcAft>
                <a:spcPts val="600"/>
              </a:spcAft>
            </a:pPr>
            <a:r>
              <a:rPr lang="en-IN" sz="1200" b="0" i="0">
                <a:solidFill>
                  <a:srgbClr val="000000"/>
                </a:solidFill>
                <a:latin typeface="Times New Roman"/>
                <a:ea typeface="Times New Roman"/>
                <a:cs typeface="Times New Roman"/>
              </a:rPr>
              <a:t> </a:t>
            </a:r>
          </a:p>
        </p:txBody>
      </p:sp>
      <p:sp>
        <p:nvSpPr>
          <p:cNvPr id="1048639" name="TextBox 1048638"/>
          <p:cNvSpPr txBox="1"/>
          <p:nvPr/>
        </p:nvSpPr>
        <p:spPr>
          <a:xfrm rot="183821">
            <a:off x="2083566" y="3302000"/>
            <a:ext cx="8123962" cy="269240"/>
          </a:xfrm>
          <a:prstGeom prst="rect">
            <a:avLst/>
          </a:prstGeom>
        </p:spPr>
        <p:txBody>
          <a:bodyPr wrap="square" rtlCol="0">
            <a:spAutoFit/>
          </a:bodyPr>
          <a:lstStyle/>
          <a:p>
            <a:pPr algn="ctr">
              <a:lnSpc>
                <a:spcPct val="100000"/>
              </a:lnSpc>
              <a:spcBef>
                <a:spcPts val="2400"/>
              </a:spcBef>
              <a:spcAft>
                <a:spcPts val="600"/>
              </a:spcAft>
            </a:pPr>
            <a:r>
              <a:rPr lang="en-IN" sz="1200" b="0" i="0">
                <a:solidFill>
                  <a:srgbClr val="000000"/>
                </a:solidFill>
                <a:latin typeface="Times New Roman"/>
                <a:ea typeface="Times New Roman"/>
                <a:cs typeface="Times New Roman"/>
              </a:rPr>
              <a:t> </a:t>
            </a:r>
          </a:p>
        </p:txBody>
      </p:sp>
      <p:sp>
        <p:nvSpPr>
          <p:cNvPr id="11" name="Rectangle 10"/>
          <p:cNvSpPr/>
          <p:nvPr/>
        </p:nvSpPr>
        <p:spPr>
          <a:xfrm>
            <a:off x="1131413" y="2556858"/>
            <a:ext cx="9906000" cy="1323439"/>
          </a:xfrm>
          <a:prstGeom prst="rect">
            <a:avLst/>
          </a:prstGeom>
        </p:spPr>
        <p:txBody>
          <a:bodyPr wrap="square">
            <a:spAutoFit/>
          </a:bodyPr>
          <a:lstStyle/>
          <a:p>
            <a:pPr algn="ctr"/>
            <a:r>
              <a:rPr lang="en-US" sz="4000" dirty="0">
                <a:solidFill>
                  <a:srgbClr val="000000"/>
                </a:solidFill>
                <a:latin typeface="Times New Roman" pitchFamily="18" charset="0"/>
                <a:cs typeface="Times New Roman" pitchFamily="18" charset="0"/>
              </a:rPr>
              <a:t>Customer Churn Prediction using Machine Learning</a:t>
            </a:r>
          </a:p>
        </p:txBody>
      </p:sp>
      <p:sp>
        <p:nvSpPr>
          <p:cNvPr id="9" name="Rectangle 6">
            <a:extLst>
              <a:ext uri="{FF2B5EF4-FFF2-40B4-BE49-F238E27FC236}">
                <a16:creationId xmlns:a16="http://schemas.microsoft.com/office/drawing/2014/main" id="{F750FA95-1971-22D7-91B0-182BFE87DE59}"/>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3</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3"/>
          <p:cNvPicPr>
            <a:picLocks/>
          </p:cNvPicPr>
          <p:nvPr/>
        </p:nvPicPr>
        <p:blipFill>
          <a:blip r:embed="rId2"/>
          <a:stretch>
            <a:fillRect/>
          </a:stretch>
        </p:blipFill>
        <p:spPr>
          <a:xfrm>
            <a:off x="414602" y="240190"/>
            <a:ext cx="870000" cy="857232"/>
          </a:xfrm>
          <a:prstGeom prst="rect">
            <a:avLst/>
          </a:prstGeom>
          <a:ln>
            <a:noFill/>
          </a:ln>
        </p:spPr>
      </p:pic>
      <p:sp>
        <p:nvSpPr>
          <p:cNvPr id="1048633" name="Rectangle 5"/>
          <p:cNvSpPr/>
          <p:nvPr/>
        </p:nvSpPr>
        <p:spPr>
          <a:xfrm>
            <a:off x="1431343" y="240190"/>
            <a:ext cx="9693855"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PROBLEM DESCRIPTION</a:t>
            </a:r>
            <a:endParaRPr lang="en-IN" sz="3600" b="1" dirty="0">
              <a:latin typeface="Times New Roman" panose="02020603050405020304" pitchFamily="18" charset="0"/>
              <a:cs typeface="Times New Roman" panose="02020603050405020304" pitchFamily="18" charset="0"/>
            </a:endParaRPr>
          </a:p>
        </p:txBody>
      </p:sp>
      <p:sp>
        <p:nvSpPr>
          <p:cNvPr id="1048635" name="TextBox 11"/>
          <p:cNvSpPr txBox="1"/>
          <p:nvPr/>
        </p:nvSpPr>
        <p:spPr>
          <a:xfrm>
            <a:off x="2133599" y="2828835"/>
            <a:ext cx="7040656" cy="447041"/>
          </a:xfrm>
          <a:prstGeom prst="rect">
            <a:avLst/>
          </a:prstGeom>
          <a:noFill/>
        </p:spPr>
        <p:txBody>
          <a:bodyPr wrap="square">
            <a:spAutoFit/>
          </a:bodyPr>
          <a:lstStyle/>
          <a:p>
            <a:pPr algn="just"/>
            <a:endParaRPr lang="en-IN" sz="2400" spc="-1" dirty="0">
              <a:solidFill>
                <a:srgbClr val="000000"/>
              </a:solidFill>
              <a:latin typeface="Times New Roman" panose="02020603050405020304" pitchFamily="18" charset="0"/>
              <a:ea typeface="Noto Sans CJK SC Regular"/>
              <a:cs typeface="Times New Roman" panose="02020603050405020304" pitchFamily="18" charset="0"/>
            </a:endParaRPr>
          </a:p>
        </p:txBody>
      </p:sp>
      <p:sp>
        <p:nvSpPr>
          <p:cNvPr id="1048637" name="TextBox 1048636"/>
          <p:cNvSpPr txBox="1"/>
          <p:nvPr/>
        </p:nvSpPr>
        <p:spPr>
          <a:xfrm rot="279845">
            <a:off x="2728221" y="3315031"/>
            <a:ext cx="7015574" cy="269242"/>
          </a:xfrm>
          <a:prstGeom prst="rect">
            <a:avLst/>
          </a:prstGeom>
        </p:spPr>
        <p:txBody>
          <a:bodyPr wrap="square" rtlCol="0">
            <a:spAutoFit/>
          </a:bodyPr>
          <a:lstStyle/>
          <a:p>
            <a:pPr algn="ctr">
              <a:lnSpc>
                <a:spcPct val="100000"/>
              </a:lnSpc>
              <a:spcBef>
                <a:spcPts val="2400"/>
              </a:spcBef>
              <a:spcAft>
                <a:spcPts val="600"/>
              </a:spcAft>
            </a:pPr>
            <a:r>
              <a:rPr lang="en-IN" sz="1200" b="0" i="0">
                <a:solidFill>
                  <a:srgbClr val="000000"/>
                </a:solidFill>
                <a:latin typeface="Times New Roman"/>
                <a:ea typeface="Times New Roman"/>
                <a:cs typeface="Times New Roman"/>
              </a:rPr>
              <a:t> </a:t>
            </a:r>
          </a:p>
        </p:txBody>
      </p:sp>
      <p:sp>
        <p:nvSpPr>
          <p:cNvPr id="1048639" name="TextBox 1048638"/>
          <p:cNvSpPr txBox="1"/>
          <p:nvPr/>
        </p:nvSpPr>
        <p:spPr>
          <a:xfrm rot="183821">
            <a:off x="2083566" y="3302000"/>
            <a:ext cx="8123962" cy="269240"/>
          </a:xfrm>
          <a:prstGeom prst="rect">
            <a:avLst/>
          </a:prstGeom>
        </p:spPr>
        <p:txBody>
          <a:bodyPr wrap="square" rtlCol="0">
            <a:spAutoFit/>
          </a:bodyPr>
          <a:lstStyle/>
          <a:p>
            <a:pPr algn="ctr">
              <a:lnSpc>
                <a:spcPct val="100000"/>
              </a:lnSpc>
              <a:spcBef>
                <a:spcPts val="2400"/>
              </a:spcBef>
              <a:spcAft>
                <a:spcPts val="600"/>
              </a:spcAft>
            </a:pPr>
            <a:r>
              <a:rPr lang="en-IN" sz="1200" b="0" i="0">
                <a:solidFill>
                  <a:srgbClr val="000000"/>
                </a:solidFill>
                <a:latin typeface="Times New Roman"/>
                <a:ea typeface="Times New Roman"/>
                <a:cs typeface="Times New Roman"/>
              </a:rPr>
              <a:t> </a:t>
            </a:r>
          </a:p>
        </p:txBody>
      </p:sp>
      <p:sp>
        <p:nvSpPr>
          <p:cNvPr id="2" name="TextBox 1">
            <a:extLst>
              <a:ext uri="{FF2B5EF4-FFF2-40B4-BE49-F238E27FC236}">
                <a16:creationId xmlns:a16="http://schemas.microsoft.com/office/drawing/2014/main" id="{A6334DCB-F90E-F38E-BE71-0ACA76A68819}"/>
              </a:ext>
            </a:extLst>
          </p:cNvPr>
          <p:cNvSpPr txBox="1"/>
          <p:nvPr/>
        </p:nvSpPr>
        <p:spPr>
          <a:xfrm>
            <a:off x="1431343" y="1425662"/>
            <a:ext cx="9693856" cy="28063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Customer churn is a major problem and one of the most important concerns for large companies. Due to the direct effect on the revenues of the companies, especially in the telecom field, companies are seeking to develop means to predict potential customer to churn. </a:t>
            </a:r>
          </a:p>
          <a:p>
            <a:pPr marL="285750" indent="-28575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Therefore, finding factors that increase customer churn is important to take necessary actions to reduce this churn. </a:t>
            </a:r>
            <a:endParaRPr lang="en-IN" sz="2000" dirty="0"/>
          </a:p>
        </p:txBody>
      </p:sp>
      <p:sp>
        <p:nvSpPr>
          <p:cNvPr id="9" name="Rectangle 6">
            <a:extLst>
              <a:ext uri="{FF2B5EF4-FFF2-40B4-BE49-F238E27FC236}">
                <a16:creationId xmlns:a16="http://schemas.microsoft.com/office/drawing/2014/main" id="{8D427EEE-AF4E-673A-1F04-31B3477F59D1}"/>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4</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7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Content Placeholder 3"/>
          <p:cNvPicPr>
            <a:picLocks/>
          </p:cNvPicPr>
          <p:nvPr/>
        </p:nvPicPr>
        <p:blipFill>
          <a:blip r:embed="rId2"/>
          <a:stretch>
            <a:fillRect/>
          </a:stretch>
        </p:blipFill>
        <p:spPr>
          <a:xfrm>
            <a:off x="290506" y="154090"/>
            <a:ext cx="870000" cy="857232"/>
          </a:xfrm>
          <a:prstGeom prst="rect">
            <a:avLst/>
          </a:prstGeom>
          <a:ln>
            <a:noFill/>
          </a:ln>
        </p:spPr>
      </p:pic>
      <p:sp>
        <p:nvSpPr>
          <p:cNvPr id="1048641" name="Rectangle 3"/>
          <p:cNvSpPr/>
          <p:nvPr/>
        </p:nvSpPr>
        <p:spPr>
          <a:xfrm>
            <a:off x="1341845" y="154090"/>
            <a:ext cx="9791814" cy="857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CE41500-EF75-6E7F-F69E-969F28810673}"/>
              </a:ext>
            </a:extLst>
          </p:cNvPr>
          <p:cNvSpPr txBox="1"/>
          <p:nvPr/>
        </p:nvSpPr>
        <p:spPr>
          <a:xfrm>
            <a:off x="1341845" y="1394926"/>
            <a:ext cx="9791815" cy="5016758"/>
          </a:xfrm>
          <a:prstGeom prst="rect">
            <a:avLst/>
          </a:prstGeom>
          <a:noFill/>
        </p:spPr>
        <p:txBody>
          <a:bodyPr wrap="square" rtlCol="0">
            <a:spAutoFit/>
          </a:bodyPr>
          <a:lstStyle/>
          <a:p>
            <a:pPr algn="just">
              <a:lnSpc>
                <a:spcPct val="150000"/>
              </a:lnSpc>
            </a:pPr>
            <a:r>
              <a:rPr lang="en-IN" sz="2000" dirty="0">
                <a:latin typeface="Times New Roman" pitchFamily="18" charset="0"/>
                <a:cs typeface="Times New Roman" pitchFamily="18" charset="0"/>
              </a:rPr>
              <a:t>The customer churn prediction is one of the challenging problems in the telecom industry. With the advancement in the field of machine learning and artificial intelligence, the possibilities to predict customer churn has increased significantly. The key to unlock solutions to this problem is by forecasting the customers which are at risk of churning The main contribution of our work is to develop a churn prediction model which assists telecom operators to predict customers who are most likely subject to churn.</a:t>
            </a:r>
            <a:r>
              <a:rPr lang="en-US" sz="2000" dirty="0">
                <a:latin typeface="Times New Roman" pitchFamily="18" charset="0"/>
                <a:cs typeface="Times New Roman" pitchFamily="18" charset="0"/>
              </a:rPr>
              <a:t> The proposed churn prediction model is evaluated using metrics, such as accuracy, precision, recall, </a:t>
            </a:r>
            <a:r>
              <a:rPr lang="en-US" sz="2000" dirty="0" err="1">
                <a:latin typeface="Times New Roman" pitchFamily="18" charset="0"/>
                <a:cs typeface="Times New Roman" pitchFamily="18" charset="0"/>
              </a:rPr>
              <a:t>fmeasure</a:t>
            </a:r>
            <a:r>
              <a:rPr lang="en-US" sz="2000" dirty="0">
                <a:latin typeface="Times New Roman" pitchFamily="18" charset="0"/>
                <a:cs typeface="Times New Roman" pitchFamily="18" charset="0"/>
              </a:rPr>
              <a:t>, and receiving operating characteristics (ROC) area. The results reveal that the proposed churn prediction model produced better churn classification with an accuracy of 96% using the Gradient Boosting algorithm.</a:t>
            </a:r>
          </a:p>
          <a:p>
            <a:pPr algn="just"/>
            <a:endParaRPr lang="en-IN" sz="2000" dirty="0"/>
          </a:p>
        </p:txBody>
      </p:sp>
      <p:sp>
        <p:nvSpPr>
          <p:cNvPr id="6" name="Rectangle 6">
            <a:extLst>
              <a:ext uri="{FF2B5EF4-FFF2-40B4-BE49-F238E27FC236}">
                <a16:creationId xmlns:a16="http://schemas.microsoft.com/office/drawing/2014/main" id="{ECAEE550-0EED-3956-C827-5F57155BBC94}"/>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5</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Content Placeholder 3"/>
          <p:cNvPicPr>
            <a:picLocks/>
          </p:cNvPicPr>
          <p:nvPr/>
        </p:nvPicPr>
        <p:blipFill>
          <a:blip r:embed="rId3"/>
          <a:stretch>
            <a:fillRect/>
          </a:stretch>
        </p:blipFill>
        <p:spPr>
          <a:xfrm>
            <a:off x="396846" y="240190"/>
            <a:ext cx="870000" cy="857232"/>
          </a:xfrm>
          <a:prstGeom prst="rect">
            <a:avLst/>
          </a:prstGeom>
          <a:ln>
            <a:noFill/>
          </a:ln>
        </p:spPr>
      </p:pic>
      <p:sp>
        <p:nvSpPr>
          <p:cNvPr id="1048647" name="Rectangle 3"/>
          <p:cNvSpPr/>
          <p:nvPr/>
        </p:nvSpPr>
        <p:spPr>
          <a:xfrm>
            <a:off x="1412446" y="240190"/>
            <a:ext cx="9721214" cy="857232"/>
          </a:xfrm>
          <a:prstGeom prst="rect">
            <a:avLst/>
          </a:prstGeom>
          <a:solidFill>
            <a:srgbClr val="0070C0"/>
          </a:solidFill>
          <a:ln w="19050" cap="rnd" cmpd="sng" algn="ctr">
            <a:solidFill>
              <a:schemeClr val="bg1"/>
            </a:solidFill>
            <a:prstDash val="solid"/>
          </a:ln>
        </p:spPr>
        <p:txBody>
          <a:bodyPr rtlCol="0" anchor="ctr"/>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rgbClr val="FFFFFF"/>
                </a:solidFill>
                <a:latin typeface="+mn-lt"/>
                <a:ea typeface="+mn-ea"/>
                <a:cs typeface="+mn-cs"/>
              </a:defRPr>
            </a:lvl2pPr>
            <a:lvl3pPr marL="914400" algn="l" defTabSz="457200" rtl="0" eaLnBrk="1" latinLnBrk="0" hangingPunct="1">
              <a:defRPr sz="1800" kern="1200">
                <a:solidFill>
                  <a:srgbClr val="FFFFFF"/>
                </a:solidFill>
                <a:latin typeface="+mn-lt"/>
                <a:ea typeface="+mn-ea"/>
                <a:cs typeface="+mn-cs"/>
              </a:defRPr>
            </a:lvl3pPr>
            <a:lvl4pPr marL="1371600" algn="l" defTabSz="457200" rtl="0" eaLnBrk="1" latinLnBrk="0" hangingPunct="1">
              <a:defRPr sz="1800" kern="1200">
                <a:solidFill>
                  <a:srgbClr val="FFFFFF"/>
                </a:solidFill>
                <a:latin typeface="+mn-lt"/>
                <a:ea typeface="+mn-ea"/>
                <a:cs typeface="+mn-cs"/>
              </a:defRPr>
            </a:lvl4pPr>
            <a:lvl5pPr marL="1828800" algn="l" defTabSz="457200" rtl="0" eaLnBrk="1" latinLnBrk="0" hangingPunct="1">
              <a:defRPr sz="1800" kern="1200">
                <a:solidFill>
                  <a:srgbClr val="FFFFFF"/>
                </a:solidFill>
                <a:latin typeface="+mn-lt"/>
                <a:ea typeface="+mn-ea"/>
                <a:cs typeface="+mn-cs"/>
              </a:defRPr>
            </a:lvl5pPr>
            <a:lvl6pPr marL="2286000" algn="l" defTabSz="457200" rtl="0" eaLnBrk="1" latinLnBrk="0" hangingPunct="1">
              <a:defRPr sz="1800" kern="1200">
                <a:solidFill>
                  <a:srgbClr val="FFFFFF"/>
                </a:solidFill>
                <a:latin typeface="+mn-lt"/>
                <a:ea typeface="+mn-ea"/>
                <a:cs typeface="+mn-cs"/>
              </a:defRPr>
            </a:lvl6pPr>
            <a:lvl7pPr marL="2743200" algn="l" defTabSz="457200" rtl="0" eaLnBrk="1" latinLnBrk="0" hangingPunct="1">
              <a:defRPr sz="1800" kern="1200">
                <a:solidFill>
                  <a:srgbClr val="FFFFFF"/>
                </a:solidFill>
                <a:latin typeface="+mn-lt"/>
                <a:ea typeface="+mn-ea"/>
                <a:cs typeface="+mn-cs"/>
              </a:defRPr>
            </a:lvl7pPr>
            <a:lvl8pPr marL="3200400" algn="l" defTabSz="457200" rtl="0" eaLnBrk="1" latinLnBrk="0" hangingPunct="1">
              <a:defRPr sz="1800" kern="1200">
                <a:solidFill>
                  <a:srgbClr val="FFFFFF"/>
                </a:solidFill>
                <a:latin typeface="+mn-lt"/>
                <a:ea typeface="+mn-ea"/>
                <a:cs typeface="+mn-cs"/>
              </a:defRPr>
            </a:lvl8pPr>
            <a:lvl9pPr marL="3657600" algn="l" defTabSz="457200" rtl="0" eaLnBrk="1" latinLnBrk="0" hangingPunct="1">
              <a:defRPr sz="1800" kern="1200">
                <a:solidFill>
                  <a:srgbClr val="FFFFFF"/>
                </a:solidFill>
                <a:latin typeface="+mn-lt"/>
                <a:ea typeface="+mn-ea"/>
                <a:cs typeface="+mn-cs"/>
              </a:defRPr>
            </a:lvl9p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1048648" name="TextBox 1048647"/>
          <p:cNvSpPr txBox="1"/>
          <p:nvPr/>
        </p:nvSpPr>
        <p:spPr>
          <a:xfrm rot="5244">
            <a:off x="1312811" y="1333010"/>
            <a:ext cx="9818010" cy="4191981"/>
          </a:xfrm>
          <a:prstGeom prst="rect">
            <a:avLst/>
          </a:prstGeom>
        </p:spPr>
        <p:txBody>
          <a:bodyPr wrap="square" rtlCol="0">
            <a:spAutoFit/>
          </a:bodyPr>
          <a:lstStyle/>
          <a:p>
            <a:pPr marL="342900" indent="-342900" algn="just">
              <a:lnSpc>
                <a:spcPct val="150000"/>
              </a:lnSpc>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The globalization and advancements of telecommunication industry, exponentially raises the number of operators in the market that escalates the competition . In this competitive era, it has become mandatory to maximize the profits periodically, for that various strategies have been proposed, namely, acquiring new customers, up-selling the existing customers &amp; increasing the retention period of existing customers. </a:t>
            </a:r>
          </a:p>
          <a:p>
            <a:pPr marL="342900" indent="-342900" algn="just">
              <a:lnSpc>
                <a:spcPct val="150000"/>
              </a:lnSpc>
              <a:buFont typeface="Wingdings" panose="05000000000000000000" pitchFamily="2" charset="2"/>
              <a:buChar char="Ø"/>
            </a:pPr>
            <a:r>
              <a:rPr lang="en-US" sz="2000" dirty="0">
                <a:solidFill>
                  <a:srgbClr val="000000"/>
                </a:solidFill>
                <a:latin typeface="Times New Roman" pitchFamily="18" charset="0"/>
                <a:cs typeface="Times New Roman" pitchFamily="18" charset="0"/>
              </a:rPr>
              <a:t>Among all the strategies, retention of existing customers is least expensive as compared to others. In order to adopt the third strategy, companies have to reduce the potential customer churn .</a:t>
            </a:r>
            <a:r>
              <a:rPr lang="en-IN" sz="2000" dirty="0">
                <a:latin typeface="Times New Roman" panose="02020603050405020304" pitchFamily="18" charset="0"/>
                <a:cs typeface="Times New Roman" pitchFamily="18" charset="0"/>
              </a:rPr>
              <a:t> That is customer movement form the one service provider to other. The main reason of churn is the dissatisfaction of consumer service and support system. </a:t>
            </a:r>
          </a:p>
        </p:txBody>
      </p:sp>
      <p:sp>
        <p:nvSpPr>
          <p:cNvPr id="6" name="Rectangle 6">
            <a:extLst>
              <a:ext uri="{FF2B5EF4-FFF2-40B4-BE49-F238E27FC236}">
                <a16:creationId xmlns:a16="http://schemas.microsoft.com/office/drawing/2014/main" id="{0FE745DC-9535-6505-2E57-29A498BAC5A6}"/>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6</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Content Placeholder 3"/>
          <p:cNvPicPr>
            <a:picLocks/>
          </p:cNvPicPr>
          <p:nvPr/>
        </p:nvPicPr>
        <p:blipFill>
          <a:blip r:embed="rId3"/>
          <a:stretch>
            <a:fillRect/>
          </a:stretch>
        </p:blipFill>
        <p:spPr>
          <a:xfrm>
            <a:off x="396846" y="240190"/>
            <a:ext cx="870000" cy="857232"/>
          </a:xfrm>
          <a:prstGeom prst="rect">
            <a:avLst/>
          </a:prstGeom>
          <a:ln>
            <a:noFill/>
          </a:ln>
        </p:spPr>
      </p:pic>
      <p:sp>
        <p:nvSpPr>
          <p:cNvPr id="1048647" name="Rectangle 3"/>
          <p:cNvSpPr/>
          <p:nvPr/>
        </p:nvSpPr>
        <p:spPr>
          <a:xfrm>
            <a:off x="1412446" y="240190"/>
            <a:ext cx="9721214" cy="857232"/>
          </a:xfrm>
          <a:prstGeom prst="rect">
            <a:avLst/>
          </a:prstGeom>
          <a:solidFill>
            <a:srgbClr val="0070C0"/>
          </a:solidFill>
          <a:ln w="19050" cap="rnd" cmpd="sng" algn="ctr">
            <a:solidFill>
              <a:schemeClr val="bg1"/>
            </a:solidFill>
            <a:prstDash val="solid"/>
          </a:ln>
        </p:spPr>
        <p:txBody>
          <a:bodyPr rtlCol="0" anchor="ctr"/>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rgbClr val="FFFFFF"/>
                </a:solidFill>
                <a:latin typeface="+mn-lt"/>
                <a:ea typeface="+mn-ea"/>
                <a:cs typeface="+mn-cs"/>
              </a:defRPr>
            </a:lvl2pPr>
            <a:lvl3pPr marL="914400" algn="l" defTabSz="457200" rtl="0" eaLnBrk="1" latinLnBrk="0" hangingPunct="1">
              <a:defRPr sz="1800" kern="1200">
                <a:solidFill>
                  <a:srgbClr val="FFFFFF"/>
                </a:solidFill>
                <a:latin typeface="+mn-lt"/>
                <a:ea typeface="+mn-ea"/>
                <a:cs typeface="+mn-cs"/>
              </a:defRPr>
            </a:lvl3pPr>
            <a:lvl4pPr marL="1371600" algn="l" defTabSz="457200" rtl="0" eaLnBrk="1" latinLnBrk="0" hangingPunct="1">
              <a:defRPr sz="1800" kern="1200">
                <a:solidFill>
                  <a:srgbClr val="FFFFFF"/>
                </a:solidFill>
                <a:latin typeface="+mn-lt"/>
                <a:ea typeface="+mn-ea"/>
                <a:cs typeface="+mn-cs"/>
              </a:defRPr>
            </a:lvl4pPr>
            <a:lvl5pPr marL="1828800" algn="l" defTabSz="457200" rtl="0" eaLnBrk="1" latinLnBrk="0" hangingPunct="1">
              <a:defRPr sz="1800" kern="1200">
                <a:solidFill>
                  <a:srgbClr val="FFFFFF"/>
                </a:solidFill>
                <a:latin typeface="+mn-lt"/>
                <a:ea typeface="+mn-ea"/>
                <a:cs typeface="+mn-cs"/>
              </a:defRPr>
            </a:lvl5pPr>
            <a:lvl6pPr marL="2286000" algn="l" defTabSz="457200" rtl="0" eaLnBrk="1" latinLnBrk="0" hangingPunct="1">
              <a:defRPr sz="1800" kern="1200">
                <a:solidFill>
                  <a:srgbClr val="FFFFFF"/>
                </a:solidFill>
                <a:latin typeface="+mn-lt"/>
                <a:ea typeface="+mn-ea"/>
                <a:cs typeface="+mn-cs"/>
              </a:defRPr>
            </a:lvl6pPr>
            <a:lvl7pPr marL="2743200" algn="l" defTabSz="457200" rtl="0" eaLnBrk="1" latinLnBrk="0" hangingPunct="1">
              <a:defRPr sz="1800" kern="1200">
                <a:solidFill>
                  <a:srgbClr val="FFFFFF"/>
                </a:solidFill>
                <a:latin typeface="+mn-lt"/>
                <a:ea typeface="+mn-ea"/>
                <a:cs typeface="+mn-cs"/>
              </a:defRPr>
            </a:lvl7pPr>
            <a:lvl8pPr marL="3200400" algn="l" defTabSz="457200" rtl="0" eaLnBrk="1" latinLnBrk="0" hangingPunct="1">
              <a:defRPr sz="1800" kern="1200">
                <a:solidFill>
                  <a:srgbClr val="FFFFFF"/>
                </a:solidFill>
                <a:latin typeface="+mn-lt"/>
                <a:ea typeface="+mn-ea"/>
                <a:cs typeface="+mn-cs"/>
              </a:defRPr>
            </a:lvl8pPr>
            <a:lvl9pPr marL="3657600" algn="l" defTabSz="457200" rtl="0" eaLnBrk="1" latinLnBrk="0" hangingPunct="1">
              <a:defRPr sz="1800" kern="1200">
                <a:solidFill>
                  <a:srgbClr val="FFFFFF"/>
                </a:solidFill>
                <a:latin typeface="+mn-lt"/>
                <a:ea typeface="+mn-ea"/>
                <a:cs typeface="+mn-cs"/>
              </a:defRPr>
            </a:lvl9p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1048648" name="TextBox 1048647"/>
          <p:cNvSpPr txBox="1"/>
          <p:nvPr/>
        </p:nvSpPr>
        <p:spPr>
          <a:xfrm rot="5244">
            <a:off x="1313515" y="1321879"/>
            <a:ext cx="9818010" cy="2806987"/>
          </a:xfrm>
          <a:prstGeom prst="rect">
            <a:avLst/>
          </a:prstGeom>
        </p:spPr>
        <p:txBody>
          <a:bodyPr wrap="square" rtlCol="0">
            <a:spAutoFit/>
          </a:bodyPr>
          <a:lstStyle/>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itchFamily="18" charset="0"/>
              </a:rPr>
              <a:t>One of the main aim of Customer Churn prediction is to help in establishing strategies for customer retention. Along with growing competition in markets for providing services, the risk of customer churn also increases exponentially. Therefore, establishing strategies to keep track of loyal customers (non-churners) has become a necessity. The customer churn models aim to identify early churn signals and try to predict the customers that leave voluntarily.</a:t>
            </a:r>
            <a:endParaRPr lang="en-US" sz="2000" dirty="0">
              <a:latin typeface="Times New Roman" panose="02020603050405020304" pitchFamily="18" charset="0"/>
              <a:cs typeface="Times New Roman" pitchFamily="18" charset="0"/>
            </a:endParaRPr>
          </a:p>
        </p:txBody>
      </p:sp>
      <p:sp>
        <p:nvSpPr>
          <p:cNvPr id="6" name="Rectangle 6">
            <a:extLst>
              <a:ext uri="{FF2B5EF4-FFF2-40B4-BE49-F238E27FC236}">
                <a16:creationId xmlns:a16="http://schemas.microsoft.com/office/drawing/2014/main" id="{4E3C5D61-2D9B-E0C5-7F3A-F20FE44D4527}"/>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7</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57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Content Placeholder 3"/>
          <p:cNvPicPr>
            <a:picLocks/>
          </p:cNvPicPr>
          <p:nvPr/>
        </p:nvPicPr>
        <p:blipFill>
          <a:blip r:embed="rId3"/>
          <a:stretch>
            <a:fillRect/>
          </a:stretch>
        </p:blipFill>
        <p:spPr>
          <a:xfrm>
            <a:off x="396846" y="240190"/>
            <a:ext cx="870000" cy="857232"/>
          </a:xfrm>
          <a:prstGeom prst="rect">
            <a:avLst/>
          </a:prstGeom>
          <a:ln>
            <a:noFill/>
          </a:ln>
        </p:spPr>
      </p:pic>
      <p:sp>
        <p:nvSpPr>
          <p:cNvPr id="1048647" name="Rectangle 3"/>
          <p:cNvSpPr/>
          <p:nvPr/>
        </p:nvSpPr>
        <p:spPr>
          <a:xfrm>
            <a:off x="1412446" y="240190"/>
            <a:ext cx="9721214" cy="857232"/>
          </a:xfrm>
          <a:prstGeom prst="rect">
            <a:avLst/>
          </a:prstGeom>
          <a:solidFill>
            <a:srgbClr val="0070C0"/>
          </a:solidFill>
          <a:ln w="19050" cap="rnd" cmpd="sng" algn="ctr">
            <a:solidFill>
              <a:schemeClr val="bg1"/>
            </a:solidFill>
            <a:prstDash val="solid"/>
          </a:ln>
        </p:spPr>
        <p:txBody>
          <a:bodyPr rtlCol="0" anchor="ctr"/>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rgbClr val="FFFFFF"/>
                </a:solidFill>
                <a:latin typeface="+mn-lt"/>
                <a:ea typeface="+mn-ea"/>
                <a:cs typeface="+mn-cs"/>
              </a:defRPr>
            </a:lvl2pPr>
            <a:lvl3pPr marL="914400" algn="l" defTabSz="457200" rtl="0" eaLnBrk="1" latinLnBrk="0" hangingPunct="1">
              <a:defRPr sz="1800" kern="1200">
                <a:solidFill>
                  <a:srgbClr val="FFFFFF"/>
                </a:solidFill>
                <a:latin typeface="+mn-lt"/>
                <a:ea typeface="+mn-ea"/>
                <a:cs typeface="+mn-cs"/>
              </a:defRPr>
            </a:lvl3pPr>
            <a:lvl4pPr marL="1371600" algn="l" defTabSz="457200" rtl="0" eaLnBrk="1" latinLnBrk="0" hangingPunct="1">
              <a:defRPr sz="1800" kern="1200">
                <a:solidFill>
                  <a:srgbClr val="FFFFFF"/>
                </a:solidFill>
                <a:latin typeface="+mn-lt"/>
                <a:ea typeface="+mn-ea"/>
                <a:cs typeface="+mn-cs"/>
              </a:defRPr>
            </a:lvl4pPr>
            <a:lvl5pPr marL="1828800" algn="l" defTabSz="457200" rtl="0" eaLnBrk="1" latinLnBrk="0" hangingPunct="1">
              <a:defRPr sz="1800" kern="1200">
                <a:solidFill>
                  <a:srgbClr val="FFFFFF"/>
                </a:solidFill>
                <a:latin typeface="+mn-lt"/>
                <a:ea typeface="+mn-ea"/>
                <a:cs typeface="+mn-cs"/>
              </a:defRPr>
            </a:lvl5pPr>
            <a:lvl6pPr marL="2286000" algn="l" defTabSz="457200" rtl="0" eaLnBrk="1" latinLnBrk="0" hangingPunct="1">
              <a:defRPr sz="1800" kern="1200">
                <a:solidFill>
                  <a:srgbClr val="FFFFFF"/>
                </a:solidFill>
                <a:latin typeface="+mn-lt"/>
                <a:ea typeface="+mn-ea"/>
                <a:cs typeface="+mn-cs"/>
              </a:defRPr>
            </a:lvl6pPr>
            <a:lvl7pPr marL="2743200" algn="l" defTabSz="457200" rtl="0" eaLnBrk="1" latinLnBrk="0" hangingPunct="1">
              <a:defRPr sz="1800" kern="1200">
                <a:solidFill>
                  <a:srgbClr val="FFFFFF"/>
                </a:solidFill>
                <a:latin typeface="+mn-lt"/>
                <a:ea typeface="+mn-ea"/>
                <a:cs typeface="+mn-cs"/>
              </a:defRPr>
            </a:lvl7pPr>
            <a:lvl8pPr marL="3200400" algn="l" defTabSz="457200" rtl="0" eaLnBrk="1" latinLnBrk="0" hangingPunct="1">
              <a:defRPr sz="1800" kern="1200">
                <a:solidFill>
                  <a:srgbClr val="FFFFFF"/>
                </a:solidFill>
                <a:latin typeface="+mn-lt"/>
                <a:ea typeface="+mn-ea"/>
                <a:cs typeface="+mn-cs"/>
              </a:defRPr>
            </a:lvl8pPr>
            <a:lvl9pPr marL="3657600" algn="l" defTabSz="457200" rtl="0" eaLnBrk="1" latinLnBrk="0" hangingPunct="1">
              <a:defRPr sz="1800" kern="1200">
                <a:solidFill>
                  <a:srgbClr val="FFFFFF"/>
                </a:solidFill>
                <a:latin typeface="+mn-lt"/>
                <a:ea typeface="+mn-ea"/>
                <a:cs typeface="+mn-cs"/>
              </a:defRPr>
            </a:lvl9pPr>
          </a:lstStyle>
          <a:p>
            <a:pPr algn="ctr"/>
            <a:r>
              <a:rPr lang="en-US" sz="3600" b="1" dirty="0">
                <a:latin typeface="Times New Roman" panose="02020603050405020304" pitchFamily="18" charset="0"/>
                <a:cs typeface="Times New Roman" panose="02020603050405020304" pitchFamily="18" charset="0"/>
              </a:rPr>
              <a:t>EXISTING SYSTEM</a:t>
            </a:r>
          </a:p>
        </p:txBody>
      </p:sp>
      <p:sp>
        <p:nvSpPr>
          <p:cNvPr id="2" name="TextBox 1">
            <a:extLst>
              <a:ext uri="{FF2B5EF4-FFF2-40B4-BE49-F238E27FC236}">
                <a16:creationId xmlns:a16="http://schemas.microsoft.com/office/drawing/2014/main" id="{B9A38178-92E8-F091-2342-A1C84F1E25B5}"/>
              </a:ext>
            </a:extLst>
          </p:cNvPr>
          <p:cNvSpPr txBox="1"/>
          <p:nvPr/>
        </p:nvSpPr>
        <p:spPr>
          <a:xfrm>
            <a:off x="1412446" y="1240971"/>
            <a:ext cx="9721214" cy="54784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Customer churn prediction is one of the major problem in many fields such as banking,telecom etc.</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existing systems used various kind of methodologies such as decision tree, naïve bayes etc. In most of the methods the data pre-processing is performed ,the data is divided into training and testing and  classifier is applied on it.</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many models feature selection was not performed and sometimes the data was also imbalanced.</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feature selection, optimization techniques also play a vital role that improves the prediction techniques.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the above mentioned problems can be solved in an efficient way by adopting other techniques</a:t>
            </a: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8B7A32C8-3752-C4B3-F7CF-F4FE4B1D3858}"/>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8</a:t>
            </a:r>
            <a:endParaRPr lang="en-IN"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82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3"/>
          <p:cNvPicPr>
            <a:picLocks/>
          </p:cNvPicPr>
          <p:nvPr/>
        </p:nvPicPr>
        <p:blipFill>
          <a:blip r:embed="rId2"/>
          <a:stretch>
            <a:fillRect/>
          </a:stretch>
        </p:blipFill>
        <p:spPr>
          <a:xfrm>
            <a:off x="396846" y="240190"/>
            <a:ext cx="870000" cy="857232"/>
          </a:xfrm>
          <a:prstGeom prst="rect">
            <a:avLst/>
          </a:prstGeom>
          <a:ln>
            <a:noFill/>
          </a:ln>
        </p:spPr>
      </p:pic>
      <p:sp>
        <p:nvSpPr>
          <p:cNvPr id="1048613" name="Rectangle 3"/>
          <p:cNvSpPr/>
          <p:nvPr/>
        </p:nvSpPr>
        <p:spPr>
          <a:xfrm>
            <a:off x="1431345" y="240190"/>
            <a:ext cx="9693855" cy="857232"/>
          </a:xfrm>
          <a:prstGeom prst="rect">
            <a:avLst/>
          </a:prstGeom>
          <a:solidFill>
            <a:srgbClr val="0070C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PROPOSED SYSTEM </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6C30CD-6656-510B-71D9-3A52280C7E0B}"/>
              </a:ext>
            </a:extLst>
          </p:cNvPr>
          <p:cNvSpPr txBox="1"/>
          <p:nvPr/>
        </p:nvSpPr>
        <p:spPr>
          <a:xfrm>
            <a:off x="1431344" y="1307236"/>
            <a:ext cx="9693856" cy="498598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system consists of 8 phases</a:t>
            </a:r>
          </a:p>
          <a:p>
            <a:pPr algn="just">
              <a:lnSpc>
                <a:spcPct val="150000"/>
              </a:lnSpc>
            </a:pPr>
            <a:r>
              <a:rPr lang="en-US" sz="2000" b="1" dirty="0">
                <a:latin typeface="Times New Roman" panose="02020603050405020304" pitchFamily="18" charset="0"/>
                <a:cs typeface="Times New Roman" panose="02020603050405020304" pitchFamily="18" charset="0"/>
              </a:rPr>
              <a:t>About Dataset</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The data set contains 7043 rows (customers) and 21 columns (features) and is taken from </a:t>
            </a:r>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https://www.kaggle.com/datasets/blastchar/telco-customer-churn</a:t>
            </a:r>
            <a:endParaRPr lang="en-US" sz="2000" dirty="0">
              <a:solidFill>
                <a:srgbClr val="0070C0"/>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data set includes information about: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Customers who left within the last month – the column is named Churn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Services that each customer has signed up for – phone, multiple lines, internet, online security, online backup, device protection, tech support, and streaming TV and movies.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Customer account information – how long they’ve been a customer, contract, payment </a:t>
            </a:r>
            <a:r>
              <a:rPr lang="en-US" sz="2000" dirty="0" err="1">
                <a:latin typeface="Times New Roman" panose="02020603050405020304" pitchFamily="18" charset="0"/>
                <a:cs typeface="Times New Roman" panose="02020603050405020304" pitchFamily="18" charset="0"/>
              </a:rPr>
              <a:t>method,paperless</a:t>
            </a:r>
            <a:r>
              <a:rPr lang="en-US" sz="2000" dirty="0">
                <a:latin typeface="Times New Roman" panose="02020603050405020304" pitchFamily="18" charset="0"/>
                <a:cs typeface="Times New Roman" panose="02020603050405020304" pitchFamily="18" charset="0"/>
              </a:rPr>
              <a:t> billing, monthly charges, and total charges.</a:t>
            </a:r>
          </a:p>
          <a:p>
            <a:endParaRPr lang="en-IN" dirty="0"/>
          </a:p>
        </p:txBody>
      </p:sp>
      <p:sp>
        <p:nvSpPr>
          <p:cNvPr id="6" name="Rectangle 6">
            <a:extLst>
              <a:ext uri="{FF2B5EF4-FFF2-40B4-BE49-F238E27FC236}">
                <a16:creationId xmlns:a16="http://schemas.microsoft.com/office/drawing/2014/main" id="{B8293C76-3F76-518D-FD85-74B4F860D3A4}"/>
              </a:ext>
            </a:extLst>
          </p:cNvPr>
          <p:cNvSpPr/>
          <p:nvPr/>
        </p:nvSpPr>
        <p:spPr>
          <a:xfrm>
            <a:off x="290506" y="6503031"/>
            <a:ext cx="11587815" cy="28572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Times New Roman" panose="02020603050405020304" pitchFamily="18" charset="0"/>
                <a:cs typeface="Times New Roman" panose="02020603050405020304" pitchFamily="18" charset="0"/>
              </a:rPr>
              <a:t>22/6/22                                                 Department of Computer Science &amp; Engineering                                                    9</a:t>
            </a:r>
            <a:endParaRPr lang="en-IN"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2034</Words>
  <Application>Microsoft Office PowerPoint</Application>
  <PresentationFormat>Widescreen</PresentationFormat>
  <Paragraphs>160</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kumar</dc:creator>
  <cp:lastModifiedBy>dattanivas999@gmail.com</cp:lastModifiedBy>
  <cp:revision>33</cp:revision>
  <dcterms:created xsi:type="dcterms:W3CDTF">2021-06-23T20:32:10Z</dcterms:created>
  <dcterms:modified xsi:type="dcterms:W3CDTF">2022-06-22T05:13:06Z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6aa7e57586bc4ef4b47d4dbb6df73011</vt:lpwstr>
  </property>
</Properties>
</file>