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2448" r:id="rId5"/>
    <p:sldId id="2462" r:id="rId6"/>
    <p:sldId id="259" r:id="rId7"/>
    <p:sldId id="2451" r:id="rId8"/>
    <p:sldId id="2432" r:id="rId9"/>
    <p:sldId id="2433" r:id="rId10"/>
    <p:sldId id="2450" r:id="rId11"/>
    <p:sldId id="260" r:id="rId12"/>
    <p:sldId id="2457" r:id="rId13"/>
    <p:sldId id="2453" r:id="rId14"/>
    <p:sldId id="262" r:id="rId15"/>
    <p:sldId id="2454" r:id="rId16"/>
    <p:sldId id="2436" r:id="rId17"/>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p:cViewPr varScale="1">
        <p:scale>
          <a:sx n="82" d="100"/>
          <a:sy n="82" d="100"/>
        </p:scale>
        <p:origin x="720" y="72"/>
      </p:cViewPr>
      <p:guideLst>
        <p:guide orient="horz" pos="1992"/>
        <p:guide pos="384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96" d="100"/>
          <a:sy n="96" d="100"/>
        </p:scale>
        <p:origin x="289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1DF9E5-2F38-4D1A-85F2-87D5F7DEAF0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1DA6A63-3390-4CEF-B775-7C1399D95A60}">
      <dgm:prSet/>
      <dgm:spPr/>
      <dgm:t>
        <a:bodyPr/>
        <a:lstStyle/>
        <a:p>
          <a:r>
            <a:rPr lang="en-GB" dirty="0"/>
            <a:t>The process of training and testing machine learning models for fake news detection involves several critical steps. First, the dataset was divided into training and testing sets to evaluate the model's performance on unseen data. Typically, an 80-20 split was used, with 80% of the data used for training the models and 20% for testing. Both Logistic Regression and Random Forest models were trained using the </a:t>
          </a:r>
          <a:r>
            <a:rPr lang="en-GB" dirty="0" err="1"/>
            <a:t>preprocessed</a:t>
          </a:r>
          <a:r>
            <a:rPr lang="en-GB" dirty="0"/>
            <a:t> and feature-engineered dataset. </a:t>
          </a:r>
          <a:endParaRPr lang="en-US" dirty="0"/>
        </a:p>
      </dgm:t>
    </dgm:pt>
    <dgm:pt modelId="{D3E6DB6C-A8F5-411A-8AC1-22995DEA1A76}" type="parTrans" cxnId="{2DFDF412-9EAD-4878-997E-E274C729C4C5}">
      <dgm:prSet/>
      <dgm:spPr/>
      <dgm:t>
        <a:bodyPr/>
        <a:lstStyle/>
        <a:p>
          <a:endParaRPr lang="en-US"/>
        </a:p>
      </dgm:t>
    </dgm:pt>
    <dgm:pt modelId="{3A0BE425-7330-48B5-8AB2-CA7739C07184}" type="sibTrans" cxnId="{2DFDF412-9EAD-4878-997E-E274C729C4C5}">
      <dgm:prSet/>
      <dgm:spPr/>
      <dgm:t>
        <a:bodyPr/>
        <a:lstStyle/>
        <a:p>
          <a:endParaRPr lang="en-US"/>
        </a:p>
      </dgm:t>
    </dgm:pt>
    <dgm:pt modelId="{66984708-4A41-4AE8-B261-38CA4FB34174}">
      <dgm:prSet/>
      <dgm:spPr/>
      <dgm:t>
        <a:bodyPr/>
        <a:lstStyle/>
        <a:p>
          <a:r>
            <a:rPr lang="en-GB"/>
            <a:t>Performance was evaluated on the test set using several key metrics:</a:t>
          </a:r>
          <a:endParaRPr lang="en-US"/>
        </a:p>
      </dgm:t>
    </dgm:pt>
    <dgm:pt modelId="{BC52D3BA-D893-4D2A-A16B-8DCEDF44DF40}" type="parTrans" cxnId="{7BBEDFF2-133B-4CE6-8771-CD6855F7868A}">
      <dgm:prSet/>
      <dgm:spPr/>
      <dgm:t>
        <a:bodyPr/>
        <a:lstStyle/>
        <a:p>
          <a:endParaRPr lang="en-US"/>
        </a:p>
      </dgm:t>
    </dgm:pt>
    <dgm:pt modelId="{C3BB64A0-943A-4EDC-B9AF-17EDEB919285}" type="sibTrans" cxnId="{7BBEDFF2-133B-4CE6-8771-CD6855F7868A}">
      <dgm:prSet/>
      <dgm:spPr/>
      <dgm:t>
        <a:bodyPr/>
        <a:lstStyle/>
        <a:p>
          <a:endParaRPr lang="en-US"/>
        </a:p>
      </dgm:t>
    </dgm:pt>
    <dgm:pt modelId="{A365E3A9-6D64-4D9D-9135-32D0BF35E435}">
      <dgm:prSet/>
      <dgm:spPr/>
      <dgm:t>
        <a:bodyPr/>
        <a:lstStyle/>
        <a:p>
          <a:r>
            <a:rPr lang="en-GB" dirty="0"/>
            <a:t>Accuracy: The overall correctness of the model's predictions. </a:t>
          </a:r>
          <a:endParaRPr lang="en-US" dirty="0"/>
        </a:p>
      </dgm:t>
    </dgm:pt>
    <dgm:pt modelId="{140AE2CF-BA05-4459-A82A-A0F9FC337E64}" type="parTrans" cxnId="{9F2F32E0-E957-4E77-93C1-556C60362CFB}">
      <dgm:prSet/>
      <dgm:spPr/>
      <dgm:t>
        <a:bodyPr/>
        <a:lstStyle/>
        <a:p>
          <a:endParaRPr lang="en-US"/>
        </a:p>
      </dgm:t>
    </dgm:pt>
    <dgm:pt modelId="{6A0BB6D1-DA0F-4C9B-871F-D7794529A959}" type="sibTrans" cxnId="{9F2F32E0-E957-4E77-93C1-556C60362CFB}">
      <dgm:prSet/>
      <dgm:spPr/>
      <dgm:t>
        <a:bodyPr/>
        <a:lstStyle/>
        <a:p>
          <a:endParaRPr lang="en-US"/>
        </a:p>
      </dgm:t>
    </dgm:pt>
    <dgm:pt modelId="{9492E856-9533-4B89-A836-F489EFEFCD44}">
      <dgm:prSet/>
      <dgm:spPr/>
      <dgm:t>
        <a:bodyPr/>
        <a:lstStyle/>
        <a:p>
          <a:r>
            <a:rPr lang="en-GB"/>
            <a:t>Precision: The accuracy of positive predictions (i.e., correctly identifying fake news). </a:t>
          </a:r>
          <a:endParaRPr lang="en-US"/>
        </a:p>
      </dgm:t>
    </dgm:pt>
    <dgm:pt modelId="{77B67A80-9989-4644-A292-B88C6BBDA6FB}" type="parTrans" cxnId="{C6F668AB-9E38-4DCE-AC5C-4F99ACEB9AD9}">
      <dgm:prSet/>
      <dgm:spPr/>
      <dgm:t>
        <a:bodyPr/>
        <a:lstStyle/>
        <a:p>
          <a:endParaRPr lang="en-US"/>
        </a:p>
      </dgm:t>
    </dgm:pt>
    <dgm:pt modelId="{8E3624AA-F6BF-4413-97A8-FF5891605702}" type="sibTrans" cxnId="{C6F668AB-9E38-4DCE-AC5C-4F99ACEB9AD9}">
      <dgm:prSet/>
      <dgm:spPr/>
      <dgm:t>
        <a:bodyPr/>
        <a:lstStyle/>
        <a:p>
          <a:endParaRPr lang="en-US"/>
        </a:p>
      </dgm:t>
    </dgm:pt>
    <dgm:pt modelId="{98BBF0EA-A3B5-4484-AD68-0C20682045DD}">
      <dgm:prSet/>
      <dgm:spPr/>
      <dgm:t>
        <a:bodyPr/>
        <a:lstStyle/>
        <a:p>
          <a:r>
            <a:rPr lang="en-GB"/>
            <a:t>Recall: The model's ability to identify all actual fake news articles.</a:t>
          </a:r>
          <a:endParaRPr lang="en-US"/>
        </a:p>
      </dgm:t>
    </dgm:pt>
    <dgm:pt modelId="{D94C026E-EE6F-49B8-A918-7E810A83F8C6}" type="parTrans" cxnId="{57188FD2-B2A3-452A-8EF8-50C891D16633}">
      <dgm:prSet/>
      <dgm:spPr/>
      <dgm:t>
        <a:bodyPr/>
        <a:lstStyle/>
        <a:p>
          <a:endParaRPr lang="en-US"/>
        </a:p>
      </dgm:t>
    </dgm:pt>
    <dgm:pt modelId="{01AF933C-3209-4103-8167-1C216B46C4B9}" type="sibTrans" cxnId="{57188FD2-B2A3-452A-8EF8-50C891D16633}">
      <dgm:prSet/>
      <dgm:spPr/>
      <dgm:t>
        <a:bodyPr/>
        <a:lstStyle/>
        <a:p>
          <a:endParaRPr lang="en-US"/>
        </a:p>
      </dgm:t>
    </dgm:pt>
    <dgm:pt modelId="{BC5D6CAB-5F71-4656-9E7C-9EE78366A923}">
      <dgm:prSet/>
      <dgm:spPr/>
      <dgm:t>
        <a:bodyPr/>
        <a:lstStyle/>
        <a:p>
          <a:r>
            <a:rPr lang="en-GB"/>
            <a:t>F1 Score: A balance between precision and recall, providing a single measure of performance.</a:t>
          </a:r>
          <a:endParaRPr lang="en-US"/>
        </a:p>
      </dgm:t>
    </dgm:pt>
    <dgm:pt modelId="{ED4643CC-AAC1-4350-95DB-5474F346048E}" type="parTrans" cxnId="{92E97DC6-71A3-44B1-8354-F09B1A2E4E61}">
      <dgm:prSet/>
      <dgm:spPr/>
      <dgm:t>
        <a:bodyPr/>
        <a:lstStyle/>
        <a:p>
          <a:endParaRPr lang="en-US"/>
        </a:p>
      </dgm:t>
    </dgm:pt>
    <dgm:pt modelId="{BB3D67DD-F714-4EEC-84D8-2E811AB7959E}" type="sibTrans" cxnId="{92E97DC6-71A3-44B1-8354-F09B1A2E4E61}">
      <dgm:prSet/>
      <dgm:spPr/>
      <dgm:t>
        <a:bodyPr/>
        <a:lstStyle/>
        <a:p>
          <a:endParaRPr lang="en-US"/>
        </a:p>
      </dgm:t>
    </dgm:pt>
    <dgm:pt modelId="{5843E5ED-D7BF-43C0-B4DD-BBC528E64ED0}" type="pres">
      <dgm:prSet presAssocID="{8D1DF9E5-2F38-4D1A-85F2-87D5F7DEAF0B}" presName="root" presStyleCnt="0">
        <dgm:presLayoutVars>
          <dgm:dir/>
          <dgm:resizeHandles val="exact"/>
        </dgm:presLayoutVars>
      </dgm:prSet>
      <dgm:spPr/>
    </dgm:pt>
    <dgm:pt modelId="{6478C046-3C5F-4F1C-8527-3CF99202D7FC}" type="pres">
      <dgm:prSet presAssocID="{E1DA6A63-3390-4CEF-B775-7C1399D95A60}" presName="compNode" presStyleCnt="0"/>
      <dgm:spPr/>
    </dgm:pt>
    <dgm:pt modelId="{8D9DC619-67B3-4554-A0AD-E89E16D40C3A}" type="pres">
      <dgm:prSet presAssocID="{E1DA6A63-3390-4CEF-B775-7C1399D95A60}" presName="bgRect" presStyleLbl="bgShp" presStyleIdx="0" presStyleCnt="6" custScaleY="239123"/>
      <dgm:spPr/>
    </dgm:pt>
    <dgm:pt modelId="{FAB0CB14-7777-42E9-A8AE-EBDEF9471AA4}" type="pres">
      <dgm:prSet presAssocID="{E1DA6A63-3390-4CEF-B775-7C1399D95A60}"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B21707FD-92F7-4258-B7F3-789218465DE4}" type="pres">
      <dgm:prSet presAssocID="{E1DA6A63-3390-4CEF-B775-7C1399D95A60}" presName="spaceRect" presStyleCnt="0"/>
      <dgm:spPr/>
    </dgm:pt>
    <dgm:pt modelId="{BD813CFA-8B67-4F69-B3BD-58B70EE99724}" type="pres">
      <dgm:prSet presAssocID="{E1DA6A63-3390-4CEF-B775-7C1399D95A60}" presName="parTx" presStyleLbl="revTx" presStyleIdx="0" presStyleCnt="6" custScaleY="234007">
        <dgm:presLayoutVars>
          <dgm:chMax val="0"/>
          <dgm:chPref val="0"/>
        </dgm:presLayoutVars>
      </dgm:prSet>
      <dgm:spPr/>
    </dgm:pt>
    <dgm:pt modelId="{3A78C345-89E6-453C-8DBA-12D833733638}" type="pres">
      <dgm:prSet presAssocID="{3A0BE425-7330-48B5-8AB2-CA7739C07184}" presName="sibTrans" presStyleCnt="0"/>
      <dgm:spPr/>
    </dgm:pt>
    <dgm:pt modelId="{9495E155-7E7E-4A66-B07D-4EE4A99ACC80}" type="pres">
      <dgm:prSet presAssocID="{66984708-4A41-4AE8-B261-38CA4FB34174}" presName="compNode" presStyleCnt="0"/>
      <dgm:spPr/>
    </dgm:pt>
    <dgm:pt modelId="{B78522B4-820A-4A7F-A7E4-9B71294354B0}" type="pres">
      <dgm:prSet presAssocID="{66984708-4A41-4AE8-B261-38CA4FB34174}" presName="bgRect" presStyleLbl="bgShp" presStyleIdx="1" presStyleCnt="6"/>
      <dgm:spPr/>
    </dgm:pt>
    <dgm:pt modelId="{0AC14B95-29DC-43D4-91FB-E7FB03803566}" type="pres">
      <dgm:prSet presAssocID="{66984708-4A41-4AE8-B261-38CA4FB34174}"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auge"/>
        </a:ext>
      </dgm:extLst>
    </dgm:pt>
    <dgm:pt modelId="{CBB0D3FB-B437-4356-9808-D50B7FEA85E4}" type="pres">
      <dgm:prSet presAssocID="{66984708-4A41-4AE8-B261-38CA4FB34174}" presName="spaceRect" presStyleCnt="0"/>
      <dgm:spPr/>
    </dgm:pt>
    <dgm:pt modelId="{8405CF50-66C9-4E9A-9102-272EF0967CE4}" type="pres">
      <dgm:prSet presAssocID="{66984708-4A41-4AE8-B261-38CA4FB34174}" presName="parTx" presStyleLbl="revTx" presStyleIdx="1" presStyleCnt="6">
        <dgm:presLayoutVars>
          <dgm:chMax val="0"/>
          <dgm:chPref val="0"/>
        </dgm:presLayoutVars>
      </dgm:prSet>
      <dgm:spPr/>
    </dgm:pt>
    <dgm:pt modelId="{1090690D-CF7C-45C8-963B-CCC1EDA4DE8E}" type="pres">
      <dgm:prSet presAssocID="{C3BB64A0-943A-4EDC-B9AF-17EDEB919285}" presName="sibTrans" presStyleCnt="0"/>
      <dgm:spPr/>
    </dgm:pt>
    <dgm:pt modelId="{35BC8182-9AA8-40AA-8D4E-5F3CF5F8D741}" type="pres">
      <dgm:prSet presAssocID="{A365E3A9-6D64-4D9D-9135-32D0BF35E435}" presName="compNode" presStyleCnt="0"/>
      <dgm:spPr/>
    </dgm:pt>
    <dgm:pt modelId="{AAFAB05B-D8D1-4B76-8CA3-F179C8E6A088}" type="pres">
      <dgm:prSet presAssocID="{A365E3A9-6D64-4D9D-9135-32D0BF35E435}" presName="bgRect" presStyleLbl="bgShp" presStyleIdx="2" presStyleCnt="6"/>
      <dgm:spPr/>
    </dgm:pt>
    <dgm:pt modelId="{B561136F-C16C-4388-9DA0-B6A74AD50120}" type="pres">
      <dgm:prSet presAssocID="{A365E3A9-6D64-4D9D-9135-32D0BF35E435}"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rget"/>
        </a:ext>
      </dgm:extLst>
    </dgm:pt>
    <dgm:pt modelId="{6C4F5FA7-14FC-4A7B-831E-9FAB03000EDF}" type="pres">
      <dgm:prSet presAssocID="{A365E3A9-6D64-4D9D-9135-32D0BF35E435}" presName="spaceRect" presStyleCnt="0"/>
      <dgm:spPr/>
    </dgm:pt>
    <dgm:pt modelId="{9A2614B9-374C-46E0-A306-E85C2A70BA9A}" type="pres">
      <dgm:prSet presAssocID="{A365E3A9-6D64-4D9D-9135-32D0BF35E435}" presName="parTx" presStyleLbl="revTx" presStyleIdx="2" presStyleCnt="6">
        <dgm:presLayoutVars>
          <dgm:chMax val="0"/>
          <dgm:chPref val="0"/>
        </dgm:presLayoutVars>
      </dgm:prSet>
      <dgm:spPr/>
    </dgm:pt>
    <dgm:pt modelId="{63184E8C-D9D7-4150-8E0D-6EA459CD601D}" type="pres">
      <dgm:prSet presAssocID="{6A0BB6D1-DA0F-4C9B-871F-D7794529A959}" presName="sibTrans" presStyleCnt="0"/>
      <dgm:spPr/>
    </dgm:pt>
    <dgm:pt modelId="{541F99AF-75F6-4D72-924D-2F98AB2A9E8F}" type="pres">
      <dgm:prSet presAssocID="{9492E856-9533-4B89-A836-F489EFEFCD44}" presName="compNode" presStyleCnt="0"/>
      <dgm:spPr/>
    </dgm:pt>
    <dgm:pt modelId="{FD88615D-FB5E-4E50-A182-38C777CFB842}" type="pres">
      <dgm:prSet presAssocID="{9492E856-9533-4B89-A836-F489EFEFCD44}" presName="bgRect" presStyleLbl="bgShp" presStyleIdx="3" presStyleCnt="6"/>
      <dgm:spPr/>
    </dgm:pt>
    <dgm:pt modelId="{8B171569-8556-4F02-A5DF-5FA20C2C7460}" type="pres">
      <dgm:prSet presAssocID="{9492E856-9533-4B89-A836-F489EFEFCD44}"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humbs Up Sign"/>
        </a:ext>
      </dgm:extLst>
    </dgm:pt>
    <dgm:pt modelId="{4257BF50-06BF-4EA7-9AEC-05035884BFC9}" type="pres">
      <dgm:prSet presAssocID="{9492E856-9533-4B89-A836-F489EFEFCD44}" presName="spaceRect" presStyleCnt="0"/>
      <dgm:spPr/>
    </dgm:pt>
    <dgm:pt modelId="{C21A3019-979D-4D01-9FF7-0418516DE850}" type="pres">
      <dgm:prSet presAssocID="{9492E856-9533-4B89-A836-F489EFEFCD44}" presName="parTx" presStyleLbl="revTx" presStyleIdx="3" presStyleCnt="6">
        <dgm:presLayoutVars>
          <dgm:chMax val="0"/>
          <dgm:chPref val="0"/>
        </dgm:presLayoutVars>
      </dgm:prSet>
      <dgm:spPr/>
    </dgm:pt>
    <dgm:pt modelId="{1EAFCD98-CF41-4C74-8A2F-2CB2F2DB2615}" type="pres">
      <dgm:prSet presAssocID="{8E3624AA-F6BF-4413-97A8-FF5891605702}" presName="sibTrans" presStyleCnt="0"/>
      <dgm:spPr/>
    </dgm:pt>
    <dgm:pt modelId="{D3F08D18-EC34-4E26-88CE-347F5518E2F6}" type="pres">
      <dgm:prSet presAssocID="{98BBF0EA-A3B5-4484-AD68-0C20682045DD}" presName="compNode" presStyleCnt="0"/>
      <dgm:spPr/>
    </dgm:pt>
    <dgm:pt modelId="{F4B649BC-1177-452D-8B38-DA690A374DAF}" type="pres">
      <dgm:prSet presAssocID="{98BBF0EA-A3B5-4484-AD68-0C20682045DD}" presName="bgRect" presStyleLbl="bgShp" presStyleIdx="4" presStyleCnt="6"/>
      <dgm:spPr/>
    </dgm:pt>
    <dgm:pt modelId="{BE6D4DF1-C36B-45CA-B18B-50F12CB606A1}" type="pres">
      <dgm:prSet presAssocID="{98BBF0EA-A3B5-4484-AD68-0C20682045DD}"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Newspaper"/>
        </a:ext>
      </dgm:extLst>
    </dgm:pt>
    <dgm:pt modelId="{5C9142A9-96F2-454A-83CF-F60CB75740BE}" type="pres">
      <dgm:prSet presAssocID="{98BBF0EA-A3B5-4484-AD68-0C20682045DD}" presName="spaceRect" presStyleCnt="0"/>
      <dgm:spPr/>
    </dgm:pt>
    <dgm:pt modelId="{35C3C2D2-202D-44F8-AD94-2F09B340A021}" type="pres">
      <dgm:prSet presAssocID="{98BBF0EA-A3B5-4484-AD68-0C20682045DD}" presName="parTx" presStyleLbl="revTx" presStyleIdx="4" presStyleCnt="6">
        <dgm:presLayoutVars>
          <dgm:chMax val="0"/>
          <dgm:chPref val="0"/>
        </dgm:presLayoutVars>
      </dgm:prSet>
      <dgm:spPr/>
    </dgm:pt>
    <dgm:pt modelId="{325D3807-7C82-4033-8C89-10616D9B8734}" type="pres">
      <dgm:prSet presAssocID="{01AF933C-3209-4103-8167-1C216B46C4B9}" presName="sibTrans" presStyleCnt="0"/>
      <dgm:spPr/>
    </dgm:pt>
    <dgm:pt modelId="{FEE0D61E-137B-41F8-8CE3-14C063705CF8}" type="pres">
      <dgm:prSet presAssocID="{BC5D6CAB-5F71-4656-9E7C-9EE78366A923}" presName="compNode" presStyleCnt="0"/>
      <dgm:spPr/>
    </dgm:pt>
    <dgm:pt modelId="{F9C4D5D9-8BC6-4AEE-A28B-4ABFE4096CDA}" type="pres">
      <dgm:prSet presAssocID="{BC5D6CAB-5F71-4656-9E7C-9EE78366A923}" presName="bgRect" presStyleLbl="bgShp" presStyleIdx="5" presStyleCnt="6"/>
      <dgm:spPr/>
    </dgm:pt>
    <dgm:pt modelId="{416144A6-2746-402F-BB94-A2C5958C7954}" type="pres">
      <dgm:prSet presAssocID="{BC5D6CAB-5F71-4656-9E7C-9EE78366A923}"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Drawing Compass"/>
        </a:ext>
      </dgm:extLst>
    </dgm:pt>
    <dgm:pt modelId="{09354287-9037-464C-AE83-42F5FB6A599D}" type="pres">
      <dgm:prSet presAssocID="{BC5D6CAB-5F71-4656-9E7C-9EE78366A923}" presName="spaceRect" presStyleCnt="0"/>
      <dgm:spPr/>
    </dgm:pt>
    <dgm:pt modelId="{E7DF4511-672A-4FFD-A82A-E9BC8817DC27}" type="pres">
      <dgm:prSet presAssocID="{BC5D6CAB-5F71-4656-9E7C-9EE78366A923}" presName="parTx" presStyleLbl="revTx" presStyleIdx="5" presStyleCnt="6">
        <dgm:presLayoutVars>
          <dgm:chMax val="0"/>
          <dgm:chPref val="0"/>
        </dgm:presLayoutVars>
      </dgm:prSet>
      <dgm:spPr/>
    </dgm:pt>
  </dgm:ptLst>
  <dgm:cxnLst>
    <dgm:cxn modelId="{2DFDF412-9EAD-4878-997E-E274C729C4C5}" srcId="{8D1DF9E5-2F38-4D1A-85F2-87D5F7DEAF0B}" destId="{E1DA6A63-3390-4CEF-B775-7C1399D95A60}" srcOrd="0" destOrd="0" parTransId="{D3E6DB6C-A8F5-411A-8AC1-22995DEA1A76}" sibTransId="{3A0BE425-7330-48B5-8AB2-CA7739C07184}"/>
    <dgm:cxn modelId="{95491555-67CC-41DB-ADC6-149C6606F6C1}" type="presOf" srcId="{A365E3A9-6D64-4D9D-9135-32D0BF35E435}" destId="{9A2614B9-374C-46E0-A306-E85C2A70BA9A}" srcOrd="0" destOrd="0" presId="urn:microsoft.com/office/officeart/2018/2/layout/IconVerticalSolidList"/>
    <dgm:cxn modelId="{C6088755-2CD9-450A-9889-731ED0B34B85}" type="presOf" srcId="{98BBF0EA-A3B5-4484-AD68-0C20682045DD}" destId="{35C3C2D2-202D-44F8-AD94-2F09B340A021}" srcOrd="0" destOrd="0" presId="urn:microsoft.com/office/officeart/2018/2/layout/IconVerticalSolidList"/>
    <dgm:cxn modelId="{5375A984-EDA1-402A-9326-A999D2839AA4}" type="presOf" srcId="{BC5D6CAB-5F71-4656-9E7C-9EE78366A923}" destId="{E7DF4511-672A-4FFD-A82A-E9BC8817DC27}" srcOrd="0" destOrd="0" presId="urn:microsoft.com/office/officeart/2018/2/layout/IconVerticalSolidList"/>
    <dgm:cxn modelId="{458FD2A5-832E-4F06-8379-BCDCEE51669B}" type="presOf" srcId="{66984708-4A41-4AE8-B261-38CA4FB34174}" destId="{8405CF50-66C9-4E9A-9102-272EF0967CE4}" srcOrd="0" destOrd="0" presId="urn:microsoft.com/office/officeart/2018/2/layout/IconVerticalSolidList"/>
    <dgm:cxn modelId="{C6F668AB-9E38-4DCE-AC5C-4F99ACEB9AD9}" srcId="{8D1DF9E5-2F38-4D1A-85F2-87D5F7DEAF0B}" destId="{9492E856-9533-4B89-A836-F489EFEFCD44}" srcOrd="3" destOrd="0" parTransId="{77B67A80-9989-4644-A292-B88C6BBDA6FB}" sibTransId="{8E3624AA-F6BF-4413-97A8-FF5891605702}"/>
    <dgm:cxn modelId="{92E97DC6-71A3-44B1-8354-F09B1A2E4E61}" srcId="{8D1DF9E5-2F38-4D1A-85F2-87D5F7DEAF0B}" destId="{BC5D6CAB-5F71-4656-9E7C-9EE78366A923}" srcOrd="5" destOrd="0" parTransId="{ED4643CC-AAC1-4350-95DB-5474F346048E}" sibTransId="{BB3D67DD-F714-4EEC-84D8-2E811AB7959E}"/>
    <dgm:cxn modelId="{D87107C8-3B1D-4F99-9E29-670CB87855B7}" type="presOf" srcId="{9492E856-9533-4B89-A836-F489EFEFCD44}" destId="{C21A3019-979D-4D01-9FF7-0418516DE850}" srcOrd="0" destOrd="0" presId="urn:microsoft.com/office/officeart/2018/2/layout/IconVerticalSolidList"/>
    <dgm:cxn modelId="{57188FD2-B2A3-452A-8EF8-50C891D16633}" srcId="{8D1DF9E5-2F38-4D1A-85F2-87D5F7DEAF0B}" destId="{98BBF0EA-A3B5-4484-AD68-0C20682045DD}" srcOrd="4" destOrd="0" parTransId="{D94C026E-EE6F-49B8-A918-7E810A83F8C6}" sibTransId="{01AF933C-3209-4103-8167-1C216B46C4B9}"/>
    <dgm:cxn modelId="{912B88D5-E067-4861-B79D-6CEA9C675C55}" type="presOf" srcId="{8D1DF9E5-2F38-4D1A-85F2-87D5F7DEAF0B}" destId="{5843E5ED-D7BF-43C0-B4DD-BBC528E64ED0}" srcOrd="0" destOrd="0" presId="urn:microsoft.com/office/officeart/2018/2/layout/IconVerticalSolidList"/>
    <dgm:cxn modelId="{9F2F32E0-E957-4E77-93C1-556C60362CFB}" srcId="{8D1DF9E5-2F38-4D1A-85F2-87D5F7DEAF0B}" destId="{A365E3A9-6D64-4D9D-9135-32D0BF35E435}" srcOrd="2" destOrd="0" parTransId="{140AE2CF-BA05-4459-A82A-A0F9FC337E64}" sibTransId="{6A0BB6D1-DA0F-4C9B-871F-D7794529A959}"/>
    <dgm:cxn modelId="{7BBEDFF2-133B-4CE6-8771-CD6855F7868A}" srcId="{8D1DF9E5-2F38-4D1A-85F2-87D5F7DEAF0B}" destId="{66984708-4A41-4AE8-B261-38CA4FB34174}" srcOrd="1" destOrd="0" parTransId="{BC52D3BA-D893-4D2A-A16B-8DCEDF44DF40}" sibTransId="{C3BB64A0-943A-4EDC-B9AF-17EDEB919285}"/>
    <dgm:cxn modelId="{A5D362F7-39E3-44E6-9945-ED9B6C64EA4B}" type="presOf" srcId="{E1DA6A63-3390-4CEF-B775-7C1399D95A60}" destId="{BD813CFA-8B67-4F69-B3BD-58B70EE99724}" srcOrd="0" destOrd="0" presId="urn:microsoft.com/office/officeart/2018/2/layout/IconVerticalSolidList"/>
    <dgm:cxn modelId="{610EACFB-38F1-4C92-BEE0-3C8246C2FC1E}" type="presParOf" srcId="{5843E5ED-D7BF-43C0-B4DD-BBC528E64ED0}" destId="{6478C046-3C5F-4F1C-8527-3CF99202D7FC}" srcOrd="0" destOrd="0" presId="urn:microsoft.com/office/officeart/2018/2/layout/IconVerticalSolidList"/>
    <dgm:cxn modelId="{E7E9F5EC-EE45-47F5-AC7A-27D43A86BC61}" type="presParOf" srcId="{6478C046-3C5F-4F1C-8527-3CF99202D7FC}" destId="{8D9DC619-67B3-4554-A0AD-E89E16D40C3A}" srcOrd="0" destOrd="0" presId="urn:microsoft.com/office/officeart/2018/2/layout/IconVerticalSolidList"/>
    <dgm:cxn modelId="{5F10AB1F-413D-41CD-A52F-4EB81D657832}" type="presParOf" srcId="{6478C046-3C5F-4F1C-8527-3CF99202D7FC}" destId="{FAB0CB14-7777-42E9-A8AE-EBDEF9471AA4}" srcOrd="1" destOrd="0" presId="urn:microsoft.com/office/officeart/2018/2/layout/IconVerticalSolidList"/>
    <dgm:cxn modelId="{7BF260F1-BE5F-4580-842D-E7AE1C2DB263}" type="presParOf" srcId="{6478C046-3C5F-4F1C-8527-3CF99202D7FC}" destId="{B21707FD-92F7-4258-B7F3-789218465DE4}" srcOrd="2" destOrd="0" presId="urn:microsoft.com/office/officeart/2018/2/layout/IconVerticalSolidList"/>
    <dgm:cxn modelId="{9EECAF4B-D937-4C56-8A16-7DB2AA114B88}" type="presParOf" srcId="{6478C046-3C5F-4F1C-8527-3CF99202D7FC}" destId="{BD813CFA-8B67-4F69-B3BD-58B70EE99724}" srcOrd="3" destOrd="0" presId="urn:microsoft.com/office/officeart/2018/2/layout/IconVerticalSolidList"/>
    <dgm:cxn modelId="{4A60445A-FE0A-4A23-93FF-71202F6F9CB2}" type="presParOf" srcId="{5843E5ED-D7BF-43C0-B4DD-BBC528E64ED0}" destId="{3A78C345-89E6-453C-8DBA-12D833733638}" srcOrd="1" destOrd="0" presId="urn:microsoft.com/office/officeart/2018/2/layout/IconVerticalSolidList"/>
    <dgm:cxn modelId="{2667509B-DE50-4C10-A29A-CE87B55EAC80}" type="presParOf" srcId="{5843E5ED-D7BF-43C0-B4DD-BBC528E64ED0}" destId="{9495E155-7E7E-4A66-B07D-4EE4A99ACC80}" srcOrd="2" destOrd="0" presId="urn:microsoft.com/office/officeart/2018/2/layout/IconVerticalSolidList"/>
    <dgm:cxn modelId="{F82CA201-D7EC-4970-9531-44E46F9FBB48}" type="presParOf" srcId="{9495E155-7E7E-4A66-B07D-4EE4A99ACC80}" destId="{B78522B4-820A-4A7F-A7E4-9B71294354B0}" srcOrd="0" destOrd="0" presId="urn:microsoft.com/office/officeart/2018/2/layout/IconVerticalSolidList"/>
    <dgm:cxn modelId="{48F1B112-307B-4261-9A16-775BB1F958C0}" type="presParOf" srcId="{9495E155-7E7E-4A66-B07D-4EE4A99ACC80}" destId="{0AC14B95-29DC-43D4-91FB-E7FB03803566}" srcOrd="1" destOrd="0" presId="urn:microsoft.com/office/officeart/2018/2/layout/IconVerticalSolidList"/>
    <dgm:cxn modelId="{0BC49A1B-F5B5-4D27-B249-BEA3816FE782}" type="presParOf" srcId="{9495E155-7E7E-4A66-B07D-4EE4A99ACC80}" destId="{CBB0D3FB-B437-4356-9808-D50B7FEA85E4}" srcOrd="2" destOrd="0" presId="urn:microsoft.com/office/officeart/2018/2/layout/IconVerticalSolidList"/>
    <dgm:cxn modelId="{55B306F7-9683-4298-9468-63F5BF7F3CD4}" type="presParOf" srcId="{9495E155-7E7E-4A66-B07D-4EE4A99ACC80}" destId="{8405CF50-66C9-4E9A-9102-272EF0967CE4}" srcOrd="3" destOrd="0" presId="urn:microsoft.com/office/officeart/2018/2/layout/IconVerticalSolidList"/>
    <dgm:cxn modelId="{5EC40B0B-B1E8-4A9A-8F9C-569AD0A05528}" type="presParOf" srcId="{5843E5ED-D7BF-43C0-B4DD-BBC528E64ED0}" destId="{1090690D-CF7C-45C8-963B-CCC1EDA4DE8E}" srcOrd="3" destOrd="0" presId="urn:microsoft.com/office/officeart/2018/2/layout/IconVerticalSolidList"/>
    <dgm:cxn modelId="{00BE8E07-C719-48E1-AB3E-58D96A67DE3D}" type="presParOf" srcId="{5843E5ED-D7BF-43C0-B4DD-BBC528E64ED0}" destId="{35BC8182-9AA8-40AA-8D4E-5F3CF5F8D741}" srcOrd="4" destOrd="0" presId="urn:microsoft.com/office/officeart/2018/2/layout/IconVerticalSolidList"/>
    <dgm:cxn modelId="{1C23A8AA-6BF9-4859-8626-D6102B7E57BF}" type="presParOf" srcId="{35BC8182-9AA8-40AA-8D4E-5F3CF5F8D741}" destId="{AAFAB05B-D8D1-4B76-8CA3-F179C8E6A088}" srcOrd="0" destOrd="0" presId="urn:microsoft.com/office/officeart/2018/2/layout/IconVerticalSolidList"/>
    <dgm:cxn modelId="{CF58BA47-F13F-4D39-93FA-F16706F79DDF}" type="presParOf" srcId="{35BC8182-9AA8-40AA-8D4E-5F3CF5F8D741}" destId="{B561136F-C16C-4388-9DA0-B6A74AD50120}" srcOrd="1" destOrd="0" presId="urn:microsoft.com/office/officeart/2018/2/layout/IconVerticalSolidList"/>
    <dgm:cxn modelId="{DF3F2868-E10D-494C-AAA9-29067ED1165B}" type="presParOf" srcId="{35BC8182-9AA8-40AA-8D4E-5F3CF5F8D741}" destId="{6C4F5FA7-14FC-4A7B-831E-9FAB03000EDF}" srcOrd="2" destOrd="0" presId="urn:microsoft.com/office/officeart/2018/2/layout/IconVerticalSolidList"/>
    <dgm:cxn modelId="{6E538E33-97B2-4F52-91FE-9021C4812CC1}" type="presParOf" srcId="{35BC8182-9AA8-40AA-8D4E-5F3CF5F8D741}" destId="{9A2614B9-374C-46E0-A306-E85C2A70BA9A}" srcOrd="3" destOrd="0" presId="urn:microsoft.com/office/officeart/2018/2/layout/IconVerticalSolidList"/>
    <dgm:cxn modelId="{CFCB2A19-506B-46B7-82F4-C68B9FF774F3}" type="presParOf" srcId="{5843E5ED-D7BF-43C0-B4DD-BBC528E64ED0}" destId="{63184E8C-D9D7-4150-8E0D-6EA459CD601D}" srcOrd="5" destOrd="0" presId="urn:microsoft.com/office/officeart/2018/2/layout/IconVerticalSolidList"/>
    <dgm:cxn modelId="{09FFED50-590C-499A-9564-0B0FC52D040C}" type="presParOf" srcId="{5843E5ED-D7BF-43C0-B4DD-BBC528E64ED0}" destId="{541F99AF-75F6-4D72-924D-2F98AB2A9E8F}" srcOrd="6" destOrd="0" presId="urn:microsoft.com/office/officeart/2018/2/layout/IconVerticalSolidList"/>
    <dgm:cxn modelId="{8C0F8139-8F51-4716-BF18-923B4A87889D}" type="presParOf" srcId="{541F99AF-75F6-4D72-924D-2F98AB2A9E8F}" destId="{FD88615D-FB5E-4E50-A182-38C777CFB842}" srcOrd="0" destOrd="0" presId="urn:microsoft.com/office/officeart/2018/2/layout/IconVerticalSolidList"/>
    <dgm:cxn modelId="{2971424C-5AF6-4700-B528-E996D374C67C}" type="presParOf" srcId="{541F99AF-75F6-4D72-924D-2F98AB2A9E8F}" destId="{8B171569-8556-4F02-A5DF-5FA20C2C7460}" srcOrd="1" destOrd="0" presId="urn:microsoft.com/office/officeart/2018/2/layout/IconVerticalSolidList"/>
    <dgm:cxn modelId="{122547DA-164C-4557-B139-497A9E49F783}" type="presParOf" srcId="{541F99AF-75F6-4D72-924D-2F98AB2A9E8F}" destId="{4257BF50-06BF-4EA7-9AEC-05035884BFC9}" srcOrd="2" destOrd="0" presId="urn:microsoft.com/office/officeart/2018/2/layout/IconVerticalSolidList"/>
    <dgm:cxn modelId="{CF4A9C4A-D088-4DD1-BEE7-4C4E90952210}" type="presParOf" srcId="{541F99AF-75F6-4D72-924D-2F98AB2A9E8F}" destId="{C21A3019-979D-4D01-9FF7-0418516DE850}" srcOrd="3" destOrd="0" presId="urn:microsoft.com/office/officeart/2018/2/layout/IconVerticalSolidList"/>
    <dgm:cxn modelId="{9ACADF1A-9E0E-49EC-A416-D26C241D4958}" type="presParOf" srcId="{5843E5ED-D7BF-43C0-B4DD-BBC528E64ED0}" destId="{1EAFCD98-CF41-4C74-8A2F-2CB2F2DB2615}" srcOrd="7" destOrd="0" presId="urn:microsoft.com/office/officeart/2018/2/layout/IconVerticalSolidList"/>
    <dgm:cxn modelId="{9A5A542F-A926-4908-8071-729A642C3221}" type="presParOf" srcId="{5843E5ED-D7BF-43C0-B4DD-BBC528E64ED0}" destId="{D3F08D18-EC34-4E26-88CE-347F5518E2F6}" srcOrd="8" destOrd="0" presId="urn:microsoft.com/office/officeart/2018/2/layout/IconVerticalSolidList"/>
    <dgm:cxn modelId="{2E1407B6-74A7-47B5-9482-DA05916E1703}" type="presParOf" srcId="{D3F08D18-EC34-4E26-88CE-347F5518E2F6}" destId="{F4B649BC-1177-452D-8B38-DA690A374DAF}" srcOrd="0" destOrd="0" presId="urn:microsoft.com/office/officeart/2018/2/layout/IconVerticalSolidList"/>
    <dgm:cxn modelId="{3DA80CE0-3E55-4CF6-8985-B7DE288C8893}" type="presParOf" srcId="{D3F08D18-EC34-4E26-88CE-347F5518E2F6}" destId="{BE6D4DF1-C36B-45CA-B18B-50F12CB606A1}" srcOrd="1" destOrd="0" presId="urn:microsoft.com/office/officeart/2018/2/layout/IconVerticalSolidList"/>
    <dgm:cxn modelId="{2F988345-A5F6-4B2D-9676-506D96A8E931}" type="presParOf" srcId="{D3F08D18-EC34-4E26-88CE-347F5518E2F6}" destId="{5C9142A9-96F2-454A-83CF-F60CB75740BE}" srcOrd="2" destOrd="0" presId="urn:microsoft.com/office/officeart/2018/2/layout/IconVerticalSolidList"/>
    <dgm:cxn modelId="{251329CD-827D-4416-A1CC-FACFA421416A}" type="presParOf" srcId="{D3F08D18-EC34-4E26-88CE-347F5518E2F6}" destId="{35C3C2D2-202D-44F8-AD94-2F09B340A021}" srcOrd="3" destOrd="0" presId="urn:microsoft.com/office/officeart/2018/2/layout/IconVerticalSolidList"/>
    <dgm:cxn modelId="{D1622F4C-5F1A-48B0-9452-F6D8AA6E4624}" type="presParOf" srcId="{5843E5ED-D7BF-43C0-B4DD-BBC528E64ED0}" destId="{325D3807-7C82-4033-8C89-10616D9B8734}" srcOrd="9" destOrd="0" presId="urn:microsoft.com/office/officeart/2018/2/layout/IconVerticalSolidList"/>
    <dgm:cxn modelId="{15376CF7-281A-4447-A037-EC4E10BFF2B0}" type="presParOf" srcId="{5843E5ED-D7BF-43C0-B4DD-BBC528E64ED0}" destId="{FEE0D61E-137B-41F8-8CE3-14C063705CF8}" srcOrd="10" destOrd="0" presId="urn:microsoft.com/office/officeart/2018/2/layout/IconVerticalSolidList"/>
    <dgm:cxn modelId="{5B37F3EF-66C1-4825-BCCB-B02465AD4AC1}" type="presParOf" srcId="{FEE0D61E-137B-41F8-8CE3-14C063705CF8}" destId="{F9C4D5D9-8BC6-4AEE-A28B-4ABFE4096CDA}" srcOrd="0" destOrd="0" presId="urn:microsoft.com/office/officeart/2018/2/layout/IconVerticalSolidList"/>
    <dgm:cxn modelId="{527943B6-6C06-4864-8A1C-D57D85698623}" type="presParOf" srcId="{FEE0D61E-137B-41F8-8CE3-14C063705CF8}" destId="{416144A6-2746-402F-BB94-A2C5958C7954}" srcOrd="1" destOrd="0" presId="urn:microsoft.com/office/officeart/2018/2/layout/IconVerticalSolidList"/>
    <dgm:cxn modelId="{29466666-5293-45EB-A86C-9CF6F9B9F7A5}" type="presParOf" srcId="{FEE0D61E-137B-41F8-8CE3-14C063705CF8}" destId="{09354287-9037-464C-AE83-42F5FB6A599D}" srcOrd="2" destOrd="0" presId="urn:microsoft.com/office/officeart/2018/2/layout/IconVerticalSolidList"/>
    <dgm:cxn modelId="{11F633B1-39D2-481A-B3C3-CB5D2EC498F3}" type="presParOf" srcId="{FEE0D61E-137B-41F8-8CE3-14C063705CF8}" destId="{E7DF4511-672A-4FFD-A82A-E9BC8817DC2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2B74B2E-3598-465C-90D9-1D77CF4233A7}"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874A71EF-F64E-4487-9F32-74B4CE470F7C}">
      <dgm:prSet/>
      <dgm:spPr/>
      <dgm:t>
        <a:bodyPr/>
        <a:lstStyle/>
        <a:p>
          <a:r>
            <a:rPr lang="en-GB" b="1"/>
            <a:t>Functionality: </a:t>
          </a:r>
          <a:r>
            <a:rPr lang="en-GB"/>
            <a:t>Describe the manual_testing function, which allows for inputting new articles, preprocessing the text, transforming it using TF-IDF, and making predictions using the trained models.</a:t>
          </a:r>
          <a:endParaRPr lang="en-US"/>
        </a:p>
      </dgm:t>
    </dgm:pt>
    <dgm:pt modelId="{4C6C0D06-4A57-458D-A586-3BB73FF60D35}" type="parTrans" cxnId="{7474DD4C-8514-43A1-A5B8-AD6EA32EBA24}">
      <dgm:prSet/>
      <dgm:spPr/>
      <dgm:t>
        <a:bodyPr/>
        <a:lstStyle/>
        <a:p>
          <a:endParaRPr lang="en-US"/>
        </a:p>
      </dgm:t>
    </dgm:pt>
    <dgm:pt modelId="{7300B66F-D249-4B2F-82B7-B2F7BC1A2975}" type="sibTrans" cxnId="{7474DD4C-8514-43A1-A5B8-AD6EA32EBA24}">
      <dgm:prSet/>
      <dgm:spPr/>
      <dgm:t>
        <a:bodyPr/>
        <a:lstStyle/>
        <a:p>
          <a:endParaRPr lang="en-US"/>
        </a:p>
      </dgm:t>
    </dgm:pt>
    <dgm:pt modelId="{CC76552B-BD3B-478E-92E0-E55414F5725C}">
      <dgm:prSet/>
      <dgm:spPr/>
      <dgm:t>
        <a:bodyPr/>
        <a:lstStyle/>
        <a:p>
          <a:r>
            <a:rPr lang="en-GB"/>
            <a:t>For the purpose of manual testing, we selected 10 columns and 10 rows from both the true.csv and fake.csv datasets. After concatenating these samples, we saved the combined data into a new CSV file designated for manual testing. This approach ensures a balanced representation of both fake and real news articles, facilitating an effective evaluation of our model's performance on a smaller, controlled subset of the data.</a:t>
          </a:r>
          <a:endParaRPr lang="en-US"/>
        </a:p>
      </dgm:t>
    </dgm:pt>
    <dgm:pt modelId="{0FFC44DB-0B1B-483D-B8D3-B90F03F611B2}" type="parTrans" cxnId="{1E4EDF8C-DA08-40A1-8925-F178D8525B04}">
      <dgm:prSet/>
      <dgm:spPr/>
      <dgm:t>
        <a:bodyPr/>
        <a:lstStyle/>
        <a:p>
          <a:endParaRPr lang="en-US"/>
        </a:p>
      </dgm:t>
    </dgm:pt>
    <dgm:pt modelId="{047F986B-9C37-4C40-990E-3D809FB83229}" type="sibTrans" cxnId="{1E4EDF8C-DA08-40A1-8925-F178D8525B04}">
      <dgm:prSet/>
      <dgm:spPr/>
      <dgm:t>
        <a:bodyPr/>
        <a:lstStyle/>
        <a:p>
          <a:endParaRPr lang="en-US"/>
        </a:p>
      </dgm:t>
    </dgm:pt>
    <dgm:pt modelId="{FE3B08D4-10C2-4E69-89B8-3C31BA4B537C}" type="pres">
      <dgm:prSet presAssocID="{62B74B2E-3598-465C-90D9-1D77CF4233A7}" presName="outerComposite" presStyleCnt="0">
        <dgm:presLayoutVars>
          <dgm:chMax val="5"/>
          <dgm:dir/>
          <dgm:resizeHandles val="exact"/>
        </dgm:presLayoutVars>
      </dgm:prSet>
      <dgm:spPr/>
    </dgm:pt>
    <dgm:pt modelId="{B08421AA-3BCF-435F-A0F9-F0CA14017E23}" type="pres">
      <dgm:prSet presAssocID="{62B74B2E-3598-465C-90D9-1D77CF4233A7}" presName="dummyMaxCanvas" presStyleCnt="0">
        <dgm:presLayoutVars/>
      </dgm:prSet>
      <dgm:spPr/>
    </dgm:pt>
    <dgm:pt modelId="{9EB88217-53AB-4B72-98F2-2781F123FFF6}" type="pres">
      <dgm:prSet presAssocID="{62B74B2E-3598-465C-90D9-1D77CF4233A7}" presName="TwoNodes_1" presStyleLbl="node1" presStyleIdx="0" presStyleCnt="2">
        <dgm:presLayoutVars>
          <dgm:bulletEnabled val="1"/>
        </dgm:presLayoutVars>
      </dgm:prSet>
      <dgm:spPr/>
    </dgm:pt>
    <dgm:pt modelId="{65334334-D03F-4F55-A00E-97997CF3C13F}" type="pres">
      <dgm:prSet presAssocID="{62B74B2E-3598-465C-90D9-1D77CF4233A7}" presName="TwoNodes_2" presStyleLbl="node1" presStyleIdx="1" presStyleCnt="2">
        <dgm:presLayoutVars>
          <dgm:bulletEnabled val="1"/>
        </dgm:presLayoutVars>
      </dgm:prSet>
      <dgm:spPr/>
    </dgm:pt>
    <dgm:pt modelId="{359C1879-8508-4AA8-9193-504200A0980E}" type="pres">
      <dgm:prSet presAssocID="{62B74B2E-3598-465C-90D9-1D77CF4233A7}" presName="TwoConn_1-2" presStyleLbl="fgAccFollowNode1" presStyleIdx="0" presStyleCnt="1">
        <dgm:presLayoutVars>
          <dgm:bulletEnabled val="1"/>
        </dgm:presLayoutVars>
      </dgm:prSet>
      <dgm:spPr/>
    </dgm:pt>
    <dgm:pt modelId="{719F7B10-0BAB-4C73-A5A4-E2DD6ED21763}" type="pres">
      <dgm:prSet presAssocID="{62B74B2E-3598-465C-90D9-1D77CF4233A7}" presName="TwoNodes_1_text" presStyleLbl="node1" presStyleIdx="1" presStyleCnt="2">
        <dgm:presLayoutVars>
          <dgm:bulletEnabled val="1"/>
        </dgm:presLayoutVars>
      </dgm:prSet>
      <dgm:spPr/>
    </dgm:pt>
    <dgm:pt modelId="{9E47C808-C0DD-4866-9272-731F4B2ADFA0}" type="pres">
      <dgm:prSet presAssocID="{62B74B2E-3598-465C-90D9-1D77CF4233A7}" presName="TwoNodes_2_text" presStyleLbl="node1" presStyleIdx="1" presStyleCnt="2">
        <dgm:presLayoutVars>
          <dgm:bulletEnabled val="1"/>
        </dgm:presLayoutVars>
      </dgm:prSet>
      <dgm:spPr/>
    </dgm:pt>
  </dgm:ptLst>
  <dgm:cxnLst>
    <dgm:cxn modelId="{034D3D68-C5B7-4169-B991-6F28BACD5D60}" type="presOf" srcId="{874A71EF-F64E-4487-9F32-74B4CE470F7C}" destId="{9EB88217-53AB-4B72-98F2-2781F123FFF6}" srcOrd="0" destOrd="0" presId="urn:microsoft.com/office/officeart/2005/8/layout/vProcess5"/>
    <dgm:cxn modelId="{7474DD4C-8514-43A1-A5B8-AD6EA32EBA24}" srcId="{62B74B2E-3598-465C-90D9-1D77CF4233A7}" destId="{874A71EF-F64E-4487-9F32-74B4CE470F7C}" srcOrd="0" destOrd="0" parTransId="{4C6C0D06-4A57-458D-A586-3BB73FF60D35}" sibTransId="{7300B66F-D249-4B2F-82B7-B2F7BC1A2975}"/>
    <dgm:cxn modelId="{2F1B4772-D9B4-40A7-9BFD-3032830456FF}" type="presOf" srcId="{CC76552B-BD3B-478E-92E0-E55414F5725C}" destId="{9E47C808-C0DD-4866-9272-731F4B2ADFA0}" srcOrd="1" destOrd="0" presId="urn:microsoft.com/office/officeart/2005/8/layout/vProcess5"/>
    <dgm:cxn modelId="{06A1EC55-75BC-4A84-BA8C-EEEECC34C111}" type="presOf" srcId="{874A71EF-F64E-4487-9F32-74B4CE470F7C}" destId="{719F7B10-0BAB-4C73-A5A4-E2DD6ED21763}" srcOrd="1" destOrd="0" presId="urn:microsoft.com/office/officeart/2005/8/layout/vProcess5"/>
    <dgm:cxn modelId="{1E4EDF8C-DA08-40A1-8925-F178D8525B04}" srcId="{62B74B2E-3598-465C-90D9-1D77CF4233A7}" destId="{CC76552B-BD3B-478E-92E0-E55414F5725C}" srcOrd="1" destOrd="0" parTransId="{0FFC44DB-0B1B-483D-B8D3-B90F03F611B2}" sibTransId="{047F986B-9C37-4C40-990E-3D809FB83229}"/>
    <dgm:cxn modelId="{840F49A5-4975-41BF-879D-8246F77C60F6}" type="presOf" srcId="{CC76552B-BD3B-478E-92E0-E55414F5725C}" destId="{65334334-D03F-4F55-A00E-97997CF3C13F}" srcOrd="0" destOrd="0" presId="urn:microsoft.com/office/officeart/2005/8/layout/vProcess5"/>
    <dgm:cxn modelId="{460523BB-B612-4B32-A671-9BBFE6F64EBD}" type="presOf" srcId="{62B74B2E-3598-465C-90D9-1D77CF4233A7}" destId="{FE3B08D4-10C2-4E69-89B8-3C31BA4B537C}" srcOrd="0" destOrd="0" presId="urn:microsoft.com/office/officeart/2005/8/layout/vProcess5"/>
    <dgm:cxn modelId="{7AFEDEDE-CC8E-4414-B993-59958F047E27}" type="presOf" srcId="{7300B66F-D249-4B2F-82B7-B2F7BC1A2975}" destId="{359C1879-8508-4AA8-9193-504200A0980E}" srcOrd="0" destOrd="0" presId="urn:microsoft.com/office/officeart/2005/8/layout/vProcess5"/>
    <dgm:cxn modelId="{46E15D63-8EDC-4ECA-9DF3-086903805470}" type="presParOf" srcId="{FE3B08D4-10C2-4E69-89B8-3C31BA4B537C}" destId="{B08421AA-3BCF-435F-A0F9-F0CA14017E23}" srcOrd="0" destOrd="0" presId="urn:microsoft.com/office/officeart/2005/8/layout/vProcess5"/>
    <dgm:cxn modelId="{50886B37-0CEE-406A-8E3F-409C5B53C33A}" type="presParOf" srcId="{FE3B08D4-10C2-4E69-89B8-3C31BA4B537C}" destId="{9EB88217-53AB-4B72-98F2-2781F123FFF6}" srcOrd="1" destOrd="0" presId="urn:microsoft.com/office/officeart/2005/8/layout/vProcess5"/>
    <dgm:cxn modelId="{2C72B936-39F3-477E-A8A8-F894BD0B48DB}" type="presParOf" srcId="{FE3B08D4-10C2-4E69-89B8-3C31BA4B537C}" destId="{65334334-D03F-4F55-A00E-97997CF3C13F}" srcOrd="2" destOrd="0" presId="urn:microsoft.com/office/officeart/2005/8/layout/vProcess5"/>
    <dgm:cxn modelId="{CE562B54-E97F-4344-85C5-2CC413C727E9}" type="presParOf" srcId="{FE3B08D4-10C2-4E69-89B8-3C31BA4B537C}" destId="{359C1879-8508-4AA8-9193-504200A0980E}" srcOrd="3" destOrd="0" presId="urn:microsoft.com/office/officeart/2005/8/layout/vProcess5"/>
    <dgm:cxn modelId="{8BA17A63-217E-4D20-9FEC-740117A2455C}" type="presParOf" srcId="{FE3B08D4-10C2-4E69-89B8-3C31BA4B537C}" destId="{719F7B10-0BAB-4C73-A5A4-E2DD6ED21763}" srcOrd="4" destOrd="0" presId="urn:microsoft.com/office/officeart/2005/8/layout/vProcess5"/>
    <dgm:cxn modelId="{517D624B-51AF-4D90-91C2-94C6E945C192}" type="presParOf" srcId="{FE3B08D4-10C2-4E69-89B8-3C31BA4B537C}" destId="{9E47C808-C0DD-4866-9272-731F4B2ADFA0}" srcOrd="5"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9DC619-67B3-4554-A0AD-E89E16D40C3A}">
      <dsp:nvSpPr>
        <dsp:cNvPr id="0" name=""/>
        <dsp:cNvSpPr/>
      </dsp:nvSpPr>
      <dsp:spPr>
        <a:xfrm>
          <a:off x="0" y="42"/>
          <a:ext cx="6245265" cy="169065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B0CB14-7777-42E9-A8AE-EBDEF9471AA4}">
      <dsp:nvSpPr>
        <dsp:cNvPr id="0" name=""/>
        <dsp:cNvSpPr/>
      </dsp:nvSpPr>
      <dsp:spPr>
        <a:xfrm>
          <a:off x="213874" y="650939"/>
          <a:ext cx="388863" cy="3888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D813CFA-8B67-4F69-B3BD-58B70EE99724}">
      <dsp:nvSpPr>
        <dsp:cNvPr id="0" name=""/>
        <dsp:cNvSpPr/>
      </dsp:nvSpPr>
      <dsp:spPr>
        <a:xfrm>
          <a:off x="816612" y="18128"/>
          <a:ext cx="5428652" cy="16544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827" tIns="74827" rIns="74827" bIns="74827" numCol="1" spcCol="1270" anchor="ctr" anchorCtr="0">
          <a:noAutofit/>
        </a:bodyPr>
        <a:lstStyle/>
        <a:p>
          <a:pPr marL="0" lvl="0" indent="0" algn="l" defTabSz="666750">
            <a:lnSpc>
              <a:spcPct val="90000"/>
            </a:lnSpc>
            <a:spcBef>
              <a:spcPct val="0"/>
            </a:spcBef>
            <a:spcAft>
              <a:spcPct val="35000"/>
            </a:spcAft>
            <a:buNone/>
          </a:pPr>
          <a:r>
            <a:rPr lang="en-GB" sz="1500" kern="1200" dirty="0"/>
            <a:t>The process of training and testing machine learning models for fake news detection involves several critical steps. First, the dataset was divided into training and testing sets to evaluate the model's performance on unseen data. Typically, an 80-20 split was used, with 80% of the data used for training the models and 20% for testing. Both Logistic Regression and Random Forest models were trained using the </a:t>
          </a:r>
          <a:r>
            <a:rPr lang="en-GB" sz="1500" kern="1200" dirty="0" err="1"/>
            <a:t>preprocessed</a:t>
          </a:r>
          <a:r>
            <a:rPr lang="en-GB" sz="1500" kern="1200" dirty="0"/>
            <a:t> and feature-engineered dataset. </a:t>
          </a:r>
          <a:endParaRPr lang="en-US" sz="1500" kern="1200" dirty="0"/>
        </a:p>
      </dsp:txBody>
      <dsp:txXfrm>
        <a:off x="816612" y="18128"/>
        <a:ext cx="5428652" cy="1654485"/>
      </dsp:txXfrm>
    </dsp:sp>
    <dsp:sp modelId="{B78522B4-820A-4A7F-A7E4-9B71294354B0}">
      <dsp:nvSpPr>
        <dsp:cNvPr id="0" name=""/>
        <dsp:cNvSpPr/>
      </dsp:nvSpPr>
      <dsp:spPr>
        <a:xfrm>
          <a:off x="0" y="1867455"/>
          <a:ext cx="6245265" cy="70702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C14B95-29DC-43D4-91FB-E7FB03803566}">
      <dsp:nvSpPr>
        <dsp:cNvPr id="0" name=""/>
        <dsp:cNvSpPr/>
      </dsp:nvSpPr>
      <dsp:spPr>
        <a:xfrm>
          <a:off x="213874" y="2026535"/>
          <a:ext cx="388863" cy="3888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05CF50-66C9-4E9A-9102-272EF0967CE4}">
      <dsp:nvSpPr>
        <dsp:cNvPr id="0" name=""/>
        <dsp:cNvSpPr/>
      </dsp:nvSpPr>
      <dsp:spPr>
        <a:xfrm>
          <a:off x="816612" y="1867455"/>
          <a:ext cx="5428652" cy="7070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827" tIns="74827" rIns="74827" bIns="74827" numCol="1" spcCol="1270" anchor="ctr" anchorCtr="0">
          <a:noAutofit/>
        </a:bodyPr>
        <a:lstStyle/>
        <a:p>
          <a:pPr marL="0" lvl="0" indent="0" algn="l" defTabSz="666750">
            <a:lnSpc>
              <a:spcPct val="90000"/>
            </a:lnSpc>
            <a:spcBef>
              <a:spcPct val="0"/>
            </a:spcBef>
            <a:spcAft>
              <a:spcPct val="35000"/>
            </a:spcAft>
            <a:buNone/>
          </a:pPr>
          <a:r>
            <a:rPr lang="en-GB" sz="1500" kern="1200"/>
            <a:t>Performance was evaluated on the test set using several key metrics:</a:t>
          </a:r>
          <a:endParaRPr lang="en-US" sz="1500" kern="1200"/>
        </a:p>
      </dsp:txBody>
      <dsp:txXfrm>
        <a:off x="816612" y="1867455"/>
        <a:ext cx="5428652" cy="707023"/>
      </dsp:txXfrm>
    </dsp:sp>
    <dsp:sp modelId="{AAFAB05B-D8D1-4B76-8CA3-F179C8E6A088}">
      <dsp:nvSpPr>
        <dsp:cNvPr id="0" name=""/>
        <dsp:cNvSpPr/>
      </dsp:nvSpPr>
      <dsp:spPr>
        <a:xfrm>
          <a:off x="0" y="2751235"/>
          <a:ext cx="6245265" cy="70702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61136F-C16C-4388-9DA0-B6A74AD50120}">
      <dsp:nvSpPr>
        <dsp:cNvPr id="0" name=""/>
        <dsp:cNvSpPr/>
      </dsp:nvSpPr>
      <dsp:spPr>
        <a:xfrm>
          <a:off x="213874" y="2910315"/>
          <a:ext cx="388863" cy="3888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A2614B9-374C-46E0-A306-E85C2A70BA9A}">
      <dsp:nvSpPr>
        <dsp:cNvPr id="0" name=""/>
        <dsp:cNvSpPr/>
      </dsp:nvSpPr>
      <dsp:spPr>
        <a:xfrm>
          <a:off x="816612" y="2751235"/>
          <a:ext cx="5428652" cy="7070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827" tIns="74827" rIns="74827" bIns="74827" numCol="1" spcCol="1270" anchor="ctr" anchorCtr="0">
          <a:noAutofit/>
        </a:bodyPr>
        <a:lstStyle/>
        <a:p>
          <a:pPr marL="0" lvl="0" indent="0" algn="l" defTabSz="666750">
            <a:lnSpc>
              <a:spcPct val="90000"/>
            </a:lnSpc>
            <a:spcBef>
              <a:spcPct val="0"/>
            </a:spcBef>
            <a:spcAft>
              <a:spcPct val="35000"/>
            </a:spcAft>
            <a:buNone/>
          </a:pPr>
          <a:r>
            <a:rPr lang="en-GB" sz="1500" kern="1200" dirty="0"/>
            <a:t>Accuracy: The overall correctness of the model's predictions. </a:t>
          </a:r>
          <a:endParaRPr lang="en-US" sz="1500" kern="1200" dirty="0"/>
        </a:p>
      </dsp:txBody>
      <dsp:txXfrm>
        <a:off x="816612" y="2751235"/>
        <a:ext cx="5428652" cy="707023"/>
      </dsp:txXfrm>
    </dsp:sp>
    <dsp:sp modelId="{FD88615D-FB5E-4E50-A182-38C777CFB842}">
      <dsp:nvSpPr>
        <dsp:cNvPr id="0" name=""/>
        <dsp:cNvSpPr/>
      </dsp:nvSpPr>
      <dsp:spPr>
        <a:xfrm>
          <a:off x="0" y="3635014"/>
          <a:ext cx="6245265" cy="70702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171569-8556-4F02-A5DF-5FA20C2C7460}">
      <dsp:nvSpPr>
        <dsp:cNvPr id="0" name=""/>
        <dsp:cNvSpPr/>
      </dsp:nvSpPr>
      <dsp:spPr>
        <a:xfrm>
          <a:off x="213874" y="3794095"/>
          <a:ext cx="388863" cy="38886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21A3019-979D-4D01-9FF7-0418516DE850}">
      <dsp:nvSpPr>
        <dsp:cNvPr id="0" name=""/>
        <dsp:cNvSpPr/>
      </dsp:nvSpPr>
      <dsp:spPr>
        <a:xfrm>
          <a:off x="816612" y="3635014"/>
          <a:ext cx="5428652" cy="7070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827" tIns="74827" rIns="74827" bIns="74827" numCol="1" spcCol="1270" anchor="ctr" anchorCtr="0">
          <a:noAutofit/>
        </a:bodyPr>
        <a:lstStyle/>
        <a:p>
          <a:pPr marL="0" lvl="0" indent="0" algn="l" defTabSz="666750">
            <a:lnSpc>
              <a:spcPct val="90000"/>
            </a:lnSpc>
            <a:spcBef>
              <a:spcPct val="0"/>
            </a:spcBef>
            <a:spcAft>
              <a:spcPct val="35000"/>
            </a:spcAft>
            <a:buNone/>
          </a:pPr>
          <a:r>
            <a:rPr lang="en-GB" sz="1500" kern="1200"/>
            <a:t>Precision: The accuracy of positive predictions (i.e., correctly identifying fake news). </a:t>
          </a:r>
          <a:endParaRPr lang="en-US" sz="1500" kern="1200"/>
        </a:p>
      </dsp:txBody>
      <dsp:txXfrm>
        <a:off x="816612" y="3635014"/>
        <a:ext cx="5428652" cy="707023"/>
      </dsp:txXfrm>
    </dsp:sp>
    <dsp:sp modelId="{F4B649BC-1177-452D-8B38-DA690A374DAF}">
      <dsp:nvSpPr>
        <dsp:cNvPr id="0" name=""/>
        <dsp:cNvSpPr/>
      </dsp:nvSpPr>
      <dsp:spPr>
        <a:xfrm>
          <a:off x="0" y="4518794"/>
          <a:ext cx="6245265" cy="70702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6D4DF1-C36B-45CA-B18B-50F12CB606A1}">
      <dsp:nvSpPr>
        <dsp:cNvPr id="0" name=""/>
        <dsp:cNvSpPr/>
      </dsp:nvSpPr>
      <dsp:spPr>
        <a:xfrm>
          <a:off x="213874" y="4677875"/>
          <a:ext cx="388863" cy="38886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C3C2D2-202D-44F8-AD94-2F09B340A021}">
      <dsp:nvSpPr>
        <dsp:cNvPr id="0" name=""/>
        <dsp:cNvSpPr/>
      </dsp:nvSpPr>
      <dsp:spPr>
        <a:xfrm>
          <a:off x="816612" y="4518794"/>
          <a:ext cx="5428652" cy="7070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827" tIns="74827" rIns="74827" bIns="74827" numCol="1" spcCol="1270" anchor="ctr" anchorCtr="0">
          <a:noAutofit/>
        </a:bodyPr>
        <a:lstStyle/>
        <a:p>
          <a:pPr marL="0" lvl="0" indent="0" algn="l" defTabSz="666750">
            <a:lnSpc>
              <a:spcPct val="90000"/>
            </a:lnSpc>
            <a:spcBef>
              <a:spcPct val="0"/>
            </a:spcBef>
            <a:spcAft>
              <a:spcPct val="35000"/>
            </a:spcAft>
            <a:buNone/>
          </a:pPr>
          <a:r>
            <a:rPr lang="en-GB" sz="1500" kern="1200"/>
            <a:t>Recall: The model's ability to identify all actual fake news articles.</a:t>
          </a:r>
          <a:endParaRPr lang="en-US" sz="1500" kern="1200"/>
        </a:p>
      </dsp:txBody>
      <dsp:txXfrm>
        <a:off x="816612" y="4518794"/>
        <a:ext cx="5428652" cy="707023"/>
      </dsp:txXfrm>
    </dsp:sp>
    <dsp:sp modelId="{F9C4D5D9-8BC6-4AEE-A28B-4ABFE4096CDA}">
      <dsp:nvSpPr>
        <dsp:cNvPr id="0" name=""/>
        <dsp:cNvSpPr/>
      </dsp:nvSpPr>
      <dsp:spPr>
        <a:xfrm>
          <a:off x="0" y="5402574"/>
          <a:ext cx="6245265" cy="70702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6144A6-2746-402F-BB94-A2C5958C7954}">
      <dsp:nvSpPr>
        <dsp:cNvPr id="0" name=""/>
        <dsp:cNvSpPr/>
      </dsp:nvSpPr>
      <dsp:spPr>
        <a:xfrm>
          <a:off x="213874" y="5561654"/>
          <a:ext cx="388863" cy="38886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7DF4511-672A-4FFD-A82A-E9BC8817DC27}">
      <dsp:nvSpPr>
        <dsp:cNvPr id="0" name=""/>
        <dsp:cNvSpPr/>
      </dsp:nvSpPr>
      <dsp:spPr>
        <a:xfrm>
          <a:off x="816612" y="5402574"/>
          <a:ext cx="5428652" cy="7070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827" tIns="74827" rIns="74827" bIns="74827" numCol="1" spcCol="1270" anchor="ctr" anchorCtr="0">
          <a:noAutofit/>
        </a:bodyPr>
        <a:lstStyle/>
        <a:p>
          <a:pPr marL="0" lvl="0" indent="0" algn="l" defTabSz="666750">
            <a:lnSpc>
              <a:spcPct val="90000"/>
            </a:lnSpc>
            <a:spcBef>
              <a:spcPct val="0"/>
            </a:spcBef>
            <a:spcAft>
              <a:spcPct val="35000"/>
            </a:spcAft>
            <a:buNone/>
          </a:pPr>
          <a:r>
            <a:rPr lang="en-GB" sz="1500" kern="1200"/>
            <a:t>F1 Score: A balance between precision and recall, providing a single measure of performance.</a:t>
          </a:r>
          <a:endParaRPr lang="en-US" sz="1500" kern="1200"/>
        </a:p>
      </dsp:txBody>
      <dsp:txXfrm>
        <a:off x="816612" y="5402574"/>
        <a:ext cx="5428652" cy="7070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B88217-53AB-4B72-98F2-2781F123FFF6}">
      <dsp:nvSpPr>
        <dsp:cNvPr id="0" name=""/>
        <dsp:cNvSpPr/>
      </dsp:nvSpPr>
      <dsp:spPr>
        <a:xfrm>
          <a:off x="0" y="0"/>
          <a:ext cx="8938260" cy="195810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b="1" kern="1200"/>
            <a:t>Functionality: </a:t>
          </a:r>
          <a:r>
            <a:rPr lang="en-GB" sz="1700" kern="1200"/>
            <a:t>Describe the manual_testing function, which allows for inputting new articles, preprocessing the text, transforming it using TF-IDF, and making predictions using the trained models.</a:t>
          </a:r>
          <a:endParaRPr lang="en-US" sz="1700" kern="1200"/>
        </a:p>
      </dsp:txBody>
      <dsp:txXfrm>
        <a:off x="57351" y="57351"/>
        <a:ext cx="6914408" cy="1843400"/>
      </dsp:txXfrm>
    </dsp:sp>
    <dsp:sp modelId="{65334334-D03F-4F55-A00E-97997CF3C13F}">
      <dsp:nvSpPr>
        <dsp:cNvPr id="0" name=""/>
        <dsp:cNvSpPr/>
      </dsp:nvSpPr>
      <dsp:spPr>
        <a:xfrm>
          <a:off x="1577339" y="2393235"/>
          <a:ext cx="8938260" cy="1958102"/>
        </a:xfrm>
        <a:prstGeom prst="roundRect">
          <a:avLst>
            <a:gd name="adj" fmla="val 10000"/>
          </a:avLst>
        </a:prstGeom>
        <a:solidFill>
          <a:schemeClr val="accent2">
            <a:hueOff val="12065300"/>
            <a:satOff val="-60032"/>
            <a:lumOff val="-4058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kern="1200"/>
            <a:t>For the purpose of manual testing, we selected 10 columns and 10 rows from both the true.csv and fake.csv datasets. After concatenating these samples, we saved the combined data into a new CSV file designated for manual testing. This approach ensures a balanced representation of both fake and real news articles, facilitating an effective evaluation of our model's performance on a smaller, controlled subset of the data.</a:t>
          </a:r>
          <a:endParaRPr lang="en-US" sz="1700" kern="1200"/>
        </a:p>
      </dsp:txBody>
      <dsp:txXfrm>
        <a:off x="1634690" y="2450586"/>
        <a:ext cx="5973451" cy="1843400"/>
      </dsp:txXfrm>
    </dsp:sp>
    <dsp:sp modelId="{359C1879-8508-4AA8-9193-504200A0980E}">
      <dsp:nvSpPr>
        <dsp:cNvPr id="0" name=""/>
        <dsp:cNvSpPr/>
      </dsp:nvSpPr>
      <dsp:spPr>
        <a:xfrm>
          <a:off x="7665493" y="1539285"/>
          <a:ext cx="1272766" cy="1272766"/>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951865" y="1539285"/>
        <a:ext cx="700022" cy="95775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8497A9A2-04D9-49F4-A323-43775074701C}" type="datetime1">
              <a:rPr lang="en-GB" smtClean="0"/>
              <a:t>30/05/2024</a:t>
            </a:fld>
            <a:endParaRPr lang="en-GB"/>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65AE8BC-2AB3-9E4C-9797-2A6F8A74C74E}" type="slidenum">
              <a:rPr lang="en-GB" smtClean="0"/>
              <a:t>‹#›</a:t>
            </a:fld>
            <a:endParaRPr lang="en-GB"/>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D9AD85-B496-451C-A9B5-64589B09AB2F}" type="datetime1">
              <a:rPr lang="en-GB" smtClean="0"/>
              <a:pPr/>
              <a:t>30/05/2024</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228B34ED-4CDD-41C9-90F7-D768D5559A6F}" type="slidenum">
              <a:rPr lang="en-GB" noProof="0" smtClean="0"/>
              <a:t>‹#›</a:t>
            </a:fld>
            <a:endParaRPr lang="en-GB" noProof="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228B34ED-4CDD-41C9-90F7-D768D5559A6F}" type="slidenum">
              <a:rPr lang="en-GB" smtClean="0"/>
              <a:t>1</a:t>
            </a:fld>
            <a:endParaRPr lang="en-GB"/>
          </a:p>
        </p:txBody>
      </p:sp>
    </p:spTree>
    <p:extLst>
      <p:ext uri="{BB962C8B-B14F-4D97-AF65-F5344CB8AC3E}">
        <p14:creationId xmlns:p14="http://schemas.microsoft.com/office/powerpoint/2010/main" val="37965740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228B34ED-4CDD-41C9-90F7-D768D5559A6F}" type="slidenum">
              <a:rPr lang="en-GB" smtClean="0"/>
              <a:t>10</a:t>
            </a:fld>
            <a:endParaRPr lang="en-GB"/>
          </a:p>
        </p:txBody>
      </p:sp>
    </p:spTree>
    <p:extLst>
      <p:ext uri="{BB962C8B-B14F-4D97-AF65-F5344CB8AC3E}">
        <p14:creationId xmlns:p14="http://schemas.microsoft.com/office/powerpoint/2010/main" val="40798129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228B34ED-4CDD-41C9-90F7-D768D5559A6F}" type="slidenum">
              <a:rPr lang="en-GB" smtClean="0"/>
              <a:t>11</a:t>
            </a:fld>
            <a:endParaRPr lang="en-GB"/>
          </a:p>
        </p:txBody>
      </p:sp>
    </p:spTree>
    <p:extLst>
      <p:ext uri="{BB962C8B-B14F-4D97-AF65-F5344CB8AC3E}">
        <p14:creationId xmlns:p14="http://schemas.microsoft.com/office/powerpoint/2010/main" val="21454061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228B34ED-4CDD-41C9-90F7-D768D5559A6F}" type="slidenum">
              <a:rPr lang="en-GB" smtClean="0"/>
              <a:t>12</a:t>
            </a:fld>
            <a:endParaRPr lang="en-GB"/>
          </a:p>
        </p:txBody>
      </p:sp>
    </p:spTree>
    <p:extLst>
      <p:ext uri="{BB962C8B-B14F-4D97-AF65-F5344CB8AC3E}">
        <p14:creationId xmlns:p14="http://schemas.microsoft.com/office/powerpoint/2010/main" val="12149106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228B34ED-4CDD-41C9-90F7-D768D5559A6F}" type="slidenum">
              <a:rPr lang="en-GB" smtClean="0"/>
              <a:t>13</a:t>
            </a:fld>
            <a:endParaRPr lang="en-GB"/>
          </a:p>
        </p:txBody>
      </p:sp>
    </p:spTree>
    <p:extLst>
      <p:ext uri="{BB962C8B-B14F-4D97-AF65-F5344CB8AC3E}">
        <p14:creationId xmlns:p14="http://schemas.microsoft.com/office/powerpoint/2010/main" val="4115261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228B34ED-4CDD-41C9-90F7-D768D5559A6F}" type="slidenum">
              <a:rPr lang="en-GB" smtClean="0"/>
              <a:t>2</a:t>
            </a:fld>
            <a:endParaRPr lang="en-GB"/>
          </a:p>
        </p:txBody>
      </p:sp>
    </p:spTree>
    <p:extLst>
      <p:ext uri="{BB962C8B-B14F-4D97-AF65-F5344CB8AC3E}">
        <p14:creationId xmlns:p14="http://schemas.microsoft.com/office/powerpoint/2010/main" val="3552508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228B34ED-4CDD-41C9-90F7-D768D5559A6F}" type="slidenum">
              <a:rPr lang="en-GB" smtClean="0"/>
              <a:t>3</a:t>
            </a:fld>
            <a:endParaRPr lang="en-GB"/>
          </a:p>
        </p:txBody>
      </p:sp>
    </p:spTree>
    <p:extLst>
      <p:ext uri="{BB962C8B-B14F-4D97-AF65-F5344CB8AC3E}">
        <p14:creationId xmlns:p14="http://schemas.microsoft.com/office/powerpoint/2010/main" val="1632949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228B34ED-4CDD-41C9-90F7-D768D5559A6F}" type="slidenum">
              <a:rPr lang="en-GB" smtClean="0"/>
              <a:t>4</a:t>
            </a:fld>
            <a:endParaRPr lang="en-GB"/>
          </a:p>
        </p:txBody>
      </p:sp>
    </p:spTree>
    <p:extLst>
      <p:ext uri="{BB962C8B-B14F-4D97-AF65-F5344CB8AC3E}">
        <p14:creationId xmlns:p14="http://schemas.microsoft.com/office/powerpoint/2010/main" val="3220755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228B34ED-4CDD-41C9-90F7-D768D5559A6F}" type="slidenum">
              <a:rPr lang="en-GB" smtClean="0"/>
              <a:t>5</a:t>
            </a:fld>
            <a:endParaRPr lang="en-GB"/>
          </a:p>
        </p:txBody>
      </p:sp>
    </p:spTree>
    <p:extLst>
      <p:ext uri="{BB962C8B-B14F-4D97-AF65-F5344CB8AC3E}">
        <p14:creationId xmlns:p14="http://schemas.microsoft.com/office/powerpoint/2010/main" val="37268026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228B34ED-4CDD-41C9-90F7-D768D5559A6F}" type="slidenum">
              <a:rPr lang="en-GB" smtClean="0"/>
              <a:t>6</a:t>
            </a:fld>
            <a:endParaRPr lang="en-GB"/>
          </a:p>
        </p:txBody>
      </p:sp>
    </p:spTree>
    <p:extLst>
      <p:ext uri="{BB962C8B-B14F-4D97-AF65-F5344CB8AC3E}">
        <p14:creationId xmlns:p14="http://schemas.microsoft.com/office/powerpoint/2010/main" val="9958624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228B34ED-4CDD-41C9-90F7-D768D5559A6F}" type="slidenum">
              <a:rPr lang="en-GB" smtClean="0"/>
              <a:t>7</a:t>
            </a:fld>
            <a:endParaRPr lang="en-GB"/>
          </a:p>
        </p:txBody>
      </p:sp>
    </p:spTree>
    <p:extLst>
      <p:ext uri="{BB962C8B-B14F-4D97-AF65-F5344CB8AC3E}">
        <p14:creationId xmlns:p14="http://schemas.microsoft.com/office/powerpoint/2010/main" val="25758379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10"/>
          </p:nvPr>
        </p:nvSpPr>
        <p:spPr/>
        <p:txBody>
          <a:bodyPr rtlCol="0"/>
          <a:lstStyle/>
          <a:p>
            <a:pPr rtl="0"/>
            <a:fld id="{228B34ED-4CDD-41C9-90F7-D768D5559A6F}" type="slidenum">
              <a:rPr lang="en-GB" smtClean="0"/>
              <a:t>8</a:t>
            </a:fld>
            <a:endParaRPr lang="en-GB"/>
          </a:p>
        </p:txBody>
      </p:sp>
    </p:spTree>
    <p:extLst>
      <p:ext uri="{BB962C8B-B14F-4D97-AF65-F5344CB8AC3E}">
        <p14:creationId xmlns:p14="http://schemas.microsoft.com/office/powerpoint/2010/main" val="13600104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228B34ED-4CDD-41C9-90F7-D768D5559A6F}" type="slidenum">
              <a:rPr lang="en-GB" smtClean="0"/>
              <a:t>9</a:t>
            </a:fld>
            <a:endParaRPr lang="en-GB"/>
          </a:p>
        </p:txBody>
      </p:sp>
    </p:spTree>
    <p:extLst>
      <p:ext uri="{BB962C8B-B14F-4D97-AF65-F5344CB8AC3E}">
        <p14:creationId xmlns:p14="http://schemas.microsoft.com/office/powerpoint/2010/main" val="3392505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rtlCol="0"/>
          <a:lstStyle>
            <a:lvl1pPr marL="0" indent="0" algn="ctr">
              <a:buNone/>
              <a:defRPr/>
            </a:lvl1pPr>
          </a:lstStyle>
          <a:p>
            <a:pPr rtl="0"/>
            <a:r>
              <a:rPr lang="en-US" noProof="0"/>
              <a:t>Click icon to add picture</a:t>
            </a:r>
            <a:endParaRPr lang="en-GB" noProof="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3" y="5922140"/>
            <a:ext cx="5167313" cy="518795"/>
          </a:xfrm>
        </p:spPr>
        <p:txBody>
          <a:bodyPr rtlCol="0">
            <a:noAutofit/>
          </a:bodyPr>
          <a:lstStyle>
            <a:lvl1pPr marL="0" indent="0" algn="ctr">
              <a:buNone/>
              <a:defRPr sz="1800" spc="300">
                <a:solidFill>
                  <a:schemeClr val="tx1"/>
                </a:solidFill>
              </a:defRPr>
            </a:lvl1pPr>
            <a:lvl2pPr marL="457200" indent="0">
              <a:buNone/>
              <a:defRPr/>
            </a:lvl2pPr>
          </a:lstStyle>
          <a:p>
            <a:pPr lvl="0" rtl="0"/>
            <a:r>
              <a:rPr lang="en-US" noProof="0"/>
              <a:t>Click to edit Master text styles</a:t>
            </a:r>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oAutofit/>
          </a:bodyPr>
          <a:lstStyle>
            <a:lvl1pPr marL="0" indent="0" algn="ctr">
              <a:buNone/>
              <a:defRPr sz="1800" cap="all" baseline="0"/>
            </a:lvl1pPr>
          </a:lstStyle>
          <a:p>
            <a:pPr rtl="0"/>
            <a:r>
              <a:rPr lang="en-GB" spc="300" noProof="0"/>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rtlCol="0">
            <a:noAutofit/>
          </a:bodyPr>
          <a:lstStyle>
            <a:lvl1pPr>
              <a:lnSpc>
                <a:spcPct val="150000"/>
              </a:lnSpc>
              <a:spcBef>
                <a:spcPts val="1000"/>
              </a:spcBef>
              <a:defRPr sz="4000" cap="all" spc="300" baseline="0"/>
            </a:lvl1pPr>
          </a:lstStyle>
          <a:p>
            <a:pPr rtl="0"/>
            <a:r>
              <a:rPr lang="en-GB" noProof="0"/>
              <a:t>Click to edit Master TEXT styles</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58000"/>
          </a:xfrm>
          <a:effectLst/>
        </p:spPr>
        <p:txBody>
          <a:bodyPr rtlCol="0" anchor="ctr"/>
          <a:lstStyle>
            <a:lvl1pPr marL="0" indent="0" algn="ctr">
              <a:buNone/>
              <a:defRPr/>
            </a:lvl1pPr>
          </a:lstStyle>
          <a:p>
            <a:pPr rtl="0"/>
            <a:r>
              <a:rPr lang="en-US" noProof="0"/>
              <a:t>Click icon to add picture</a:t>
            </a:r>
            <a:endParaRPr lang="en-GB" noProof="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8C2E478F-E849-4A8C-AF1F-CBCC78A7CBFA}" type="slidenum">
              <a:rPr lang="en-GB" noProof="0" smtClean="0"/>
              <a:t>‹#›</a:t>
            </a:fld>
            <a:endParaRPr lang="en-GB" noProof="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rtlCol="0">
            <a:noAutofit/>
          </a:bodyPr>
          <a:lstStyle>
            <a:lvl1pPr>
              <a:defRPr/>
            </a:lvl1pPr>
          </a:lstStyle>
          <a:p>
            <a:pPr marL="0" indent="0" rtl="0">
              <a:lnSpc>
                <a:spcPct val="100000"/>
              </a:lnSpc>
              <a:buNone/>
            </a:pPr>
            <a:r>
              <a:rPr lang="en-GB" sz="1600" noProof="0">
                <a:cs typeface="Biome Light" panose="020B0303030204020804" pitchFamily="34" charset="0"/>
              </a:rPr>
              <a:t>Click to edit master text style.</a:t>
            </a:r>
          </a:p>
          <a:p>
            <a:pPr marL="0" indent="0" rtl="0">
              <a:buNone/>
            </a:pPr>
            <a:endParaRPr lang="en-GB" noProof="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8C2E478F-E849-4A8C-AF1F-CBCC78A7CBFA}" type="slidenum">
              <a:rPr lang="en-GB" noProof="0" smtClean="0"/>
              <a:pPr/>
              <a:t>‹#›</a:t>
            </a:fld>
            <a:endParaRPr lang="en-GB" noProof="0"/>
          </a:p>
        </p:txBody>
      </p:sp>
      <p:sp>
        <p:nvSpPr>
          <p:cNvPr id="7" name="Title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rtlCol="0" anchor="t">
            <a:noAutofit/>
          </a:bodyPr>
          <a:lstStyle>
            <a:lvl1pPr algn="l">
              <a:lnSpc>
                <a:spcPct val="150000"/>
              </a:lnSpc>
              <a:spcBef>
                <a:spcPts val="1000"/>
              </a:spcBef>
              <a:defRPr sz="3200">
                <a:solidFill>
                  <a:schemeClr val="tx1"/>
                </a:solidFill>
              </a:defRPr>
            </a:lvl1pPr>
          </a:lstStyle>
          <a:p>
            <a:pPr rtl="0"/>
            <a:r>
              <a:rPr lang="en-US" noProof="0"/>
              <a:t>Click to edit Master title style</a:t>
            </a:r>
            <a:endParaRPr lang="en-GB" noProof="0"/>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rtlCol="0"/>
          <a:lstStyle>
            <a:lvl1pPr marL="0" indent="0" algn="ctr">
              <a:buNone/>
              <a:defRPr/>
            </a:lvl1pPr>
          </a:lstStyle>
          <a:p>
            <a:pPr rtl="0"/>
            <a:r>
              <a:rPr lang="en-US" noProof="0"/>
              <a:t>Click icon to add picture</a:t>
            </a:r>
            <a:endParaRPr lang="en-GB" noProof="0"/>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rtlCol="0">
            <a:noAutofit/>
          </a:bodyPr>
          <a:lstStyle/>
          <a:p>
            <a:pPr rtl="0"/>
            <a:r>
              <a:rPr lang="en-US" sz="4000" spc="300" noProof="0"/>
              <a:t>Click to edit Master title style</a:t>
            </a:r>
            <a:endParaRPr lang="en-GB" sz="4000" spc="300" noProof="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oAutofit/>
          </a:bodyPr>
          <a:lstStyle>
            <a:lvl1pPr marL="0" indent="0" algn="ctr">
              <a:buNone/>
              <a:defRPr sz="1800" spc="300">
                <a:solidFill>
                  <a:schemeClr val="tx1"/>
                </a:solidFill>
              </a:defRPr>
            </a:lvl1pPr>
            <a:lvl2pPr marL="457200" indent="0">
              <a:buNone/>
              <a:defRPr/>
            </a:lvl2pPr>
          </a:lstStyle>
          <a:p>
            <a:pPr lvl="0" rtl="0"/>
            <a:r>
              <a:rPr lang="en-GB" noProof="0"/>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rtlCol="0">
            <a:noAutofit/>
          </a:bodyPr>
          <a:lstStyle>
            <a:lvl1pPr marL="0" indent="0" algn="ctr">
              <a:buNone/>
              <a:defRPr sz="1800" spc="300">
                <a:solidFill>
                  <a:schemeClr val="tx1"/>
                </a:solidFill>
              </a:defRPr>
            </a:lvl1pPr>
            <a:lvl2pPr marL="457200" indent="0">
              <a:buNone/>
              <a:defRPr/>
            </a:lvl2pPr>
          </a:lstStyle>
          <a:p>
            <a:pPr lvl="0" rtl="0"/>
            <a:r>
              <a:rPr lang="en-GB" noProof="0"/>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rtlCol="0">
            <a:noAutofit/>
          </a:bodyPr>
          <a:lstStyle>
            <a:lvl1pPr marL="0" indent="0" algn="ctr">
              <a:buNone/>
              <a:defRPr sz="1800" spc="300">
                <a:solidFill>
                  <a:schemeClr val="tx1"/>
                </a:solidFill>
              </a:defRPr>
            </a:lvl1pPr>
            <a:lvl2pPr marL="457200" indent="0">
              <a:buNone/>
              <a:defRPr/>
            </a:lvl2pPr>
          </a:lstStyle>
          <a:p>
            <a:pPr lvl="0" rtl="0"/>
            <a:r>
              <a:rPr lang="en-GB" noProof="0"/>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rtlCol="0">
            <a:noAutofit/>
          </a:bodyPr>
          <a:lstStyle>
            <a:lvl1pPr marL="0" indent="0" algn="ctr">
              <a:buNone/>
              <a:defRPr sz="1800" spc="300">
                <a:solidFill>
                  <a:schemeClr val="tx1"/>
                </a:solidFill>
              </a:defRPr>
            </a:lvl1pPr>
            <a:lvl2pPr marL="457200" indent="0">
              <a:buNone/>
              <a:defRPr/>
            </a:lvl2pPr>
          </a:lstStyle>
          <a:p>
            <a:pPr lvl="0" rtl="0"/>
            <a:r>
              <a:rPr lang="en-GB" noProof="0"/>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rtlCol="0">
            <a:noAutofit/>
          </a:bodyPr>
          <a:lstStyle>
            <a:lvl1pPr marL="0" indent="0">
              <a:buNone/>
              <a:defRPr/>
            </a:lvl1pPr>
          </a:lstStyle>
          <a:p>
            <a:pPr rtl="0"/>
            <a:r>
              <a:rPr lang="en-GB" noProof="0"/>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rtlCol="0">
            <a:noAutofit/>
          </a:bodyPr>
          <a:lstStyle>
            <a:lvl1pPr marL="0" indent="0">
              <a:buNone/>
              <a:defRPr/>
            </a:lvl1pPr>
          </a:lstStyle>
          <a:p>
            <a:pPr rtl="0"/>
            <a:r>
              <a:rPr lang="en-GB" noProof="0"/>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rtlCol="0">
            <a:noAutofit/>
          </a:bodyPr>
          <a:lstStyle>
            <a:lvl1pPr marL="0" indent="0">
              <a:buNone/>
              <a:defRPr/>
            </a:lvl1pPr>
          </a:lstStyle>
          <a:p>
            <a:pPr rtl="0"/>
            <a:r>
              <a:rPr lang="en-GB" noProof="0"/>
              <a:t>Icon</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p:spPr>
        <p:txBody>
          <a:bodyPr rtlCol="0" anchor="ctr"/>
          <a:lstStyle>
            <a:lvl1pPr marL="0" indent="0" algn="ctr">
              <a:buNone/>
              <a:defRPr/>
            </a:lvl1pPr>
          </a:lstStyle>
          <a:p>
            <a:pPr rtl="0"/>
            <a:r>
              <a:rPr lang="en-US" noProof="0"/>
              <a:t>Click icon to add picture</a:t>
            </a:r>
            <a:endParaRPr lang="en-GB" noProof="0"/>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rtlCol="0" anchor="t">
            <a:noAutofit/>
          </a:bodyPr>
          <a:lstStyle>
            <a:lvl1pPr algn="l">
              <a:lnSpc>
                <a:spcPct val="150000"/>
              </a:lnSpc>
              <a:spcBef>
                <a:spcPts val="1000"/>
              </a:spcBef>
              <a:defRPr sz="5400" baseline="0"/>
            </a:lvl1pPr>
          </a:lstStyle>
          <a:p>
            <a:pPr rtl="0"/>
            <a:r>
              <a:rPr lang="en-GB" noProof="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rtlCol="0"/>
          <a:lstStyle/>
          <a:p>
            <a:pPr rtl="0"/>
            <a:r>
              <a:rPr lang="en-GB" noProof="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rtlCol="0"/>
          <a:lstStyle/>
          <a:p>
            <a:pPr rtl="0"/>
            <a:fld id="{8C2E478F-E849-4A8C-AF1F-CBCC78A7CBFA}" type="slidenum">
              <a:rPr lang="en-GB" noProof="0" smtClean="0"/>
              <a:t>‹#›</a:t>
            </a:fld>
            <a:endParaRPr lang="en-GB" noProof="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rtlCol="0">
            <a:noAutofit/>
          </a:bodyPr>
          <a:lstStyle>
            <a:lvl1pPr marL="0" indent="0">
              <a:buNone/>
              <a:defRPr sz="1800" spc="300"/>
            </a:lvl1pPr>
          </a:lstStyle>
          <a:p>
            <a:pPr lvl="0" rtl="0"/>
            <a:r>
              <a:rPr lang="en-GB" noProof="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rtl="0"/>
            <a:r>
              <a:rPr lang="en-GB" noProof="0"/>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p:spPr>
        <p:txBody>
          <a:bodyPr rtlCol="0" anchor="ctr"/>
          <a:lstStyle>
            <a:lvl1pPr marL="0" indent="0" algn="ctr">
              <a:buNone/>
              <a:defRPr/>
            </a:lvl1pPr>
          </a:lstStyle>
          <a:p>
            <a:pPr rtl="0"/>
            <a:r>
              <a:rPr lang="en-US" noProof="0"/>
              <a:t>Click icon to add picture</a:t>
            </a:r>
            <a:endParaRPr lang="en-GB" noProof="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8C2E478F-E849-4A8C-AF1F-CBCC78A7CBFA}" type="slidenum">
              <a:rPr lang="en-GB" noProof="0" smtClean="0"/>
              <a:t>‹#›</a:t>
            </a:fld>
            <a:endParaRPr lang="en-GB" noProof="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rtlCol="0">
            <a:noAutofit/>
          </a:bodyPr>
          <a:lstStyle>
            <a:lvl1pPr>
              <a:defRPr/>
            </a:lvl1pPr>
          </a:lstStyle>
          <a:p>
            <a:pPr marL="0" indent="0" rtl="0">
              <a:lnSpc>
                <a:spcPct val="100000"/>
              </a:lnSpc>
              <a:buNone/>
            </a:pPr>
            <a:r>
              <a:rPr lang="en-GB" sz="1600" noProof="0">
                <a:cs typeface="Biome Light" panose="020B0303030204020804" pitchFamily="34" charset="0"/>
              </a:rPr>
              <a:t>Click to edit master text style.</a:t>
            </a:r>
          </a:p>
          <a:p>
            <a:pPr marL="0" indent="0" rtl="0">
              <a:buNone/>
            </a:pPr>
            <a:endParaRPr lang="en-GB" noProof="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8C2E478F-E849-4A8C-AF1F-CBCC78A7CBFA}" type="slidenum">
              <a:rPr lang="en-GB" noProof="0" smtClean="0"/>
              <a:pPr/>
              <a:t>‹#›</a:t>
            </a:fld>
            <a:endParaRPr lang="en-GB" noProof="0"/>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rtlCol="0" anchor="t">
            <a:noAutofit/>
          </a:bodyPr>
          <a:lstStyle>
            <a:lvl1pPr algn="l">
              <a:lnSpc>
                <a:spcPct val="150000"/>
              </a:lnSpc>
              <a:spcBef>
                <a:spcPts val="1000"/>
              </a:spcBef>
              <a:defRPr sz="3200">
                <a:solidFill>
                  <a:schemeClr val="tx1"/>
                </a:solidFill>
              </a:defRPr>
            </a:lvl1pPr>
          </a:lstStyle>
          <a:p>
            <a:pPr rtl="0"/>
            <a:r>
              <a:rPr lang="en-US" noProof="0"/>
              <a:t>Click to edit Master title style</a:t>
            </a:r>
            <a:endParaRPr lang="en-GB" noProof="0"/>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rtlCol="0" anchor="ctr"/>
          <a:lstStyle>
            <a:lvl1pPr marL="0" indent="0" algn="ctr">
              <a:buNone/>
              <a:defRPr/>
            </a:lvl1pPr>
          </a:lstStyle>
          <a:p>
            <a:pPr rtl="0"/>
            <a:r>
              <a:rPr lang="en-US" noProof="0"/>
              <a:t>Click icon to add picture</a:t>
            </a:r>
            <a:endParaRPr lang="en-GB" noProof="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rtlCol="0" anchor="b"/>
          <a:lstStyle>
            <a:lvl1pPr algn="l">
              <a:defRPr sz="6000" spc="300"/>
            </a:lvl1pPr>
          </a:lstStyle>
          <a:p>
            <a:pPr rtl="0"/>
            <a:r>
              <a:rPr lang="en-GB" noProof="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noProof="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rtlCol="0"/>
          <a:lstStyle/>
          <a:p>
            <a:pPr rtl="0"/>
            <a:r>
              <a:rPr lang="en-GB" noProof="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rtlCol="0"/>
          <a:lstStyle/>
          <a:p>
            <a:pPr rtl="0"/>
            <a:fld id="{8C2E478F-E849-4A8C-AF1F-CBCC78A7CBFA}" type="slidenum">
              <a:rPr lang="en-GB" noProof="0" smtClean="0"/>
              <a:t>‹#›</a:t>
            </a:fld>
            <a:endParaRPr lang="en-GB" noProof="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rtlCol="0">
            <a:noAutofit/>
          </a:bodyPr>
          <a:lstStyle>
            <a:lvl1pPr algn="l">
              <a:defRPr sz="3200" spc="300"/>
            </a:lvl1pPr>
          </a:lstStyle>
          <a:p>
            <a:pPr rtl="0"/>
            <a:r>
              <a:rPr lang="en-GB" noProof="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rtlCol="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pPr rtl="0"/>
            <a:fld id="{8C2E478F-E849-4A8C-AF1F-CBCC78A7CBFA}" type="slidenum">
              <a:rPr lang="en-GB" noProof="0" smtClean="0"/>
              <a:t>‹#›</a:t>
            </a:fld>
            <a:endParaRPr lang="en-GB" noProof="0"/>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p:nvPr>
        </p:nvSpPr>
        <p:spPr>
          <a:xfrm>
            <a:off x="736600" y="365125"/>
            <a:ext cx="2997200" cy="1781979"/>
          </a:xfrm>
        </p:spPr>
        <p:txBody>
          <a:bodyPr rtlCol="0">
            <a:noAutofit/>
          </a:bodyPr>
          <a:lstStyle/>
          <a:p>
            <a:pPr rtl="0"/>
            <a:r>
              <a:rPr lang="en-US" noProof="0"/>
              <a:t>Click icon to add picture</a:t>
            </a:r>
            <a:endParaRPr lang="en-GB" noProof="0"/>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p:nvPr>
        </p:nvSpPr>
        <p:spPr>
          <a:xfrm>
            <a:off x="4051300" y="365125"/>
            <a:ext cx="2997200" cy="1781979"/>
          </a:xfrm>
        </p:spPr>
        <p:txBody>
          <a:bodyPr rtlCol="0">
            <a:noAutofit/>
          </a:bodyPr>
          <a:lstStyle/>
          <a:p>
            <a:pPr rtl="0"/>
            <a:r>
              <a:rPr lang="en-US" noProof="0"/>
              <a:t>Click icon to add picture</a:t>
            </a:r>
            <a:endParaRPr lang="en-GB" noProof="0"/>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p:nvPr>
        </p:nvSpPr>
        <p:spPr>
          <a:xfrm>
            <a:off x="736600" y="2422525"/>
            <a:ext cx="2997200" cy="1781979"/>
          </a:xfrm>
        </p:spPr>
        <p:txBody>
          <a:bodyPr rtlCol="0">
            <a:noAutofit/>
          </a:bodyPr>
          <a:lstStyle/>
          <a:p>
            <a:pPr rtl="0"/>
            <a:r>
              <a:rPr lang="en-US" noProof="0"/>
              <a:t>Click icon to add picture</a:t>
            </a:r>
            <a:endParaRPr lang="en-GB" noProof="0"/>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p:nvPr>
        </p:nvSpPr>
        <p:spPr>
          <a:xfrm>
            <a:off x="4051300" y="2422525"/>
            <a:ext cx="2997200" cy="1781979"/>
          </a:xfrm>
        </p:spPr>
        <p:txBody>
          <a:bodyPr rtlCol="0">
            <a:noAutofit/>
          </a:bodyPr>
          <a:lstStyle/>
          <a:p>
            <a:pPr rtl="0"/>
            <a:r>
              <a:rPr lang="en-US" noProof="0"/>
              <a:t>Click icon to add picture</a:t>
            </a:r>
            <a:endParaRPr lang="en-GB" noProof="0"/>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p:nvPr>
        </p:nvSpPr>
        <p:spPr>
          <a:xfrm>
            <a:off x="736600" y="4479925"/>
            <a:ext cx="2997200" cy="1781979"/>
          </a:xfrm>
        </p:spPr>
        <p:txBody>
          <a:bodyPr rtlCol="0">
            <a:noAutofit/>
          </a:bodyPr>
          <a:lstStyle/>
          <a:p>
            <a:pPr rtl="0"/>
            <a:r>
              <a:rPr lang="en-US" noProof="0"/>
              <a:t>Click icon to add picture</a:t>
            </a:r>
            <a:endParaRPr lang="en-GB" noProof="0"/>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p:nvPr>
        </p:nvSpPr>
        <p:spPr>
          <a:xfrm>
            <a:off x="4051300" y="4479925"/>
            <a:ext cx="2997200" cy="1781979"/>
          </a:xfrm>
        </p:spPr>
        <p:txBody>
          <a:bodyPr rtlCol="0">
            <a:noAutofit/>
          </a:bodyPr>
          <a:lstStyle/>
          <a:p>
            <a:pPr rtl="0"/>
            <a:r>
              <a:rPr lang="en-US" noProof="0"/>
              <a:t>Click icon to add picture</a:t>
            </a:r>
            <a:endParaRPr lang="en-GB" noProof="0"/>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noProof="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rtlCol="0">
            <a:noAutofit/>
          </a:bodyPr>
          <a:lstStyle>
            <a:lvl1pPr>
              <a:defRPr sz="4800" spc="300"/>
            </a:lvl1pPr>
          </a:lstStyle>
          <a:p>
            <a:pPr rtl="0"/>
            <a:r>
              <a:rPr lang="en-US" noProof="0"/>
              <a:t>Click to edit Master title style</a:t>
            </a:r>
            <a:endParaRPr lang="en-GB" noProof="0"/>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rtlCol="0"/>
          <a:lstStyle/>
          <a:p>
            <a:pPr rtl="0"/>
            <a:r>
              <a:rPr lang="en-GB" noProof="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rtlCol="0"/>
          <a:lstStyle/>
          <a:p>
            <a:pPr rtl="0"/>
            <a:fld id="{8C2E478F-E849-4A8C-AF1F-CBCC78A7CBFA}" type="slidenum">
              <a:rPr lang="en-GB" noProof="0" smtClean="0"/>
              <a:t>‹#›</a:t>
            </a:fld>
            <a:endParaRPr lang="en-GB" noProof="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rtlCol="0" anchor="ctr"/>
          <a:lstStyle>
            <a:lvl1pPr marL="0" indent="0" algn="ctr">
              <a:buNone/>
              <a:defRPr/>
            </a:lvl1pPr>
          </a:lstStyle>
          <a:p>
            <a:pPr rtl="0"/>
            <a:r>
              <a:rPr lang="en-US" noProof="0"/>
              <a:t>Click icon to add picture</a:t>
            </a:r>
            <a:endParaRPr lang="en-GB" noProof="0"/>
          </a:p>
        </p:txBody>
      </p:sp>
      <p:sp>
        <p:nvSpPr>
          <p:cNvPr id="2" name="Title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oAutofit/>
          </a:bodyPr>
          <a:lstStyle>
            <a:lvl1pPr>
              <a:defRPr sz="1400" spc="300" baseline="0">
                <a:latin typeface="+mn-lt"/>
              </a:defRPr>
            </a:lvl1pPr>
          </a:lstStyle>
          <a:p>
            <a:pPr rtl="0"/>
            <a:r>
              <a:rPr lang="en-US" noProof="0"/>
              <a:t>Click to edit Master title style</a:t>
            </a:r>
            <a:endParaRPr lang="en-GB" noProof="0"/>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rtlCol="0">
            <a:noAutofit/>
          </a:bodyPr>
          <a:lstStyle>
            <a:lvl1pPr marL="0" indent="0" algn="ctr">
              <a:buNone/>
              <a:defRPr sz="3200"/>
            </a:lvl1pPr>
          </a:lstStyle>
          <a:p>
            <a:pPr lvl="0" rtl="0"/>
            <a:r>
              <a:rPr lang="en-GB" noProof="0"/>
              <a:t>CLICK TO EDIT MASTER TEXT STYLES</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rtlCol="0" anchor="ctr">
            <a:noAutofit/>
          </a:bodyPr>
          <a:lstStyle/>
          <a:p>
            <a:pPr algn="ctr" rtl="0"/>
            <a:r>
              <a:rPr lang="en-US" sz="4800" noProof="0"/>
              <a:t>Click to edit Master title style</a:t>
            </a:r>
            <a:endParaRPr lang="en-GB" sz="4800" noProof="0"/>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rtlCol="0">
            <a:noAutofit/>
          </a:bodyPr>
          <a:lstStyle/>
          <a:p>
            <a:pPr rtl="0"/>
            <a:r>
              <a:rPr lang="en-US" noProof="0"/>
              <a:t>Click icon to add picture</a:t>
            </a:r>
            <a:endParaRPr lang="en-GB" noProof="0"/>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rtlCol="0">
            <a:noAutofit/>
          </a:bodyPr>
          <a:lstStyle/>
          <a:p>
            <a:pPr rtl="0"/>
            <a:r>
              <a:rPr lang="en-US" noProof="0"/>
              <a:t>Click icon to add picture</a:t>
            </a:r>
            <a:endParaRPr lang="en-GB" noProof="0"/>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469107" y="3864355"/>
            <a:ext cx="5157787" cy="494506"/>
          </a:xfrm>
        </p:spPr>
        <p:txBody>
          <a:bodyPr rtlCol="0">
            <a:noAutofit/>
          </a:bodyPr>
          <a:lstStyle>
            <a:lvl1pPr marL="0" indent="0">
              <a:buNone/>
              <a:defRPr sz="2400"/>
            </a:lvl1pPr>
          </a:lstStyle>
          <a:p>
            <a:pPr lvl="0" rtl="0"/>
            <a:r>
              <a:rPr lang="en-US" spc="300" noProof="0">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469107" y="4531139"/>
            <a:ext cx="5157787" cy="2039144"/>
          </a:xfrm>
        </p:spPr>
        <p:txBody>
          <a:bodyPr rtlCol="0">
            <a:noAutofit/>
          </a:bodyPr>
          <a:lstStyle/>
          <a:p>
            <a:pPr lvl="0" rtl="0">
              <a:lnSpc>
                <a:spcPct val="100000"/>
              </a:lnSpc>
              <a:buFont typeface="Wingdings" panose="05000000000000000000" pitchFamily="2" charset="2"/>
              <a:buChar char="§"/>
            </a:pPr>
            <a:r>
              <a:rPr lang="en-US" sz="1400" noProof="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6565107" y="3864355"/>
            <a:ext cx="5183188" cy="494506"/>
          </a:xfrm>
        </p:spPr>
        <p:txBody>
          <a:bodyPr rtlCol="0">
            <a:noAutofit/>
          </a:bodyPr>
          <a:lstStyle>
            <a:lvl1pPr marL="0" indent="0">
              <a:buNone/>
              <a:defRPr sz="2400"/>
            </a:lvl1pPr>
          </a:lstStyle>
          <a:p>
            <a:pPr lvl="0" rtl="0"/>
            <a:r>
              <a:rPr lang="en-US" spc="300" noProof="0">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6565107" y="4531139"/>
            <a:ext cx="5183188" cy="2039144"/>
          </a:xfrm>
        </p:spPr>
        <p:txBody>
          <a:bodyPr rtlCol="0">
            <a:noAutofit/>
          </a:bodyPr>
          <a:lstStyle/>
          <a:p>
            <a:pPr lvl="0" rtl="0">
              <a:lnSpc>
                <a:spcPct val="100000"/>
              </a:lnSpc>
              <a:buFont typeface="Wingdings" panose="05000000000000000000" pitchFamily="2" charset="2"/>
              <a:buChar char="§"/>
            </a:pPr>
            <a:r>
              <a:rPr lang="en-US" sz="1400" noProof="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rtlCol="0">
            <a:noAutofit/>
          </a:bodyPr>
          <a:lstStyle/>
          <a:p>
            <a:pPr rtl="0"/>
            <a:fld id="{8C2E478F-E849-4A8C-AF1F-CBCC78A7CBFA}" type="slidenum">
              <a:rPr lang="en-GB" noProof="0" smtClean="0"/>
              <a:t>‹#›</a:t>
            </a:fld>
            <a:endParaRPr lang="en-GB" noProof="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rtlCol="0" anchor="ctr">
            <a:noAutofit/>
          </a:bodyPr>
          <a:lstStyle/>
          <a:p>
            <a:pPr algn="ctr" rtl="0"/>
            <a:r>
              <a:rPr lang="en-US" sz="4800" noProof="0"/>
              <a:t>Click to edit Master title style</a:t>
            </a:r>
            <a:endParaRPr lang="en-GB" sz="4800" noProof="0"/>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rtlCol="0">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960438" y="1624013"/>
            <a:ext cx="3108325" cy="1892300"/>
          </a:xfrm>
        </p:spPr>
        <p:txBody>
          <a:bodyPr rtlCol="0">
            <a:noAutofit/>
          </a:bodyPr>
          <a:lstStyle/>
          <a:p>
            <a:pPr rtl="0"/>
            <a:r>
              <a:rPr lang="en-US" noProof="0"/>
              <a:t>Click icon to add picture</a:t>
            </a:r>
            <a:endParaRPr lang="en-GB" noProof="0"/>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4542155" y="1623219"/>
            <a:ext cx="3108325" cy="1892300"/>
          </a:xfrm>
        </p:spPr>
        <p:txBody>
          <a:bodyPr rtlCol="0">
            <a:noAutofit/>
          </a:bodyPr>
          <a:lstStyle/>
          <a:p>
            <a:pPr rtl="0"/>
            <a:r>
              <a:rPr lang="en-US" noProof="0"/>
              <a:t>Click icon to add picture</a:t>
            </a:r>
            <a:endParaRPr lang="en-GB" noProof="0"/>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8122920" y="1623219"/>
            <a:ext cx="3108325" cy="1892300"/>
          </a:xfrm>
        </p:spPr>
        <p:txBody>
          <a:bodyPr rtlCol="0">
            <a:noAutofit/>
          </a:bodyPr>
          <a:lstStyle/>
          <a:p>
            <a:pPr rtl="0"/>
            <a:r>
              <a:rPr lang="en-US" noProof="0"/>
              <a:t>Click icon to add picture</a:t>
            </a:r>
            <a:endParaRPr lang="en-GB" noProof="0"/>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rtlCol="0">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rtlCol="0">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rtlCol="0">
            <a:noAutofit/>
          </a:bodyPr>
          <a:lstStyle/>
          <a:p>
            <a:pPr rtl="0"/>
            <a:fld id="{8C2E478F-E849-4A8C-AF1F-CBCC78A7CBFA}" type="slidenum">
              <a:rPr lang="en-GB" noProof="0" smtClean="0"/>
              <a:t>‹#›</a:t>
            </a:fld>
            <a:endParaRPr lang="en-GB" noProof="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pPr rtl="0"/>
            <a:r>
              <a:rPr lang="en-US" noProof="0"/>
              <a:t>Click to edit Master title style</a:t>
            </a:r>
            <a:endParaRPr lang="en-GB" noProof="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r>
              <a:rPr lang="en-GB" noProof="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8C2E478F-E849-4A8C-AF1F-CBCC78A7CBFA}" type="slidenum">
              <a:rPr lang="en-GB" noProof="0" smtClean="0"/>
              <a:t>‹#›</a:t>
            </a:fld>
            <a:endParaRPr lang="en-GB" noProof="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9.jpeg"/><Relationship Id="rId7" Type="http://schemas.openxmlformats.org/officeDocument/2006/relationships/diagramColors" Target="../diagrams/colors2.xml"/><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1.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hyperlink" Target="https://viittomakielinenkirjasto.fi/video/fake-news-valeuutiset/"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hyperlink" Target="https://creativecommons.org/licenses/by-nc-nd/3.0/" TargetMode="External"/><Relationship Id="rId4" Type="http://schemas.openxmlformats.org/officeDocument/2006/relationships/hyperlink" Target="https://www.smalldataforum.com/2017/10/13/12-fakenews-and-gdpr/"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hyperlink" Target="https://digitaltattoo.ubc.ca/tag/data-collection/"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hyperlink" Target="http://www.computersciencemaster.com.br/como-implementar-o-tf-idf-em-python/"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abstract image">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3">
            <a:alphaModFix amt="52000"/>
            <a:extLst>
              <a:ext uri="{BEBA8EAE-BF5A-486C-A8C5-ECC9F3942E4B}">
                <a14:imgProps xmlns:a14="http://schemas.microsoft.com/office/drawing/2010/main">
                  <a14:imgLayer r:embed="rId4">
                    <a14:imgEffect>
                      <a14:saturation sat="0"/>
                    </a14:imgEffect>
                  </a14:imgLayer>
                </a14:imgProps>
              </a:ext>
            </a:extLst>
          </a:blip>
          <a:srcRect/>
          <a:stretch/>
        </p:blipFill>
        <p:spPr>
          <a:xfrm>
            <a:off x="0" y="25193"/>
            <a:ext cx="12192000" cy="6858000"/>
          </a:xfrm>
        </p:spPr>
      </p:pic>
      <p:sp>
        <p:nvSpPr>
          <p:cNvPr id="9" name="Title 8">
            <a:extLst>
              <a:ext uri="{FF2B5EF4-FFF2-40B4-BE49-F238E27FC236}">
                <a16:creationId xmlns:a16="http://schemas.microsoft.com/office/drawing/2014/main" id="{79DC1498-E692-42BA-B69F-6D37E6CFACA0}"/>
              </a:ext>
            </a:extLst>
          </p:cNvPr>
          <p:cNvSpPr>
            <a:spLocks noGrp="1"/>
          </p:cNvSpPr>
          <p:nvPr>
            <p:ph type="title"/>
          </p:nvPr>
        </p:nvSpPr>
        <p:spPr>
          <a:xfrm>
            <a:off x="350836" y="1455577"/>
            <a:ext cx="11490325" cy="1813970"/>
          </a:xfrm>
        </p:spPr>
        <p:txBody>
          <a:bodyPr rtlCol="0"/>
          <a:lstStyle/>
          <a:p>
            <a:pPr rtl="0"/>
            <a:r>
              <a:rPr lang="en-GB" dirty="0"/>
              <a:t>Fake News detection using machine learning</a:t>
            </a:r>
          </a:p>
        </p:txBody>
      </p:sp>
      <p:sp>
        <p:nvSpPr>
          <p:cNvPr id="7" name="Text Placeholder 6">
            <a:extLst>
              <a:ext uri="{FF2B5EF4-FFF2-40B4-BE49-F238E27FC236}">
                <a16:creationId xmlns:a16="http://schemas.microsoft.com/office/drawing/2014/main" id="{5D865526-EC39-4780-A2A8-274A80A5C19B}"/>
              </a:ext>
            </a:extLst>
          </p:cNvPr>
          <p:cNvSpPr>
            <a:spLocks noGrp="1"/>
          </p:cNvSpPr>
          <p:nvPr>
            <p:ph type="body" idx="1"/>
          </p:nvPr>
        </p:nvSpPr>
        <p:spPr>
          <a:xfrm>
            <a:off x="9890450" y="5063642"/>
            <a:ext cx="2301550" cy="1377293"/>
          </a:xfrm>
        </p:spPr>
        <p:txBody>
          <a:bodyPr rtlCol="0"/>
          <a:lstStyle/>
          <a:p>
            <a:pPr rtl="0">
              <a:lnSpc>
                <a:spcPct val="100000"/>
              </a:lnSpc>
            </a:pPr>
            <a:r>
              <a:rPr lang="en-GB" sz="1400" dirty="0"/>
              <a:t>Anirudh </a:t>
            </a:r>
            <a:r>
              <a:rPr lang="en-GB" sz="1400" dirty="0" err="1"/>
              <a:t>pandey</a:t>
            </a:r>
            <a:endParaRPr lang="en-GB" sz="1400" dirty="0"/>
          </a:p>
          <a:p>
            <a:pPr rtl="0">
              <a:lnSpc>
                <a:spcPct val="100000"/>
              </a:lnSpc>
            </a:pPr>
            <a:r>
              <a:rPr lang="en-GB" sz="1400" dirty="0"/>
              <a:t>2018165</a:t>
            </a:r>
          </a:p>
          <a:p>
            <a:pPr rtl="0">
              <a:lnSpc>
                <a:spcPct val="100000"/>
              </a:lnSpc>
            </a:pPr>
            <a:r>
              <a:rPr lang="en-GB" sz="1400" dirty="0" err="1"/>
              <a:t>Ritesh</a:t>
            </a:r>
            <a:r>
              <a:rPr lang="en-GB" sz="1400" dirty="0"/>
              <a:t> </a:t>
            </a:r>
            <a:r>
              <a:rPr lang="en-GB" sz="1400" dirty="0" err="1"/>
              <a:t>bisht</a:t>
            </a:r>
            <a:endParaRPr lang="en-GB" sz="1400" dirty="0"/>
          </a:p>
          <a:p>
            <a:pPr rtl="0">
              <a:lnSpc>
                <a:spcPct val="100000"/>
              </a:lnSpc>
            </a:pPr>
            <a:r>
              <a:rPr lang="en-GB" sz="1400" dirty="0"/>
              <a:t>2018642</a:t>
            </a:r>
          </a:p>
        </p:txBody>
      </p:sp>
    </p:spTree>
    <p:extLst>
      <p:ext uri="{BB962C8B-B14F-4D97-AF65-F5344CB8AC3E}">
        <p14:creationId xmlns:p14="http://schemas.microsoft.com/office/powerpoint/2010/main" val="3927832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A blurry blue and green background&#10;&#10;Description automatically generated">
            <a:extLst>
              <a:ext uri="{FF2B5EF4-FFF2-40B4-BE49-F238E27FC236}">
                <a16:creationId xmlns:a16="http://schemas.microsoft.com/office/drawing/2014/main" id="{DDEF4C79-3F47-35E8-A414-601F84B26A34}"/>
              </a:ext>
            </a:extLst>
          </p:cNvPr>
          <p:cNvPicPr>
            <a:picLocks noChangeAspect="1"/>
          </p:cNvPicPr>
          <p:nvPr/>
        </p:nvPicPr>
        <p:blipFill rotWithShape="1">
          <a:blip r:embed="rId3">
            <a:duotone>
              <a:schemeClr val="bg2">
                <a:shade val="45000"/>
                <a:satMod val="135000"/>
              </a:schemeClr>
              <a:prstClr val="white"/>
            </a:duotone>
          </a:blip>
          <a:srcRect t="15730"/>
          <a:stretch/>
        </p:blipFill>
        <p:spPr>
          <a:xfrm>
            <a:off x="20" y="10"/>
            <a:ext cx="12191980" cy="6857990"/>
          </a:xfrm>
          <a:prstGeom prst="rect">
            <a:avLst/>
          </a:prstGeom>
        </p:spPr>
      </p:pic>
      <p:sp>
        <p:nvSpPr>
          <p:cNvPr id="13" name="Rectangle 12">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16300B5C-7AD0-42EE-A289-DB61F249073A}"/>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l">
              <a:lnSpc>
                <a:spcPct val="90000"/>
              </a:lnSpc>
            </a:pPr>
            <a:r>
              <a:rPr lang="en-US" sz="4400" spc="300"/>
              <a:t>Mannual testing function</a:t>
            </a:r>
            <a:endParaRPr lang="en-US" sz="4400"/>
          </a:p>
        </p:txBody>
      </p:sp>
      <p:sp>
        <p:nvSpPr>
          <p:cNvPr id="6" name="Slide Number Placeholder 5">
            <a:extLst>
              <a:ext uri="{FF2B5EF4-FFF2-40B4-BE49-F238E27FC236}">
                <a16:creationId xmlns:a16="http://schemas.microsoft.com/office/drawing/2014/main" id="{762668FB-51EF-473B-89E5-AB8206BF498C}"/>
              </a:ext>
            </a:extLst>
          </p:cNvPr>
          <p:cNvSpPr>
            <a:spLocks noGrp="1"/>
          </p:cNvSpPr>
          <p:nvPr>
            <p:ph type="sldNum" sz="quarter" idx="11"/>
          </p:nvPr>
        </p:nvSpPr>
        <p:spPr>
          <a:xfrm>
            <a:off x="8610600" y="6356350"/>
            <a:ext cx="2743200" cy="365125"/>
          </a:xfrm>
        </p:spPr>
        <p:txBody>
          <a:bodyPr vert="horz" lIns="91440" tIns="45720" rIns="91440" bIns="45720" rtlCol="0" anchor="ctr">
            <a:normAutofit/>
          </a:bodyPr>
          <a:lstStyle/>
          <a:p>
            <a:pPr>
              <a:spcAft>
                <a:spcPts val="600"/>
              </a:spcAft>
              <a:defRPr/>
            </a:pPr>
            <a:fld id="{8C2E478F-E849-4A8C-AF1F-CBCC78A7CBFA}" type="slidenum">
              <a:rPr lang="en-US" smtClean="0">
                <a:solidFill>
                  <a:prstClr val="black">
                    <a:tint val="75000"/>
                  </a:prstClr>
                </a:solidFill>
                <a:latin typeface="Calibri" panose="020F0502020204030204"/>
              </a:rPr>
              <a:pPr>
                <a:spcAft>
                  <a:spcPts val="600"/>
                </a:spcAft>
                <a:defRPr/>
              </a:pPr>
              <a:t>10</a:t>
            </a:fld>
            <a:endParaRPr lang="en-US">
              <a:solidFill>
                <a:prstClr val="black">
                  <a:tint val="75000"/>
                </a:prstClr>
              </a:solidFill>
              <a:latin typeface="Calibri" panose="020F0502020204030204"/>
            </a:endParaRPr>
          </a:p>
        </p:txBody>
      </p:sp>
      <p:graphicFrame>
        <p:nvGraphicFramePr>
          <p:cNvPr id="8" name="TextBox 1">
            <a:extLst>
              <a:ext uri="{FF2B5EF4-FFF2-40B4-BE49-F238E27FC236}">
                <a16:creationId xmlns:a16="http://schemas.microsoft.com/office/drawing/2014/main" id="{314BBE56-7CAB-A4CB-8D59-BFC0860E5C07}"/>
              </a:ext>
            </a:extLst>
          </p:cNvPr>
          <p:cNvGraphicFramePr/>
          <p:nvPr>
            <p:extLst>
              <p:ext uri="{D42A27DB-BD31-4B8C-83A1-F6EECF244321}">
                <p14:modId xmlns:p14="http://schemas.microsoft.com/office/powerpoint/2010/main" val="158294730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129108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Title 2">
            <a:extLst>
              <a:ext uri="{FF2B5EF4-FFF2-40B4-BE49-F238E27FC236}">
                <a16:creationId xmlns:a16="http://schemas.microsoft.com/office/drawing/2014/main" id="{93863800-85E5-44A7-96E9-521CE882616B}"/>
              </a:ext>
            </a:extLst>
          </p:cNvPr>
          <p:cNvSpPr>
            <a:spLocks noGrp="1"/>
          </p:cNvSpPr>
          <p:nvPr>
            <p:ph type="title"/>
          </p:nvPr>
        </p:nvSpPr>
        <p:spPr>
          <a:xfrm>
            <a:off x="7636810" y="1201331"/>
            <a:ext cx="3776770" cy="2469974"/>
          </a:xfrm>
        </p:spPr>
        <p:txBody>
          <a:bodyPr vert="horz" lIns="91440" tIns="45720" rIns="91440" bIns="45720" rtlCol="0" anchor="b">
            <a:normAutofit/>
          </a:bodyPr>
          <a:lstStyle/>
          <a:p>
            <a:pPr>
              <a:lnSpc>
                <a:spcPct val="90000"/>
              </a:lnSpc>
            </a:pPr>
            <a:r>
              <a:rPr lang="en-US" kern="1200" spc="300">
                <a:solidFill>
                  <a:schemeClr val="tx1"/>
                </a:solidFill>
                <a:latin typeface="+mj-lt"/>
                <a:ea typeface="+mj-ea"/>
                <a:cs typeface="+mj-cs"/>
              </a:rPr>
              <a:t>Snapshots</a:t>
            </a:r>
          </a:p>
        </p:txBody>
      </p:sp>
      <p:pic>
        <p:nvPicPr>
          <p:cNvPr id="25" name="Picture 24" descr="A screenshot of a computer&#10;&#10;Description automatically generated">
            <a:extLst>
              <a:ext uri="{FF2B5EF4-FFF2-40B4-BE49-F238E27FC236}">
                <a16:creationId xmlns:a16="http://schemas.microsoft.com/office/drawing/2014/main" id="{9DFC5677-6B81-25D0-8542-6239D6DC106E}"/>
              </a:ext>
            </a:extLst>
          </p:cNvPr>
          <p:cNvPicPr>
            <a:picLocks noChangeAspect="1"/>
          </p:cNvPicPr>
          <p:nvPr/>
        </p:nvPicPr>
        <p:blipFill rotWithShape="1">
          <a:blip r:embed="rId3"/>
          <a:srcRect r="1517" b="2"/>
          <a:stretch/>
        </p:blipFill>
        <p:spPr>
          <a:xfrm>
            <a:off x="48564" y="3422780"/>
            <a:ext cx="6834704" cy="3435220"/>
          </a:xfrm>
          <a:prstGeom prst="rect">
            <a:avLst/>
          </a:prstGeom>
        </p:spPr>
      </p:pic>
      <p:pic>
        <p:nvPicPr>
          <p:cNvPr id="23" name="Picture 22" descr="A screenshot of a computer&#10;&#10;Description automatically generated">
            <a:extLst>
              <a:ext uri="{FF2B5EF4-FFF2-40B4-BE49-F238E27FC236}">
                <a16:creationId xmlns:a16="http://schemas.microsoft.com/office/drawing/2014/main" id="{141180C4-639E-5596-EECD-698989CB5811}"/>
              </a:ext>
            </a:extLst>
          </p:cNvPr>
          <p:cNvPicPr>
            <a:picLocks noChangeAspect="1"/>
          </p:cNvPicPr>
          <p:nvPr/>
        </p:nvPicPr>
        <p:blipFill rotWithShape="1">
          <a:blip r:embed="rId4"/>
          <a:srcRect l="1735" r="-2" b="-2"/>
          <a:stretch/>
        </p:blipFill>
        <p:spPr>
          <a:xfrm>
            <a:off x="17733" y="-20124"/>
            <a:ext cx="6834685" cy="3442904"/>
          </a:xfrm>
          <a:prstGeom prst="rect">
            <a:avLst/>
          </a:prstGeom>
        </p:spPr>
      </p:pic>
      <p:grpSp>
        <p:nvGrpSpPr>
          <p:cNvPr id="37" name="Group 36">
            <a:extLst>
              <a:ext uri="{FF2B5EF4-FFF2-40B4-BE49-F238E27FC236}">
                <a16:creationId xmlns:a16="http://schemas.microsoft.com/office/drawing/2014/main" id="{56A77200-9B15-84B5-E871-73F17539A4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21587" y="0"/>
            <a:ext cx="123362" cy="6858000"/>
            <a:chOff x="12068638" y="0"/>
            <a:chExt cx="123362" cy="6858000"/>
          </a:xfrm>
        </p:grpSpPr>
        <p:sp>
          <p:nvSpPr>
            <p:cNvPr id="38" name="Rectangle 37">
              <a:extLst>
                <a:ext uri="{FF2B5EF4-FFF2-40B4-BE49-F238E27FC236}">
                  <a16:creationId xmlns:a16="http://schemas.microsoft.com/office/drawing/2014/main" id="{5B540573-733D-FA67-D382-3799975FDB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7EB61ECF-3E3B-DC04-6A1B-7AE8BF3C5A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27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19265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14"/>
                                        </p:tgtEl>
                                        <p:attrNameLst>
                                          <p:attrName>style.visibility</p:attrName>
                                        </p:attrNameLst>
                                      </p:cBhvr>
                                      <p:to>
                                        <p:strVal val="visible"/>
                                      </p:to>
                                    </p:set>
                                    <p:animEffect transition="in" filter="fade">
                                      <p:cBhvr>
                                        <p:cTn id="7" dur="4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5534194-745D-4888-BF16-6C09F65EA484}"/>
              </a:ext>
            </a:extLst>
          </p:cNvPr>
          <p:cNvSpPr>
            <a:spLocks noGrp="1"/>
          </p:cNvSpPr>
          <p:nvPr>
            <p:ph type="title"/>
          </p:nvPr>
        </p:nvSpPr>
        <p:spPr>
          <a:xfrm>
            <a:off x="286608" y="447870"/>
            <a:ext cx="11050086" cy="1446244"/>
          </a:xfrm>
        </p:spPr>
        <p:txBody>
          <a:bodyPr rtlCol="0" anchor="ctr">
            <a:normAutofit fontScale="90000"/>
          </a:bodyPr>
          <a:lstStyle/>
          <a:p>
            <a:pPr algn="ctr" rtl="0"/>
            <a:r>
              <a:rPr lang="en-GB" sz="4800" spc="300" dirty="0">
                <a:latin typeface="Times New Roman" panose="02020603050405020304" pitchFamily="18" charset="0"/>
                <a:cs typeface="Times New Roman" panose="02020603050405020304" pitchFamily="18" charset="0"/>
              </a:rPr>
              <a:t>Challenges and improvements</a:t>
            </a:r>
          </a:p>
        </p:txBody>
      </p:sp>
      <p:sp>
        <p:nvSpPr>
          <p:cNvPr id="21" name="Slide Number Placeholder 20">
            <a:extLst>
              <a:ext uri="{FF2B5EF4-FFF2-40B4-BE49-F238E27FC236}">
                <a16:creationId xmlns:a16="http://schemas.microsoft.com/office/drawing/2014/main" id="{27B9B9E1-D2EC-4B8B-BC3C-67231FDDCC79}"/>
              </a:ext>
            </a:extLst>
          </p:cNvPr>
          <p:cNvSpPr>
            <a:spLocks noGrp="1"/>
          </p:cNvSpPr>
          <p:nvPr>
            <p:ph type="sldNum" sz="quarter" idx="16"/>
          </p:nvPr>
        </p:nvSpPr>
        <p:spPr/>
        <p:txBody>
          <a:bodyPr rtlCol="0"/>
          <a:lstStyle/>
          <a:p>
            <a:pPr rtl="0"/>
            <a:fld id="{8C2E478F-E849-4A8C-AF1F-CBCC78A7CBFA}" type="slidenum">
              <a:rPr lang="en-GB" smtClean="0"/>
              <a:t>12</a:t>
            </a:fld>
            <a:endParaRPr lang="en-GB"/>
          </a:p>
        </p:txBody>
      </p:sp>
      <p:sp>
        <p:nvSpPr>
          <p:cNvPr id="15" name="TextBox 14">
            <a:extLst>
              <a:ext uri="{FF2B5EF4-FFF2-40B4-BE49-F238E27FC236}">
                <a16:creationId xmlns:a16="http://schemas.microsoft.com/office/drawing/2014/main" id="{A0059306-A1B2-6008-7DC9-5411ED1E1D0D}"/>
              </a:ext>
            </a:extLst>
          </p:cNvPr>
          <p:cNvSpPr txBox="1"/>
          <p:nvPr/>
        </p:nvSpPr>
        <p:spPr>
          <a:xfrm>
            <a:off x="662473" y="2108717"/>
            <a:ext cx="7707086" cy="1754326"/>
          </a:xfrm>
          <a:prstGeom prst="rect">
            <a:avLst/>
          </a:prstGeom>
          <a:noFill/>
        </p:spPr>
        <p:txBody>
          <a:bodyPr wrap="square" rtlCol="0">
            <a:spAutoFit/>
          </a:bodyPr>
          <a:lstStyle/>
          <a:p>
            <a:r>
              <a:rPr lang="en-GB" b="1" dirty="0">
                <a:latin typeface="Times New Roman" panose="02020603050405020304" pitchFamily="18" charset="0"/>
                <a:cs typeface="Times New Roman" panose="02020603050405020304" pitchFamily="18" charset="0"/>
              </a:rPr>
              <a:t>Challenges</a:t>
            </a:r>
            <a:r>
              <a:rPr lang="en-GB" dirty="0">
                <a:latin typeface="Times New Roman" panose="02020603050405020304" pitchFamily="18" charset="0"/>
                <a:cs typeface="Times New Roman" panose="02020603050405020304" pitchFamily="18" charset="0"/>
              </a:rPr>
              <a:t>: Handling and </a:t>
            </a:r>
            <a:r>
              <a:rPr lang="en-GB" dirty="0" err="1">
                <a:latin typeface="Times New Roman" panose="02020603050405020304" pitchFamily="18" charset="0"/>
                <a:cs typeface="Times New Roman" panose="02020603050405020304" pitchFamily="18" charset="0"/>
              </a:rPr>
              <a:t>preprocessing</a:t>
            </a:r>
            <a:r>
              <a:rPr lang="en-GB" dirty="0">
                <a:latin typeface="Times New Roman" panose="02020603050405020304" pitchFamily="18" charset="0"/>
                <a:cs typeface="Times New Roman" panose="02020603050405020304" pitchFamily="18" charset="0"/>
              </a:rPr>
              <a:t> large amounts of text data. Selecting appropriate models and fine-tuning hyperparameters for optimal performance.</a:t>
            </a:r>
          </a:p>
          <a:p>
            <a:endParaRPr lang="en-GB" dirty="0">
              <a:latin typeface="Times New Roman" panose="02020603050405020304" pitchFamily="18" charset="0"/>
              <a:cs typeface="Times New Roman" panose="02020603050405020304" pitchFamily="18" charset="0"/>
            </a:endParaRPr>
          </a:p>
          <a:p>
            <a:r>
              <a:rPr lang="en-GB" b="1" dirty="0">
                <a:latin typeface="Times New Roman" panose="02020603050405020304" pitchFamily="18" charset="0"/>
                <a:cs typeface="Times New Roman" panose="02020603050405020304" pitchFamily="18" charset="0"/>
              </a:rPr>
              <a:t>Future Work</a:t>
            </a:r>
            <a:r>
              <a:rPr lang="en-GB" dirty="0">
                <a:latin typeface="Times New Roman" panose="02020603050405020304" pitchFamily="18" charset="0"/>
                <a:cs typeface="Times New Roman" panose="02020603050405020304" pitchFamily="18" charset="0"/>
              </a:rPr>
              <a:t>: Implementing advanced NLP techniques such as word embeddings and deep learning models like BERT. Enhancing the dataset in terms of diversity and size to improve model robustness.</a:t>
            </a:r>
          </a:p>
        </p:txBody>
      </p:sp>
    </p:spTree>
    <p:extLst>
      <p:ext uri="{BB962C8B-B14F-4D97-AF65-F5344CB8AC3E}">
        <p14:creationId xmlns:p14="http://schemas.microsoft.com/office/powerpoint/2010/main" val="714960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Picture Placeholder 7" descr="abstract image">
            <a:extLst>
              <a:ext uri="{FF2B5EF4-FFF2-40B4-BE49-F238E27FC236}">
                <a16:creationId xmlns:a16="http://schemas.microsoft.com/office/drawing/2014/main" id="{D5C5EA1B-F06D-4AD1-B526-89C2DF772232}"/>
              </a:ext>
            </a:extLst>
          </p:cNvPr>
          <p:cNvPicPr>
            <a:picLocks noChangeAspect="1"/>
          </p:cNvPicPr>
          <p:nvPr/>
        </p:nvPicPr>
        <p:blipFill rotWithShape="1">
          <a:blip r:embed="rId3">
            <a:alphaModFix amt="52000"/>
            <a:extLst>
              <a:ext uri="{BEBA8EAE-BF5A-486C-A8C5-ECC9F3942E4B}">
                <a14:imgProps xmlns:a14="http://schemas.microsoft.com/office/drawing/2010/main">
                  <a14:imgLayer r:embed="rId4">
                    <a14:imgEffect>
                      <a14:saturation sat="0"/>
                    </a14:imgEffect>
                  </a14:imgLayer>
                </a14:imgProps>
              </a:ext>
            </a:extLst>
          </a:blip>
          <a:srcRect l="22717" r="45642"/>
          <a:stretch/>
        </p:blipFill>
        <p:spPr>
          <a:xfrm rot="16200000">
            <a:off x="2667000" y="-2667000"/>
            <a:ext cx="6858000" cy="12192000"/>
          </a:xfrm>
          <a:prstGeom prst="rect">
            <a:avLst/>
          </a:prstGeom>
          <a:noFill/>
        </p:spPr>
      </p:pic>
      <p:sp>
        <p:nvSpPr>
          <p:cNvPr id="6" name="Title 5">
            <a:extLst>
              <a:ext uri="{FF2B5EF4-FFF2-40B4-BE49-F238E27FC236}">
                <a16:creationId xmlns:a16="http://schemas.microsoft.com/office/drawing/2014/main" id="{4F7706BE-EF2E-459C-8778-01DDD354C634}"/>
              </a:ext>
            </a:extLst>
          </p:cNvPr>
          <p:cNvSpPr>
            <a:spLocks noGrp="1"/>
          </p:cNvSpPr>
          <p:nvPr>
            <p:ph type="title" idx="4294967295"/>
          </p:nvPr>
        </p:nvSpPr>
        <p:spPr>
          <a:xfrm>
            <a:off x="590397" y="2911112"/>
            <a:ext cx="10787270" cy="830649"/>
          </a:xfrm>
        </p:spPr>
        <p:txBody>
          <a:bodyPr rtlCol="0">
            <a:normAutofit/>
          </a:bodyPr>
          <a:lstStyle/>
          <a:p>
            <a:pPr rtl="0"/>
            <a:r>
              <a:rPr lang="en-GB" sz="4000" spc="300" dirty="0"/>
              <a:t>THANK YOU</a:t>
            </a:r>
          </a:p>
        </p:txBody>
      </p:sp>
    </p:spTree>
    <p:extLst>
      <p:ext uri="{BB962C8B-B14F-4D97-AF65-F5344CB8AC3E}">
        <p14:creationId xmlns:p14="http://schemas.microsoft.com/office/powerpoint/2010/main" val="927727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red stamp with black text&#10;&#10;Description automatically generated">
            <a:extLst>
              <a:ext uri="{FF2B5EF4-FFF2-40B4-BE49-F238E27FC236}">
                <a16:creationId xmlns:a16="http://schemas.microsoft.com/office/drawing/2014/main" id="{37228DD9-8DFB-49A2-B428-DE43E94EAE7C}"/>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l="5831" r="14858"/>
          <a:stretch/>
        </p:blipFill>
        <p:spPr>
          <a:xfrm>
            <a:off x="2522356" y="10"/>
            <a:ext cx="9669642" cy="6857990"/>
          </a:xfrm>
          <a:prstGeom prst="rect">
            <a:avLst/>
          </a:prstGeom>
          <a:noFill/>
        </p:spPr>
      </p:pic>
      <p:sp>
        <p:nvSpPr>
          <p:cNvPr id="18" name="Rectangle 17">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E3A87B3-0A27-4EE9-979E-B69581E476F0}"/>
              </a:ext>
            </a:extLst>
          </p:cNvPr>
          <p:cNvSpPr>
            <a:spLocks noGrp="1"/>
          </p:cNvSpPr>
          <p:nvPr>
            <p:ph type="title"/>
          </p:nvPr>
        </p:nvSpPr>
        <p:spPr>
          <a:xfrm>
            <a:off x="838200" y="365125"/>
            <a:ext cx="3822189" cy="1899912"/>
          </a:xfrm>
        </p:spPr>
        <p:txBody>
          <a:bodyPr vert="horz" lIns="91440" tIns="45720" rIns="91440" bIns="45720" rtlCol="0" anchor="ctr">
            <a:normAutofit/>
          </a:bodyPr>
          <a:lstStyle/>
          <a:p>
            <a:pPr algn="l">
              <a:lnSpc>
                <a:spcPct val="90000"/>
              </a:lnSpc>
            </a:pPr>
            <a:r>
              <a:rPr lang="en-US" sz="3700">
                <a:latin typeface="+mj-lt"/>
              </a:rPr>
              <a:t>Introduction</a:t>
            </a:r>
          </a:p>
        </p:txBody>
      </p:sp>
      <p:sp>
        <p:nvSpPr>
          <p:cNvPr id="9" name="Text Placeholder 8">
            <a:extLst>
              <a:ext uri="{FF2B5EF4-FFF2-40B4-BE49-F238E27FC236}">
                <a16:creationId xmlns:a16="http://schemas.microsoft.com/office/drawing/2014/main" id="{D7537E89-8D09-0B77-CEDD-2B5E20F8170F}"/>
              </a:ext>
            </a:extLst>
          </p:cNvPr>
          <p:cNvSpPr>
            <a:spLocks noGrp="1"/>
          </p:cNvSpPr>
          <p:nvPr>
            <p:ph type="body" sz="quarter" idx="11"/>
          </p:nvPr>
        </p:nvSpPr>
        <p:spPr>
          <a:xfrm>
            <a:off x="838200" y="2434201"/>
            <a:ext cx="3822189" cy="3742762"/>
          </a:xfrm>
        </p:spPr>
        <p:txBody>
          <a:bodyPr vert="horz" lIns="91440" tIns="45720" rIns="91440" bIns="45720" rtlCol="0">
            <a:normAutofit/>
          </a:bodyPr>
          <a:lstStyle/>
          <a:p>
            <a:pPr indent="-228600" algn="l">
              <a:lnSpc>
                <a:spcPct val="90000"/>
              </a:lnSpc>
              <a:buFont typeface="Arial" panose="020B0604020202020204" pitchFamily="34" charset="0"/>
              <a:buChar char="•"/>
            </a:pPr>
            <a:r>
              <a:rPr lang="en-US" sz="1900" b="1" dirty="0"/>
              <a:t>Objective</a:t>
            </a:r>
            <a:r>
              <a:rPr lang="en-US" sz="1900" dirty="0"/>
              <a:t> – To develop a machine learning model that can distinguish between fake and real news article.</a:t>
            </a:r>
          </a:p>
          <a:p>
            <a:pPr indent="-228600" algn="l">
              <a:lnSpc>
                <a:spcPct val="90000"/>
              </a:lnSpc>
              <a:buFont typeface="Arial" panose="020B0604020202020204" pitchFamily="34" charset="0"/>
              <a:buChar char="•"/>
            </a:pPr>
            <a:endParaRPr lang="en-US" sz="1900" dirty="0"/>
          </a:p>
          <a:p>
            <a:pPr indent="-228600" algn="l">
              <a:lnSpc>
                <a:spcPct val="90000"/>
              </a:lnSpc>
              <a:buFont typeface="Arial" panose="020B0604020202020204" pitchFamily="34" charset="0"/>
              <a:buChar char="•"/>
            </a:pPr>
            <a:r>
              <a:rPr lang="en-US" sz="1900" b="1" dirty="0"/>
              <a:t>Importance</a:t>
            </a:r>
            <a:r>
              <a:rPr lang="en-US" sz="1900" dirty="0"/>
              <a:t> – Fake News can have signi</a:t>
            </a:r>
            <a:r>
              <a:rPr lang="en-US" sz="1900" b="0" i="0" dirty="0">
                <a:effectLst/>
              </a:rPr>
              <a:t>ficant negative impacts on society, influencing public opinion, and causing misinformation. Detecting and mitigating fake news is essential in maintaining the integrity of information disseminated online.</a:t>
            </a:r>
            <a:endParaRPr lang="en-US" sz="1900" dirty="0"/>
          </a:p>
        </p:txBody>
      </p:sp>
      <p:sp>
        <p:nvSpPr>
          <p:cNvPr id="7" name="Slide Number Placeholder 6" hidden="1">
            <a:extLst>
              <a:ext uri="{FF2B5EF4-FFF2-40B4-BE49-F238E27FC236}">
                <a16:creationId xmlns:a16="http://schemas.microsoft.com/office/drawing/2014/main" id="{F29F8048-1E86-48F4-B246-D2F8C54B7EB1}"/>
              </a:ext>
            </a:extLst>
          </p:cNvPr>
          <p:cNvSpPr>
            <a:spLocks noGrp="1"/>
          </p:cNvSpPr>
          <p:nvPr>
            <p:ph type="sldNum" sz="quarter" idx="4294967295"/>
          </p:nvPr>
        </p:nvSpPr>
        <p:spPr>
          <a:xfrm>
            <a:off x="11549269" y="6468303"/>
            <a:ext cx="443948" cy="365125"/>
          </a:xfrm>
        </p:spPr>
        <p:txBody>
          <a:bodyPr rtlCol="0" anchor="ctr">
            <a:normAutofit/>
          </a:bodyPr>
          <a:lstStyle/>
          <a:p>
            <a:pPr rtl="0">
              <a:spcAft>
                <a:spcPts val="600"/>
              </a:spcAft>
            </a:pPr>
            <a:fld id="{8C2E478F-E849-4A8C-AF1F-CBCC78A7CBFA}" type="slidenum">
              <a:rPr lang="en-GB" smtClean="0"/>
              <a:pPr rtl="0">
                <a:spcAft>
                  <a:spcPts val="600"/>
                </a:spcAft>
              </a:pPr>
              <a:t>2</a:t>
            </a:fld>
            <a:endParaRPr lang="en-GB"/>
          </a:p>
        </p:txBody>
      </p:sp>
    </p:spTree>
    <p:extLst>
      <p:ext uri="{BB962C8B-B14F-4D97-AF65-F5344CB8AC3E}">
        <p14:creationId xmlns:p14="http://schemas.microsoft.com/office/powerpoint/2010/main" val="1649098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A black background with white text&#10;&#10;Description automatically generated">
            <a:extLst>
              <a:ext uri="{FF2B5EF4-FFF2-40B4-BE49-F238E27FC236}">
                <a16:creationId xmlns:a16="http://schemas.microsoft.com/office/drawing/2014/main" id="{2859318A-E7A4-4661-7A7B-15BD9438E062}"/>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l="8956" r="12418" b="-4"/>
          <a:stretch/>
        </p:blipFill>
        <p:spPr>
          <a:xfrm>
            <a:off x="2522356" y="10"/>
            <a:ext cx="9669642" cy="6857990"/>
          </a:xfrm>
          <a:prstGeom prst="rect">
            <a:avLst/>
          </a:prstGeom>
          <a:noFill/>
        </p:spPr>
      </p:pic>
      <p:sp>
        <p:nvSpPr>
          <p:cNvPr id="23" name="Rectangle 2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a:xfrm>
            <a:off x="838200" y="365125"/>
            <a:ext cx="3822189" cy="1899912"/>
          </a:xfrm>
        </p:spPr>
        <p:txBody>
          <a:bodyPr vert="horz" lIns="91440" tIns="45720" rIns="91440" bIns="45720" rtlCol="0" anchor="ctr">
            <a:normAutofit/>
          </a:bodyPr>
          <a:lstStyle/>
          <a:p>
            <a:pPr algn="l">
              <a:lnSpc>
                <a:spcPct val="90000"/>
              </a:lnSpc>
            </a:pPr>
            <a:r>
              <a:rPr lang="en-US" sz="4000">
                <a:latin typeface="+mj-lt"/>
              </a:rPr>
              <a:t>Data collection</a:t>
            </a:r>
          </a:p>
        </p:txBody>
      </p:sp>
      <p:sp>
        <p:nvSpPr>
          <p:cNvPr id="9" name="Content Placeholder 8">
            <a:extLst>
              <a:ext uri="{FF2B5EF4-FFF2-40B4-BE49-F238E27FC236}">
                <a16:creationId xmlns:a16="http://schemas.microsoft.com/office/drawing/2014/main" id="{256319DF-036A-473B-95D3-C5F6FF849FD4}"/>
              </a:ext>
            </a:extLst>
          </p:cNvPr>
          <p:cNvSpPr>
            <a:spLocks noGrp="1"/>
          </p:cNvSpPr>
          <p:nvPr>
            <p:ph type="body" sz="quarter" idx="11"/>
          </p:nvPr>
        </p:nvSpPr>
        <p:spPr>
          <a:xfrm>
            <a:off x="838200" y="2434201"/>
            <a:ext cx="3822189" cy="3742762"/>
          </a:xfrm>
        </p:spPr>
        <p:txBody>
          <a:bodyPr vert="horz" lIns="91440" tIns="45720" rIns="91440" bIns="45720" rtlCol="0">
            <a:normAutofit/>
          </a:bodyPr>
          <a:lstStyle/>
          <a:p>
            <a:pPr marL="0" indent="-228600" algn="l">
              <a:lnSpc>
                <a:spcPct val="90000"/>
              </a:lnSpc>
              <a:buFont typeface="Arial" panose="020B0604020202020204" pitchFamily="34" charset="0"/>
              <a:buChar char="•"/>
            </a:pPr>
            <a:r>
              <a:rPr lang="en-US" sz="2000" b="1" i="0">
                <a:effectLst/>
              </a:rPr>
              <a:t>Datasets:</a:t>
            </a:r>
            <a:endParaRPr lang="en-US" sz="2000" b="0" i="0">
              <a:effectLst/>
            </a:endParaRPr>
          </a:p>
          <a:p>
            <a:pPr indent="-228600" algn="l">
              <a:lnSpc>
                <a:spcPct val="90000"/>
              </a:lnSpc>
              <a:buFont typeface="Arial" panose="020B0604020202020204" pitchFamily="34" charset="0"/>
              <a:buChar char="•"/>
            </a:pPr>
            <a:r>
              <a:rPr lang="en-US" sz="2000" b="1" i="0">
                <a:effectLst/>
              </a:rPr>
              <a:t>Fake.csv</a:t>
            </a:r>
            <a:r>
              <a:rPr lang="en-US" sz="2000" b="0" i="0">
                <a:effectLst/>
              </a:rPr>
              <a:t>: Contains examples of fake news articles.</a:t>
            </a:r>
          </a:p>
          <a:p>
            <a:pPr indent="-228600" algn="l">
              <a:lnSpc>
                <a:spcPct val="90000"/>
              </a:lnSpc>
              <a:buFont typeface="Arial" panose="020B0604020202020204" pitchFamily="34" charset="0"/>
              <a:buChar char="•"/>
            </a:pPr>
            <a:r>
              <a:rPr lang="en-US" sz="2000" b="1" i="0">
                <a:effectLst/>
              </a:rPr>
              <a:t>True.csv</a:t>
            </a:r>
            <a:r>
              <a:rPr lang="en-US" sz="2000" b="0" i="0">
                <a:effectLst/>
              </a:rPr>
              <a:t>: Contains examples of real news articles.</a:t>
            </a:r>
          </a:p>
          <a:p>
            <a:pPr indent="-228600" algn="l">
              <a:lnSpc>
                <a:spcPct val="90000"/>
              </a:lnSpc>
              <a:buFont typeface="Arial" panose="020B0604020202020204" pitchFamily="34" charset="0"/>
              <a:buChar char="•"/>
            </a:pPr>
            <a:r>
              <a:rPr lang="en-US" sz="2000" b="1" i="0">
                <a:effectLst/>
              </a:rPr>
              <a:t>Source:</a:t>
            </a:r>
            <a:br>
              <a:rPr lang="en-US" sz="2000" b="0" i="0">
                <a:effectLst/>
              </a:rPr>
            </a:br>
            <a:r>
              <a:rPr lang="en-US" sz="2000" b="0" i="0">
                <a:effectLst/>
              </a:rPr>
              <a:t>The datasets were obtained from Kaggle, a well-known platform for datasets and machine learning competitions.</a:t>
            </a:r>
          </a:p>
          <a:p>
            <a:pPr marL="0" indent="-228600" algn="l">
              <a:lnSpc>
                <a:spcPct val="90000"/>
              </a:lnSpc>
              <a:buFont typeface="Arial" panose="020B0604020202020204" pitchFamily="34" charset="0"/>
              <a:buChar char="•"/>
            </a:pPr>
            <a:endParaRPr lang="en-US" sz="2000"/>
          </a:p>
        </p:txBody>
      </p:sp>
      <p:sp>
        <p:nvSpPr>
          <p:cNvPr id="4" name="Slide Number Placeholder 3" hidden="1">
            <a:extLst>
              <a:ext uri="{FF2B5EF4-FFF2-40B4-BE49-F238E27FC236}">
                <a16:creationId xmlns:a16="http://schemas.microsoft.com/office/drawing/2014/main" id="{A4BADA18-8F0E-4249-A144-6CB8259BA65B}"/>
              </a:ext>
            </a:extLst>
          </p:cNvPr>
          <p:cNvSpPr>
            <a:spLocks noGrp="1"/>
          </p:cNvSpPr>
          <p:nvPr>
            <p:ph type="sldNum" sz="quarter" idx="4294967295"/>
          </p:nvPr>
        </p:nvSpPr>
        <p:spPr>
          <a:xfrm>
            <a:off x="11549269" y="6468303"/>
            <a:ext cx="443948" cy="365125"/>
          </a:xfrm>
        </p:spPr>
        <p:txBody>
          <a:bodyPr rtlCol="0" anchor="ctr">
            <a:normAutofit/>
          </a:bodyPr>
          <a:lstStyle/>
          <a:p>
            <a:pPr rtl="0">
              <a:spcAft>
                <a:spcPts val="600"/>
              </a:spcAft>
            </a:pPr>
            <a:fld id="{8C2E478F-E849-4A8C-AF1F-CBCC78A7CBFA}" type="slidenum">
              <a:rPr lang="en-GB" smtClean="0"/>
              <a:pPr rtl="0">
                <a:spcAft>
                  <a:spcPts val="600"/>
                </a:spcAft>
              </a:pPr>
              <a:t>3</a:t>
            </a:fld>
            <a:endParaRPr lang="en-GB"/>
          </a:p>
        </p:txBody>
      </p:sp>
      <p:sp>
        <p:nvSpPr>
          <p:cNvPr id="16" name="TextBox 15">
            <a:extLst>
              <a:ext uri="{FF2B5EF4-FFF2-40B4-BE49-F238E27FC236}">
                <a16:creationId xmlns:a16="http://schemas.microsoft.com/office/drawing/2014/main" id="{7D77FCA0-ED1E-A733-C23E-4D84A4D62205}"/>
              </a:ext>
            </a:extLst>
          </p:cNvPr>
          <p:cNvSpPr txBox="1"/>
          <p:nvPr/>
        </p:nvSpPr>
        <p:spPr>
          <a:xfrm>
            <a:off x="9870529" y="6657945"/>
            <a:ext cx="2321469" cy="200055"/>
          </a:xfrm>
          <a:prstGeom prst="rect">
            <a:avLst/>
          </a:prstGeom>
          <a:solidFill>
            <a:srgbClr val="000000"/>
          </a:solidFill>
        </p:spPr>
        <p:txBody>
          <a:bodyPr wrap="none" rtlCol="0">
            <a:spAutoFit/>
          </a:bodyPr>
          <a:lstStyle/>
          <a:p>
            <a:pPr algn="r">
              <a:spcAft>
                <a:spcPts val="600"/>
              </a:spcAft>
            </a:pPr>
            <a:r>
              <a:rPr lang="en-GB" sz="700" dirty="0">
                <a:solidFill>
                  <a:srgbClr val="FFFFFF"/>
                </a:solidFill>
                <a:hlinkClick r:id="rId4" tooltip="https://www.smalldataforum.com/2017/10/13/12-fakenews-and-gdpr/">
                  <a:extLst>
                    <a:ext uri="{A12FA001-AC4F-418D-AE19-62706E023703}">
                      <ahyp:hlinkClr xmlns:ahyp="http://schemas.microsoft.com/office/drawing/2018/hyperlinkcolor" val="tx"/>
                    </a:ext>
                  </a:extLst>
                </a:hlinkClick>
              </a:rPr>
              <a:t>This Photo</a:t>
            </a:r>
            <a:r>
              <a:rPr lang="en-GB" sz="700" dirty="0">
                <a:solidFill>
                  <a:srgbClr val="FFFFFF"/>
                </a:solidFill>
              </a:rPr>
              <a:t> by Unknown Author is </a:t>
            </a:r>
            <a:r>
              <a:rPr lang="en-GB" sz="700">
                <a:solidFill>
                  <a:srgbClr val="FFFFFF"/>
                </a:solidFill>
              </a:rPr>
              <a:t>license un</a:t>
            </a:r>
            <a:r>
              <a:rPr lang="en-GB" sz="700">
                <a:solidFill>
                  <a:srgbClr val="FFFFFF"/>
                </a:solidFill>
                <a:hlinkClick r:id="rId5" tooltip="https://creativecommons.org/licenses/by-nc-nd/3.0/">
                  <a:extLst>
                    <a:ext uri="{A12FA001-AC4F-418D-AE19-62706E023703}">
                      <ahyp:hlinkClr xmlns:ahyp="http://schemas.microsoft.com/office/drawing/2018/hyperlinkcolor" val="tx"/>
                    </a:ext>
                  </a:extLst>
                </a:hlinkClick>
              </a:rPr>
              <a:t>CC </a:t>
            </a:r>
            <a:r>
              <a:rPr lang="en-GB" sz="700" dirty="0">
                <a:solidFill>
                  <a:srgbClr val="FFFFFF"/>
                </a:solidFill>
                <a:hlinkClick r:id="rId5" tooltip="https://creativecommons.org/licenses/by-nc-nd/3.0/">
                  <a:extLst>
                    <a:ext uri="{A12FA001-AC4F-418D-AE19-62706E023703}">
                      <ahyp:hlinkClr xmlns:ahyp="http://schemas.microsoft.com/office/drawing/2018/hyperlinkcolor" val="tx"/>
                    </a:ext>
                  </a:extLst>
                </a:hlinkClick>
              </a:rPr>
              <a:t>BY-NC-ND</a:t>
            </a:r>
            <a:endParaRPr lang="en-GB" sz="700" dirty="0">
              <a:solidFill>
                <a:srgbClr val="FFFFFF"/>
              </a:solidFill>
            </a:endParaRPr>
          </a:p>
        </p:txBody>
      </p:sp>
    </p:spTree>
    <p:extLst>
      <p:ext uri="{BB962C8B-B14F-4D97-AF65-F5344CB8AC3E}">
        <p14:creationId xmlns:p14="http://schemas.microsoft.com/office/powerpoint/2010/main" val="1325373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6234865" y="568517"/>
            <a:ext cx="5248221" cy="1067209"/>
          </a:xfrm>
        </p:spPr>
        <p:txBody>
          <a:bodyPr vert="horz" lIns="91440" tIns="45720" rIns="91440" bIns="45720" rtlCol="0" anchor="ctr">
            <a:normAutofit/>
          </a:bodyPr>
          <a:lstStyle/>
          <a:p>
            <a:pPr>
              <a:lnSpc>
                <a:spcPct val="90000"/>
              </a:lnSpc>
            </a:pPr>
            <a:r>
              <a:rPr lang="en-US" sz="4400">
                <a:solidFill>
                  <a:schemeClr val="bg1"/>
                </a:solidFill>
              </a:rPr>
              <a:t>Data preparation</a:t>
            </a:r>
          </a:p>
        </p:txBody>
      </p:sp>
      <p:pic>
        <p:nvPicPr>
          <p:cNvPr id="12" name="Picture 11" descr="A magnifying glass next to a computer&#10;&#10;Description automatically generated">
            <a:extLst>
              <a:ext uri="{FF2B5EF4-FFF2-40B4-BE49-F238E27FC236}">
                <a16:creationId xmlns:a16="http://schemas.microsoft.com/office/drawing/2014/main" id="{D281F9CA-5A87-48BB-A8AC-CF86A0FFA8D1}"/>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l="35840" r="6105"/>
          <a:stretch/>
        </p:blipFill>
        <p:spPr>
          <a:xfrm>
            <a:off x="739959" y="1095407"/>
            <a:ext cx="4754947" cy="4754947"/>
          </a:xfrm>
          <a:custGeom>
            <a:avLst/>
            <a:gdLst/>
            <a:ahLst/>
            <a:cxnLst/>
            <a:rect l="l" t="t" r="r" b="b"/>
            <a:pathLst>
              <a:path w="2388070" h="2388070">
                <a:moveTo>
                  <a:pt x="1194035" y="0"/>
                </a:moveTo>
                <a:cubicBezTo>
                  <a:pt x="1853482" y="0"/>
                  <a:pt x="2388070" y="534588"/>
                  <a:pt x="2388070" y="1194035"/>
                </a:cubicBezTo>
                <a:cubicBezTo>
                  <a:pt x="2388070" y="1853482"/>
                  <a:pt x="1853482" y="2388070"/>
                  <a:pt x="1194035" y="2388070"/>
                </a:cubicBezTo>
                <a:cubicBezTo>
                  <a:pt x="534588" y="2388070"/>
                  <a:pt x="0" y="1853482"/>
                  <a:pt x="0" y="1194035"/>
                </a:cubicBezTo>
                <a:cubicBezTo>
                  <a:pt x="0" y="534588"/>
                  <a:pt x="534588" y="0"/>
                  <a:pt x="1194035" y="0"/>
                </a:cubicBezTo>
                <a:close/>
              </a:path>
            </a:pathLst>
          </a:custGeom>
          <a:ln w="28575">
            <a:noFill/>
          </a:ln>
        </p:spPr>
      </p:pic>
      <p:grpSp>
        <p:nvGrpSpPr>
          <p:cNvPr id="20" name="Group 19">
            <a:extLst>
              <a:ext uri="{FF2B5EF4-FFF2-40B4-BE49-F238E27FC236}">
                <a16:creationId xmlns:a16="http://schemas.microsoft.com/office/drawing/2014/main" id="{B894EFA8-F425-4D19-A94B-445388B31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21" name="Freeform: Shape 20">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22" name="Freeform: Shape 21">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10" name="TextBox 9">
            <a:extLst>
              <a:ext uri="{FF2B5EF4-FFF2-40B4-BE49-F238E27FC236}">
                <a16:creationId xmlns:a16="http://schemas.microsoft.com/office/drawing/2014/main" id="{E1B071A6-A56A-A7EE-9826-ACEBBB838F9A}"/>
              </a:ext>
            </a:extLst>
          </p:cNvPr>
          <p:cNvSpPr txBox="1"/>
          <p:nvPr/>
        </p:nvSpPr>
        <p:spPr>
          <a:xfrm>
            <a:off x="6234868" y="1820369"/>
            <a:ext cx="5217173" cy="435133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b="1" i="0">
                <a:solidFill>
                  <a:schemeClr val="bg1"/>
                </a:solidFill>
                <a:effectLst/>
              </a:rPr>
              <a:t>Labeling:</a:t>
            </a:r>
            <a:endParaRPr lang="en-US" b="0" i="0">
              <a:solidFill>
                <a:schemeClr val="bg1"/>
              </a:solidFill>
              <a:effectLst/>
            </a:endParaRPr>
          </a:p>
          <a:p>
            <a:pPr indent="-228600">
              <a:lnSpc>
                <a:spcPct val="90000"/>
              </a:lnSpc>
              <a:spcAft>
                <a:spcPts val="600"/>
              </a:spcAft>
              <a:buFont typeface="Arial" panose="020B0604020202020204" pitchFamily="34" charset="0"/>
              <a:buChar char="•"/>
            </a:pPr>
            <a:r>
              <a:rPr lang="en-US" b="0" i="0">
                <a:solidFill>
                  <a:schemeClr val="bg1"/>
                </a:solidFill>
                <a:effectLst/>
              </a:rPr>
              <a:t>Fake news: Labeled as 0</a:t>
            </a:r>
          </a:p>
          <a:p>
            <a:pPr indent="-228600">
              <a:lnSpc>
                <a:spcPct val="90000"/>
              </a:lnSpc>
              <a:spcAft>
                <a:spcPts val="600"/>
              </a:spcAft>
              <a:buFont typeface="Arial" panose="020B0604020202020204" pitchFamily="34" charset="0"/>
              <a:buChar char="•"/>
            </a:pPr>
            <a:r>
              <a:rPr lang="en-US" b="0" i="0">
                <a:solidFill>
                  <a:schemeClr val="bg1"/>
                </a:solidFill>
                <a:effectLst/>
              </a:rPr>
              <a:t>Real news: Labeled as 1</a:t>
            </a:r>
          </a:p>
          <a:p>
            <a:pPr indent="-228600">
              <a:lnSpc>
                <a:spcPct val="90000"/>
              </a:lnSpc>
              <a:spcAft>
                <a:spcPts val="600"/>
              </a:spcAft>
              <a:buFont typeface="Arial" panose="020B0604020202020204" pitchFamily="34" charset="0"/>
              <a:buChar char="•"/>
            </a:pPr>
            <a:endParaRPr lang="en-US" b="0" i="0">
              <a:solidFill>
                <a:schemeClr val="bg1"/>
              </a:solidFill>
              <a:effectLst/>
            </a:endParaRPr>
          </a:p>
          <a:p>
            <a:pPr indent="-228600">
              <a:lnSpc>
                <a:spcPct val="90000"/>
              </a:lnSpc>
              <a:spcAft>
                <a:spcPts val="600"/>
              </a:spcAft>
              <a:buFont typeface="Arial" panose="020B0604020202020204" pitchFamily="34" charset="0"/>
              <a:buChar char="•"/>
            </a:pPr>
            <a:r>
              <a:rPr lang="en-US" b="1" i="0">
                <a:solidFill>
                  <a:schemeClr val="bg1"/>
                </a:solidFill>
                <a:effectLst/>
              </a:rPr>
              <a:t>Combining Datasets:</a:t>
            </a:r>
            <a:br>
              <a:rPr lang="en-US" b="0" i="0">
                <a:solidFill>
                  <a:schemeClr val="bg1"/>
                </a:solidFill>
                <a:effectLst/>
              </a:rPr>
            </a:br>
            <a:r>
              <a:rPr lang="en-US" b="0" i="0">
                <a:solidFill>
                  <a:schemeClr val="bg1"/>
                </a:solidFill>
                <a:effectLst/>
              </a:rPr>
              <a:t>Merged both datasets into a single dataframe and dropped any unnecessary columns to streamline the data.</a:t>
            </a:r>
          </a:p>
        </p:txBody>
      </p:sp>
      <p:grpSp>
        <p:nvGrpSpPr>
          <p:cNvPr id="24" name="Graphic 185">
            <a:extLst>
              <a:ext uri="{FF2B5EF4-FFF2-40B4-BE49-F238E27FC236}">
                <a16:creationId xmlns:a16="http://schemas.microsoft.com/office/drawing/2014/main" id="{582A903B-6B78-4F0A-B7C9-3D80499020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25" name="Freeform: Shape 24">
              <a:extLst>
                <a:ext uri="{FF2B5EF4-FFF2-40B4-BE49-F238E27FC236}">
                  <a16:creationId xmlns:a16="http://schemas.microsoft.com/office/drawing/2014/main" id="{D510EA93-8F64-42C8-A630-D449506E9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06CB53FC-E4DA-4001-928B-9998A85EA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210B969-4FDF-4AAC-9397-63D5434958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570B3EF0-84EA-4F47-86A3-1EA1F644A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259369A8-EF57-42A1-8EC8-F6A9F92A3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944765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1030">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29" name="Group 1032">
            <a:extLst>
              <a:ext uri="{FF2B5EF4-FFF2-40B4-BE49-F238E27FC236}">
                <a16:creationId xmlns:a16="http://schemas.microsoft.com/office/drawing/2014/main" id="{2A638C7D-9088-41A9-88A0-7357157BC1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31180" y="1109243"/>
            <a:ext cx="4842710" cy="4842710"/>
            <a:chOff x="1881974" y="1174396"/>
            <a:chExt cx="5290997" cy="5290997"/>
          </a:xfrm>
        </p:grpSpPr>
        <p:sp>
          <p:nvSpPr>
            <p:cNvPr id="1030" name="Oval 1033">
              <a:extLst>
                <a:ext uri="{FF2B5EF4-FFF2-40B4-BE49-F238E27FC236}">
                  <a16:creationId xmlns:a16="http://schemas.microsoft.com/office/drawing/2014/main" id="{9714B173-1D32-4BBC-A685-1F5D257ABD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1974" y="1174396"/>
              <a:ext cx="5290997" cy="5290997"/>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2" name="Oval 1034">
              <a:extLst>
                <a:ext uri="{FF2B5EF4-FFF2-40B4-BE49-F238E27FC236}">
                  <a16:creationId xmlns:a16="http://schemas.microsoft.com/office/drawing/2014/main" id="{BEF82DD1-2343-4F41-B6A7-A6489A713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1974" y="1174396"/>
              <a:ext cx="5290997" cy="5290997"/>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36" name="Oval 1036">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270" y="1095407"/>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3DA247-2F35-4FB8-903D-FB32D7B852D9}"/>
              </a:ext>
            </a:extLst>
          </p:cNvPr>
          <p:cNvSpPr>
            <a:spLocks noGrp="1"/>
          </p:cNvSpPr>
          <p:nvPr>
            <p:ph type="title"/>
          </p:nvPr>
        </p:nvSpPr>
        <p:spPr>
          <a:xfrm>
            <a:off x="5644751" y="568517"/>
            <a:ext cx="6161004" cy="886379"/>
          </a:xfrm>
        </p:spPr>
        <p:txBody>
          <a:bodyPr vert="horz" lIns="91440" tIns="45720" rIns="91440" bIns="45720" rtlCol="0" anchor="ctr">
            <a:normAutofit/>
          </a:bodyPr>
          <a:lstStyle/>
          <a:p>
            <a:pPr algn="l">
              <a:lnSpc>
                <a:spcPct val="90000"/>
              </a:lnSpc>
            </a:pPr>
            <a:r>
              <a:rPr lang="en-US" sz="4400" kern="1200">
                <a:solidFill>
                  <a:schemeClr val="bg1"/>
                </a:solidFill>
                <a:latin typeface="+mj-lt"/>
                <a:ea typeface="+mj-ea"/>
                <a:cs typeface="+mj-cs"/>
              </a:rPr>
              <a:t>Data Cleaning</a:t>
            </a:r>
          </a:p>
        </p:txBody>
      </p:sp>
      <p:grpSp>
        <p:nvGrpSpPr>
          <p:cNvPr id="1038" name="Group 1038">
            <a:extLst>
              <a:ext uri="{FF2B5EF4-FFF2-40B4-BE49-F238E27FC236}">
                <a16:creationId xmlns:a16="http://schemas.microsoft.com/office/drawing/2014/main" id="{3F219210-B16A-47B6-9AA8-207DAFF37E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1049" name="Freeform: Shape 1039">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050" name="Freeform: Shape 1040">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pic>
        <p:nvPicPr>
          <p:cNvPr id="1026" name="Picture 2" descr="Cleaning Data in Python. While spreadsheet programs and text… | by  Obalanatosin | Medium">
            <a:extLst>
              <a:ext uri="{FF2B5EF4-FFF2-40B4-BE49-F238E27FC236}">
                <a16:creationId xmlns:a16="http://schemas.microsoft.com/office/drawing/2014/main" id="{0DD998AF-7DFB-D713-4307-2201D6019D4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649077" y="2696699"/>
            <a:ext cx="3217333" cy="155236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58AD15F-1354-6DB9-D4BA-8238BA2F2359}"/>
              </a:ext>
            </a:extLst>
          </p:cNvPr>
          <p:cNvSpPr txBox="1"/>
          <p:nvPr/>
        </p:nvSpPr>
        <p:spPr>
          <a:xfrm>
            <a:off x="6234868" y="1820369"/>
            <a:ext cx="5217173" cy="435133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b="1" i="0">
                <a:solidFill>
                  <a:schemeClr val="bg1"/>
                </a:solidFill>
                <a:effectLst/>
              </a:rPr>
              <a:t>Preprocessing Steps:</a:t>
            </a:r>
          </a:p>
          <a:p>
            <a:pPr indent="-228600">
              <a:lnSpc>
                <a:spcPct val="90000"/>
              </a:lnSpc>
              <a:spcAft>
                <a:spcPts val="600"/>
              </a:spcAft>
              <a:buFont typeface="Arial" panose="020B0604020202020204" pitchFamily="34" charset="0"/>
              <a:buChar char="•"/>
            </a:pPr>
            <a:endParaRPr lang="en-US" b="0" i="0">
              <a:solidFill>
                <a:schemeClr val="bg1"/>
              </a:solidFill>
              <a:effectLst/>
            </a:endParaRPr>
          </a:p>
          <a:p>
            <a:pPr indent="-228600">
              <a:lnSpc>
                <a:spcPct val="90000"/>
              </a:lnSpc>
              <a:spcAft>
                <a:spcPts val="600"/>
              </a:spcAft>
              <a:buFont typeface="Arial" panose="020B0604020202020204" pitchFamily="34" charset="0"/>
              <a:buChar char="•"/>
            </a:pPr>
            <a:r>
              <a:rPr lang="en-US" b="0" i="0">
                <a:solidFill>
                  <a:schemeClr val="bg1"/>
                </a:solidFill>
                <a:effectLst/>
              </a:rPr>
              <a:t>Converted all text to lowercase.</a:t>
            </a:r>
          </a:p>
          <a:p>
            <a:pPr indent="-228600">
              <a:lnSpc>
                <a:spcPct val="90000"/>
              </a:lnSpc>
              <a:spcAft>
                <a:spcPts val="600"/>
              </a:spcAft>
              <a:buFont typeface="Arial" panose="020B0604020202020204" pitchFamily="34" charset="0"/>
              <a:buChar char="•"/>
            </a:pPr>
            <a:r>
              <a:rPr lang="en-US" b="0" i="0">
                <a:solidFill>
                  <a:schemeClr val="bg1"/>
                </a:solidFill>
                <a:effectLst/>
              </a:rPr>
              <a:t>Removed special characters, URLs, HTML tags, punctuation, and numbers.</a:t>
            </a:r>
          </a:p>
          <a:p>
            <a:pPr indent="-228600">
              <a:lnSpc>
                <a:spcPct val="90000"/>
              </a:lnSpc>
              <a:spcAft>
                <a:spcPts val="600"/>
              </a:spcAft>
              <a:buFont typeface="Arial" panose="020B0604020202020204" pitchFamily="34" charset="0"/>
              <a:buChar char="•"/>
            </a:pPr>
            <a:endParaRPr lang="en-US" b="0" i="0">
              <a:solidFill>
                <a:schemeClr val="bg1"/>
              </a:solidFill>
              <a:effectLst/>
            </a:endParaRPr>
          </a:p>
          <a:p>
            <a:pPr indent="-228600">
              <a:lnSpc>
                <a:spcPct val="90000"/>
              </a:lnSpc>
              <a:spcAft>
                <a:spcPts val="600"/>
              </a:spcAft>
              <a:buFont typeface="Arial" panose="020B0604020202020204" pitchFamily="34" charset="0"/>
              <a:buChar char="•"/>
            </a:pPr>
            <a:r>
              <a:rPr lang="en-US" b="1" i="0">
                <a:solidFill>
                  <a:schemeClr val="bg1"/>
                </a:solidFill>
                <a:effectLst/>
              </a:rPr>
              <a:t>Purpose:</a:t>
            </a:r>
          </a:p>
          <a:p>
            <a:pPr indent="-228600">
              <a:lnSpc>
                <a:spcPct val="90000"/>
              </a:lnSpc>
              <a:spcAft>
                <a:spcPts val="600"/>
              </a:spcAft>
              <a:buFont typeface="Arial" panose="020B0604020202020204" pitchFamily="34" charset="0"/>
              <a:buChar char="•"/>
            </a:pPr>
            <a:br>
              <a:rPr lang="en-US" b="0" i="0">
                <a:solidFill>
                  <a:schemeClr val="bg1"/>
                </a:solidFill>
                <a:effectLst/>
              </a:rPr>
            </a:br>
            <a:r>
              <a:rPr lang="en-US" b="0" i="0">
                <a:solidFill>
                  <a:schemeClr val="bg1"/>
                </a:solidFill>
                <a:effectLst/>
              </a:rPr>
              <a:t>These steps ensure data consistency and prepare the text for vectorization and further analysis.</a:t>
            </a:r>
          </a:p>
          <a:p>
            <a:pPr indent="-228600">
              <a:lnSpc>
                <a:spcPct val="90000"/>
              </a:lnSpc>
              <a:spcAft>
                <a:spcPts val="600"/>
              </a:spcAft>
              <a:buFont typeface="Arial" panose="020B0604020202020204" pitchFamily="34" charset="0"/>
              <a:buChar char="•"/>
            </a:pPr>
            <a:br>
              <a:rPr lang="en-US">
                <a:solidFill>
                  <a:schemeClr val="bg1"/>
                </a:solidFill>
              </a:rPr>
            </a:br>
            <a:endParaRPr lang="en-US">
              <a:solidFill>
                <a:schemeClr val="bg1"/>
              </a:solidFill>
            </a:endParaRPr>
          </a:p>
        </p:txBody>
      </p:sp>
      <p:grpSp>
        <p:nvGrpSpPr>
          <p:cNvPr id="1043" name="Graphic 185">
            <a:extLst>
              <a:ext uri="{FF2B5EF4-FFF2-40B4-BE49-F238E27FC236}">
                <a16:creationId xmlns:a16="http://schemas.microsoft.com/office/drawing/2014/main" id="{582A903B-6B78-4F0A-B7C9-3D80499020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1044" name="Freeform: Shape 1043">
              <a:extLst>
                <a:ext uri="{FF2B5EF4-FFF2-40B4-BE49-F238E27FC236}">
                  <a16:creationId xmlns:a16="http://schemas.microsoft.com/office/drawing/2014/main" id="{D510EA93-8F64-42C8-A630-D449506E9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45" name="Freeform: Shape 1044">
              <a:extLst>
                <a:ext uri="{FF2B5EF4-FFF2-40B4-BE49-F238E27FC236}">
                  <a16:creationId xmlns:a16="http://schemas.microsoft.com/office/drawing/2014/main" id="{06CB53FC-E4DA-4001-928B-9998A85EA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46" name="Freeform: Shape 1045">
              <a:extLst>
                <a:ext uri="{FF2B5EF4-FFF2-40B4-BE49-F238E27FC236}">
                  <a16:creationId xmlns:a16="http://schemas.microsoft.com/office/drawing/2014/main" id="{D210B969-4FDF-4AAC-9397-63D5434958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47" name="Freeform: Shape 1046">
              <a:extLst>
                <a:ext uri="{FF2B5EF4-FFF2-40B4-BE49-F238E27FC236}">
                  <a16:creationId xmlns:a16="http://schemas.microsoft.com/office/drawing/2014/main" id="{570B3EF0-84EA-4F47-86A3-1EA1F644A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48" name="Freeform: Shape 1047">
              <a:extLst>
                <a:ext uri="{FF2B5EF4-FFF2-40B4-BE49-F238E27FC236}">
                  <a16:creationId xmlns:a16="http://schemas.microsoft.com/office/drawing/2014/main" id="{259369A8-EF57-42A1-8EC8-F6A9F92A3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869470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 name="Group 18">
            <a:extLst>
              <a:ext uri="{FF2B5EF4-FFF2-40B4-BE49-F238E27FC236}">
                <a16:creationId xmlns:a16="http://schemas.microsoft.com/office/drawing/2014/main" id="{2A638C7D-9088-41A9-88A0-7357157BC1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31180" y="1109243"/>
            <a:ext cx="4842710" cy="4842710"/>
            <a:chOff x="1881974" y="1174396"/>
            <a:chExt cx="5290997" cy="5290997"/>
          </a:xfrm>
        </p:grpSpPr>
        <p:sp>
          <p:nvSpPr>
            <p:cNvPr id="20" name="Oval 19">
              <a:extLst>
                <a:ext uri="{FF2B5EF4-FFF2-40B4-BE49-F238E27FC236}">
                  <a16:creationId xmlns:a16="http://schemas.microsoft.com/office/drawing/2014/main" id="{9714B173-1D32-4BBC-A685-1F5D257ABD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1974" y="1174396"/>
              <a:ext cx="5290997" cy="5290997"/>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EF82DD1-2343-4F41-B6A7-A6489A713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1974" y="1174396"/>
              <a:ext cx="5290997" cy="5290997"/>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3" name="Oval 22">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270" y="1095407"/>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3">
            <a:extLst>
              <a:ext uri="{FF2B5EF4-FFF2-40B4-BE49-F238E27FC236}">
                <a16:creationId xmlns:a16="http://schemas.microsoft.com/office/drawing/2014/main" id="{FAAB2787-6A77-4A87-993D-DDAF924185B5}"/>
              </a:ext>
            </a:extLst>
          </p:cNvPr>
          <p:cNvSpPr>
            <a:spLocks noGrp="1"/>
          </p:cNvSpPr>
          <p:nvPr>
            <p:ph type="title"/>
          </p:nvPr>
        </p:nvSpPr>
        <p:spPr>
          <a:xfrm>
            <a:off x="5644751" y="568517"/>
            <a:ext cx="6161004" cy="886379"/>
          </a:xfrm>
        </p:spPr>
        <p:txBody>
          <a:bodyPr vert="horz" lIns="91440" tIns="45720" rIns="91440" bIns="45720" rtlCol="0" anchor="ctr">
            <a:normAutofit/>
          </a:bodyPr>
          <a:lstStyle/>
          <a:p>
            <a:pPr algn="l">
              <a:lnSpc>
                <a:spcPct val="90000"/>
              </a:lnSpc>
            </a:pPr>
            <a:r>
              <a:rPr lang="en-US" sz="4400" kern="1200">
                <a:solidFill>
                  <a:schemeClr val="bg1"/>
                </a:solidFill>
                <a:latin typeface="+mj-lt"/>
                <a:ea typeface="+mj-ea"/>
                <a:cs typeface="+mj-cs"/>
              </a:rPr>
              <a:t>Feature extraction</a:t>
            </a:r>
          </a:p>
        </p:txBody>
      </p:sp>
      <p:grpSp>
        <p:nvGrpSpPr>
          <p:cNvPr id="25" name="Group 24">
            <a:extLst>
              <a:ext uri="{FF2B5EF4-FFF2-40B4-BE49-F238E27FC236}">
                <a16:creationId xmlns:a16="http://schemas.microsoft.com/office/drawing/2014/main" id="{3F219210-B16A-47B6-9AA8-207DAFF37E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26" name="Freeform: Shape 25">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27" name="Freeform: Shape 26">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pic>
        <p:nvPicPr>
          <p:cNvPr id="7" name="Picture 6" descr="A yellow and blue background with a hand holding a bag&#10;&#10;Description automatically generated">
            <a:extLst>
              <a:ext uri="{FF2B5EF4-FFF2-40B4-BE49-F238E27FC236}">
                <a16:creationId xmlns:a16="http://schemas.microsoft.com/office/drawing/2014/main" id="{1EDB18B7-A785-C30E-DB58-C0ED21D19F98}"/>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1649077" y="1864214"/>
            <a:ext cx="3217333" cy="3217333"/>
          </a:xfrm>
          <a:prstGeom prst="rect">
            <a:avLst/>
          </a:prstGeom>
        </p:spPr>
      </p:pic>
      <p:sp>
        <p:nvSpPr>
          <p:cNvPr id="3" name="TextBox 2">
            <a:extLst>
              <a:ext uri="{FF2B5EF4-FFF2-40B4-BE49-F238E27FC236}">
                <a16:creationId xmlns:a16="http://schemas.microsoft.com/office/drawing/2014/main" id="{0634D0FB-968C-4033-1932-5FC1CD8AE8D5}"/>
              </a:ext>
            </a:extLst>
          </p:cNvPr>
          <p:cNvSpPr txBox="1"/>
          <p:nvPr/>
        </p:nvSpPr>
        <p:spPr>
          <a:xfrm>
            <a:off x="6234868" y="1820369"/>
            <a:ext cx="5217173" cy="435133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b="1" i="0">
                <a:solidFill>
                  <a:schemeClr val="bg1"/>
                </a:solidFill>
                <a:effectLst/>
              </a:rPr>
              <a:t>TF-IDF Vectorization:</a:t>
            </a:r>
          </a:p>
          <a:p>
            <a:pPr indent="-228600">
              <a:lnSpc>
                <a:spcPct val="90000"/>
              </a:lnSpc>
              <a:spcAft>
                <a:spcPts val="600"/>
              </a:spcAft>
              <a:buFont typeface="Arial" panose="020B0604020202020204" pitchFamily="34" charset="0"/>
              <a:buChar char="•"/>
            </a:pPr>
            <a:endParaRPr lang="en-US" b="0" i="0">
              <a:solidFill>
                <a:schemeClr val="bg1"/>
              </a:solidFill>
              <a:effectLst/>
            </a:endParaRPr>
          </a:p>
          <a:p>
            <a:pPr indent="-228600">
              <a:lnSpc>
                <a:spcPct val="90000"/>
              </a:lnSpc>
              <a:spcAft>
                <a:spcPts val="600"/>
              </a:spcAft>
              <a:buFont typeface="Arial" panose="020B0604020202020204" pitchFamily="34" charset="0"/>
              <a:buChar char="•"/>
            </a:pPr>
            <a:r>
              <a:rPr lang="en-US" b="1" i="0">
                <a:solidFill>
                  <a:schemeClr val="bg1"/>
                </a:solidFill>
                <a:effectLst/>
              </a:rPr>
              <a:t>Explanation:</a:t>
            </a:r>
            <a:r>
              <a:rPr lang="en-US" b="0" i="0">
                <a:solidFill>
                  <a:schemeClr val="bg1"/>
                </a:solidFill>
                <a:effectLst/>
              </a:rPr>
              <a:t> TF-IDF stands for Term Frequency-Inverse Document Frequency. It is a statistical measure used to evaluate the importance of a word in a document relative to a collection of documents.</a:t>
            </a:r>
          </a:p>
          <a:p>
            <a:pPr indent="-228600">
              <a:lnSpc>
                <a:spcPct val="90000"/>
              </a:lnSpc>
              <a:spcAft>
                <a:spcPts val="600"/>
              </a:spcAft>
              <a:buFont typeface="Arial" panose="020B0604020202020204" pitchFamily="34" charset="0"/>
              <a:buChar char="•"/>
            </a:pPr>
            <a:endParaRPr lang="en-US" b="0" i="0">
              <a:solidFill>
                <a:schemeClr val="bg1"/>
              </a:solidFill>
              <a:effectLst/>
            </a:endParaRPr>
          </a:p>
          <a:p>
            <a:pPr indent="-228600">
              <a:lnSpc>
                <a:spcPct val="90000"/>
              </a:lnSpc>
              <a:spcAft>
                <a:spcPts val="600"/>
              </a:spcAft>
              <a:buFont typeface="Arial" panose="020B0604020202020204" pitchFamily="34" charset="0"/>
              <a:buChar char="•"/>
            </a:pPr>
            <a:r>
              <a:rPr lang="en-US" b="1" i="0">
                <a:solidFill>
                  <a:schemeClr val="bg1"/>
                </a:solidFill>
                <a:effectLst/>
              </a:rPr>
              <a:t>Usage:</a:t>
            </a:r>
            <a:r>
              <a:rPr lang="en-US" b="0" i="0">
                <a:solidFill>
                  <a:schemeClr val="bg1"/>
                </a:solidFill>
                <a:effectLst/>
              </a:rPr>
              <a:t> It converts the textual data into numerical features that can be used by machine learning algorithms.</a:t>
            </a:r>
          </a:p>
          <a:p>
            <a:pPr indent="-228600">
              <a:lnSpc>
                <a:spcPct val="90000"/>
              </a:lnSpc>
              <a:spcAft>
                <a:spcPts val="600"/>
              </a:spcAft>
              <a:buFont typeface="Arial" panose="020B0604020202020204" pitchFamily="34" charset="0"/>
              <a:buChar char="•"/>
            </a:pPr>
            <a:endParaRPr lang="en-US">
              <a:solidFill>
                <a:schemeClr val="bg1"/>
              </a:solidFill>
            </a:endParaRPr>
          </a:p>
        </p:txBody>
      </p:sp>
      <p:sp>
        <p:nvSpPr>
          <p:cNvPr id="2" name="Slide Number Placeholder 1">
            <a:extLst>
              <a:ext uri="{FF2B5EF4-FFF2-40B4-BE49-F238E27FC236}">
                <a16:creationId xmlns:a16="http://schemas.microsoft.com/office/drawing/2014/main" id="{6AC2F439-9B68-4159-977F-8EC563FB1552}"/>
              </a:ext>
            </a:extLst>
          </p:cNvPr>
          <p:cNvSpPr>
            <a:spLocks noGrp="1"/>
          </p:cNvSpPr>
          <p:nvPr>
            <p:ph type="sldNum" sz="quarter" idx="11"/>
          </p:nvPr>
        </p:nvSpPr>
        <p:spPr>
          <a:xfrm>
            <a:off x="8610600" y="6356350"/>
            <a:ext cx="2743200" cy="365125"/>
          </a:xfrm>
        </p:spPr>
        <p:txBody>
          <a:bodyPr vert="horz" lIns="91440" tIns="45720" rIns="91440" bIns="45720" rtlCol="0" anchor="ctr">
            <a:normAutofit/>
          </a:bodyPr>
          <a:lstStyle/>
          <a:p>
            <a:pPr>
              <a:spcAft>
                <a:spcPts val="600"/>
              </a:spcAft>
            </a:pPr>
            <a:fld id="{8C2E478F-E849-4A8C-AF1F-CBCC78A7CBFA}" type="slidenum">
              <a:rPr lang="en-US">
                <a:solidFill>
                  <a:schemeClr val="bg1"/>
                </a:solidFill>
              </a:rPr>
              <a:pPr>
                <a:spcAft>
                  <a:spcPts val="600"/>
                </a:spcAft>
              </a:pPr>
              <a:t>6</a:t>
            </a:fld>
            <a:endParaRPr lang="en-US">
              <a:solidFill>
                <a:schemeClr val="bg1"/>
              </a:solidFill>
            </a:endParaRPr>
          </a:p>
        </p:txBody>
      </p:sp>
      <p:grpSp>
        <p:nvGrpSpPr>
          <p:cNvPr id="29" name="Graphic 185">
            <a:extLst>
              <a:ext uri="{FF2B5EF4-FFF2-40B4-BE49-F238E27FC236}">
                <a16:creationId xmlns:a16="http://schemas.microsoft.com/office/drawing/2014/main" id="{582A903B-6B78-4F0A-B7C9-3D80499020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30" name="Freeform: Shape 29">
              <a:extLst>
                <a:ext uri="{FF2B5EF4-FFF2-40B4-BE49-F238E27FC236}">
                  <a16:creationId xmlns:a16="http://schemas.microsoft.com/office/drawing/2014/main" id="{D510EA93-8F64-42C8-A630-D449506E9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06CB53FC-E4DA-4001-928B-9998A85EA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D210B969-4FDF-4AAC-9397-63D5434958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570B3EF0-84EA-4F47-86A3-1EA1F644A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259369A8-EF57-42A1-8EC8-F6A9F92A3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779095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76B35DDD-F496-4011-885B-78D1D731CBC1}"/>
              </a:ext>
            </a:extLst>
          </p:cNvPr>
          <p:cNvSpPr>
            <a:spLocks noGrp="1"/>
          </p:cNvSpPr>
          <p:nvPr>
            <p:ph type="body" sz="quarter" idx="11"/>
          </p:nvPr>
        </p:nvSpPr>
        <p:spPr>
          <a:xfrm>
            <a:off x="359082" y="422055"/>
            <a:ext cx="6088371" cy="884232"/>
          </a:xfrm>
        </p:spPr>
        <p:txBody>
          <a:bodyPr/>
          <a:lstStyle/>
          <a:p>
            <a:r>
              <a:rPr lang="en-GB" sz="4400" dirty="0">
                <a:latin typeface="Times New Roman" panose="02020603050405020304" pitchFamily="18" charset="0"/>
                <a:cs typeface="Times New Roman" panose="02020603050405020304" pitchFamily="18" charset="0"/>
              </a:rPr>
              <a:t>MODEL SELECTION</a:t>
            </a:r>
            <a:endParaRPr lang="en-GB"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C8F2F5EB-7F44-5A13-A8E2-6960CAB87C69}"/>
              </a:ext>
            </a:extLst>
          </p:cNvPr>
          <p:cNvSpPr txBox="1"/>
          <p:nvPr/>
        </p:nvSpPr>
        <p:spPr>
          <a:xfrm>
            <a:off x="662474" y="1634631"/>
            <a:ext cx="8182947" cy="4801314"/>
          </a:xfrm>
          <a:prstGeom prst="rect">
            <a:avLst/>
          </a:prstGeom>
          <a:noFill/>
        </p:spPr>
        <p:txBody>
          <a:bodyPr wrap="square" rtlCol="0">
            <a:spAutoFit/>
          </a:bodyPr>
          <a:lstStyle/>
          <a:p>
            <a:pPr algn="l">
              <a:buFont typeface="Arial" panose="020B0604020202020204" pitchFamily="34" charset="0"/>
              <a:buChar char="•"/>
            </a:pPr>
            <a:r>
              <a:rPr lang="en-GB" b="1" i="0" dirty="0">
                <a:solidFill>
                  <a:srgbClr val="ECECEC"/>
                </a:solidFill>
                <a:effectLst/>
                <a:latin typeface="Times New Roman" panose="02020603050405020304" pitchFamily="18" charset="0"/>
                <a:cs typeface="Times New Roman" panose="02020603050405020304" pitchFamily="18" charset="0"/>
              </a:rPr>
              <a:t>Logistic Regression:</a:t>
            </a:r>
            <a:r>
              <a:rPr lang="en-GB" b="0" i="0" dirty="0">
                <a:solidFill>
                  <a:srgbClr val="ECECEC"/>
                </a:solidFill>
                <a:effectLst/>
                <a:latin typeface="Times New Roman" panose="02020603050405020304" pitchFamily="18" charset="0"/>
                <a:cs typeface="Times New Roman" panose="02020603050405020304" pitchFamily="18" charset="0"/>
              </a:rPr>
              <a:t> </a:t>
            </a:r>
            <a:r>
              <a:rPr lang="en-GB" i="0" dirty="0">
                <a:solidFill>
                  <a:srgbClr val="FFFFFF"/>
                </a:solidFill>
                <a:effectLst/>
                <a:latin typeface="Times New Roman" panose="02020603050405020304" pitchFamily="18" charset="0"/>
                <a:cs typeface="Times New Roman" panose="02020603050405020304" pitchFamily="18" charset="0"/>
              </a:rPr>
              <a:t>Logistic regression </a:t>
            </a:r>
            <a:r>
              <a:rPr lang="en-GB" b="0" i="0" dirty="0">
                <a:solidFill>
                  <a:srgbClr val="FFFFFF"/>
                </a:solidFill>
                <a:effectLst/>
                <a:latin typeface="Times New Roman" panose="02020603050405020304" pitchFamily="18" charset="0"/>
                <a:cs typeface="Times New Roman" panose="02020603050405020304" pitchFamily="18" charset="0"/>
              </a:rPr>
              <a:t>is a </a:t>
            </a:r>
            <a:r>
              <a:rPr lang="en-GB" i="0" dirty="0">
                <a:solidFill>
                  <a:srgbClr val="FFFFFF"/>
                </a:solidFill>
                <a:effectLst/>
                <a:latin typeface="Times New Roman" panose="02020603050405020304" pitchFamily="18" charset="0"/>
                <a:cs typeface="Times New Roman" panose="02020603050405020304" pitchFamily="18" charset="0"/>
              </a:rPr>
              <a:t>supervised machine learning algorithm</a:t>
            </a:r>
            <a:r>
              <a:rPr lang="en-GB" b="1" i="0" dirty="0">
                <a:solidFill>
                  <a:srgbClr val="FFFFFF"/>
                </a:solidFill>
                <a:effectLst/>
                <a:latin typeface="Times New Roman" panose="02020603050405020304" pitchFamily="18" charset="0"/>
                <a:cs typeface="Times New Roman" panose="02020603050405020304" pitchFamily="18" charset="0"/>
              </a:rPr>
              <a:t> </a:t>
            </a:r>
            <a:r>
              <a:rPr lang="en-GB" b="0" i="0" dirty="0">
                <a:solidFill>
                  <a:srgbClr val="FFFFFF"/>
                </a:solidFill>
                <a:effectLst/>
                <a:latin typeface="Times New Roman" panose="02020603050405020304" pitchFamily="18" charset="0"/>
                <a:cs typeface="Times New Roman" panose="02020603050405020304" pitchFamily="18" charset="0"/>
              </a:rPr>
              <a:t>used </a:t>
            </a:r>
            <a:r>
              <a:rPr lang="en-GB" i="0" dirty="0">
                <a:solidFill>
                  <a:srgbClr val="FFFFFF"/>
                </a:solidFill>
                <a:effectLst/>
                <a:latin typeface="Times New Roman" panose="02020603050405020304" pitchFamily="18" charset="0"/>
                <a:cs typeface="Times New Roman" panose="02020603050405020304" pitchFamily="18" charset="0"/>
              </a:rPr>
              <a:t>for classification tasks </a:t>
            </a:r>
            <a:r>
              <a:rPr lang="en-GB" b="0" i="0" dirty="0">
                <a:solidFill>
                  <a:srgbClr val="FFFFFF"/>
                </a:solidFill>
                <a:effectLst/>
                <a:latin typeface="Times New Roman" panose="02020603050405020304" pitchFamily="18" charset="0"/>
                <a:cs typeface="Times New Roman" panose="02020603050405020304" pitchFamily="18" charset="0"/>
              </a:rPr>
              <a:t>where the goal is to predict the probability that an instance belongs to a given class or not. Logistic regression is a statistical algorithm which </a:t>
            </a:r>
            <a:r>
              <a:rPr lang="en-GB" b="0" i="0" dirty="0" err="1">
                <a:solidFill>
                  <a:srgbClr val="FFFFFF"/>
                </a:solidFill>
                <a:effectLst/>
                <a:latin typeface="Times New Roman" panose="02020603050405020304" pitchFamily="18" charset="0"/>
                <a:cs typeface="Times New Roman" panose="02020603050405020304" pitchFamily="18" charset="0"/>
              </a:rPr>
              <a:t>analyze</a:t>
            </a:r>
            <a:r>
              <a:rPr lang="en-GB" b="0" i="0" dirty="0">
                <a:solidFill>
                  <a:srgbClr val="FFFFFF"/>
                </a:solidFill>
                <a:effectLst/>
                <a:latin typeface="Times New Roman" panose="02020603050405020304" pitchFamily="18" charset="0"/>
                <a:cs typeface="Times New Roman" panose="02020603050405020304" pitchFamily="18" charset="0"/>
              </a:rPr>
              <a:t> the relationship between two data factors.</a:t>
            </a:r>
          </a:p>
          <a:p>
            <a:pPr algn="l">
              <a:buFont typeface="Arial" panose="020B0604020202020204" pitchFamily="34" charset="0"/>
              <a:buChar char="•"/>
            </a:pPr>
            <a:endParaRPr lang="en-GB" b="0" i="0" dirty="0">
              <a:solidFill>
                <a:srgbClr val="ECECEC"/>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GB" b="1" i="0" dirty="0">
                <a:solidFill>
                  <a:srgbClr val="ECECEC"/>
                </a:solidFill>
                <a:effectLst/>
                <a:latin typeface="Times New Roman" panose="02020603050405020304" pitchFamily="18" charset="0"/>
                <a:cs typeface="Times New Roman" panose="02020603050405020304" pitchFamily="18" charset="0"/>
              </a:rPr>
              <a:t>Random Forest Classifier:</a:t>
            </a:r>
            <a:r>
              <a:rPr lang="en-GB" b="0" i="0" dirty="0">
                <a:solidFill>
                  <a:srgbClr val="ECECEC"/>
                </a:solidFill>
                <a:effectLst/>
                <a:latin typeface="Times New Roman" panose="02020603050405020304" pitchFamily="18" charset="0"/>
                <a:cs typeface="Times New Roman" panose="02020603050405020304" pitchFamily="18" charset="0"/>
              </a:rPr>
              <a:t> </a:t>
            </a:r>
            <a:r>
              <a:rPr lang="en-GB" b="0" i="0" dirty="0">
                <a:solidFill>
                  <a:srgbClr val="FFFFFF"/>
                </a:solidFill>
                <a:effectLst/>
                <a:latin typeface="Times New Roman" panose="02020603050405020304" pitchFamily="18" charset="0"/>
                <a:cs typeface="Times New Roman" panose="02020603050405020304" pitchFamily="18" charset="0"/>
              </a:rPr>
              <a:t>Random Forest algorithm is a powerful tree learning technique in </a:t>
            </a:r>
            <a:r>
              <a:rPr lang="en-GB" dirty="0">
                <a:latin typeface="Times New Roman" panose="02020603050405020304" pitchFamily="18" charset="0"/>
                <a:cs typeface="Times New Roman" panose="02020603050405020304" pitchFamily="18" charset="0"/>
              </a:rPr>
              <a:t>Machine Learning</a:t>
            </a:r>
            <a:r>
              <a:rPr lang="en-GB" b="0" i="0" dirty="0">
                <a:solidFill>
                  <a:srgbClr val="FFFFFF"/>
                </a:solidFill>
                <a:effectLst/>
                <a:latin typeface="Times New Roman" panose="02020603050405020304" pitchFamily="18" charset="0"/>
                <a:cs typeface="Times New Roman" panose="02020603050405020304" pitchFamily="18" charset="0"/>
              </a:rPr>
              <a:t>. It works by creating a number of </a:t>
            </a:r>
            <a:r>
              <a:rPr lang="en-GB" dirty="0">
                <a:latin typeface="Times New Roman" panose="02020603050405020304" pitchFamily="18" charset="0"/>
                <a:cs typeface="Times New Roman" panose="02020603050405020304" pitchFamily="18" charset="0"/>
              </a:rPr>
              <a:t>Decision Trees</a:t>
            </a:r>
            <a:r>
              <a:rPr lang="en-GB" b="0" i="0" dirty="0">
                <a:solidFill>
                  <a:srgbClr val="FFFFFF"/>
                </a:solidFill>
                <a:effectLst/>
                <a:latin typeface="Times New Roman" panose="02020603050405020304" pitchFamily="18" charset="0"/>
                <a:cs typeface="Times New Roman" panose="02020603050405020304" pitchFamily="18" charset="0"/>
              </a:rPr>
              <a:t> during the training phase. Each tree is constructed using a random subset of the data set to measure a random subset of features in each partition. This randomness introduces variability among individual trees, reducing the risk of </a:t>
            </a:r>
            <a:r>
              <a:rPr lang="en-GB" dirty="0">
                <a:latin typeface="Times New Roman" panose="02020603050405020304" pitchFamily="18" charset="0"/>
                <a:cs typeface="Times New Roman" panose="02020603050405020304" pitchFamily="18" charset="0"/>
              </a:rPr>
              <a:t>overfitting</a:t>
            </a:r>
            <a:r>
              <a:rPr lang="en-GB" b="0" i="0" dirty="0">
                <a:solidFill>
                  <a:srgbClr val="FFFFFF"/>
                </a:solidFill>
                <a:effectLst/>
                <a:latin typeface="Times New Roman" panose="02020603050405020304" pitchFamily="18" charset="0"/>
                <a:cs typeface="Times New Roman" panose="02020603050405020304" pitchFamily="18" charset="0"/>
              </a:rPr>
              <a:t> and improving overall prediction performance. In prediction, the algorithm aggregates the results of all trees, either by voting (for classification tasks) or by averaging (for regression tasks) This collaborative decision-making process, supported by multiple trees with their insights, provides an example stable and precise results. Random forests are widely used for classification and regression functions, which are known for their ability to handle complex data, reduce overfitting, and provide reliable forecasts in different environments.</a:t>
            </a:r>
            <a:endParaRPr lang="en-GB" b="0" i="0" dirty="0">
              <a:solidFill>
                <a:srgbClr val="ECECEC"/>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9779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50AEA731-C7D0-4A0E-B871-4F369D8BEAC5}"/>
              </a:ext>
            </a:extLst>
          </p:cNvPr>
          <p:cNvSpPr>
            <a:spLocks noGrp="1"/>
          </p:cNvSpPr>
          <p:nvPr>
            <p:ph type="title"/>
          </p:nvPr>
        </p:nvSpPr>
        <p:spPr>
          <a:xfrm>
            <a:off x="393102" y="299810"/>
            <a:ext cx="5615811" cy="573989"/>
          </a:xfrm>
        </p:spPr>
        <p:txBody>
          <a:bodyPr rtlCol="0"/>
          <a:lstStyle/>
          <a:p>
            <a:pPr rtl="0"/>
            <a:r>
              <a:rPr lang="en-GB" dirty="0">
                <a:latin typeface="Times New Roman" panose="02020603050405020304" pitchFamily="18" charset="0"/>
                <a:cs typeface="Times New Roman" panose="02020603050405020304" pitchFamily="18" charset="0"/>
              </a:rPr>
              <a:t>Splitting the data</a:t>
            </a:r>
          </a:p>
        </p:txBody>
      </p:sp>
      <p:sp>
        <p:nvSpPr>
          <p:cNvPr id="13" name="Content Placeholder 12">
            <a:extLst>
              <a:ext uri="{FF2B5EF4-FFF2-40B4-BE49-F238E27FC236}">
                <a16:creationId xmlns:a16="http://schemas.microsoft.com/office/drawing/2014/main" id="{A4E49AC7-7A73-4B51-BDF6-EABA3162F4B7}"/>
              </a:ext>
            </a:extLst>
          </p:cNvPr>
          <p:cNvSpPr>
            <a:spLocks noGrp="1"/>
          </p:cNvSpPr>
          <p:nvPr>
            <p:ph idx="1"/>
          </p:nvPr>
        </p:nvSpPr>
        <p:spPr>
          <a:xfrm>
            <a:off x="393102" y="1108700"/>
            <a:ext cx="5251917" cy="1989063"/>
          </a:xfrm>
        </p:spPr>
        <p:txBody>
          <a:bodyPr rtlCol="0">
            <a:normAutofit/>
          </a:bodyPr>
          <a:lstStyle/>
          <a:p>
            <a:pPr marL="0" indent="0" rtl="0">
              <a:buNone/>
            </a:pPr>
            <a:r>
              <a:rPr lang="en-GB" sz="1800" b="1" dirty="0">
                <a:latin typeface="Times New Roman" panose="02020603050405020304" pitchFamily="18" charset="0"/>
                <a:cs typeface="Times New Roman" panose="02020603050405020304" pitchFamily="18" charset="0"/>
              </a:rPr>
              <a:t>Training and Testing Sets: </a:t>
            </a:r>
            <a:r>
              <a:rPr lang="en-GB" sz="1500" dirty="0">
                <a:latin typeface="Times New Roman" panose="02020603050405020304" pitchFamily="18" charset="0"/>
                <a:cs typeface="Times New Roman" panose="02020603050405020304" pitchFamily="18" charset="0"/>
              </a:rPr>
              <a:t>Used the </a:t>
            </a:r>
            <a:r>
              <a:rPr lang="en-GB" sz="1500" dirty="0" err="1">
                <a:latin typeface="Times New Roman" panose="02020603050405020304" pitchFamily="18" charset="0"/>
                <a:cs typeface="Times New Roman" panose="02020603050405020304" pitchFamily="18" charset="0"/>
              </a:rPr>
              <a:t>train_test_split</a:t>
            </a:r>
            <a:r>
              <a:rPr lang="en-GB" sz="1500" dirty="0">
                <a:latin typeface="Times New Roman" panose="02020603050405020304" pitchFamily="18" charset="0"/>
                <a:cs typeface="Times New Roman" panose="02020603050405020304" pitchFamily="18" charset="0"/>
              </a:rPr>
              <a:t> method from Scikit-Learn to split the data into training and testing sets, with 75% of the data used for training and 25% for testing.</a:t>
            </a:r>
          </a:p>
        </p:txBody>
      </p:sp>
      <p:sp>
        <p:nvSpPr>
          <p:cNvPr id="6" name="Slide Number Placeholder 5">
            <a:extLst>
              <a:ext uri="{FF2B5EF4-FFF2-40B4-BE49-F238E27FC236}">
                <a16:creationId xmlns:a16="http://schemas.microsoft.com/office/drawing/2014/main" id="{929F2A82-A1C3-4571-9ED3-A0EC079893EC}"/>
              </a:ext>
            </a:extLst>
          </p:cNvPr>
          <p:cNvSpPr>
            <a:spLocks noGrp="1"/>
          </p:cNvSpPr>
          <p:nvPr>
            <p:ph type="sldNum" sz="quarter" idx="4"/>
          </p:nvPr>
        </p:nvSpPr>
        <p:spPr/>
        <p:txBody>
          <a:bodyPr rtlCol="0"/>
          <a:lstStyle/>
          <a:p>
            <a:pPr rtl="0"/>
            <a:fld id="{8C2E478F-E849-4A8C-AF1F-CBCC78A7CBFA}" type="slidenum">
              <a:rPr lang="en-GB" smtClean="0"/>
              <a:t>8</a:t>
            </a:fld>
            <a:endParaRPr lang="en-GB"/>
          </a:p>
        </p:txBody>
      </p:sp>
    </p:spTree>
    <p:extLst>
      <p:ext uri="{BB962C8B-B14F-4D97-AF65-F5344CB8AC3E}">
        <p14:creationId xmlns:p14="http://schemas.microsoft.com/office/powerpoint/2010/main" val="2720361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584424" y="562056"/>
            <a:ext cx="3939688" cy="5583126"/>
          </a:xfrm>
        </p:spPr>
        <p:txBody>
          <a:bodyPr vert="horz" lIns="91440" tIns="45720" rIns="91440" bIns="45720" rtlCol="0" anchor="ctr">
            <a:normAutofit/>
          </a:bodyPr>
          <a:lstStyle/>
          <a:p>
            <a:pPr algn="r">
              <a:lnSpc>
                <a:spcPct val="90000"/>
              </a:lnSpc>
            </a:pPr>
            <a:r>
              <a:rPr lang="en-US" sz="6800" kern="1200" dirty="0">
                <a:solidFill>
                  <a:schemeClr val="tx1"/>
                </a:solidFill>
                <a:latin typeface="+mj-lt"/>
                <a:ea typeface="+mj-ea"/>
                <a:cs typeface="+mj-cs"/>
              </a:rPr>
              <a:t>Model training</a:t>
            </a:r>
          </a:p>
        </p:txBody>
      </p:sp>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a:xfrm>
            <a:off x="8610600" y="320400"/>
            <a:ext cx="2743200" cy="365125"/>
          </a:xfrm>
        </p:spPr>
        <p:txBody>
          <a:bodyPr vert="horz" lIns="91440" tIns="45720" rIns="91440" bIns="45720" rtlCol="0" anchor="ctr">
            <a:normAutofit/>
          </a:bodyPr>
          <a:lstStyle/>
          <a:p>
            <a:pPr>
              <a:spcAft>
                <a:spcPts val="600"/>
              </a:spcAft>
            </a:pPr>
            <a:fld id="{8C2E478F-E849-4A8C-AF1F-CBCC78A7CBFA}" type="slidenum">
              <a:rPr lang="en-US">
                <a:solidFill>
                  <a:schemeClr val="tx1">
                    <a:alpha val="60000"/>
                  </a:schemeClr>
                </a:solidFill>
              </a:rPr>
              <a:pPr>
                <a:spcAft>
                  <a:spcPts val="600"/>
                </a:spcAft>
              </a:pPr>
              <a:t>9</a:t>
            </a:fld>
            <a:endParaRPr lang="en-US">
              <a:solidFill>
                <a:schemeClr val="tx1">
                  <a:alpha val="60000"/>
                </a:schemeClr>
              </a:solidFill>
            </a:endParaRPr>
          </a:p>
        </p:txBody>
      </p:sp>
      <p:cxnSp>
        <p:nvCxnSpPr>
          <p:cNvPr id="17" name="Straight Connector 16">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11" name="TextBox 8">
            <a:extLst>
              <a:ext uri="{FF2B5EF4-FFF2-40B4-BE49-F238E27FC236}">
                <a16:creationId xmlns:a16="http://schemas.microsoft.com/office/drawing/2014/main" id="{2EFE1CBE-7530-93F6-DCF4-455AC947F07C}"/>
              </a:ext>
            </a:extLst>
          </p:cNvPr>
          <p:cNvGraphicFramePr/>
          <p:nvPr>
            <p:extLst>
              <p:ext uri="{D42A27DB-BD31-4B8C-83A1-F6EECF244321}">
                <p14:modId xmlns:p14="http://schemas.microsoft.com/office/powerpoint/2010/main" val="2221349645"/>
              </p:ext>
            </p:extLst>
          </p:nvPr>
        </p:nvGraphicFramePr>
        <p:xfrm>
          <a:off x="5108535" y="550506"/>
          <a:ext cx="6245265" cy="61096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64405530"/>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8420184_TF55661986_Win32.potx" id="{1CDDDD57-F79A-457F-AE74-3E6C5B14A091}" vid="{35255769-D38C-493F-A69A-9781C0DDBBA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B7E2D32-4FDD-4266-880C-17595B801432}">
  <ds:schemaRefs>
    <ds:schemaRef ds:uri="http://schemas.microsoft.com/sharepoint/v3/contenttype/forms"/>
  </ds:schemaRefs>
</ds:datastoreItem>
</file>

<file path=customXml/itemProps2.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3D9F223-918A-45AF-9B53-56AB9E5E21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{B8CDC936-BF9C-41E0-AB09-EC52FE05A4EC}tf55661986_win32</Template>
  <TotalTime>75</TotalTime>
  <Words>852</Words>
  <Application>Microsoft Office PowerPoint</Application>
  <PresentationFormat>Widescreen</PresentationFormat>
  <Paragraphs>78</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Times New Roman</vt:lpstr>
      <vt:lpstr>Wingdings</vt:lpstr>
      <vt:lpstr>Office Theme</vt:lpstr>
      <vt:lpstr>Fake News detection using machine learning</vt:lpstr>
      <vt:lpstr>Introduction</vt:lpstr>
      <vt:lpstr>Data collection</vt:lpstr>
      <vt:lpstr>Data preparation</vt:lpstr>
      <vt:lpstr>Data Cleaning</vt:lpstr>
      <vt:lpstr>Feature extraction</vt:lpstr>
      <vt:lpstr>PowerPoint Presentation</vt:lpstr>
      <vt:lpstr>Splitting the data</vt:lpstr>
      <vt:lpstr>Model training</vt:lpstr>
      <vt:lpstr>Mannual testing function</vt:lpstr>
      <vt:lpstr>Snapshots</vt:lpstr>
      <vt:lpstr>Challenges and improvements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 using machine learning</dc:title>
  <dc:creator>ANIRUDH  PANDEY</dc:creator>
  <cp:lastModifiedBy>ANIRUDH  PANDEY</cp:lastModifiedBy>
  <cp:revision>3</cp:revision>
  <dcterms:created xsi:type="dcterms:W3CDTF">2024-05-30T08:58:54Z</dcterms:created>
  <dcterms:modified xsi:type="dcterms:W3CDTF">2024-05-30T11:55:07Z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