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s.zomato.com/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2" Type="http://schemas.openxmlformats.org/officeDocument/2006/relationships/hyperlink" Target="https://nominatim.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webopedia.com/TERM/A/API.html#:~:text=An%20application%20program%20interface%20(API,user%20interface%20(GUI)%20components." TargetMode="External"/><Relationship Id="rId2" Type="http://schemas.openxmlformats.org/officeDocument/2006/relationships/hyperlink" Target="https://pypi.org/project/geo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866C-69BE-4415-B0B6-30E3407E6FE6}"/>
              </a:ext>
            </a:extLst>
          </p:cNvPr>
          <p:cNvSpPr>
            <a:spLocks noGrp="1"/>
          </p:cNvSpPr>
          <p:nvPr>
            <p:ph type="ctrTitle"/>
          </p:nvPr>
        </p:nvSpPr>
        <p:spPr/>
        <p:txBody>
          <a:bodyPr/>
          <a:lstStyle/>
          <a:p>
            <a:r>
              <a:rPr lang="en-US" dirty="0"/>
              <a:t>Restaurant Finder</a:t>
            </a:r>
            <a:endParaRPr lang="en-IN" dirty="0"/>
          </a:p>
        </p:txBody>
      </p:sp>
      <p:sp>
        <p:nvSpPr>
          <p:cNvPr id="3" name="Subtitle 2">
            <a:extLst>
              <a:ext uri="{FF2B5EF4-FFF2-40B4-BE49-F238E27FC236}">
                <a16:creationId xmlns:a16="http://schemas.microsoft.com/office/drawing/2014/main" id="{999A9F7D-AFA5-49A5-9119-B3BCED9130FE}"/>
              </a:ext>
            </a:extLst>
          </p:cNvPr>
          <p:cNvSpPr>
            <a:spLocks noGrp="1"/>
          </p:cNvSpPr>
          <p:nvPr>
            <p:ph type="subTitle" idx="1"/>
          </p:nvPr>
        </p:nvSpPr>
        <p:spPr/>
        <p:txBody>
          <a:bodyPr/>
          <a:lstStyle/>
          <a:p>
            <a:r>
              <a:rPr lang="en-US" dirty="0"/>
              <a:t>By Anirudh Kulkarni</a:t>
            </a:r>
            <a:endParaRPr lang="en-IN" dirty="0"/>
          </a:p>
        </p:txBody>
      </p:sp>
    </p:spTree>
    <p:extLst>
      <p:ext uri="{BB962C8B-B14F-4D97-AF65-F5344CB8AC3E}">
        <p14:creationId xmlns:p14="http://schemas.microsoft.com/office/powerpoint/2010/main" val="355847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C479-40F7-464D-B14F-27077591CD54}"/>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6C9863DF-050C-4D8B-9F43-AB42EFC20C8B}"/>
              </a:ext>
            </a:extLst>
          </p:cNvPr>
          <p:cNvSpPr>
            <a:spLocks noGrp="1"/>
          </p:cNvSpPr>
          <p:nvPr>
            <p:ph idx="1"/>
          </p:nvPr>
        </p:nvSpPr>
        <p:spPr>
          <a:xfrm>
            <a:off x="487407" y="2248792"/>
            <a:ext cx="10379375" cy="2601504"/>
          </a:xfrm>
        </p:spPr>
        <p:txBody>
          <a:bodyPr/>
          <a:lstStyle/>
          <a:p>
            <a:pPr algn="just"/>
            <a:r>
              <a:rPr lang="en-US" dirty="0">
                <a:latin typeface="-apple-system"/>
              </a:rPr>
              <a:t>A </a:t>
            </a:r>
            <a:r>
              <a:rPr lang="en-US" b="0" i="0" dirty="0">
                <a:effectLst/>
                <a:latin typeface="-apple-system"/>
              </a:rPr>
              <a:t>command line application which takes in the current location of the user (City name) and gets the exact coordinates for the city name defined. Then uses the Zomato API to find out a restaurant in that city ( picked dynamically not hard coded), and then finds the cab fare prices between your current location and the restaurant location, and display it on the screen.</a:t>
            </a:r>
          </a:p>
          <a:p>
            <a:pPr algn="just"/>
            <a:r>
              <a:rPr lang="en-US" dirty="0">
                <a:latin typeface="-apple-system"/>
              </a:rPr>
              <a:t>The programming language used was Python 3.8</a:t>
            </a:r>
            <a:endParaRPr lang="en-IN" dirty="0"/>
          </a:p>
        </p:txBody>
      </p:sp>
    </p:spTree>
    <p:extLst>
      <p:ext uri="{BB962C8B-B14F-4D97-AF65-F5344CB8AC3E}">
        <p14:creationId xmlns:p14="http://schemas.microsoft.com/office/powerpoint/2010/main" val="239762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2E9D-F534-46EC-BE6D-DD8A924E5543}"/>
              </a:ext>
            </a:extLst>
          </p:cNvPr>
          <p:cNvSpPr>
            <a:spLocks noGrp="1"/>
          </p:cNvSpPr>
          <p:nvPr>
            <p:ph type="title"/>
          </p:nvPr>
        </p:nvSpPr>
        <p:spPr/>
        <p:txBody>
          <a:bodyPr/>
          <a:lstStyle/>
          <a:p>
            <a:r>
              <a:rPr lang="en-US" dirty="0"/>
              <a:t>What is an API?</a:t>
            </a:r>
            <a:endParaRPr lang="en-IN" dirty="0"/>
          </a:p>
        </p:txBody>
      </p:sp>
      <p:sp>
        <p:nvSpPr>
          <p:cNvPr id="3" name="Content Placeholder 2">
            <a:extLst>
              <a:ext uri="{FF2B5EF4-FFF2-40B4-BE49-F238E27FC236}">
                <a16:creationId xmlns:a16="http://schemas.microsoft.com/office/drawing/2014/main" id="{A4DD6051-0967-4FD6-BFB6-DF036CD36379}"/>
              </a:ext>
            </a:extLst>
          </p:cNvPr>
          <p:cNvSpPr>
            <a:spLocks noGrp="1"/>
          </p:cNvSpPr>
          <p:nvPr>
            <p:ph idx="1"/>
          </p:nvPr>
        </p:nvSpPr>
        <p:spPr/>
        <p:txBody>
          <a:bodyPr/>
          <a:lstStyle/>
          <a:p>
            <a:r>
              <a:rPr lang="en-US" b="0" i="0" dirty="0">
                <a:effectLst/>
                <a:latin typeface="arial" panose="020B0604020202020204" pitchFamily="34" charset="0"/>
              </a:rPr>
              <a:t>An application program interface (</a:t>
            </a:r>
            <a:r>
              <a:rPr lang="en-US" b="1" i="0" dirty="0">
                <a:effectLst/>
                <a:latin typeface="arial" panose="020B0604020202020204" pitchFamily="34" charset="0"/>
              </a:rPr>
              <a:t>API</a:t>
            </a:r>
            <a:r>
              <a:rPr lang="en-US" b="0" i="0" dirty="0">
                <a:effectLst/>
                <a:latin typeface="arial" panose="020B0604020202020204" pitchFamily="34" charset="0"/>
              </a:rPr>
              <a:t>) is a set of routines, protocols, and tools for building software applications.</a:t>
            </a:r>
          </a:p>
          <a:p>
            <a:r>
              <a:rPr lang="en-US" dirty="0">
                <a:latin typeface="arial" panose="020B0604020202020204" pitchFamily="34" charset="0"/>
              </a:rPr>
              <a:t>A</a:t>
            </a:r>
            <a:r>
              <a:rPr lang="en-US" b="0" i="0" dirty="0">
                <a:effectLst/>
                <a:latin typeface="arial" panose="020B0604020202020204" pitchFamily="34" charset="0"/>
              </a:rPr>
              <a:t>n </a:t>
            </a:r>
            <a:r>
              <a:rPr lang="en-US" b="1" i="0" dirty="0">
                <a:effectLst/>
                <a:latin typeface="arial" panose="020B0604020202020204" pitchFamily="34" charset="0"/>
              </a:rPr>
              <a:t>API</a:t>
            </a:r>
            <a:r>
              <a:rPr lang="en-US" b="0" i="0" dirty="0">
                <a:effectLst/>
                <a:latin typeface="arial" panose="020B0604020202020204" pitchFamily="34" charset="0"/>
              </a:rPr>
              <a:t> specifies how software components should interact.</a:t>
            </a:r>
          </a:p>
          <a:p>
            <a:r>
              <a:rPr lang="en-US" dirty="0">
                <a:latin typeface="arial" panose="020B0604020202020204" pitchFamily="34" charset="0"/>
              </a:rPr>
              <a:t>In this particular project the Zomato API was used.</a:t>
            </a:r>
          </a:p>
          <a:p>
            <a:pPr marL="0" indent="0">
              <a:buNone/>
            </a:pPr>
            <a:endParaRPr lang="en-IN" dirty="0"/>
          </a:p>
        </p:txBody>
      </p:sp>
    </p:spTree>
    <p:extLst>
      <p:ext uri="{BB962C8B-B14F-4D97-AF65-F5344CB8AC3E}">
        <p14:creationId xmlns:p14="http://schemas.microsoft.com/office/powerpoint/2010/main" val="371762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D9CE-76C3-428F-8607-E778FE2FC068}"/>
              </a:ext>
            </a:extLst>
          </p:cNvPr>
          <p:cNvSpPr>
            <a:spLocks noGrp="1"/>
          </p:cNvSpPr>
          <p:nvPr>
            <p:ph type="title"/>
          </p:nvPr>
        </p:nvSpPr>
        <p:spPr/>
        <p:txBody>
          <a:bodyPr/>
          <a:lstStyle/>
          <a:p>
            <a:r>
              <a:rPr lang="en-US" dirty="0"/>
              <a:t>Zomato API</a:t>
            </a:r>
            <a:endParaRPr lang="en-IN" dirty="0"/>
          </a:p>
        </p:txBody>
      </p:sp>
      <p:sp>
        <p:nvSpPr>
          <p:cNvPr id="3" name="Content Placeholder 2">
            <a:extLst>
              <a:ext uri="{FF2B5EF4-FFF2-40B4-BE49-F238E27FC236}">
                <a16:creationId xmlns:a16="http://schemas.microsoft.com/office/drawing/2014/main" id="{374C95A8-613B-433C-8C75-1B3FE30B9672}"/>
              </a:ext>
            </a:extLst>
          </p:cNvPr>
          <p:cNvSpPr>
            <a:spLocks noGrp="1"/>
          </p:cNvSpPr>
          <p:nvPr>
            <p:ph idx="1"/>
          </p:nvPr>
        </p:nvSpPr>
        <p:spPr/>
        <p:txBody>
          <a:bodyPr/>
          <a:lstStyle/>
          <a:p>
            <a:r>
              <a:rPr lang="en-US" dirty="0"/>
              <a:t>Zomato API is an API given for the developers to develop projects by the famous food delivering company Zomato.</a:t>
            </a:r>
          </a:p>
          <a:p>
            <a:r>
              <a:rPr lang="en-US" dirty="0"/>
              <a:t>It offers a free plan of 1000 calls per day.</a:t>
            </a:r>
          </a:p>
          <a:p>
            <a:r>
              <a:rPr lang="en-US" dirty="0"/>
              <a:t>This API uses various parameters such city name, the coordinates the cuisines you are interested in and returns the name of the restaurants, the cuisines it offers and much more.</a:t>
            </a:r>
          </a:p>
          <a:p>
            <a:r>
              <a:rPr lang="en-US" dirty="0"/>
              <a:t>The access link for the same is: </a:t>
            </a:r>
            <a:r>
              <a:rPr lang="en-IN" dirty="0">
                <a:hlinkClick r:id="rId2">
                  <a:extLst>
                    <a:ext uri="{A12FA001-AC4F-418D-AE19-62706E023703}">
                      <ahyp:hlinkClr xmlns:ahyp="http://schemas.microsoft.com/office/drawing/2018/hyperlinkcolor" val="tx"/>
                    </a:ext>
                  </a:extLst>
                </a:hlinkClick>
              </a:rPr>
              <a:t>https://developers.zomato.com/api</a:t>
            </a:r>
            <a:endParaRPr lang="en-US" dirty="0"/>
          </a:p>
          <a:p>
            <a:pPr marL="0" indent="0">
              <a:buNone/>
            </a:pPr>
            <a:endParaRPr lang="en-IN" dirty="0"/>
          </a:p>
        </p:txBody>
      </p:sp>
    </p:spTree>
    <p:extLst>
      <p:ext uri="{BB962C8B-B14F-4D97-AF65-F5344CB8AC3E}">
        <p14:creationId xmlns:p14="http://schemas.microsoft.com/office/powerpoint/2010/main" val="206847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F487-4C05-45F2-A5CE-3C8AC03A143D}"/>
              </a:ext>
            </a:extLst>
          </p:cNvPr>
          <p:cNvSpPr>
            <a:spLocks noGrp="1"/>
          </p:cNvSpPr>
          <p:nvPr>
            <p:ph type="title"/>
          </p:nvPr>
        </p:nvSpPr>
        <p:spPr/>
        <p:txBody>
          <a:bodyPr/>
          <a:lstStyle/>
          <a:p>
            <a:r>
              <a:rPr lang="en-US" dirty="0"/>
              <a:t>GEOPY</a:t>
            </a:r>
            <a:endParaRPr lang="en-IN" dirty="0"/>
          </a:p>
        </p:txBody>
      </p:sp>
      <p:sp>
        <p:nvSpPr>
          <p:cNvPr id="3" name="Content Placeholder 2">
            <a:extLst>
              <a:ext uri="{FF2B5EF4-FFF2-40B4-BE49-F238E27FC236}">
                <a16:creationId xmlns:a16="http://schemas.microsoft.com/office/drawing/2014/main" id="{5F4CF6B2-2402-4E96-8C30-8CEDBE07C215}"/>
              </a:ext>
            </a:extLst>
          </p:cNvPr>
          <p:cNvSpPr>
            <a:spLocks noGrp="1"/>
          </p:cNvSpPr>
          <p:nvPr>
            <p:ph idx="1"/>
          </p:nvPr>
        </p:nvSpPr>
        <p:spPr/>
        <p:txBody>
          <a:bodyPr/>
          <a:lstStyle/>
          <a:p>
            <a:r>
              <a:rPr lang="en-US" b="0" i="0" dirty="0" err="1">
                <a:effectLst/>
                <a:latin typeface="Source Sans Pro" panose="020B0503030403020204" pitchFamily="34" charset="0"/>
              </a:rPr>
              <a:t>geopy</a:t>
            </a:r>
            <a:r>
              <a:rPr lang="en-US" b="0" i="0" dirty="0">
                <a:effectLst/>
                <a:latin typeface="Source Sans Pro" panose="020B0503030403020204" pitchFamily="34" charset="0"/>
              </a:rPr>
              <a:t> is a Python client for several popular geocoding web services</a:t>
            </a:r>
            <a:r>
              <a:rPr lang="en-US" b="0" i="0" dirty="0">
                <a:solidFill>
                  <a:srgbClr val="464646"/>
                </a:solidFill>
                <a:effectLst/>
                <a:latin typeface="Source Sans Pro" panose="020B0503030403020204" pitchFamily="34" charset="0"/>
              </a:rPr>
              <a:t>.</a:t>
            </a:r>
          </a:p>
          <a:p>
            <a:r>
              <a:rPr lang="en-US" b="0" i="0" dirty="0" err="1">
                <a:effectLst/>
                <a:latin typeface="Source Sans Pro" panose="020B0503030403020204" pitchFamily="34" charset="0"/>
              </a:rPr>
              <a:t>geopy</a:t>
            </a:r>
            <a:r>
              <a:rPr lang="en-US" b="0" i="0" dirty="0">
                <a:effectLst/>
                <a:latin typeface="Source Sans Pro" panose="020B0503030403020204" pitchFamily="34" charset="0"/>
              </a:rPr>
              <a:t> makes it easy for Python developers to locate the coordinates of addresses, cities, countries, and landmarks across the globe using third-party geocoders and other data sources.</a:t>
            </a:r>
          </a:p>
          <a:p>
            <a:r>
              <a:rPr lang="en-US" b="0" i="0" dirty="0" err="1">
                <a:effectLst/>
                <a:latin typeface="Source Sans Pro" panose="020B0503030403020204" pitchFamily="34" charset="0"/>
              </a:rPr>
              <a:t>geopy</a:t>
            </a:r>
            <a:r>
              <a:rPr lang="en-US" b="0" i="0" dirty="0">
                <a:effectLst/>
                <a:latin typeface="Source Sans Pro" panose="020B0503030403020204" pitchFamily="34" charset="0"/>
              </a:rPr>
              <a:t> includes geocoder classes for the </a:t>
            </a:r>
            <a:r>
              <a:rPr lang="en-US" b="0" i="0"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OpenStreetMap </a:t>
            </a:r>
            <a:r>
              <a:rPr lang="en-US" b="0" i="0" strike="noStrike" dirty="0" err="1">
                <a:effectLst/>
                <a:latin typeface="Source Sans Pro" panose="020B0503030403020204" pitchFamily="34" charset="0"/>
                <a:hlinkClick r:id="rId2">
                  <a:extLst>
                    <a:ext uri="{A12FA001-AC4F-418D-AE19-62706E023703}">
                      <ahyp:hlinkClr xmlns:ahyp="http://schemas.microsoft.com/office/drawing/2018/hyperlinkcolor" val="tx"/>
                    </a:ext>
                  </a:extLst>
                </a:hlinkClick>
              </a:rPr>
              <a:t>Nominatim</a:t>
            </a:r>
            <a:r>
              <a:rPr lang="en-US" b="0" i="0" strike="noStrike" dirty="0">
                <a:effectLst/>
                <a:latin typeface="Source Sans Pro" panose="020B0503030403020204" pitchFamily="34" charset="0"/>
              </a:rPr>
              <a:t> </a:t>
            </a:r>
            <a:r>
              <a:rPr lang="en-US" b="0" i="0" dirty="0">
                <a:effectLst/>
                <a:latin typeface="Source Sans Pro" panose="020B0503030403020204" pitchFamily="34" charset="0"/>
              </a:rPr>
              <a:t>, </a:t>
            </a:r>
            <a:r>
              <a:rPr lang="en-US" b="0" i="0" strike="noStrike" dirty="0">
                <a:effectLst/>
                <a:latin typeface="Source Sans Pro" panose="020B0503030403020204" pitchFamily="34" charset="0"/>
                <a:hlinkClick r:id="rId3">
                  <a:extLst>
                    <a:ext uri="{A12FA001-AC4F-418D-AE19-62706E023703}">
                      <ahyp:hlinkClr xmlns:ahyp="http://schemas.microsoft.com/office/drawing/2018/hyperlinkcolor" val="tx"/>
                    </a:ext>
                  </a:extLst>
                </a:hlinkClick>
              </a:rPr>
              <a:t>Google Geocoding API</a:t>
            </a:r>
            <a:r>
              <a:rPr lang="en-US" b="0" i="0" u="none" strike="noStrike" dirty="0">
                <a:effectLst/>
                <a:latin typeface="Source Sans Pro" panose="020B0503030403020204" pitchFamily="34" charset="0"/>
                <a:hlinkClick r:id="rId3">
                  <a:extLst>
                    <a:ext uri="{A12FA001-AC4F-418D-AE19-62706E023703}">
                      <ahyp:hlinkClr xmlns:ahyp="http://schemas.microsoft.com/office/drawing/2018/hyperlinkcolor" val="tx"/>
                    </a:ext>
                  </a:extLst>
                </a:hlinkClick>
              </a:rPr>
              <a:t> (V3)</a:t>
            </a:r>
            <a:r>
              <a:rPr lang="en-US" b="0" i="0" dirty="0">
                <a:effectLst/>
                <a:latin typeface="Source Sans Pro" panose="020B0503030403020204" pitchFamily="34" charset="0"/>
              </a:rPr>
              <a:t>, and many other geocoding services.</a:t>
            </a:r>
          </a:p>
        </p:txBody>
      </p:sp>
    </p:spTree>
    <p:extLst>
      <p:ext uri="{BB962C8B-B14F-4D97-AF65-F5344CB8AC3E}">
        <p14:creationId xmlns:p14="http://schemas.microsoft.com/office/powerpoint/2010/main" val="404371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630B-C855-42ED-ACCD-B239A2D9A955}"/>
              </a:ext>
            </a:extLst>
          </p:cNvPr>
          <p:cNvSpPr>
            <a:spLocks noGrp="1"/>
          </p:cNvSpPr>
          <p:nvPr>
            <p:ph type="title"/>
          </p:nvPr>
        </p:nvSpPr>
        <p:spPr/>
        <p:txBody>
          <a:bodyPr/>
          <a:lstStyle/>
          <a:p>
            <a:r>
              <a:rPr lang="en-US" dirty="0"/>
              <a:t>Fare Estimation</a:t>
            </a:r>
            <a:endParaRPr lang="en-IN" dirty="0"/>
          </a:p>
        </p:txBody>
      </p:sp>
      <p:sp>
        <p:nvSpPr>
          <p:cNvPr id="3" name="Content Placeholder 2">
            <a:extLst>
              <a:ext uri="{FF2B5EF4-FFF2-40B4-BE49-F238E27FC236}">
                <a16:creationId xmlns:a16="http://schemas.microsoft.com/office/drawing/2014/main" id="{7EA1A744-7A1D-4F6A-826D-DC7012235FB8}"/>
              </a:ext>
            </a:extLst>
          </p:cNvPr>
          <p:cNvSpPr>
            <a:spLocks noGrp="1"/>
          </p:cNvSpPr>
          <p:nvPr>
            <p:ph idx="1"/>
          </p:nvPr>
        </p:nvSpPr>
        <p:spPr/>
        <p:txBody>
          <a:bodyPr/>
          <a:lstStyle/>
          <a:p>
            <a:r>
              <a:rPr lang="en-US" dirty="0"/>
              <a:t>In recent times Uber and Ola have taken off their APIs which was first supposed to be free.</a:t>
            </a:r>
          </a:p>
          <a:p>
            <a:r>
              <a:rPr lang="en-US" dirty="0"/>
              <a:t>So as to get a fare estimate in this project, the conditions for Uber fare calculations were used.</a:t>
            </a:r>
          </a:p>
          <a:p>
            <a:r>
              <a:rPr lang="en-US" dirty="0"/>
              <a:t>Using the </a:t>
            </a:r>
            <a:r>
              <a:rPr lang="en-US" dirty="0" err="1"/>
              <a:t>geopy</a:t>
            </a:r>
            <a:r>
              <a:rPr lang="en-US" dirty="0"/>
              <a:t>, distance was calculated and satisfying the necessary condition as estimate travel price was given.</a:t>
            </a:r>
            <a:endParaRPr lang="en-IN" dirty="0"/>
          </a:p>
        </p:txBody>
      </p:sp>
    </p:spTree>
    <p:extLst>
      <p:ext uri="{BB962C8B-B14F-4D97-AF65-F5344CB8AC3E}">
        <p14:creationId xmlns:p14="http://schemas.microsoft.com/office/powerpoint/2010/main" val="213933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ED94-A895-41F5-861F-920E9257386A}"/>
              </a:ext>
            </a:extLst>
          </p:cNvPr>
          <p:cNvSpPr>
            <a:spLocks noGrp="1"/>
          </p:cNvSpPr>
          <p:nvPr>
            <p:ph type="title"/>
          </p:nvPr>
        </p:nvSpPr>
        <p:spPr/>
        <p:txBody>
          <a:bodyPr/>
          <a:lstStyle/>
          <a:p>
            <a:r>
              <a:rPr lang="en-US" dirty="0"/>
              <a:t>Project Algorithm</a:t>
            </a:r>
            <a:endParaRPr lang="en-IN" dirty="0"/>
          </a:p>
        </p:txBody>
      </p:sp>
      <p:sp>
        <p:nvSpPr>
          <p:cNvPr id="3" name="Content Placeholder 2">
            <a:extLst>
              <a:ext uri="{FF2B5EF4-FFF2-40B4-BE49-F238E27FC236}">
                <a16:creationId xmlns:a16="http://schemas.microsoft.com/office/drawing/2014/main" id="{2461B0D8-30C4-4B6D-B77F-CB4EE70C26BE}"/>
              </a:ext>
            </a:extLst>
          </p:cNvPr>
          <p:cNvSpPr>
            <a:spLocks noGrp="1"/>
          </p:cNvSpPr>
          <p:nvPr>
            <p:ph idx="1"/>
          </p:nvPr>
        </p:nvSpPr>
        <p:spPr/>
        <p:txBody>
          <a:bodyPr/>
          <a:lstStyle/>
          <a:p>
            <a:r>
              <a:rPr lang="en-US" dirty="0"/>
              <a:t>Take 2 inputs from the user.</a:t>
            </a:r>
          </a:p>
          <a:p>
            <a:pPr marL="0" indent="0">
              <a:buNone/>
            </a:pPr>
            <a:r>
              <a:rPr lang="en-US" dirty="0"/>
              <a:t>       1. Current city.</a:t>
            </a:r>
          </a:p>
          <a:p>
            <a:pPr marL="0" indent="0">
              <a:buNone/>
            </a:pPr>
            <a:r>
              <a:rPr lang="en-US" dirty="0"/>
              <a:t>       2. Destination city.</a:t>
            </a:r>
          </a:p>
          <a:p>
            <a:r>
              <a:rPr lang="en-US" dirty="0"/>
              <a:t>Call the Search Restaurant function which give out the list of Restaurants and then dynamically print one.</a:t>
            </a:r>
          </a:p>
          <a:p>
            <a:r>
              <a:rPr lang="en-US" dirty="0"/>
              <a:t>Calling the Location and Estimate function for returning the coordinates of current location and also calculating the fare with the help of the total distance between the two cities.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7224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47C2E4-684B-4998-A983-2BA10157FE8F}"/>
              </a:ext>
            </a:extLst>
          </p:cNvPr>
          <p:cNvPicPr>
            <a:picLocks noChangeAspect="1"/>
          </p:cNvPicPr>
          <p:nvPr/>
        </p:nvPicPr>
        <p:blipFill>
          <a:blip r:embed="rId2"/>
          <a:stretch>
            <a:fillRect/>
          </a:stretch>
        </p:blipFill>
        <p:spPr>
          <a:xfrm>
            <a:off x="496293" y="3473091"/>
            <a:ext cx="3686689" cy="1286054"/>
          </a:xfrm>
          <a:prstGeom prst="rect">
            <a:avLst/>
          </a:prstGeom>
        </p:spPr>
      </p:pic>
      <p:pic>
        <p:nvPicPr>
          <p:cNvPr id="5" name="Picture 4">
            <a:extLst>
              <a:ext uri="{FF2B5EF4-FFF2-40B4-BE49-F238E27FC236}">
                <a16:creationId xmlns:a16="http://schemas.microsoft.com/office/drawing/2014/main" id="{0B006E8C-6448-47BF-B43C-5556CED06397}"/>
              </a:ext>
            </a:extLst>
          </p:cNvPr>
          <p:cNvPicPr>
            <a:picLocks noChangeAspect="1"/>
          </p:cNvPicPr>
          <p:nvPr/>
        </p:nvPicPr>
        <p:blipFill>
          <a:blip r:embed="rId3"/>
          <a:stretch>
            <a:fillRect/>
          </a:stretch>
        </p:blipFill>
        <p:spPr>
          <a:xfrm>
            <a:off x="6861471" y="2034197"/>
            <a:ext cx="3458058" cy="1267002"/>
          </a:xfrm>
          <a:prstGeom prst="rect">
            <a:avLst/>
          </a:prstGeom>
        </p:spPr>
      </p:pic>
      <p:pic>
        <p:nvPicPr>
          <p:cNvPr id="7" name="Picture 6">
            <a:extLst>
              <a:ext uri="{FF2B5EF4-FFF2-40B4-BE49-F238E27FC236}">
                <a16:creationId xmlns:a16="http://schemas.microsoft.com/office/drawing/2014/main" id="{8882B0D1-DF81-4B68-AA06-0FCC0660ABAA}"/>
              </a:ext>
            </a:extLst>
          </p:cNvPr>
          <p:cNvPicPr>
            <a:picLocks noChangeAspect="1"/>
          </p:cNvPicPr>
          <p:nvPr/>
        </p:nvPicPr>
        <p:blipFill>
          <a:blip r:embed="rId4"/>
          <a:stretch>
            <a:fillRect/>
          </a:stretch>
        </p:blipFill>
        <p:spPr>
          <a:xfrm>
            <a:off x="7072152" y="4977673"/>
            <a:ext cx="3705742" cy="1257475"/>
          </a:xfrm>
          <a:prstGeom prst="rect">
            <a:avLst/>
          </a:prstGeom>
        </p:spPr>
      </p:pic>
      <p:sp>
        <p:nvSpPr>
          <p:cNvPr id="9" name="TextBox 8">
            <a:extLst>
              <a:ext uri="{FF2B5EF4-FFF2-40B4-BE49-F238E27FC236}">
                <a16:creationId xmlns:a16="http://schemas.microsoft.com/office/drawing/2014/main" id="{F6620EEE-277B-4FE3-8C27-61393930ACC6}"/>
              </a:ext>
            </a:extLst>
          </p:cNvPr>
          <p:cNvSpPr txBox="1"/>
          <p:nvPr/>
        </p:nvSpPr>
        <p:spPr>
          <a:xfrm flipH="1">
            <a:off x="496293" y="397565"/>
            <a:ext cx="4990107" cy="1323439"/>
          </a:xfrm>
          <a:prstGeom prst="rect">
            <a:avLst/>
          </a:prstGeom>
          <a:noFill/>
        </p:spPr>
        <p:txBody>
          <a:bodyPr wrap="square" rtlCol="0">
            <a:spAutoFit/>
          </a:bodyPr>
          <a:lstStyle/>
          <a:p>
            <a:r>
              <a:rPr lang="en-US" sz="4000" dirty="0"/>
              <a:t>Results and Conclusion.</a:t>
            </a:r>
            <a:endParaRPr lang="en-IN" sz="4000" dirty="0"/>
          </a:p>
        </p:txBody>
      </p:sp>
      <p:sp>
        <p:nvSpPr>
          <p:cNvPr id="10" name="TextBox 9">
            <a:extLst>
              <a:ext uri="{FF2B5EF4-FFF2-40B4-BE49-F238E27FC236}">
                <a16:creationId xmlns:a16="http://schemas.microsoft.com/office/drawing/2014/main" id="{138A43CE-FF4A-4CED-A7DB-E5A2891E9059}"/>
              </a:ext>
            </a:extLst>
          </p:cNvPr>
          <p:cNvSpPr txBox="1"/>
          <p:nvPr/>
        </p:nvSpPr>
        <p:spPr>
          <a:xfrm>
            <a:off x="496293" y="2034197"/>
            <a:ext cx="4412974" cy="923330"/>
          </a:xfrm>
          <a:prstGeom prst="rect">
            <a:avLst/>
          </a:prstGeom>
          <a:noFill/>
        </p:spPr>
        <p:txBody>
          <a:bodyPr wrap="square" rtlCol="0">
            <a:spAutoFit/>
          </a:bodyPr>
          <a:lstStyle/>
          <a:p>
            <a:r>
              <a:rPr lang="en-US" dirty="0"/>
              <a:t>As we can observe in the images that we got the output as we were told to in the problem statement.</a:t>
            </a:r>
            <a:endParaRPr lang="en-IN" dirty="0"/>
          </a:p>
        </p:txBody>
      </p:sp>
    </p:spTree>
    <p:extLst>
      <p:ext uri="{BB962C8B-B14F-4D97-AF65-F5344CB8AC3E}">
        <p14:creationId xmlns:p14="http://schemas.microsoft.com/office/powerpoint/2010/main" val="343785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8970-555E-4E3E-A4CA-819A0B8F5B0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B8959FA-E8CD-426E-B12D-E73E4CD33961}"/>
              </a:ext>
            </a:extLst>
          </p:cNvPr>
          <p:cNvSpPr>
            <a:spLocks noGrp="1"/>
          </p:cNvSpPr>
          <p:nvPr>
            <p:ph idx="1"/>
          </p:nvPr>
        </p:nvSpPr>
        <p:spPr/>
        <p:txBody>
          <a:bodyPr/>
          <a:lstStyle/>
          <a:p>
            <a:r>
              <a:rPr lang="en-IN" dirty="0">
                <a:hlinkClick r:id="rId2"/>
              </a:rPr>
              <a:t>https://pypi.org/project/geopy/</a:t>
            </a:r>
            <a:endParaRPr lang="en-IN" dirty="0"/>
          </a:p>
          <a:p>
            <a:r>
              <a:rPr lang="en-IN" dirty="0">
                <a:hlinkClick r:id="rId3"/>
              </a:rPr>
              <a:t>https://www.webopedia.com/TERM/A/API.html#:~:text=An%20application%20program%20interface%20(API,user%20interface%20(GUI)%20components.</a:t>
            </a:r>
            <a:endParaRPr lang="en-IN" dirty="0"/>
          </a:p>
        </p:txBody>
      </p:sp>
    </p:spTree>
    <p:extLst>
      <p:ext uri="{BB962C8B-B14F-4D97-AF65-F5344CB8AC3E}">
        <p14:creationId xmlns:p14="http://schemas.microsoft.com/office/powerpoint/2010/main" val="4174652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227</TotalTime>
  <Words>484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Century Gothic</vt:lpstr>
      <vt:lpstr>Source Sans Pro</vt:lpstr>
      <vt:lpstr>Wingdings 2</vt:lpstr>
      <vt:lpstr>Quotable</vt:lpstr>
      <vt:lpstr>Restaurant Finder</vt:lpstr>
      <vt:lpstr>Description</vt:lpstr>
      <vt:lpstr>What is an API?</vt:lpstr>
      <vt:lpstr>Zomato API</vt:lpstr>
      <vt:lpstr>GEOPY</vt:lpstr>
      <vt:lpstr>Fare Estimation</vt:lpstr>
      <vt:lpstr>Project Algorithm</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Finder</dc:title>
  <dc:creator>anirudh kulkarni</dc:creator>
  <cp:lastModifiedBy>anirudh kulkarni</cp:lastModifiedBy>
  <cp:revision>8</cp:revision>
  <dcterms:created xsi:type="dcterms:W3CDTF">2020-07-09T12:19:15Z</dcterms:created>
  <dcterms:modified xsi:type="dcterms:W3CDTF">2020-07-09T16:07:11Z</dcterms:modified>
</cp:coreProperties>
</file>