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0790238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3023"/>
  </p:normalViewPr>
  <p:slideViewPr>
    <p:cSldViewPr snapToGrid="0" snapToObjects="1" showGuides="1">
      <p:cViewPr varScale="1">
        <p:scale>
          <a:sx n="146" d="100"/>
          <a:sy n="146" d="100"/>
        </p:scale>
        <p:origin x="192" y="664"/>
      </p:cViewPr>
      <p:guideLst>
        <p:guide orient="horz" pos="1296"/>
        <p:guide pos="3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758520909268"/>
          <c:y val="0.0433265049185925"/>
          <c:w val="0.831771514426421"/>
          <c:h val="0.761818065424749"/>
        </c:manualLayout>
      </c:layout>
      <c:lineChart>
        <c:grouping val="standard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Fastest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prstDash val="sysDot"/>
              <a:round/>
            </a:ln>
            <a:effectLst/>
          </c:spPr>
          <c:marker>
            <c:symbol val="diamond"/>
            <c:size val="15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Catalyst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Broadcom</a:t>
                    </a:r>
                  </a:p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5670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Scorpion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Trident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smtClean="0"/>
                      <a:t>TridentII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0.0"/>
                  <c:y val="-0.056910569105691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Tomahawk</a:t>
                    </a:r>
                    <a:endParaRPr lang="en-US" baseline="0" dirty="0" smtClean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1969.0</c:v>
                </c:pt>
                <c:pt idx="1">
                  <c:v>1982.0</c:v>
                </c:pt>
                <c:pt idx="2">
                  <c:v>1983.0</c:v>
                </c:pt>
                <c:pt idx="3">
                  <c:v>1985.0</c:v>
                </c:pt>
                <c:pt idx="4">
                  <c:v>1999.0</c:v>
                </c:pt>
                <c:pt idx="5">
                  <c:v>2000.0</c:v>
                </c:pt>
                <c:pt idx="6">
                  <c:v>2002.0</c:v>
                </c:pt>
                <c:pt idx="7">
                  <c:v>2004.0</c:v>
                </c:pt>
                <c:pt idx="8">
                  <c:v>2007.0</c:v>
                </c:pt>
                <c:pt idx="9">
                  <c:v>2009.0</c:v>
                </c:pt>
                <c:pt idx="10">
                  <c:v>2010.0</c:v>
                </c:pt>
                <c:pt idx="11">
                  <c:v>2012.0</c:v>
                </c:pt>
                <c:pt idx="12">
                  <c:v>2014.0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0.00075</c:v>
                </c:pt>
                <c:pt idx="1">
                  <c:v>0.0005</c:v>
                </c:pt>
                <c:pt idx="2">
                  <c:v>0.0004</c:v>
                </c:pt>
                <c:pt idx="3">
                  <c:v>0.08</c:v>
                </c:pt>
                <c:pt idx="4">
                  <c:v>32.0</c:v>
                </c:pt>
                <c:pt idx="7">
                  <c:v>80.0</c:v>
                </c:pt>
                <c:pt idx="8">
                  <c:v>240.0</c:v>
                </c:pt>
                <c:pt idx="10">
                  <c:v>640.0</c:v>
                </c:pt>
                <c:pt idx="11">
                  <c:v>1280.0</c:v>
                </c:pt>
                <c:pt idx="12">
                  <c:v>3200.0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>
                  <a:alpha val="70000"/>
                </a:srgbClr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337014366137095"/>
                  <c:y val="-0.06907176237116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IMP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491872791519434"/>
                  <c:y val="-0.07178178947143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MIT</a:t>
                    </a:r>
                    <a:r>
                      <a:rPr lang="en-US" baseline="0" dirty="0" smtClean="0"/>
                      <a:t> CGW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336866902237923"/>
                  <c:y val="-0.039261464268186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Fuzzball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980712834923903"/>
                  <c:y val="-0.014871220365747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Proteon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482103076338073"/>
                  <c:y val="0.144033089613798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SNAP</a:t>
                    </a:r>
                  </a:p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(Active</a:t>
                    </a:r>
                  </a:p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Networks)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143427654582046"/>
                  <c:y val="0.0438834474958923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Click</a:t>
                    </a:r>
                  </a:p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(CPU)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z="1800" baseline="0" smtClean="0">
                        <a:solidFill>
                          <a:schemeClr val="tx1"/>
                        </a:solidFill>
                      </a:rPr>
                      <a:t>IXP 2400</a:t>
                    </a:r>
                  </a:p>
                  <a:p>
                    <a:r>
                      <a:rPr lang="is-IS" sz="1800" baseline="0" smtClean="0">
                        <a:solidFill>
                          <a:schemeClr val="tx1"/>
                        </a:solidFill>
                      </a:rPr>
                      <a:t>(NPU)</a:t>
                    </a:r>
                    <a:endParaRPr lang="is-IS" baseline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949753763111766"/>
                  <c:y val="0.0942052365405544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RouteBricks</a:t>
                    </a:r>
                  </a:p>
                  <a:p>
                    <a:r>
                      <a:rPr lang="en-US" sz="1800" baseline="0" smtClean="0">
                        <a:solidFill>
                          <a:schemeClr val="tx1"/>
                        </a:solidFill>
                      </a:rPr>
                      <a:t>(multi-core)</a:t>
                    </a:r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0.0534229246079223"/>
                  <c:y val="0.0772289439429827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PacketShader </a:t>
                    </a:r>
                  </a:p>
                  <a:p>
                    <a:r>
                      <a:rPr lang="en-US" sz="1800" baseline="0">
                        <a:solidFill>
                          <a:schemeClr val="tx1"/>
                        </a:solidFill>
                      </a:rPr>
                      <a:t>(GPU)</a:t>
                    </a:r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12"/>
              <c:layout>
                <c:manualLayout>
                  <c:x val="0.0"/>
                  <c:y val="0.0703508098073107"/>
                </c:manualLayout>
              </c:layout>
              <c:tx>
                <c:rich>
                  <a:bodyPr/>
                  <a:lstStyle/>
                  <a:p>
                    <a:r>
                      <a:rPr lang="en-US" sz="1800" baseline="0" dirty="0" err="1" smtClean="0">
                        <a:solidFill>
                          <a:schemeClr val="tx1"/>
                        </a:solidFill>
                      </a:rPr>
                      <a:t>NetFPGA</a:t>
                    </a:r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-SUME</a:t>
                    </a:r>
                  </a:p>
                  <a:p>
                    <a:r>
                      <a:rPr lang="en-US" sz="1800" baseline="0" dirty="0" smtClean="0">
                        <a:solidFill>
                          <a:schemeClr val="tx1"/>
                        </a:solidFill>
                      </a:rPr>
                      <a:t>(FPGA)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1969.0</c:v>
                </c:pt>
                <c:pt idx="1">
                  <c:v>1982.0</c:v>
                </c:pt>
                <c:pt idx="2">
                  <c:v>1983.0</c:v>
                </c:pt>
                <c:pt idx="3">
                  <c:v>1985.0</c:v>
                </c:pt>
                <c:pt idx="4">
                  <c:v>1999.0</c:v>
                </c:pt>
                <c:pt idx="5">
                  <c:v>2000.0</c:v>
                </c:pt>
                <c:pt idx="6">
                  <c:v>2002.0</c:v>
                </c:pt>
                <c:pt idx="7">
                  <c:v>2004.0</c:v>
                </c:pt>
                <c:pt idx="8">
                  <c:v>2007.0</c:v>
                </c:pt>
                <c:pt idx="9">
                  <c:v>2009.0</c:v>
                </c:pt>
                <c:pt idx="10">
                  <c:v>2010.0</c:v>
                </c:pt>
                <c:pt idx="11">
                  <c:v>2012.0</c:v>
                </c:pt>
                <c:pt idx="12">
                  <c:v>2014.0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0.00075</c:v>
                </c:pt>
                <c:pt idx="1">
                  <c:v>0.0005</c:v>
                </c:pt>
                <c:pt idx="2">
                  <c:v>0.0004</c:v>
                </c:pt>
                <c:pt idx="3">
                  <c:v>0.08</c:v>
                </c:pt>
                <c:pt idx="4">
                  <c:v>0.1</c:v>
                </c:pt>
                <c:pt idx="5">
                  <c:v>0.17</c:v>
                </c:pt>
                <c:pt idx="6">
                  <c:v>4.0</c:v>
                </c:pt>
                <c:pt idx="9">
                  <c:v>35.0</c:v>
                </c:pt>
                <c:pt idx="10">
                  <c:v>40.0</c:v>
                </c:pt>
                <c:pt idx="12">
                  <c:v>100.0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69814016"/>
        <c:axId val="1669821600"/>
      </c:lineChart>
      <c:catAx>
        <c:axId val="166981401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 dirty="0">
                    <a:latin typeface="Gadugi" charset="0"/>
                    <a:ea typeface="Gadugi" charset="0"/>
                    <a:cs typeface="Gadugi" charset="0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9821600"/>
        <c:crosses val="autoZero"/>
        <c:auto val="1"/>
        <c:lblAlgn val="ctr"/>
        <c:lblOffset val="100"/>
        <c:noMultiLvlLbl val="0"/>
      </c:catAx>
      <c:valAx>
        <c:axId val="1669821600"/>
        <c:scaling>
          <c:logBase val="10.0"/>
          <c:orientation val="minMax"/>
          <c:min val="0.0004"/>
        </c:scaling>
        <c:delete val="0"/>
        <c:axPos val="l"/>
        <c:title>
          <c:tx>
            <c:rich>
              <a:bodyPr rot="0" vert="horz" anchor="t" anchorCtr="0"/>
              <a:lstStyle/>
              <a:p>
                <a:pPr>
                  <a:defRPr sz="2000">
                    <a:solidFill>
                      <a:prstClr val="black"/>
                    </a:solidFill>
                    <a:latin typeface="Seravek"/>
                    <a:cs typeface="Seravek"/>
                  </a:defRPr>
                </a:pPr>
                <a:r>
                  <a:rPr lang="en-US" sz="2000" dirty="0" err="1" smtClean="0">
                    <a:solidFill>
                      <a:prstClr val="black"/>
                    </a:solidFill>
                    <a:latin typeface="Gadugi" charset="0"/>
                    <a:ea typeface="Gadugi" charset="0"/>
                    <a:cs typeface="Gadugi" charset="0"/>
                  </a:rPr>
                  <a:t>Gbit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adugi" charset="0"/>
                    <a:ea typeface="Gadugi" charset="0"/>
                    <a:cs typeface="Gadugi" charset="0"/>
                  </a:rPr>
                  <a:t>/s</a:t>
                </a:r>
              </a:p>
              <a:p>
                <a:pPr>
                  <a:defRPr sz="2000">
                    <a:solidFill>
                      <a:prstClr val="black"/>
                    </a:solidFill>
                    <a:latin typeface="Seravek"/>
                    <a:cs typeface="Seravek"/>
                  </a:defRPr>
                </a:pPr>
                <a:r>
                  <a:rPr lang="en-US" sz="2000" dirty="0" smtClean="0">
                    <a:solidFill>
                      <a:prstClr val="black"/>
                    </a:solidFill>
                    <a:latin typeface="Gadugi" charset="0"/>
                    <a:ea typeface="Gadugi" charset="0"/>
                    <a:cs typeface="Gadugi" charset="0"/>
                  </a:rPr>
                  <a:t>(log</a:t>
                </a:r>
              </a:p>
              <a:p>
                <a:pPr>
                  <a:defRPr sz="2000">
                    <a:solidFill>
                      <a:prstClr val="black"/>
                    </a:solidFill>
                    <a:latin typeface="Seravek"/>
                    <a:cs typeface="Seravek"/>
                  </a:defRPr>
                </a:pPr>
                <a:r>
                  <a:rPr lang="en-US" sz="2000" dirty="0" smtClean="0">
                    <a:solidFill>
                      <a:prstClr val="black"/>
                    </a:solidFill>
                    <a:latin typeface="Gadugi" charset="0"/>
                    <a:ea typeface="Gadugi" charset="0"/>
                    <a:cs typeface="Gadugi" charset="0"/>
                  </a:rPr>
                  <a:t>scale)</a:t>
                </a:r>
                <a:endParaRPr lang="en-US" sz="2000" dirty="0">
                  <a:solidFill>
                    <a:prstClr val="black"/>
                  </a:solidFill>
                  <a:latin typeface="Gadugi" charset="0"/>
                  <a:ea typeface="Gadugi" charset="0"/>
                  <a:cs typeface="Gadugi" charset="0"/>
                </a:endParaRPr>
              </a:p>
            </c:rich>
          </c:tx>
          <c:layout>
            <c:manualLayout>
              <c:xMode val="edge"/>
              <c:yMode val="edge"/>
              <c:x val="0.0"/>
              <c:y val="0.3428263235388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669814016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692944640753828"/>
          <c:y val="0.545873503616926"/>
          <c:w val="0.226766830824592"/>
          <c:h val="0.218185348782622"/>
        </c:manualLayout>
      </c:layout>
      <c:overlay val="0"/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780" y="673418"/>
            <a:ext cx="8092679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780" y="2161223"/>
            <a:ext cx="80926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1764" y="219075"/>
            <a:ext cx="2326645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829" y="219075"/>
            <a:ext cx="6845057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09" y="1025843"/>
            <a:ext cx="930658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09" y="2753678"/>
            <a:ext cx="930658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829" y="1095375"/>
            <a:ext cx="45858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2558" y="1095375"/>
            <a:ext cx="4585851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4" y="219075"/>
            <a:ext cx="930658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35" y="1008698"/>
            <a:ext cx="45647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235" y="1503045"/>
            <a:ext cx="4564776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558" y="1008698"/>
            <a:ext cx="458725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558" y="1503045"/>
            <a:ext cx="4587257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5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274320"/>
            <a:ext cx="348013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257" y="592455"/>
            <a:ext cx="546255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234440"/>
            <a:ext cx="348013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35" y="274320"/>
            <a:ext cx="348013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7257" y="592455"/>
            <a:ext cx="546255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35" y="1234440"/>
            <a:ext cx="348013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29" y="219075"/>
            <a:ext cx="930658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29" y="1095375"/>
            <a:ext cx="930658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829" y="3813810"/>
            <a:ext cx="24278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D08E-89EF-8849-B465-AF4F1FA842F3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4267" y="3813810"/>
            <a:ext cx="364170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605" y="3813810"/>
            <a:ext cx="242780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78F0-BA32-4D45-AA5B-1338FAB5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78188257"/>
              </p:ext>
            </p:extLst>
          </p:nvPr>
        </p:nvGraphicFramePr>
        <p:xfrm>
          <a:off x="7938" y="-76200"/>
          <a:ext cx="107823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5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44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2017-06-11T13:56:57Z</dcterms:created>
  <dcterms:modified xsi:type="dcterms:W3CDTF">2017-06-11T14:05:42Z</dcterms:modified>
</cp:coreProperties>
</file>