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7" r:id="rId2"/>
  </p:sldIdLst>
  <p:sldSz cx="10972800" cy="12801600"/>
  <p:notesSz cx="6858000" cy="9144000"/>
  <p:defaultTextStyle>
    <a:defPPr>
      <a:defRPr lang="en-US"/>
    </a:defPPr>
    <a:lvl1pPr marL="0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1pPr>
    <a:lvl2pPr marL="507932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2pPr>
    <a:lvl3pPr marL="1015864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3pPr>
    <a:lvl4pPr marL="1523797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4pPr>
    <a:lvl5pPr marL="2031729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5pPr>
    <a:lvl6pPr marL="2539661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6pPr>
    <a:lvl7pPr marL="3047593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7pPr>
    <a:lvl8pPr marL="3555524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8pPr>
    <a:lvl9pPr marL="4063457" algn="l" defTabSz="1015864" rtl="0" eaLnBrk="1" latinLnBrk="0" hangingPunct="1">
      <a:defRPr sz="19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1" userDrawn="1">
          <p15:clr>
            <a:srgbClr val="A4A3A4"/>
          </p15:clr>
        </p15:guide>
        <p15:guide id="2" pos="34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>
        <p:scale>
          <a:sx n="56" d="100"/>
          <a:sy n="56" d="100"/>
        </p:scale>
        <p:origin x="2824" y="296"/>
      </p:cViewPr>
      <p:guideLst>
        <p:guide orient="horz" pos="4011"/>
        <p:guide pos="34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FCF-A0CE-2041-BFE2-F8D6B5A8DE3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7A5-ACCE-EB4A-AF84-9A188006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1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ight Arrow 1031"/>
          <p:cNvSpPr/>
          <p:nvPr/>
        </p:nvSpPr>
        <p:spPr>
          <a:xfrm rot="5400000">
            <a:off x="5128260" y="7028528"/>
            <a:ext cx="647700" cy="419100"/>
          </a:xfrm>
          <a:prstGeom prst="rightArrow">
            <a:avLst/>
          </a:prstGeom>
          <a:solidFill>
            <a:srgbClr val="454545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162D"/>
              </a:solidFill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3309255" y="6887424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Code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ipelining</a:t>
            </a:r>
            <a:endParaRPr lang="en-US" sz="2200" dirty="0">
              <a:solidFill>
                <a:srgbClr val="000000"/>
              </a:solidFill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3091583" y="9961950"/>
            <a:ext cx="2035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Map </a:t>
            </a:r>
            <a:r>
              <a:rPr lang="en-US" sz="2200" dirty="0" err="1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codelets</a:t>
            </a:r>
            <a:endParaRPr lang="en-US" sz="2200" dirty="0">
              <a:solidFill>
                <a:srgbClr val="000000"/>
              </a:solidFill>
              <a:latin typeface="Gadugi" charset="0"/>
              <a:ea typeface="Gadugi" charset="0"/>
              <a:cs typeface="Gadugi" charset="0"/>
            </a:endParaRP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to atoms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if possible</a:t>
            </a:r>
          </a:p>
        </p:txBody>
      </p:sp>
      <p:grpSp>
        <p:nvGrpSpPr>
          <p:cNvPr id="1035" name="Group 1034"/>
          <p:cNvGrpSpPr/>
          <p:nvPr/>
        </p:nvGrpSpPr>
        <p:grpSpPr>
          <a:xfrm>
            <a:off x="3717314" y="11034948"/>
            <a:ext cx="3469593" cy="1752083"/>
            <a:chOff x="5565225" y="13252359"/>
            <a:chExt cx="3469593" cy="1752083"/>
          </a:xfrm>
        </p:grpSpPr>
        <p:sp>
          <p:nvSpPr>
            <p:cNvPr id="1036" name="TextBox 1035"/>
            <p:cNvSpPr txBox="1"/>
            <p:nvPr/>
          </p:nvSpPr>
          <p:spPr>
            <a:xfrm>
              <a:off x="5565225" y="13252359"/>
              <a:ext cx="3469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>
                  <a:latin typeface="Gadugi" charset="0"/>
                  <a:ea typeface="Gadugi" charset="0"/>
                  <a:cs typeface="Gadugi" charset="0"/>
                </a:rPr>
                <a:t>Output: Atom pipeline</a:t>
              </a:r>
            </a:p>
          </p:txBody>
        </p:sp>
        <p:grpSp>
          <p:nvGrpSpPr>
            <p:cNvPr id="1037" name="Group 1036"/>
            <p:cNvGrpSpPr/>
            <p:nvPr/>
          </p:nvGrpSpPr>
          <p:grpSpPr>
            <a:xfrm>
              <a:off x="6537645" y="13764933"/>
              <a:ext cx="1538136" cy="1239509"/>
              <a:chOff x="6506581" y="12613707"/>
              <a:chExt cx="1538136" cy="1239509"/>
            </a:xfrm>
          </p:grpSpPr>
          <p:sp>
            <p:nvSpPr>
              <p:cNvPr id="1038" name="Rectangle 1037"/>
              <p:cNvSpPr/>
              <p:nvPr/>
            </p:nvSpPr>
            <p:spPr>
              <a:xfrm>
                <a:off x="6506581" y="12613707"/>
                <a:ext cx="303612" cy="12395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1039" name="Straight Connector 1038"/>
              <p:cNvCxnSpPr/>
              <p:nvPr/>
            </p:nvCxnSpPr>
            <p:spPr>
              <a:xfrm>
                <a:off x="7761772" y="12824032"/>
                <a:ext cx="282945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>
              <a:xfrm>
                <a:off x="7761772" y="13653345"/>
                <a:ext cx="282945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/>
            </p:nvCxnSpPr>
            <p:spPr>
              <a:xfrm>
                <a:off x="7761772" y="13118983"/>
                <a:ext cx="282945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>
                <a:off x="7761772" y="13350150"/>
                <a:ext cx="282945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/>
              <p:nvPr/>
            </p:nvCxnSpPr>
            <p:spPr>
              <a:xfrm flipV="1">
                <a:off x="7355371" y="13537730"/>
                <a:ext cx="356616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4" name="Group 1043"/>
              <p:cNvGrpSpPr/>
              <p:nvPr/>
            </p:nvGrpSpPr>
            <p:grpSpPr>
              <a:xfrm>
                <a:off x="6506582" y="12715314"/>
                <a:ext cx="278709" cy="1035896"/>
                <a:chOff x="2578040" y="3378571"/>
                <a:chExt cx="307964" cy="1914158"/>
              </a:xfrm>
            </p:grpSpPr>
            <p:grpSp>
              <p:nvGrpSpPr>
                <p:cNvPr id="1087" name="Group 1086"/>
                <p:cNvGrpSpPr/>
                <p:nvPr/>
              </p:nvGrpSpPr>
              <p:grpSpPr>
                <a:xfrm>
                  <a:off x="2578040" y="33785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103" name="Trapezoid 11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0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104" name="Straight Connector 1103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8" name="Group 1087"/>
                <p:cNvGrpSpPr/>
                <p:nvPr/>
              </p:nvGrpSpPr>
              <p:grpSpPr>
                <a:xfrm>
                  <a:off x="2578040" y="3709142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101" name="Trapezoid 1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102" name="Straight Connector 1101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9" name="Group 1088"/>
                <p:cNvGrpSpPr/>
                <p:nvPr/>
              </p:nvGrpSpPr>
              <p:grpSpPr>
                <a:xfrm>
                  <a:off x="2578040" y="40386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99" name="Trapezoid 10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0" name="Group 1089"/>
                <p:cNvGrpSpPr/>
                <p:nvPr/>
              </p:nvGrpSpPr>
              <p:grpSpPr>
                <a:xfrm>
                  <a:off x="2578040" y="43815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97" name="Trapezoid 109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98" name="Straight Connector 1097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1" name="Group 1090"/>
                <p:cNvGrpSpPr/>
                <p:nvPr/>
              </p:nvGrpSpPr>
              <p:grpSpPr>
                <a:xfrm>
                  <a:off x="2578040" y="47120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95" name="Trapezoid 10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96" name="Straight Connector 1095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2" name="Group 1091"/>
                <p:cNvGrpSpPr/>
                <p:nvPr/>
              </p:nvGrpSpPr>
              <p:grpSpPr>
                <a:xfrm>
                  <a:off x="2578040" y="5060958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93" name="Trapezoid 10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94" name="Straight Connector 1093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5" name="Rectangle 1044"/>
              <p:cNvSpPr/>
              <p:nvPr/>
            </p:nvSpPr>
            <p:spPr>
              <a:xfrm>
                <a:off x="7042870" y="12613707"/>
                <a:ext cx="303612" cy="12395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grpSp>
            <p:nvGrpSpPr>
              <p:cNvPr id="1046" name="Group 1045"/>
              <p:cNvGrpSpPr/>
              <p:nvPr/>
            </p:nvGrpSpPr>
            <p:grpSpPr>
              <a:xfrm>
                <a:off x="7042873" y="12715314"/>
                <a:ext cx="278709" cy="1035896"/>
                <a:chOff x="2578040" y="3378571"/>
                <a:chExt cx="307964" cy="1914158"/>
              </a:xfrm>
            </p:grpSpPr>
            <p:grpSp>
              <p:nvGrpSpPr>
                <p:cNvPr id="1069" name="Group 1068"/>
                <p:cNvGrpSpPr/>
                <p:nvPr/>
              </p:nvGrpSpPr>
              <p:grpSpPr>
                <a:xfrm>
                  <a:off x="2578040" y="33785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85" name="Trapezoid 10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86" name="Straight Connector 1085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0" name="Group 1069"/>
                <p:cNvGrpSpPr/>
                <p:nvPr/>
              </p:nvGrpSpPr>
              <p:grpSpPr>
                <a:xfrm>
                  <a:off x="2578040" y="3709142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83" name="Trapezoid 108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84" name="Straight Connector 1083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1" name="Group 1070"/>
                <p:cNvGrpSpPr/>
                <p:nvPr/>
              </p:nvGrpSpPr>
              <p:grpSpPr>
                <a:xfrm>
                  <a:off x="2578040" y="40386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81" name="Trapezoid 108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82" name="Straight Connector 1081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2" name="Group 1071"/>
                <p:cNvGrpSpPr/>
                <p:nvPr/>
              </p:nvGrpSpPr>
              <p:grpSpPr>
                <a:xfrm>
                  <a:off x="2578040" y="43815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79" name="Trapezoid 10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80" name="Straight Connector 1079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3" name="Group 1072"/>
                <p:cNvGrpSpPr/>
                <p:nvPr/>
              </p:nvGrpSpPr>
              <p:grpSpPr>
                <a:xfrm>
                  <a:off x="2578040" y="47120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77" name="Trapezoid 107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78" name="Straight Connector 1077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4" name="Group 1073"/>
                <p:cNvGrpSpPr/>
                <p:nvPr/>
              </p:nvGrpSpPr>
              <p:grpSpPr>
                <a:xfrm>
                  <a:off x="2578040" y="5060958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75" name="Trapezoid 107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76" name="Straight Connector 1075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7" name="Rectangle 1046"/>
              <p:cNvSpPr/>
              <p:nvPr/>
            </p:nvSpPr>
            <p:spPr>
              <a:xfrm>
                <a:off x="7681650" y="12613707"/>
                <a:ext cx="303612" cy="12395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grpSp>
            <p:nvGrpSpPr>
              <p:cNvPr id="1048" name="Group 1047"/>
              <p:cNvGrpSpPr/>
              <p:nvPr/>
            </p:nvGrpSpPr>
            <p:grpSpPr>
              <a:xfrm>
                <a:off x="7681653" y="12715314"/>
                <a:ext cx="278709" cy="1035896"/>
                <a:chOff x="2578040" y="3378571"/>
                <a:chExt cx="307964" cy="1914158"/>
              </a:xfrm>
            </p:grpSpPr>
            <p:grpSp>
              <p:nvGrpSpPr>
                <p:cNvPr id="1051" name="Group 1050"/>
                <p:cNvGrpSpPr/>
                <p:nvPr/>
              </p:nvGrpSpPr>
              <p:grpSpPr>
                <a:xfrm>
                  <a:off x="2578040" y="33785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67" name="Trapezoid 106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68" name="Straight Connector 1067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2" name="Group 1051"/>
                <p:cNvGrpSpPr/>
                <p:nvPr/>
              </p:nvGrpSpPr>
              <p:grpSpPr>
                <a:xfrm>
                  <a:off x="2578040" y="3709142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65" name="Trapezoid 106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66" name="Straight Connector 1065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3" name="Group 1052"/>
                <p:cNvGrpSpPr/>
                <p:nvPr/>
              </p:nvGrpSpPr>
              <p:grpSpPr>
                <a:xfrm>
                  <a:off x="2578040" y="40386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63" name="Trapezoid 106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64" name="Straight Connector 1063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4" name="Group 1053"/>
                <p:cNvGrpSpPr/>
                <p:nvPr/>
              </p:nvGrpSpPr>
              <p:grpSpPr>
                <a:xfrm>
                  <a:off x="2578040" y="4381500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61" name="Trapezoid 106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62" name="Straight Connector 1061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5" name="Group 1054"/>
                <p:cNvGrpSpPr/>
                <p:nvPr/>
              </p:nvGrpSpPr>
              <p:grpSpPr>
                <a:xfrm>
                  <a:off x="2578040" y="4712071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59" name="Trapezoid 105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60" name="Straight Connector 1059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6" name="Group 1055"/>
                <p:cNvGrpSpPr/>
                <p:nvPr/>
              </p:nvGrpSpPr>
              <p:grpSpPr>
                <a:xfrm>
                  <a:off x="2578040" y="5060958"/>
                  <a:ext cx="307964" cy="231771"/>
                  <a:chOff x="4390685" y="1687844"/>
                  <a:chExt cx="307964" cy="231771"/>
                </a:xfrm>
              </p:grpSpPr>
              <p:sp>
                <p:nvSpPr>
                  <p:cNvPr id="1057" name="Trapezoid 105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endParaRPr>
                  </a:p>
                </p:txBody>
              </p:sp>
              <p:cxnSp>
                <p:nvCxnSpPr>
                  <p:cNvPr id="1058" name="Straight Connector 1057"/>
                  <p:cNvCxnSpPr/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49" name="Straight Arrow Connector 1048"/>
              <p:cNvCxnSpPr/>
              <p:nvPr/>
            </p:nvCxnSpPr>
            <p:spPr>
              <a:xfrm>
                <a:off x="6810196" y="13233459"/>
                <a:ext cx="23749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Arrow Connector 1049"/>
              <p:cNvCxnSpPr/>
              <p:nvPr/>
            </p:nvCxnSpPr>
            <p:spPr>
              <a:xfrm>
                <a:off x="7317608" y="13233459"/>
                <a:ext cx="364042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5" name="Right Arrow 1104"/>
          <p:cNvSpPr/>
          <p:nvPr/>
        </p:nvSpPr>
        <p:spPr>
          <a:xfrm rot="5400000">
            <a:off x="5128260" y="3530557"/>
            <a:ext cx="647700" cy="419100"/>
          </a:xfrm>
          <a:prstGeom prst="rightArrow">
            <a:avLst/>
          </a:prstGeom>
          <a:solidFill>
            <a:srgbClr val="454545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162D"/>
              </a:solidFill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1106" name="TextBox 1105"/>
          <p:cNvSpPr txBox="1"/>
          <p:nvPr/>
        </p:nvSpPr>
        <p:spPr>
          <a:xfrm>
            <a:off x="3135418" y="3317051"/>
            <a:ext cx="1947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Pre-</a:t>
            </a:r>
          </a:p>
          <a:p>
            <a:pPr algn="ctr"/>
            <a:r>
              <a:rPr lang="en-US" sz="2200" dirty="0">
                <a:solidFill>
                  <a:srgbClr val="000000"/>
                </a:solidFill>
                <a:latin typeface="Gadugi" charset="0"/>
                <a:ea typeface="Gadugi" charset="0"/>
                <a:cs typeface="Gadugi" charset="0"/>
              </a:rPr>
              <a:t>processing</a:t>
            </a:r>
          </a:p>
        </p:txBody>
      </p:sp>
      <p:grpSp>
        <p:nvGrpSpPr>
          <p:cNvPr id="1107" name="Group 1106"/>
          <p:cNvGrpSpPr/>
          <p:nvPr/>
        </p:nvGrpSpPr>
        <p:grpSpPr>
          <a:xfrm>
            <a:off x="2804290" y="4184752"/>
            <a:ext cx="5295641" cy="2622872"/>
            <a:chOff x="5215976" y="4299046"/>
            <a:chExt cx="4825251" cy="3125627"/>
          </a:xfrm>
        </p:grpSpPr>
        <p:grpSp>
          <p:nvGrpSpPr>
            <p:cNvPr id="1108" name="Group 1107"/>
            <p:cNvGrpSpPr/>
            <p:nvPr/>
          </p:nvGrpSpPr>
          <p:grpSpPr>
            <a:xfrm>
              <a:off x="5215976" y="4299046"/>
              <a:ext cx="4825251" cy="3125627"/>
              <a:chOff x="5025653" y="1878578"/>
              <a:chExt cx="4825251" cy="3125627"/>
            </a:xfrm>
          </p:grpSpPr>
          <p:sp>
            <p:nvSpPr>
              <p:cNvPr id="1110" name="Rectangle 1109"/>
              <p:cNvSpPr/>
              <p:nvPr/>
            </p:nvSpPr>
            <p:spPr>
              <a:xfrm>
                <a:off x="5025653" y="1878578"/>
                <a:ext cx="4705881" cy="31167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5155674" y="2297431"/>
                <a:ext cx="4695230" cy="270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pkt.old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= </a:t>
                </a:r>
                <a:r>
                  <a:rPr lang="en-US" sz="2400" kern="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count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pkt.tmp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= 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pkt.old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pkt.new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= 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pkt.tmp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? 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0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: (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pkt.old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+ 1);</a:t>
                </a:r>
                <a:endParaRPr lang="en-US" sz="2400" kern="0" dirty="0">
                  <a:solidFill>
                    <a:prstClr val="white"/>
                  </a:solidFill>
                  <a:latin typeface="Gadugi" charset="0"/>
                  <a:ea typeface="Gadugi" charset="0"/>
                  <a:cs typeface="Gadugi" charset="0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pkt.sample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= 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pkt.tmp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? 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pkt.src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 : 0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400" kern="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count</a:t>
                </a:r>
                <a:r>
                  <a:rPr lang="en-US" sz="2400" kern="0" dirty="0">
                    <a:solidFill>
                      <a:prstClr val="white"/>
                    </a:solidFill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= </a:t>
                </a:r>
                <a:r>
                  <a:rPr lang="en-US" sz="2400" kern="0" dirty="0" err="1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pkt.new</a:t>
                </a:r>
                <a:r>
                  <a:rPr lang="en-US" sz="24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;</a:t>
                </a:r>
              </a:p>
            </p:txBody>
          </p:sp>
        </p:grpSp>
        <p:sp>
          <p:nvSpPr>
            <p:cNvPr id="1109" name="TextBox 1108"/>
            <p:cNvSpPr txBox="1"/>
            <p:nvPr/>
          </p:nvSpPr>
          <p:spPr>
            <a:xfrm>
              <a:off x="5356210" y="4299386"/>
              <a:ext cx="4305300" cy="696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>
                  <a:latin typeface="Gadugi" charset="0"/>
                  <a:ea typeface="Gadugi" charset="0"/>
                  <a:cs typeface="Gadugi" charset="0"/>
                </a:rPr>
                <a:t>Preprocessed code</a:t>
              </a:r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  <a:p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</p:txBody>
        </p:sp>
      </p:grpSp>
      <p:sp>
        <p:nvSpPr>
          <p:cNvPr id="1112" name="Right Arrow 1111"/>
          <p:cNvSpPr/>
          <p:nvPr/>
        </p:nvSpPr>
        <p:spPr>
          <a:xfrm rot="5400000">
            <a:off x="5128260" y="10274882"/>
            <a:ext cx="647700" cy="419100"/>
          </a:xfrm>
          <a:prstGeom prst="rightArrow">
            <a:avLst/>
          </a:prstGeom>
          <a:solidFill>
            <a:srgbClr val="454545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162D"/>
              </a:solidFill>
              <a:latin typeface="Gadugi" charset="0"/>
              <a:ea typeface="Gadugi" charset="0"/>
              <a:cs typeface="Gadugi" charset="0"/>
            </a:endParaRPr>
          </a:p>
        </p:txBody>
      </p:sp>
      <p:grpSp>
        <p:nvGrpSpPr>
          <p:cNvPr id="1113" name="Group 1112"/>
          <p:cNvGrpSpPr/>
          <p:nvPr/>
        </p:nvGrpSpPr>
        <p:grpSpPr>
          <a:xfrm>
            <a:off x="3299460" y="78002"/>
            <a:ext cx="4305300" cy="3130237"/>
            <a:chOff x="5098357" y="100858"/>
            <a:chExt cx="4305300" cy="3130237"/>
          </a:xfrm>
        </p:grpSpPr>
        <p:grpSp>
          <p:nvGrpSpPr>
            <p:cNvPr id="1114" name="Group 1113"/>
            <p:cNvGrpSpPr/>
            <p:nvPr/>
          </p:nvGrpSpPr>
          <p:grpSpPr>
            <a:xfrm>
              <a:off x="5625350" y="100858"/>
              <a:ext cx="3246120" cy="3130237"/>
              <a:chOff x="757037" y="2367897"/>
              <a:chExt cx="3246120" cy="3130237"/>
            </a:xfrm>
          </p:grpSpPr>
          <p:sp>
            <p:nvSpPr>
              <p:cNvPr id="1116" name="Rectangle 1115"/>
              <p:cNvSpPr/>
              <p:nvPr/>
            </p:nvSpPr>
            <p:spPr>
              <a:xfrm>
                <a:off x="757037" y="2367897"/>
                <a:ext cx="3246120" cy="30042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sp>
            <p:nvSpPr>
              <p:cNvPr id="1117" name="TextBox 1116"/>
              <p:cNvSpPr txBox="1"/>
              <p:nvPr/>
            </p:nvSpPr>
            <p:spPr>
              <a:xfrm>
                <a:off x="862652" y="2746612"/>
                <a:ext cx="3124200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if (</a:t>
                </a:r>
                <a:r>
                  <a:rPr lang="en-US" sz="240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count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== 9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):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 err="1">
                    <a:latin typeface="Gadugi" charset="0"/>
                    <a:ea typeface="Gadugi" charset="0"/>
                    <a:cs typeface="Gadugi" charset="0"/>
                  </a:rPr>
                  <a:t>pkt.sample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= </a:t>
                </a:r>
                <a:r>
                  <a:rPr lang="en-US" sz="2400" dirty="0" err="1">
                    <a:latin typeface="Gadugi" charset="0"/>
                    <a:ea typeface="Gadugi" charset="0"/>
                    <a:cs typeface="Gadugi" charset="0"/>
                  </a:rPr>
                  <a:t>pkt.src</a:t>
                </a:r>
                <a:endParaRPr lang="en-US" sz="2400" dirty="0">
                  <a:latin typeface="Gadugi" charset="0"/>
                  <a:ea typeface="Gadugi" charset="0"/>
                  <a:cs typeface="Gadugi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 </a:t>
                </a:r>
                <a:r>
                  <a:rPr lang="en-US" sz="240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count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=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else:</a:t>
                </a:r>
                <a:endParaRPr lang="en-US" sz="2400" dirty="0">
                  <a:latin typeface="Gadugi" charset="0"/>
                  <a:ea typeface="Gadugi" charset="0"/>
                  <a:cs typeface="Gadugi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 err="1">
                    <a:latin typeface="Gadugi" charset="0"/>
                    <a:ea typeface="Gadugi" charset="0"/>
                    <a:cs typeface="Gadugi" charset="0"/>
                  </a:rPr>
                  <a:t>pkt.sample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= 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 count</a:t>
                </a:r>
                <a:r>
                  <a:rPr lang="en-US" sz="2400" dirty="0">
                    <a:solidFill>
                      <a:srgbClr val="FF0000"/>
                    </a:solidFill>
                    <a:latin typeface="Gadugi" charset="0"/>
                    <a:ea typeface="Gadugi" charset="0"/>
                    <a:cs typeface="Gadugi" charset="0"/>
                  </a:rPr>
                  <a:t>++</a:t>
                </a:r>
                <a:r>
                  <a:rPr lang="en-US" sz="2400" dirty="0">
                    <a:latin typeface="Gadugi" charset="0"/>
                    <a:ea typeface="Gadugi" charset="0"/>
                    <a:cs typeface="Gadugi" charset="0"/>
                  </a:rPr>
                  <a:t> </a:t>
                </a:r>
              </a:p>
            </p:txBody>
          </p:sp>
        </p:grpSp>
        <p:sp>
          <p:nvSpPr>
            <p:cNvPr id="1115" name="TextBox 1114"/>
            <p:cNvSpPr txBox="1"/>
            <p:nvPr/>
          </p:nvSpPr>
          <p:spPr>
            <a:xfrm>
              <a:off x="5098357" y="102598"/>
              <a:ext cx="4305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>
                  <a:latin typeface="Gadugi" charset="0"/>
                  <a:ea typeface="Gadugi" charset="0"/>
                  <a:cs typeface="Gadugi" charset="0"/>
                </a:rPr>
                <a:t>Input:  Packet transaction</a:t>
              </a:r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  <a:p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91440" y="7724150"/>
            <a:ext cx="10721340" cy="2242811"/>
            <a:chOff x="91440" y="7724150"/>
            <a:chExt cx="10721340" cy="2242811"/>
          </a:xfrm>
        </p:grpSpPr>
        <p:grpSp>
          <p:nvGrpSpPr>
            <p:cNvPr id="1119" name="Group 1118"/>
            <p:cNvGrpSpPr/>
            <p:nvPr/>
          </p:nvGrpSpPr>
          <p:grpSpPr>
            <a:xfrm>
              <a:off x="251460" y="7724150"/>
              <a:ext cx="10287000" cy="2082793"/>
              <a:chOff x="-2034541" y="9210046"/>
              <a:chExt cx="10287000" cy="2082793"/>
            </a:xfrm>
          </p:grpSpPr>
          <p:sp>
            <p:nvSpPr>
              <p:cNvPr id="1026" name="TextBox 1025"/>
              <p:cNvSpPr txBox="1"/>
              <p:nvPr/>
            </p:nvSpPr>
            <p:spPr>
              <a:xfrm>
                <a:off x="1039733" y="9320880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u="sng" dirty="0" err="1">
                    <a:latin typeface="Gadugi" charset="0"/>
                    <a:ea typeface="Gadugi" charset="0"/>
                    <a:cs typeface="Gadugi" charset="0"/>
                  </a:rPr>
                  <a:t>Codelet</a:t>
                </a:r>
                <a:r>
                  <a:rPr lang="en-US" sz="2200" b="1" u="sng" dirty="0">
                    <a:latin typeface="Gadugi" charset="0"/>
                    <a:ea typeface="Gadugi" charset="0"/>
                    <a:cs typeface="Gadugi" charset="0"/>
                  </a:rPr>
                  <a:t> pipeline</a:t>
                </a:r>
              </a:p>
              <a:p>
                <a:endParaRPr lang="en-US" sz="1000" dirty="0">
                  <a:latin typeface="Gadugi" charset="0"/>
                  <a:ea typeface="Gadugi" charset="0"/>
                  <a:cs typeface="Gadugi" charset="0"/>
                </a:endParaRPr>
              </a:p>
            </p:txBody>
          </p:sp>
          <p:grpSp>
            <p:nvGrpSpPr>
              <p:cNvPr id="1027" name="Group 1026"/>
              <p:cNvGrpSpPr/>
              <p:nvPr/>
            </p:nvGrpSpPr>
            <p:grpSpPr>
              <a:xfrm>
                <a:off x="-2034541" y="9210046"/>
                <a:ext cx="10287000" cy="2082793"/>
                <a:chOff x="3232094" y="7363460"/>
                <a:chExt cx="10287000" cy="2082793"/>
              </a:xfrm>
            </p:grpSpPr>
            <p:sp>
              <p:nvSpPr>
                <p:cNvPr id="1028" name="Freeform 1027"/>
                <p:cNvSpPr/>
                <p:nvPr/>
              </p:nvSpPr>
              <p:spPr>
                <a:xfrm rot="10800000" flipH="1">
                  <a:off x="8771736" y="7363460"/>
                  <a:ext cx="307374" cy="9340"/>
                </a:xfrm>
                <a:custGeom>
                  <a:avLst/>
                  <a:gdLst>
                    <a:gd name="connsiteX0" fmla="*/ 0 w 13089"/>
                    <a:gd name="connsiteY0" fmla="*/ 70933 h 354663"/>
                    <a:gd name="connsiteX1" fmla="*/ 6545 w 13089"/>
                    <a:gd name="connsiteY1" fmla="*/ 70933 h 354663"/>
                    <a:gd name="connsiteX2" fmla="*/ 6545 w 13089"/>
                    <a:gd name="connsiteY2" fmla="*/ 0 h 354663"/>
                    <a:gd name="connsiteX3" fmla="*/ 13089 w 13089"/>
                    <a:gd name="connsiteY3" fmla="*/ 177332 h 354663"/>
                    <a:gd name="connsiteX4" fmla="*/ 6545 w 13089"/>
                    <a:gd name="connsiteY4" fmla="*/ 354663 h 354663"/>
                    <a:gd name="connsiteX5" fmla="*/ 6545 w 13089"/>
                    <a:gd name="connsiteY5" fmla="*/ 283730 h 354663"/>
                    <a:gd name="connsiteX6" fmla="*/ 0 w 13089"/>
                    <a:gd name="connsiteY6" fmla="*/ 283730 h 354663"/>
                    <a:gd name="connsiteX7" fmla="*/ 0 w 13089"/>
                    <a:gd name="connsiteY7" fmla="*/ 70933 h 354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089" h="354663">
                      <a:moveTo>
                        <a:pt x="10471" y="14"/>
                      </a:moveTo>
                      <a:lnTo>
                        <a:pt x="10471" y="177345"/>
                      </a:lnTo>
                      <a:lnTo>
                        <a:pt x="13089" y="177345"/>
                      </a:lnTo>
                      <a:lnTo>
                        <a:pt x="6544" y="354649"/>
                      </a:lnTo>
                      <a:lnTo>
                        <a:pt x="0" y="177345"/>
                      </a:lnTo>
                      <a:lnTo>
                        <a:pt x="2618" y="177345"/>
                      </a:lnTo>
                      <a:lnTo>
                        <a:pt x="2618" y="14"/>
                      </a:lnTo>
                      <a:lnTo>
                        <a:pt x="10471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</p:spPr>
              <p:txBody>
                <a:bodyPr spcFirstLastPara="0" vert="horz" wrap="square" lIns="61474" tIns="3403" rIns="61477" bIns="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09004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180088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270132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360176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45022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254026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4630309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6720353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46229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US" sz="1040" kern="0">
                    <a:solidFill>
                      <a:prstClr val="white"/>
                    </a:solidFill>
                    <a:latin typeface="Gadugi" charset="0"/>
                    <a:ea typeface="Gadugi" charset="0"/>
                    <a:cs typeface="Gadugi" charset="0"/>
                  </a:endParaRPr>
                </a:p>
              </p:txBody>
            </p:sp>
            <p:sp>
              <p:nvSpPr>
                <p:cNvPr id="1029" name="Freeform 1028"/>
                <p:cNvSpPr/>
                <p:nvPr/>
              </p:nvSpPr>
              <p:spPr>
                <a:xfrm>
                  <a:off x="3232094" y="7983213"/>
                  <a:ext cx="5234941" cy="1463040"/>
                </a:xfrm>
                <a:custGeom>
                  <a:avLst/>
                  <a:gdLst>
                    <a:gd name="connsiteX0" fmla="*/ 0 w 2628011"/>
                    <a:gd name="connsiteY0" fmla="*/ 54812 h 548119"/>
                    <a:gd name="connsiteX1" fmla="*/ 54812 w 2628011"/>
                    <a:gd name="connsiteY1" fmla="*/ 0 h 548119"/>
                    <a:gd name="connsiteX2" fmla="*/ 2573199 w 2628011"/>
                    <a:gd name="connsiteY2" fmla="*/ 0 h 548119"/>
                    <a:gd name="connsiteX3" fmla="*/ 2628011 w 2628011"/>
                    <a:gd name="connsiteY3" fmla="*/ 54812 h 548119"/>
                    <a:gd name="connsiteX4" fmla="*/ 2628011 w 2628011"/>
                    <a:gd name="connsiteY4" fmla="*/ 493307 h 548119"/>
                    <a:gd name="connsiteX5" fmla="*/ 2573199 w 2628011"/>
                    <a:gd name="connsiteY5" fmla="*/ 548119 h 548119"/>
                    <a:gd name="connsiteX6" fmla="*/ 54812 w 2628011"/>
                    <a:gd name="connsiteY6" fmla="*/ 548119 h 548119"/>
                    <a:gd name="connsiteX7" fmla="*/ 0 w 2628011"/>
                    <a:gd name="connsiteY7" fmla="*/ 493307 h 548119"/>
                    <a:gd name="connsiteX8" fmla="*/ 0 w 2628011"/>
                    <a:gd name="connsiteY8" fmla="*/ 54812 h 548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28011" h="548119">
                      <a:moveTo>
                        <a:pt x="0" y="54812"/>
                      </a:moveTo>
                      <a:cubicBezTo>
                        <a:pt x="0" y="24540"/>
                        <a:pt x="24540" y="0"/>
                        <a:pt x="54812" y="0"/>
                      </a:cubicBezTo>
                      <a:lnTo>
                        <a:pt x="2573199" y="0"/>
                      </a:lnTo>
                      <a:cubicBezTo>
                        <a:pt x="2603471" y="0"/>
                        <a:pt x="2628011" y="24540"/>
                        <a:pt x="2628011" y="54812"/>
                      </a:cubicBezTo>
                      <a:lnTo>
                        <a:pt x="2628011" y="493307"/>
                      </a:lnTo>
                      <a:cubicBezTo>
                        <a:pt x="2628011" y="523579"/>
                        <a:pt x="2603471" y="548119"/>
                        <a:pt x="2573199" y="548119"/>
                      </a:cubicBezTo>
                      <a:lnTo>
                        <a:pt x="54812" y="548119"/>
                      </a:lnTo>
                      <a:cubicBezTo>
                        <a:pt x="24540" y="548119"/>
                        <a:pt x="0" y="523579"/>
                        <a:pt x="0" y="493307"/>
                      </a:cubicBezTo>
                      <a:lnTo>
                        <a:pt x="0" y="54812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60141" tIns="60141" rIns="60141" bIns="60141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09004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180088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270132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360176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45022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254026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4630309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6720353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53934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pkt.old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= </a:t>
                  </a:r>
                  <a:r>
                    <a:rPr lang="en-US" sz="2000" kern="0" dirty="0">
                      <a:solidFill>
                        <a:srgbClr val="FF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count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;</a:t>
                  </a:r>
                </a:p>
                <a:p>
                  <a:pPr defTabSz="53934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pkt.tmp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= 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pkt.old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== 9;</a:t>
                  </a:r>
                </a:p>
                <a:p>
                  <a:pPr defTabSz="53934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pkt.new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= 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pkt.tmp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? 0 :(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pkt.old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+ 1);</a:t>
                  </a:r>
                  <a:endParaRPr lang="en-US" sz="2000" kern="0" dirty="0">
                    <a:solidFill>
                      <a:prstClr val="white"/>
                    </a:solidFill>
                    <a:latin typeface="Gadugi" charset="0"/>
                    <a:ea typeface="Gadugi" charset="0"/>
                    <a:cs typeface="Gadugi" charset="0"/>
                  </a:endParaRPr>
                </a:p>
                <a:p>
                  <a:pPr defTabSz="53934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en-US" sz="2000" kern="0" dirty="0">
                      <a:solidFill>
                        <a:srgbClr val="FF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c</a:t>
                  </a:r>
                  <a:r>
                    <a:rPr lang="en-US" sz="2000" kern="0" dirty="0">
                      <a:solidFill>
                        <a:srgbClr val="FF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ount</a:t>
                  </a:r>
                  <a:r>
                    <a:rPr lang="en-US" sz="2000" kern="0" dirty="0">
                      <a:solidFill>
                        <a:prstClr val="white"/>
                      </a:solidFill>
                      <a:latin typeface="Gadugi" charset="0"/>
                      <a:ea typeface="Gadugi" charset="0"/>
                      <a:cs typeface="Gadugi" charset="0"/>
                    </a:rPr>
                    <a:t> 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= 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pkt.new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;</a:t>
                  </a:r>
                </a:p>
              </p:txBody>
            </p:sp>
            <p:sp>
              <p:nvSpPr>
                <p:cNvPr id="1030" name="Freeform 1029"/>
                <p:cNvSpPr/>
                <p:nvPr/>
              </p:nvSpPr>
              <p:spPr>
                <a:xfrm rot="5400000" flipV="1">
                  <a:off x="8862635" y="8613675"/>
                  <a:ext cx="242579" cy="431063"/>
                </a:xfrm>
                <a:custGeom>
                  <a:avLst/>
                  <a:gdLst>
                    <a:gd name="connsiteX0" fmla="*/ 0 w 205544"/>
                    <a:gd name="connsiteY0" fmla="*/ 49331 h 246653"/>
                    <a:gd name="connsiteX1" fmla="*/ 102772 w 205544"/>
                    <a:gd name="connsiteY1" fmla="*/ 49331 h 246653"/>
                    <a:gd name="connsiteX2" fmla="*/ 102772 w 205544"/>
                    <a:gd name="connsiteY2" fmla="*/ 0 h 246653"/>
                    <a:gd name="connsiteX3" fmla="*/ 205544 w 205544"/>
                    <a:gd name="connsiteY3" fmla="*/ 123327 h 246653"/>
                    <a:gd name="connsiteX4" fmla="*/ 102772 w 205544"/>
                    <a:gd name="connsiteY4" fmla="*/ 246653 h 246653"/>
                    <a:gd name="connsiteX5" fmla="*/ 102772 w 205544"/>
                    <a:gd name="connsiteY5" fmla="*/ 197322 h 246653"/>
                    <a:gd name="connsiteX6" fmla="*/ 0 w 205544"/>
                    <a:gd name="connsiteY6" fmla="*/ 197322 h 246653"/>
                    <a:gd name="connsiteX7" fmla="*/ 0 w 205544"/>
                    <a:gd name="connsiteY7" fmla="*/ 49331 h 246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5544" h="246653">
                      <a:moveTo>
                        <a:pt x="164435" y="1"/>
                      </a:moveTo>
                      <a:lnTo>
                        <a:pt x="164435" y="123327"/>
                      </a:lnTo>
                      <a:lnTo>
                        <a:pt x="205544" y="123326"/>
                      </a:lnTo>
                      <a:lnTo>
                        <a:pt x="102772" y="246652"/>
                      </a:lnTo>
                      <a:lnTo>
                        <a:pt x="0" y="123327"/>
                      </a:lnTo>
                      <a:lnTo>
                        <a:pt x="41109" y="123327"/>
                      </a:lnTo>
                      <a:lnTo>
                        <a:pt x="41109" y="1"/>
                      </a:lnTo>
                      <a:lnTo>
                        <a:pt x="164435" y="1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txBody>
                <a:bodyPr spcFirstLastPara="0" vert="horz" wrap="square" lIns="42754" tIns="1" rIns="42754" bIns="53441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09004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180088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270132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360176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45022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254026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4630309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6720353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46229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US" sz="1040" kern="0">
                    <a:solidFill>
                      <a:prstClr val="white"/>
                    </a:solidFill>
                    <a:latin typeface="Gadugi" charset="0"/>
                    <a:ea typeface="Gadugi" charset="0"/>
                    <a:cs typeface="Gadugi" charset="0"/>
                  </a:endParaRPr>
                </a:p>
              </p:txBody>
            </p:sp>
            <p:sp>
              <p:nvSpPr>
                <p:cNvPr id="1031" name="Freeform 1030"/>
                <p:cNvSpPr/>
                <p:nvPr/>
              </p:nvSpPr>
              <p:spPr>
                <a:xfrm>
                  <a:off x="9543858" y="8362989"/>
                  <a:ext cx="3975236" cy="964785"/>
                </a:xfrm>
                <a:custGeom>
                  <a:avLst/>
                  <a:gdLst>
                    <a:gd name="connsiteX0" fmla="*/ 0 w 2628011"/>
                    <a:gd name="connsiteY0" fmla="*/ 23877 h 238771"/>
                    <a:gd name="connsiteX1" fmla="*/ 23877 w 2628011"/>
                    <a:gd name="connsiteY1" fmla="*/ 0 h 238771"/>
                    <a:gd name="connsiteX2" fmla="*/ 2604134 w 2628011"/>
                    <a:gd name="connsiteY2" fmla="*/ 0 h 238771"/>
                    <a:gd name="connsiteX3" fmla="*/ 2628011 w 2628011"/>
                    <a:gd name="connsiteY3" fmla="*/ 23877 h 238771"/>
                    <a:gd name="connsiteX4" fmla="*/ 2628011 w 2628011"/>
                    <a:gd name="connsiteY4" fmla="*/ 214894 h 238771"/>
                    <a:gd name="connsiteX5" fmla="*/ 2604134 w 2628011"/>
                    <a:gd name="connsiteY5" fmla="*/ 238771 h 238771"/>
                    <a:gd name="connsiteX6" fmla="*/ 23877 w 2628011"/>
                    <a:gd name="connsiteY6" fmla="*/ 238771 h 238771"/>
                    <a:gd name="connsiteX7" fmla="*/ 0 w 2628011"/>
                    <a:gd name="connsiteY7" fmla="*/ 214894 h 238771"/>
                    <a:gd name="connsiteX8" fmla="*/ 0 w 2628011"/>
                    <a:gd name="connsiteY8" fmla="*/ 23877 h 23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28011" h="238771">
                      <a:moveTo>
                        <a:pt x="0" y="23877"/>
                      </a:moveTo>
                      <a:cubicBezTo>
                        <a:pt x="0" y="10690"/>
                        <a:pt x="10690" y="0"/>
                        <a:pt x="23877" y="0"/>
                      </a:cubicBezTo>
                      <a:lnTo>
                        <a:pt x="2604134" y="0"/>
                      </a:lnTo>
                      <a:cubicBezTo>
                        <a:pt x="2617321" y="0"/>
                        <a:pt x="2628011" y="10690"/>
                        <a:pt x="2628011" y="23877"/>
                      </a:cubicBezTo>
                      <a:lnTo>
                        <a:pt x="2628011" y="214894"/>
                      </a:lnTo>
                      <a:cubicBezTo>
                        <a:pt x="2628011" y="228081"/>
                        <a:pt x="2617321" y="238771"/>
                        <a:pt x="2604134" y="238771"/>
                      </a:cubicBezTo>
                      <a:lnTo>
                        <a:pt x="23877" y="238771"/>
                      </a:lnTo>
                      <a:cubicBezTo>
                        <a:pt x="10690" y="238771"/>
                        <a:pt x="0" y="228081"/>
                        <a:pt x="0" y="214894"/>
                      </a:cubicBezTo>
                      <a:lnTo>
                        <a:pt x="0" y="23877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52289" tIns="52289" rIns="52289" bIns="52289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09004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180088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270132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360176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0450220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2540264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4630309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6720353" algn="l" defTabSz="4180088" rtl="0" eaLnBrk="1" latinLnBrk="0" hangingPunct="1">
                    <a:defRPr sz="8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53934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pkt.sample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= 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pkt.tmp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? </a:t>
                  </a:r>
                  <a:r>
                    <a:rPr lang="en-US" sz="2000" kern="0" dirty="0" err="1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pkt.src</a:t>
                  </a:r>
                  <a:r>
                    <a:rPr lang="en-US" sz="2000" kern="0" dirty="0">
                      <a:solidFill>
                        <a:srgbClr val="000000"/>
                      </a:solidFill>
                      <a:latin typeface="Gadugi" charset="0"/>
                      <a:ea typeface="Gadugi" charset="0"/>
                      <a:cs typeface="Gadugi" charset="0"/>
                    </a:rPr>
                    <a:t> : 0</a:t>
                  </a:r>
                  <a:endParaRPr lang="en-US" sz="2000" kern="0" dirty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endParaRPr>
                </a:p>
              </p:txBody>
            </p:sp>
          </p:grpSp>
          <p:sp>
            <p:nvSpPr>
              <p:cNvPr id="1118" name="Rectangle 1117"/>
              <p:cNvSpPr/>
              <p:nvPr/>
            </p:nvSpPr>
            <p:spPr>
              <a:xfrm>
                <a:off x="3276372" y="10224105"/>
                <a:ext cx="1064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>
                    <a:solidFill>
                      <a:srgbClr val="000000"/>
                    </a:solidFill>
                    <a:latin typeface="Gadugi" charset="0"/>
                    <a:ea typeface="Gadugi" charset="0"/>
                    <a:cs typeface="Gadugi" charset="0"/>
                  </a:rPr>
                  <a:t>pkt.tmp</a:t>
                </a:r>
                <a:endParaRPr lang="en-US" dirty="0"/>
              </a:p>
            </p:txBody>
          </p:sp>
        </p:grpSp>
        <p:sp>
          <p:nvSpPr>
            <p:cNvPr id="1123" name="Rectangle 1122"/>
            <p:cNvSpPr/>
            <p:nvPr/>
          </p:nvSpPr>
          <p:spPr>
            <a:xfrm>
              <a:off x="91440" y="7772401"/>
              <a:ext cx="10721340" cy="2194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charset="0"/>
                <a:ea typeface="Gadugi" charset="0"/>
                <a:cs typeface="Gadug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109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Gadugi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2017-07-17T04:17:21Z</dcterms:created>
  <dcterms:modified xsi:type="dcterms:W3CDTF">2017-07-17T05:19:08Z</dcterms:modified>
</cp:coreProperties>
</file>