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289" r:id="rId16"/>
    <p:sldId id="270" r:id="rId17"/>
    <p:sldId id="272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0" r:id="rId27"/>
    <p:sldId id="317" r:id="rId28"/>
    <p:sldId id="265" r:id="rId29"/>
    <p:sldId id="263" r:id="rId30"/>
    <p:sldId id="288" r:id="rId31"/>
    <p:sldId id="273" r:id="rId32"/>
    <p:sldId id="318" r:id="rId33"/>
    <p:sldId id="319" r:id="rId34"/>
    <p:sldId id="320" r:id="rId35"/>
    <p:sldId id="316" r:id="rId36"/>
    <p:sldId id="300" r:id="rId37"/>
    <p:sldId id="304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/>
    <p:restoredTop sz="75474"/>
  </p:normalViewPr>
  <p:slideViewPr>
    <p:cSldViewPr snapToGrid="0" snapToObjects="1" showGuides="1">
      <p:cViewPr>
        <p:scale>
          <a:sx n="98" d="100"/>
          <a:sy n="98" d="100"/>
        </p:scale>
        <p:origin x="3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Throughput</a:t>
            </a: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 of switch.p4 egress as</a:t>
            </a:r>
          </a:p>
          <a:p>
            <a:pPr>
              <a:defRPr sz="2400">
                <a:latin typeface="Seravek" charset="0"/>
                <a:ea typeface="Seravek" charset="0"/>
                <a:cs typeface="Seravek" charset="0"/>
              </a:defRPr>
            </a:pP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the number of processors decreases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2602048"/>
        <c:axId val="1392604368"/>
      </c:lineChart>
      <c:catAx>
        <c:axId val="1392602048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1392604368"/>
        <c:crosses val="autoZero"/>
        <c:auto val="1"/>
        <c:lblAlgn val="ctr"/>
        <c:lblOffset val="100"/>
        <c:noMultiLvlLbl val="0"/>
      </c:catAx>
      <c:valAx>
        <c:axId val="139260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??/??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139260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</a:t>
            </a:r>
            <a:r>
              <a:rPr lang="en-US" baseline="0" smtClean="0"/>
              <a:t>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mention thread count.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add table from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3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Hardware analysis takeaways: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67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6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dirty="0" err="1"/>
              <a:t>Anirudh</a:t>
            </a:r>
            <a:r>
              <a:rPr lang="en-US" sz="2800" dirty="0"/>
              <a:t> </a:t>
            </a:r>
            <a:r>
              <a:rPr lang="en-US" sz="2800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0644963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Yes! We can preschedule system at compile time to prevent contention entirely.</a:t>
            </a:r>
          </a:p>
          <a:p>
            <a:endParaRPr lang="en-US" sz="800" dirty="0" smtClean="0"/>
          </a:p>
          <a:p>
            <a:r>
              <a:rPr lang="en-US" sz="3200" dirty="0" smtClean="0"/>
              <a:t>How much does it cost to build?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Hardware costs are comparable to RMT.                                        (But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utilizes hardware resources more efficiently.)</a:t>
            </a:r>
            <a:endParaRPr lang="en-US" sz="3200" dirty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Memory : Allocate logical tables to memory clusters</a:t>
            </a:r>
          </a:p>
          <a:p>
            <a:endParaRPr lang="en-US" dirty="0"/>
          </a:p>
          <a:p>
            <a:r>
              <a:rPr lang="en-US" sz="3500" dirty="0" smtClean="0"/>
              <a:t>Compute: Schedule respecting dependency and resource constraints</a:t>
            </a:r>
          </a:p>
          <a:p>
            <a:endParaRPr lang="en-US" dirty="0"/>
          </a:p>
          <a:p>
            <a:r>
              <a:rPr lang="en-US" sz="3200" dirty="0"/>
              <a:t>J</a:t>
            </a:r>
            <a:r>
              <a:rPr lang="en-US" sz="3200" dirty="0" smtClean="0"/>
              <a:t>oint optimization problem in general</a:t>
            </a:r>
          </a:p>
          <a:p>
            <a:pPr lvl="1"/>
            <a:r>
              <a:rPr lang="en-US" dirty="0" smtClean="0"/>
              <a:t>Crossbar decouples the compute and memory problems so long as:</a:t>
            </a:r>
          </a:p>
          <a:p>
            <a:pPr lvl="2"/>
            <a:r>
              <a:rPr lang="en-US" dirty="0" smtClean="0"/>
              <a:t>Compute schedule satisfies constraints on crossbar send side</a:t>
            </a:r>
          </a:p>
          <a:p>
            <a:pPr lvl="2"/>
            <a:r>
              <a:rPr lang="en-US" dirty="0" smtClean="0"/>
              <a:t>Table placement satisfies constraints on receive side (bin packing)</a:t>
            </a:r>
          </a:p>
        </p:txBody>
      </p:sp>
    </p:spTree>
    <p:extLst>
      <p:ext uri="{BB962C8B-B14F-4D97-AF65-F5344CB8AC3E}">
        <p14:creationId xmlns:p14="http://schemas.microsoft.com/office/powerpoint/2010/main" val="13271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Each processor can generate up to M b-bit-width keys to match against </a:t>
            </a:r>
            <a:r>
              <a:rPr lang="en-US" sz="3000" dirty="0" smtClean="0">
                <a:solidFill>
                  <a:srgbClr val="0231FF"/>
                </a:solidFill>
              </a:rPr>
              <a:t>tables</a:t>
            </a:r>
            <a:endParaRPr lang="en-US" dirty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smtClean="0">
                <a:solidFill>
                  <a:srgbClr val="0231FF"/>
                </a:solidFill>
              </a:rPr>
              <a:t>Each </a:t>
            </a:r>
            <a:r>
              <a:rPr lang="en-US" sz="3000" dirty="0">
                <a:solidFill>
                  <a:srgbClr val="0231FF"/>
                </a:solidFill>
              </a:rPr>
              <a:t>processor can modify up to A packet fields in parallel.</a:t>
            </a: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dM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an action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dA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dependencies in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 in RMT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 dependency graph in </a:t>
            </a:r>
            <a:r>
              <a:rPr lang="en-US" dirty="0" err="1" smtClean="0"/>
              <a:t>dRMT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0" name="Straight Arrow Connector 29"/>
          <p:cNvCxnSpPr>
            <a:stCxn id="32" idx="6"/>
            <a:endCxn id="44" idx="2"/>
          </p:cNvCxnSpPr>
          <p:nvPr/>
        </p:nvCxnSpPr>
        <p:spPr>
          <a:xfrm>
            <a:off x="3487783" y="3458110"/>
            <a:ext cx="1375955" cy="1374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89762" y="3203384"/>
            <a:ext cx="1598021" cy="509451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863738" y="3230880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445828" y="3209108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4" idx="6"/>
            <a:endCxn id="45" idx="2"/>
          </p:cNvCxnSpPr>
          <p:nvPr/>
        </p:nvCxnSpPr>
        <p:spPr>
          <a:xfrm flipV="1">
            <a:off x="6461759" y="3460972"/>
            <a:ext cx="984069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83724" y="3513909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7073" y="3483429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7" idx="6"/>
            <a:endCxn id="35" idx="2"/>
          </p:cNvCxnSpPr>
          <p:nvPr/>
        </p:nvCxnSpPr>
        <p:spPr>
          <a:xfrm flipV="1">
            <a:off x="7306489" y="5287596"/>
            <a:ext cx="775065" cy="174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2630" y="4998720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08468" y="5064034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28419" y="5886993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6"/>
            <a:endCxn id="36" idx="2"/>
          </p:cNvCxnSpPr>
          <p:nvPr/>
        </p:nvCxnSpPr>
        <p:spPr>
          <a:xfrm>
            <a:off x="9026440" y="6138857"/>
            <a:ext cx="1219195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22024" y="5007429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81554" y="5046618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245635" y="5895702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5" idx="6"/>
            <a:endCxn id="36" idx="2"/>
          </p:cNvCxnSpPr>
          <p:nvPr/>
        </p:nvCxnSpPr>
        <p:spPr>
          <a:xfrm>
            <a:off x="9679575" y="5287596"/>
            <a:ext cx="566060" cy="8599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6"/>
            <a:endCxn id="27" idx="2"/>
          </p:cNvCxnSpPr>
          <p:nvPr/>
        </p:nvCxnSpPr>
        <p:spPr>
          <a:xfrm flipV="1">
            <a:off x="4720045" y="5305012"/>
            <a:ext cx="988423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6"/>
            <a:endCxn id="34" idx="2"/>
          </p:cNvCxnSpPr>
          <p:nvPr/>
        </p:nvCxnSpPr>
        <p:spPr>
          <a:xfrm>
            <a:off x="2490651" y="5307189"/>
            <a:ext cx="631373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77586" y="542979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876798" y="541237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371803" y="537318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18168" y="623779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940832" y="54210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4" grpId="0" animBg="1"/>
      <p:bldP spid="45" grpId="0" animBg="1"/>
      <p:bldP spid="4" grpId="0"/>
      <p:bldP spid="11" grpId="0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70" grpId="0"/>
      <p:bldP spid="71" grpId="0"/>
      <p:bldP spid="72" grpId="0"/>
      <p:bldP spid="73" grpId="0"/>
      <p:bldP spid="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023175" y="2214615"/>
            <a:ext cx="7936340" cy="3226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N =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processors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Each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 handles a new packet 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every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cycles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M = 1 (1 match key)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A = 1 (1 field)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dM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(Match latency) = 2 clock cycles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dA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(Action latency) = 1 clock cycles</a:t>
            </a:r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0" grpId="1" animBg="1"/>
      <p:bldP spid="61" grpId="0" animBg="1"/>
      <p:bldP spid="61" grpId="1" animBg="1"/>
      <p:bldP spid="64" grpId="0"/>
      <p:bldP spid="65" grpId="0"/>
      <p:bldP spid="66" grpId="0"/>
      <p:bldP spid="67" grpId="0" animBg="1"/>
      <p:bldP spid="68" grpId="0"/>
      <p:bldP spid="235" grpId="0"/>
      <p:bldP spid="2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</a:t>
            </a:r>
            <a:r>
              <a:rPr lang="en-US" smtClean="0"/>
              <a:t>(e.g., RMT)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1151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sectors,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),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nforce resource limits on all operations within a sector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&gt;=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blipFill rotWithShape="0">
                <a:blip r:embed="rId9"/>
                <a:stretch>
                  <a:fillRect t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efficiently can </a:t>
            </a:r>
            <a:r>
              <a:rPr lang="en-US" dirty="0" err="1" smtClean="0"/>
              <a:t>dRMT</a:t>
            </a:r>
            <a:r>
              <a:rPr lang="en-US" dirty="0" smtClean="0"/>
              <a:t> utilize hardware resources?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M</a:t>
            </a:r>
            <a:r>
              <a:rPr lang="en-US" dirty="0" smtClean="0">
                <a:solidFill>
                  <a:srgbClr val="0231FF"/>
                </a:solidFill>
              </a:rPr>
              <a:t>inimum number of processors to run a P4 program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r>
              <a:rPr lang="en-US" dirty="0"/>
              <a:t>What happens when hardware resources are insufficient?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Throughput as a function of the number of processors</a:t>
            </a: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rgbClr val="0231FF"/>
              </a:solidFill>
            </a:endParaRPr>
          </a:p>
          <a:p>
            <a:r>
              <a:rPr lang="en-US" dirty="0" smtClean="0"/>
              <a:t>Is it feasible?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Area cost of </a:t>
            </a: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vs. RMT</a:t>
            </a: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13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011" y="1942317"/>
            <a:ext cx="1121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ravek" charset="0"/>
                <a:ea typeface="Seravek" charset="0"/>
                <a:cs typeface="Seravek" charset="0"/>
              </a:rPr>
              <a:t>N</a:t>
            </a:r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umber 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of processors/stages to run switch.p4 at 1 packet/cycle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977" y="5164490"/>
            <a:ext cx="10365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gains are most when the program is imbalanced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8970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8177" y="6052764"/>
            <a:ext cx="775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performance degrades gracefully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dirty="0" smtClean="0"/>
              <a:t>feasibility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Unlike RMT, each </a:t>
            </a:r>
            <a:r>
              <a:rPr lang="en-US" dirty="0" err="1"/>
              <a:t>dRMT</a:t>
            </a:r>
            <a:r>
              <a:rPr lang="en-US" dirty="0"/>
              <a:t> processor needs to store full </a:t>
            </a:r>
            <a:r>
              <a:rPr lang="en-US" dirty="0" smtClean="0"/>
              <a:t>program</a:t>
            </a:r>
          </a:p>
          <a:p>
            <a:endParaRPr lang="en-US" dirty="0"/>
          </a:p>
          <a:p>
            <a:r>
              <a:rPr lang="en-US" dirty="0"/>
              <a:t>Need to optimize hardware design</a:t>
            </a:r>
          </a:p>
          <a:p>
            <a:pPr lvl="1"/>
            <a:r>
              <a:rPr lang="en-US" dirty="0"/>
              <a:t>Reduce the number of parallel action fields in a single VLIW from 224 to 32</a:t>
            </a:r>
          </a:p>
          <a:p>
            <a:pPr lvl="1"/>
            <a:r>
              <a:rPr lang="en-US" dirty="0"/>
              <a:t>Empirically sufficient on </a:t>
            </a:r>
            <a:r>
              <a:rPr lang="en-US" dirty="0" smtClean="0"/>
              <a:t>switch.p4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Hardware </a:t>
            </a:r>
            <a:r>
              <a:rPr lang="en-US" dirty="0" smtClean="0"/>
              <a:t>area estimates in 16 nm excluding </a:t>
            </a:r>
            <a:r>
              <a:rPr lang="en-US" dirty="0" err="1" smtClean="0"/>
              <a:t>SerDes</a:t>
            </a:r>
            <a:r>
              <a:rPr lang="en-US" dirty="0" smtClean="0"/>
              <a:t> and memory</a:t>
            </a:r>
          </a:p>
          <a:p>
            <a:pPr lvl="1"/>
            <a:r>
              <a:rPr lang="en-US" dirty="0" smtClean="0"/>
              <a:t>32-stage RMT: 39.8 square mm (based on RMT estimates at 28 nm, scaled down to 16 nm)</a:t>
            </a:r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mm</a:t>
            </a:r>
          </a:p>
          <a:p>
            <a:pPr lvl="1"/>
            <a:r>
              <a:rPr lang="en-US" dirty="0" smtClean="0"/>
              <a:t>Of the 45.5, 1.74 is due to the crossbar, the rest due to 32 </a:t>
            </a:r>
            <a:r>
              <a:rPr lang="en-US" dirty="0" err="1" smtClean="0"/>
              <a:t>dRMT</a:t>
            </a:r>
            <a:r>
              <a:rPr lang="en-US" dirty="0" smtClean="0"/>
              <a:t> cores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work: </a:t>
            </a:r>
            <a:r>
              <a:rPr lang="en-US" smtClean="0"/>
              <a:t>Implementation in </a:t>
            </a:r>
            <a:r>
              <a:rPr lang="en-US" dirty="0" smtClean="0"/>
              <a:t>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dirty="0" err="1" smtClean="0"/>
              <a:t>dRMT</a:t>
            </a:r>
            <a:endParaRPr lang="en-US" dirty="0"/>
          </a:p>
          <a:p>
            <a:pPr lvl="1"/>
            <a:r>
              <a:rPr lang="en-US" dirty="0" smtClean="0"/>
              <a:t>Run-to-completion allows us to spread state modifications over multiple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architecture relative to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</p:txBody>
      </p:sp>
    </p:spTree>
    <p:extLst>
      <p:ext uri="{BB962C8B-B14F-4D97-AF65-F5344CB8AC3E}">
        <p14:creationId xmlns:p14="http://schemas.microsoft.com/office/powerpoint/2010/main" val="94223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Crossbar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</p:txBody>
      </p:sp>
    </p:spTree>
    <p:extLst>
      <p:ext uri="{BB962C8B-B14F-4D97-AF65-F5344CB8AC3E}">
        <p14:creationId xmlns:p14="http://schemas.microsoft.com/office/powerpoint/2010/main" val="83867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possible crossbars:</a:t>
            </a:r>
          </a:p>
          <a:p>
            <a:pPr lvl="1"/>
            <a:r>
              <a:rPr lang="en-US" dirty="0"/>
              <a:t>Unit crossbar: 32*32 </a:t>
            </a:r>
            <a:r>
              <a:rPr lang="en-US" dirty="0" smtClean="0"/>
              <a:t>crossbar with </a:t>
            </a:r>
            <a:r>
              <a:rPr lang="en-US" dirty="0"/>
              <a:t>width to support 8 keys: too restrictive</a:t>
            </a:r>
          </a:p>
          <a:p>
            <a:pPr lvl="1"/>
            <a:r>
              <a:rPr lang="en-US" dirty="0"/>
              <a:t>Full crossbar: (32 * 8) * (32 * 8) crossbar: too expensive to build</a:t>
            </a:r>
          </a:p>
          <a:p>
            <a:pPr lvl="1"/>
            <a:r>
              <a:rPr lang="en-US" dirty="0"/>
              <a:t>Segment crossbar: 8 parallel (32*32) crossbars: feasible, with little loss in </a:t>
            </a:r>
            <a:r>
              <a:rPr lang="en-US" dirty="0" smtClean="0"/>
              <a:t>expressiveness (if tables aren’t split across clusters, equivalent to full)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1584406" y="3905598"/>
            <a:ext cx="2190568" cy="2952402"/>
            <a:chOff x="1584406" y="3905598"/>
            <a:chExt cx="2190568" cy="2952402"/>
          </a:xfrm>
        </p:grpSpPr>
        <p:sp>
          <p:nvSpPr>
            <p:cNvPr id="4" name="Rectangle 3"/>
            <p:cNvSpPr/>
            <p:nvPr/>
          </p:nvSpPr>
          <p:spPr>
            <a:xfrm>
              <a:off x="158441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440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715033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99550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84067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38783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2330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0781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11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5611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8674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7125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55774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10490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95007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79524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95960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244124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528641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99601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Unit Crossbar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603823" y="3905599"/>
            <a:ext cx="2190568" cy="2952401"/>
            <a:chOff x="4603823" y="3905599"/>
            <a:chExt cx="2190568" cy="2952401"/>
          </a:xfrm>
        </p:grpSpPr>
        <p:sp>
          <p:nvSpPr>
            <p:cNvPr id="42" name="Rectangle 41"/>
            <p:cNvSpPr/>
            <p:nvPr/>
          </p:nvSpPr>
          <p:spPr>
            <a:xfrm>
              <a:off x="4603829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3823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734450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018967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303484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758200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42717" y="5649062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32723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75536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5530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906157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190674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475191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929907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21442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498941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urved Connector 57"/>
            <p:cNvCxnSpPr/>
            <p:nvPr/>
          </p:nvCxnSpPr>
          <p:spPr>
            <a:xfrm rot="16200000" flipH="1">
              <a:off x="5806953" y="4958814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>
              <a:off x="5121282" y="4496535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/>
            <p:nvPr/>
          </p:nvCxnSpPr>
          <p:spPr>
            <a:xfrm rot="5400000">
              <a:off x="5849394" y="4940130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810459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Full Crossbar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622346" y="3905598"/>
            <a:ext cx="2190568" cy="2952402"/>
            <a:chOff x="7622346" y="3905598"/>
            <a:chExt cx="2190568" cy="2952402"/>
          </a:xfrm>
        </p:grpSpPr>
        <p:sp>
          <p:nvSpPr>
            <p:cNvPr id="64" name="Rectangle 63"/>
            <p:cNvSpPr/>
            <p:nvPr/>
          </p:nvSpPr>
          <p:spPr>
            <a:xfrm>
              <a:off x="762235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234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7752973" y="4598352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03749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322007" y="4598352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776723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806124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8345757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79405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9405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8924680" y="4598352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920919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493714" y="4598352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8430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923294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9517464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Curved Connector 79"/>
            <p:cNvCxnSpPr/>
            <p:nvPr/>
          </p:nvCxnSpPr>
          <p:spPr>
            <a:xfrm rot="5400000">
              <a:off x="799754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16200000" flipH="1">
              <a:off x="8867917" y="5200896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/>
            <p:nvPr/>
          </p:nvCxnSpPr>
          <p:spPr>
            <a:xfrm rot="5400000">
              <a:off x="8566581" y="4638800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800480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Segment Crossbar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678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</a:t>
                </a:r>
                <a:r>
                  <a:rPr lang="en-US" dirty="0" smtClean="0"/>
                  <a:t>to denote whether operation op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violated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for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6981" y="1888139"/>
            <a:ext cx="1134220" cy="33069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1157" y="1542396"/>
            <a:ext cx="1122958" cy="3306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Packet Header Vector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(4Kb)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408" y="1754041"/>
            <a:ext cx="799729" cy="3314518"/>
          </a:xfrm>
          <a:custGeom>
            <a:avLst/>
            <a:gdLst>
              <a:gd name="connsiteX0" fmla="*/ 0 w 645216"/>
              <a:gd name="connsiteY0" fmla="*/ 0 h 3314518"/>
              <a:gd name="connsiteX1" fmla="*/ 645216 w 645216"/>
              <a:gd name="connsiteY1" fmla="*/ 0 h 3314518"/>
              <a:gd name="connsiteX2" fmla="*/ 645216 w 645216"/>
              <a:gd name="connsiteY2" fmla="*/ 3314518 h 3314518"/>
              <a:gd name="connsiteX3" fmla="*/ 0 w 645216"/>
              <a:gd name="connsiteY3" fmla="*/ 3314518 h 3314518"/>
              <a:gd name="connsiteX4" fmla="*/ 0 w 645216"/>
              <a:gd name="connsiteY4" fmla="*/ 0 h 3314518"/>
              <a:gd name="connsiteX0" fmla="*/ 5212 w 650428"/>
              <a:gd name="connsiteY0" fmla="*/ 0 h 3314518"/>
              <a:gd name="connsiteX1" fmla="*/ 650428 w 650428"/>
              <a:gd name="connsiteY1" fmla="*/ 0 h 3314518"/>
              <a:gd name="connsiteX2" fmla="*/ 650428 w 650428"/>
              <a:gd name="connsiteY2" fmla="*/ 3314518 h 3314518"/>
              <a:gd name="connsiteX3" fmla="*/ 5212 w 650428"/>
              <a:gd name="connsiteY3" fmla="*/ 3314518 h 3314518"/>
              <a:gd name="connsiteX4" fmla="*/ 0 w 650428"/>
              <a:gd name="connsiteY4" fmla="*/ 1544879 h 3314518"/>
              <a:gd name="connsiteX5" fmla="*/ 5212 w 650428"/>
              <a:gd name="connsiteY5" fmla="*/ 0 h 331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428" h="3314518">
                <a:moveTo>
                  <a:pt x="5212" y="0"/>
                </a:moveTo>
                <a:lnTo>
                  <a:pt x="650428" y="0"/>
                </a:lnTo>
                <a:lnTo>
                  <a:pt x="650428" y="3314518"/>
                </a:lnTo>
                <a:lnTo>
                  <a:pt x="5212" y="3314518"/>
                </a:lnTo>
                <a:cubicBezTo>
                  <a:pt x="3475" y="2724638"/>
                  <a:pt x="1737" y="2134759"/>
                  <a:pt x="0" y="1544879"/>
                </a:cubicBezTo>
                <a:cubicBezTo>
                  <a:pt x="1737" y="1029919"/>
                  <a:pt x="3475" y="514960"/>
                  <a:pt x="52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98142" y="183420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798142" y="1997937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798142" y="2182610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9332" y="1542396"/>
            <a:ext cx="794423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024115" y="3195870"/>
            <a:ext cx="80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70620" y="5983643"/>
            <a:ext cx="2680494" cy="740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Elbow Connector 12"/>
          <p:cNvCxnSpPr>
            <a:endCxn id="23" idx="1"/>
          </p:cNvCxnSpPr>
          <p:nvPr/>
        </p:nvCxnSpPr>
        <p:spPr>
          <a:xfrm>
            <a:off x="4623755" y="3195870"/>
            <a:ext cx="839414" cy="2896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6690617" y="4678209"/>
            <a:ext cx="1343395" cy="1272187"/>
          </a:xfrm>
          <a:prstGeom prst="bentConnector3">
            <a:avLst>
              <a:gd name="adj1" fmla="val 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88082" y="6005882"/>
            <a:ext cx="2954187" cy="716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VLIW Instruction Table</a:t>
            </a:r>
          </a:p>
        </p:txBody>
      </p:sp>
      <p:cxnSp>
        <p:nvCxnSpPr>
          <p:cNvPr id="16" name="Straight Arrow Connector 15"/>
          <p:cNvCxnSpPr>
            <a:stCxn id="23" idx="6"/>
            <a:endCxn id="27" idx="1"/>
          </p:cNvCxnSpPr>
          <p:nvPr/>
        </p:nvCxnSpPr>
        <p:spPr>
          <a:xfrm>
            <a:off x="7751114" y="6353975"/>
            <a:ext cx="236968" cy="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22274" y="5839286"/>
            <a:ext cx="1516224" cy="9624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2060"/>
                </a:solidFill>
              </a:rPr>
              <a:t>Config</a:t>
            </a:r>
            <a:endParaRPr lang="en-US" sz="2400" dirty="0">
              <a:solidFill>
                <a:srgbClr val="002060"/>
              </a:solidFill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Table</a:t>
            </a:r>
          </a:p>
        </p:txBody>
      </p:sp>
      <p:cxnSp>
        <p:nvCxnSpPr>
          <p:cNvPr id="18" name="Elbow Connector 17"/>
          <p:cNvCxnSpPr/>
          <p:nvPr/>
        </p:nvCxnSpPr>
        <p:spPr>
          <a:xfrm rot="16200000" flipV="1">
            <a:off x="3918996" y="5156891"/>
            <a:ext cx="989942" cy="37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1960" y="5970763"/>
            <a:ext cx="1600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Crossbar </a:t>
            </a:r>
            <a:r>
              <a:rPr lang="en-US" sz="2400" smtClean="0"/>
              <a:t>to</a:t>
            </a:r>
          </a:p>
          <a:p>
            <a:pPr algn="ctr"/>
            <a:r>
              <a:rPr lang="en-US" sz="2400" dirty="0" smtClean="0"/>
              <a:t>Memories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9225689" y="1702042"/>
            <a:ext cx="400110" cy="639450"/>
            <a:chOff x="8844431" y="1455574"/>
            <a:chExt cx="400110" cy="639450"/>
          </a:xfrm>
        </p:grpSpPr>
        <p:grpSp>
          <p:nvGrpSpPr>
            <p:cNvPr id="21" name="Group 20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08796" y="5377620"/>
            <a:ext cx="1308158" cy="6614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Thread Select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28075" y="2967408"/>
            <a:ext cx="1162181" cy="11223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Scratch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Pad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09166" y="4089772"/>
            <a:ext cx="11554" cy="18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90256" y="3528590"/>
            <a:ext cx="705151" cy="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27707" y="4286019"/>
            <a:ext cx="13282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640b Key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32356" y="2993194"/>
            <a:ext cx="281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Input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3116954" y="4849343"/>
            <a:ext cx="1109590" cy="859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20503" y="4584555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820503" y="474828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820503" y="4932959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248050" y="4452391"/>
            <a:ext cx="400110" cy="639450"/>
            <a:chOff x="8844431" y="1455574"/>
            <a:chExt cx="400110" cy="639450"/>
          </a:xfrm>
        </p:grpSpPr>
        <p:grpSp>
          <p:nvGrpSpPr>
            <p:cNvPr id="38" name="Group 37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9921100" y="1784284"/>
            <a:ext cx="804448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8838928" y="2999696"/>
            <a:ext cx="304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Output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27" idx="0"/>
          </p:cNvCxnSpPr>
          <p:nvPr/>
        </p:nvCxnSpPr>
        <p:spPr>
          <a:xfrm flipH="1" flipV="1">
            <a:off x="9448105" y="5053261"/>
            <a:ext cx="17071" cy="9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42410" y="5376146"/>
            <a:ext cx="12241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Op code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469419" y="5082383"/>
            <a:ext cx="22894" cy="93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13147" y="5382762"/>
            <a:ext cx="6286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Ctrl</a:t>
            </a:r>
            <a:endParaRPr lang="en-US" sz="2400" dirty="0"/>
          </a:p>
        </p:txBody>
      </p:sp>
      <p:cxnSp>
        <p:nvCxnSpPr>
          <p:cNvPr id="50" name="Straight Arrow Connector 49"/>
          <p:cNvCxnSpPr>
            <a:endCxn id="52" idx="3"/>
          </p:cNvCxnSpPr>
          <p:nvPr/>
        </p:nvCxnSpPr>
        <p:spPr>
          <a:xfrm flipH="1" flipV="1">
            <a:off x="9425744" y="2302912"/>
            <a:ext cx="22361" cy="214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9158389" y="3125350"/>
            <a:ext cx="6799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… 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9625196" y="4741623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7" idx="1"/>
          </p:cNvCxnSpPr>
          <p:nvPr/>
        </p:nvCxnSpPr>
        <p:spPr>
          <a:xfrm flipH="1" flipV="1">
            <a:off x="1901157" y="3195870"/>
            <a:ext cx="8824391" cy="241888"/>
          </a:xfrm>
          <a:prstGeom prst="bentConnector5">
            <a:avLst>
              <a:gd name="adj1" fmla="val -2591"/>
              <a:gd name="adj2" fmla="val 878077"/>
              <a:gd name="adj3" fmla="val 102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2"/>
          </p:cNvCxnSpPr>
          <p:nvPr/>
        </p:nvCxnSpPr>
        <p:spPr>
          <a:xfrm flipH="1" flipV="1">
            <a:off x="2462636" y="4849344"/>
            <a:ext cx="239" cy="52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31385" y="4958335"/>
            <a:ext cx="181972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8x96b </a:t>
            </a:r>
            <a:r>
              <a:rPr lang="en-US" sz="2400" smtClean="0"/>
              <a:t>Action</a:t>
            </a:r>
          </a:p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56" name="Elbow Connector 55"/>
          <p:cNvCxnSpPr>
            <a:endCxn id="8" idx="4"/>
          </p:cNvCxnSpPr>
          <p:nvPr/>
        </p:nvCxnSpPr>
        <p:spPr>
          <a:xfrm>
            <a:off x="3359392" y="1473294"/>
            <a:ext cx="4639016" cy="1825626"/>
          </a:xfrm>
          <a:prstGeom prst="bentConnector3">
            <a:avLst>
              <a:gd name="adj1" fmla="val 90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" idx="3"/>
          </p:cNvCxnSpPr>
          <p:nvPr/>
        </p:nvCxnSpPr>
        <p:spPr>
          <a:xfrm flipV="1">
            <a:off x="3024115" y="1464978"/>
            <a:ext cx="326724" cy="1730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5400000">
            <a:off x="2546422" y="2745820"/>
            <a:ext cx="332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Match Key Generation </a:t>
            </a:r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9616065" y="2035299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1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045733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 smtClean="0"/>
              <a:t>Parallel table lookups that exceed key gen. capacity of a stage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703683" y="6062662"/>
            <a:ext cx="480050" cy="559907"/>
          </a:xfrm>
          <a:prstGeom prst="rect">
            <a:avLst/>
          </a:prstGeom>
          <a:solidFill>
            <a:srgbClr val="00FD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2" name="Rectangle 81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41947" y="3974743"/>
              <a:ext cx="3792334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spread tables across multiple stages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memory capacity</a:t>
              </a:r>
              <a:endParaRPr lang="en-US" sz="22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698030" y="5760915"/>
            <a:ext cx="1435828" cy="303648"/>
          </a:xfrm>
          <a:prstGeom prst="rect">
            <a:avLst/>
          </a:prstGeom>
          <a:solidFill>
            <a:srgbClr val="00FA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91084" y="5330179"/>
            <a:ext cx="569489" cy="414711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74348" y="5382668"/>
            <a:ext cx="910890" cy="362222"/>
          </a:xfrm>
          <a:prstGeom prst="rect">
            <a:avLst/>
          </a:prstGeom>
          <a:solidFill>
            <a:srgbClr val="FF93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95893" y="6078688"/>
            <a:ext cx="855740" cy="533735"/>
          </a:xfrm>
          <a:prstGeom prst="rect">
            <a:avLst/>
          </a:prstGeom>
          <a:solidFill>
            <a:srgbClr val="FFFC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56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18958 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18906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888 2.962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&amp; default action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→ Lowers throughput 2x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2254</Words>
  <Application>Microsoft Macintosh PowerPoint</Application>
  <PresentationFormat>Widescreen</PresentationFormat>
  <Paragraphs>849</Paragraphs>
  <Slides>38</Slides>
  <Notes>22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.AppleSystemUIFont</vt:lpstr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Questions</vt:lpstr>
      <vt:lpstr>Compiling a P4 program to dRMT</vt:lpstr>
      <vt:lpstr>dRMT constraints</vt:lpstr>
      <vt:lpstr>Capturing dependencies in dRMT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ILP formulation of scheduling problem</vt:lpstr>
      <vt:lpstr>Evaluation: Key questions</vt:lpstr>
      <vt:lpstr>Results: switch.p4 on RMT and dRMT</vt:lpstr>
      <vt:lpstr>dRMT eliminates performance cliffs</vt:lpstr>
      <vt:lpstr>Hardware feasibility analysis</vt:lpstr>
      <vt:lpstr>Ongoing and future work</vt:lpstr>
      <vt:lpstr>Differences in architecture relative to RMT</vt:lpstr>
      <vt:lpstr>Crossbar requirements</vt:lpstr>
      <vt:lpstr>Crossbar designs</vt:lpstr>
      <vt:lpstr>Enforcing periodic resource constraints</vt:lpstr>
      <vt:lpstr>Hardware design for dRMT</vt:lpstr>
      <vt:lpstr>Problems with RMT Architecture</vt:lpstr>
      <vt:lpstr>Related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852</cp:revision>
  <dcterms:created xsi:type="dcterms:W3CDTF">2017-05-13T13:11:05Z</dcterms:created>
  <dcterms:modified xsi:type="dcterms:W3CDTF">2017-05-17T18:02:52Z</dcterms:modified>
</cp:coreProperties>
</file>