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6"/>
    <p:restoredTop sz="93023"/>
  </p:normalViewPr>
  <p:slideViewPr>
    <p:cSldViewPr snapToGrid="0" snapToObjects="1" showGuides="1">
      <p:cViewPr varScale="1">
        <p:scale>
          <a:sx n="54" d="100"/>
          <a:sy n="54" d="100"/>
        </p:scale>
        <p:origin x="72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70BCF-C2C3-8A46-80CF-328A9426670B}" type="datetimeFigureOut">
              <a:rPr lang="en-US" smtClean="0"/>
              <a:t>5/13/17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050E-C83F-DC4E-B064-9A7B7E00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5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TODO: Need </a:t>
            </a:r>
            <a:r>
              <a:rPr lang="en-US" dirty="0" smtClean="0"/>
              <a:t>figures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31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Gadugi" charset="0"/>
                <a:ea typeface="Gadugi" charset="0"/>
                <a:cs typeface="Gadugi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9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4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01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0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0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5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4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5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adugi" charset="0"/>
          <a:ea typeface="Gadugi" charset="0"/>
          <a:cs typeface="Gadug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Gadugi" charset="0"/>
          <a:ea typeface="Gadugi" charset="0"/>
          <a:cs typeface="Gadugi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Gadugi" charset="0"/>
          <a:ea typeface="Gadugi" charset="0"/>
          <a:cs typeface="Gadugi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Gadugi" charset="0"/>
          <a:ea typeface="Gadugi" charset="0"/>
          <a:cs typeface="Gadugi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Gadugi" charset="0"/>
          <a:ea typeface="Gadugi" charset="0"/>
          <a:cs typeface="Gadugi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Gadugi" charset="0"/>
          <a:ea typeface="Gadugi" charset="0"/>
          <a:cs typeface="Gadugi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dRMT</a:t>
            </a:r>
            <a:r>
              <a:rPr lang="en-US" dirty="0"/>
              <a:t>: Disaggregated Programmable Switching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80211" y="3650165"/>
            <a:ext cx="12368463" cy="2173120"/>
          </a:xfrm>
        </p:spPr>
        <p:txBody>
          <a:bodyPr>
            <a:noAutofit/>
          </a:bodyPr>
          <a:lstStyle/>
          <a:p>
            <a:r>
              <a:rPr lang="en-US" sz="3200" dirty="0"/>
              <a:t>Sharad </a:t>
            </a:r>
            <a:r>
              <a:rPr lang="en-US" sz="3200" dirty="0" err="1"/>
              <a:t>Chole</a:t>
            </a:r>
            <a:r>
              <a:rPr lang="en-US" sz="3200" dirty="0"/>
              <a:t>, Andrew Fingerhut, Sha Ma, </a:t>
            </a:r>
            <a:r>
              <a:rPr lang="en-US" sz="3200" dirty="0" err="1"/>
              <a:t>Anirudh</a:t>
            </a:r>
            <a:r>
              <a:rPr lang="en-US" sz="3200" dirty="0"/>
              <a:t> </a:t>
            </a:r>
            <a:r>
              <a:rPr lang="en-US" sz="3200" dirty="0" err="1" smtClean="0"/>
              <a:t>Sivaraman</a:t>
            </a:r>
            <a:r>
              <a:rPr lang="en-US" sz="3200" dirty="0" smtClean="0"/>
              <a:t>,</a:t>
            </a:r>
          </a:p>
          <a:p>
            <a:r>
              <a:rPr lang="en-US" sz="3200" dirty="0" smtClean="0"/>
              <a:t>Shay </a:t>
            </a:r>
            <a:r>
              <a:rPr lang="en-US" sz="3200" dirty="0" err="1"/>
              <a:t>Vargaftik</a:t>
            </a:r>
            <a:r>
              <a:rPr lang="en-US" sz="3200" dirty="0"/>
              <a:t>, </a:t>
            </a:r>
            <a:r>
              <a:rPr lang="en-US" sz="3200" dirty="0" err="1"/>
              <a:t>Alon</a:t>
            </a:r>
            <a:r>
              <a:rPr lang="en-US" sz="3200" dirty="0"/>
              <a:t> Berger, Gal Mendelson, Mohammad </a:t>
            </a:r>
            <a:r>
              <a:rPr lang="en-US" sz="3200" dirty="0" err="1"/>
              <a:t>Alizadeh</a:t>
            </a:r>
            <a:r>
              <a:rPr lang="en-US" sz="3200" dirty="0"/>
              <a:t>, Shang-</a:t>
            </a:r>
            <a:r>
              <a:rPr lang="en-US" sz="3200" dirty="0" err="1"/>
              <a:t>Tse</a:t>
            </a:r>
            <a:r>
              <a:rPr lang="en-US" sz="3200" dirty="0"/>
              <a:t> Chuang, Isaac </a:t>
            </a:r>
            <a:r>
              <a:rPr lang="en-US" sz="3200" dirty="0" err="1"/>
              <a:t>Keslassy</a:t>
            </a:r>
            <a:r>
              <a:rPr lang="en-US" sz="3200" dirty="0"/>
              <a:t>, Ariel </a:t>
            </a:r>
            <a:r>
              <a:rPr lang="en-US" sz="3200" dirty="0" err="1"/>
              <a:t>Orda</a:t>
            </a:r>
            <a:r>
              <a:rPr lang="en-US" sz="3200" dirty="0"/>
              <a:t>, and Tom </a:t>
            </a:r>
            <a:r>
              <a:rPr lang="en-US" sz="3200" dirty="0" err="1"/>
              <a:t>Edsall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169" y="5762622"/>
            <a:ext cx="3283460" cy="7331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668" y="5322705"/>
            <a:ext cx="2709745" cy="14307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296" y="5403938"/>
            <a:ext cx="3435128" cy="138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94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</a:t>
            </a:r>
            <a:r>
              <a:rPr lang="en-US" smtClean="0"/>
              <a:t>performance cliffs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Cyclic scheduling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5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Programmable Switches (e.g., RMT)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8917646" y="1681877"/>
            <a:ext cx="3056021" cy="3031958"/>
            <a:chOff x="9977016" y="2748677"/>
            <a:chExt cx="3056021" cy="3031958"/>
          </a:xfrm>
        </p:grpSpPr>
        <p:sp>
          <p:nvSpPr>
            <p:cNvPr id="47" name="Rounded Rectangle 46"/>
            <p:cNvSpPr/>
            <p:nvPr/>
          </p:nvSpPr>
          <p:spPr>
            <a:xfrm>
              <a:off x="10329746" y="3471746"/>
              <a:ext cx="892098" cy="591014"/>
            </a:xfrm>
            <a:prstGeom prst="roundRect">
              <a:avLst/>
            </a:prstGeom>
            <a:noFill/>
            <a:ln w="635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9977016" y="2748677"/>
              <a:ext cx="3056021" cy="3031958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385504" y="3572106"/>
              <a:ext cx="784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Match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1809143" y="3568389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Action</a:t>
              </a:r>
              <a:endParaRPr lang="en-US" dirty="0"/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11304027" y="3765802"/>
              <a:ext cx="412596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10762201" y="4708410"/>
              <a:ext cx="1453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SRAM/ TCAM</a:t>
              </a:r>
              <a:endParaRPr lang="en-US" dirty="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11772327" y="3461308"/>
              <a:ext cx="892098" cy="591014"/>
            </a:xfrm>
            <a:prstGeom prst="roundRect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10649467" y="4615790"/>
              <a:ext cx="1578280" cy="591014"/>
            </a:xfrm>
            <a:prstGeom prst="round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H="1" flipV="1">
              <a:off x="10775795" y="4062760"/>
              <a:ext cx="662812" cy="55303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>
              <a:off x="11438607" y="4052322"/>
              <a:ext cx="779769" cy="563468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353081" y="1681877"/>
            <a:ext cx="3056021" cy="3031958"/>
            <a:chOff x="9977016" y="2748677"/>
            <a:chExt cx="3056021" cy="3031958"/>
          </a:xfrm>
        </p:grpSpPr>
        <p:sp>
          <p:nvSpPr>
            <p:cNvPr id="59" name="Rounded Rectangle 58"/>
            <p:cNvSpPr/>
            <p:nvPr/>
          </p:nvSpPr>
          <p:spPr>
            <a:xfrm>
              <a:off x="10329746" y="3471746"/>
              <a:ext cx="892098" cy="591014"/>
            </a:xfrm>
            <a:prstGeom prst="roundRect">
              <a:avLst/>
            </a:prstGeom>
            <a:noFill/>
            <a:ln w="635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9977016" y="2748677"/>
              <a:ext cx="3056021" cy="3031958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385504" y="3572106"/>
              <a:ext cx="784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Match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809143" y="3568389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Action</a:t>
              </a:r>
              <a:endParaRPr lang="en-US" dirty="0"/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11304027" y="3765802"/>
              <a:ext cx="412596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0762201" y="4708410"/>
              <a:ext cx="1453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SRAM/ TCAM</a:t>
              </a:r>
              <a:endParaRPr lang="en-US" dirty="0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11772327" y="3461308"/>
              <a:ext cx="892098" cy="591014"/>
            </a:xfrm>
            <a:prstGeom prst="roundRect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10649467" y="4615790"/>
              <a:ext cx="1578280" cy="591014"/>
            </a:xfrm>
            <a:prstGeom prst="round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 flipH="1" flipV="1">
              <a:off x="10775795" y="4062760"/>
              <a:ext cx="662812" cy="55303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>
              <a:off x="11438607" y="4052322"/>
              <a:ext cx="779769" cy="563468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170868" y="1681877"/>
            <a:ext cx="3056021" cy="3031958"/>
            <a:chOff x="9977016" y="2748677"/>
            <a:chExt cx="3056021" cy="3031958"/>
          </a:xfrm>
        </p:grpSpPr>
        <p:sp>
          <p:nvSpPr>
            <p:cNvPr id="70" name="Rounded Rectangle 69"/>
            <p:cNvSpPr/>
            <p:nvPr/>
          </p:nvSpPr>
          <p:spPr>
            <a:xfrm>
              <a:off x="10329746" y="3471746"/>
              <a:ext cx="892098" cy="591014"/>
            </a:xfrm>
            <a:prstGeom prst="roundRect">
              <a:avLst/>
            </a:prstGeom>
            <a:noFill/>
            <a:ln w="635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9977016" y="2748677"/>
              <a:ext cx="3056021" cy="3031958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0385504" y="3572106"/>
              <a:ext cx="784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Match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1809143" y="3568389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Action</a:t>
              </a:r>
              <a:endParaRPr lang="en-US" dirty="0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>
              <a:off x="11304027" y="3765802"/>
              <a:ext cx="412596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0762201" y="4708410"/>
              <a:ext cx="1453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SRAM/ TCAM</a:t>
              </a:r>
              <a:endParaRPr lang="en-US" dirty="0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11772327" y="3461308"/>
              <a:ext cx="892098" cy="591014"/>
            </a:xfrm>
            <a:prstGeom prst="roundRect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10649467" y="4615790"/>
              <a:ext cx="1578280" cy="591014"/>
            </a:xfrm>
            <a:prstGeom prst="round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flipH="1" flipV="1">
              <a:off x="10775795" y="4062760"/>
              <a:ext cx="662812" cy="55303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H="1">
              <a:off x="11438607" y="4052322"/>
              <a:ext cx="779769" cy="563468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Oval 79"/>
          <p:cNvSpPr/>
          <p:nvPr/>
        </p:nvSpPr>
        <p:spPr>
          <a:xfrm>
            <a:off x="7986126" y="3750529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7545654" y="3750529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8426598" y="3750529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>
            <a:stCxn id="71" idx="3"/>
            <a:endCxn id="60" idx="1"/>
          </p:cNvCxnSpPr>
          <p:nvPr/>
        </p:nvCxnSpPr>
        <p:spPr>
          <a:xfrm>
            <a:off x="3226889" y="3197856"/>
            <a:ext cx="1126192" cy="0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0" idx="3"/>
            <a:endCxn id="48" idx="1"/>
          </p:cNvCxnSpPr>
          <p:nvPr/>
        </p:nvCxnSpPr>
        <p:spPr>
          <a:xfrm>
            <a:off x="7409102" y="3197856"/>
            <a:ext cx="1508544" cy="0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24468" y="5151863"/>
            <a:ext cx="10694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Gadugi" charset="0"/>
                <a:ea typeface="Gadugi" charset="0"/>
                <a:cs typeface="Gadugi" charset="0"/>
              </a:rPr>
              <a:t>Resources are aggregated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latin typeface="Gadugi" charset="0"/>
                <a:ea typeface="Gadugi" charset="0"/>
                <a:cs typeface="Gadugi" charset="0"/>
              </a:rPr>
              <a:t>Every action needs to paired with a match. Wasted match capacity can not be reclaimed.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latin typeface="Gadugi" charset="0"/>
                <a:ea typeface="Gadugi" charset="0"/>
                <a:cs typeface="Gadugi" charset="0"/>
              </a:rPr>
              <a:t>Unused </a:t>
            </a:r>
            <a:r>
              <a:rPr lang="en-US" dirty="0">
                <a:latin typeface="Gadugi" charset="0"/>
                <a:ea typeface="Gadugi" charset="0"/>
                <a:cs typeface="Gadugi" charset="0"/>
              </a:rPr>
              <a:t>m</a:t>
            </a:r>
            <a:r>
              <a:rPr lang="en-US" dirty="0" smtClean="0">
                <a:latin typeface="Gadugi" charset="0"/>
                <a:ea typeface="Gadugi" charset="0"/>
                <a:cs typeface="Gadugi" charset="0"/>
              </a:rPr>
              <a:t>emory in one stage can not be reclaimed by a later stage.</a:t>
            </a:r>
            <a:endParaRPr lang="en-US" dirty="0">
              <a:latin typeface="Gadugi" charset="0"/>
              <a:ea typeface="Gadugi" charset="0"/>
              <a:cs typeface="Gadug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48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table that does not fit in a single stage’s memory</a:t>
            </a:r>
          </a:p>
          <a:p>
            <a:pPr lvl="1"/>
            <a:r>
              <a:rPr lang="en-US" dirty="0" smtClean="0"/>
              <a:t>Needs to be spread out over multiple stages.</a:t>
            </a:r>
          </a:p>
          <a:p>
            <a:pPr lvl="1"/>
            <a:r>
              <a:rPr lang="en-US" dirty="0" smtClean="0"/>
              <a:t>Action can’t run until the last stage, wasting preceding action units</a:t>
            </a:r>
          </a:p>
          <a:p>
            <a:pPr lvl="1"/>
            <a:endParaRPr lang="en-US" dirty="0"/>
          </a:p>
          <a:p>
            <a:r>
              <a:rPr lang="en-US" dirty="0" smtClean="0"/>
              <a:t>Performance cliffs:</a:t>
            </a:r>
          </a:p>
          <a:p>
            <a:pPr lvl="1"/>
            <a:r>
              <a:rPr lang="en-US" dirty="0" smtClean="0"/>
              <a:t>Slight </a:t>
            </a:r>
            <a:r>
              <a:rPr lang="en-US" dirty="0"/>
              <a:t>increase in requirements suddenly degrades </a:t>
            </a:r>
            <a:r>
              <a:rPr lang="en-US" dirty="0" smtClean="0"/>
              <a:t>throughput</a:t>
            </a:r>
          </a:p>
          <a:p>
            <a:pPr lvl="1"/>
            <a:r>
              <a:rPr lang="en-US" dirty="0" smtClean="0"/>
              <a:t>E.g., program needs 31 action units, only 30 available</a:t>
            </a:r>
          </a:p>
          <a:p>
            <a:pPr lvl="1"/>
            <a:r>
              <a:rPr lang="en-US" dirty="0" smtClean="0"/>
              <a:t>Pipeline degrades program’s throughput to 1/2, instead of 30/31</a:t>
            </a:r>
          </a:p>
        </p:txBody>
      </p:sp>
    </p:spTree>
    <p:extLst>
      <p:ext uri="{BB962C8B-B14F-4D97-AF65-F5344CB8AC3E}">
        <p14:creationId xmlns:p14="http://schemas.microsoft.com/office/powerpoint/2010/main" val="1648283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: Disaggregated RMT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917646" y="1681877"/>
            <a:ext cx="3056021" cy="3031958"/>
            <a:chOff x="9977016" y="2748677"/>
            <a:chExt cx="3056021" cy="3031958"/>
          </a:xfrm>
        </p:grpSpPr>
        <p:sp>
          <p:nvSpPr>
            <p:cNvPr id="5" name="Rounded Rectangle 4"/>
            <p:cNvSpPr/>
            <p:nvPr/>
          </p:nvSpPr>
          <p:spPr>
            <a:xfrm>
              <a:off x="10329746" y="3471746"/>
              <a:ext cx="892098" cy="591014"/>
            </a:xfrm>
            <a:prstGeom prst="roundRect">
              <a:avLst/>
            </a:prstGeom>
            <a:noFill/>
            <a:ln w="635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9977016" y="2748677"/>
              <a:ext cx="3056021" cy="3031958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85504" y="3572106"/>
              <a:ext cx="784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Match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809143" y="3568389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Action</a:t>
              </a:r>
              <a:endParaRPr lang="en-US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1304027" y="3765802"/>
              <a:ext cx="412596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11772327" y="3461308"/>
              <a:ext cx="892098" cy="591014"/>
            </a:xfrm>
            <a:prstGeom prst="roundRect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353081" y="1681877"/>
            <a:ext cx="3056021" cy="3031958"/>
            <a:chOff x="9977016" y="2748677"/>
            <a:chExt cx="3056021" cy="3031958"/>
          </a:xfrm>
        </p:grpSpPr>
        <p:sp>
          <p:nvSpPr>
            <p:cNvPr id="16" name="Rounded Rectangle 15"/>
            <p:cNvSpPr/>
            <p:nvPr/>
          </p:nvSpPr>
          <p:spPr>
            <a:xfrm>
              <a:off x="10329746" y="3471746"/>
              <a:ext cx="892098" cy="591014"/>
            </a:xfrm>
            <a:prstGeom prst="roundRect">
              <a:avLst/>
            </a:prstGeom>
            <a:noFill/>
            <a:ln w="635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9977016" y="2748677"/>
              <a:ext cx="3056021" cy="3031958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385504" y="3572106"/>
              <a:ext cx="784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Match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09143" y="3568389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Action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11304027" y="3765802"/>
              <a:ext cx="412596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ed Rectangle 21"/>
            <p:cNvSpPr/>
            <p:nvPr/>
          </p:nvSpPr>
          <p:spPr>
            <a:xfrm>
              <a:off x="11772327" y="3461308"/>
              <a:ext cx="892098" cy="591014"/>
            </a:xfrm>
            <a:prstGeom prst="roundRect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ounded Rectangle 26"/>
          <p:cNvSpPr/>
          <p:nvPr/>
        </p:nvSpPr>
        <p:spPr>
          <a:xfrm>
            <a:off x="523598" y="240494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170868" y="1681877"/>
            <a:ext cx="3056021" cy="303195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79356" y="250530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002995" y="250158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497879" y="269900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048549" y="5949911"/>
            <a:ext cx="145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SRAM/ TCAM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1966179" y="239450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825190" y="5857291"/>
            <a:ext cx="10593659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986126" y="3750529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545654" y="3750529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426598" y="3750529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226889" y="3197856"/>
            <a:ext cx="1126192" cy="0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409102" y="3197856"/>
            <a:ext cx="1508544" cy="0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672683" y="4733008"/>
            <a:ext cx="470" cy="675333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5973336" y="4740442"/>
            <a:ext cx="470" cy="675333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10575073" y="4714422"/>
            <a:ext cx="470" cy="675333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914400" y="5285678"/>
            <a:ext cx="9790771" cy="55756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981307" y="5341434"/>
            <a:ext cx="9712713" cy="47950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01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: Disaggregated RMT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917646" y="1681877"/>
            <a:ext cx="3056021" cy="3031958"/>
            <a:chOff x="9977016" y="2748677"/>
            <a:chExt cx="3056021" cy="3031958"/>
          </a:xfrm>
        </p:grpSpPr>
        <p:sp>
          <p:nvSpPr>
            <p:cNvPr id="5" name="Rounded Rectangle 4"/>
            <p:cNvSpPr/>
            <p:nvPr/>
          </p:nvSpPr>
          <p:spPr>
            <a:xfrm>
              <a:off x="10329746" y="3471746"/>
              <a:ext cx="892098" cy="591014"/>
            </a:xfrm>
            <a:prstGeom prst="roundRect">
              <a:avLst/>
            </a:prstGeom>
            <a:noFill/>
            <a:ln w="635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9977016" y="2748677"/>
              <a:ext cx="3056021" cy="3031958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85504" y="3572106"/>
              <a:ext cx="784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Match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809143" y="3568389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Action</a:t>
              </a:r>
              <a:endParaRPr lang="en-US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1304027" y="3765802"/>
              <a:ext cx="412596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11772327" y="3461308"/>
              <a:ext cx="892098" cy="591014"/>
            </a:xfrm>
            <a:prstGeom prst="roundRect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353081" y="1681877"/>
            <a:ext cx="3056021" cy="3031958"/>
            <a:chOff x="9977016" y="2748677"/>
            <a:chExt cx="3056021" cy="3031958"/>
          </a:xfrm>
        </p:grpSpPr>
        <p:sp>
          <p:nvSpPr>
            <p:cNvPr id="16" name="Rounded Rectangle 15"/>
            <p:cNvSpPr/>
            <p:nvPr/>
          </p:nvSpPr>
          <p:spPr>
            <a:xfrm>
              <a:off x="10329746" y="3471746"/>
              <a:ext cx="892098" cy="591014"/>
            </a:xfrm>
            <a:prstGeom prst="roundRect">
              <a:avLst/>
            </a:prstGeom>
            <a:noFill/>
            <a:ln w="635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9977016" y="2748677"/>
              <a:ext cx="3056021" cy="3031958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385504" y="3572106"/>
              <a:ext cx="784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Match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09143" y="3568389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Action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11304027" y="3765802"/>
              <a:ext cx="412596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ed Rectangle 21"/>
            <p:cNvSpPr/>
            <p:nvPr/>
          </p:nvSpPr>
          <p:spPr>
            <a:xfrm>
              <a:off x="11772327" y="3461308"/>
              <a:ext cx="892098" cy="591014"/>
            </a:xfrm>
            <a:prstGeom prst="roundRect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ounded Rectangle 26"/>
          <p:cNvSpPr/>
          <p:nvPr/>
        </p:nvSpPr>
        <p:spPr>
          <a:xfrm>
            <a:off x="523598" y="240494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170868" y="1681877"/>
            <a:ext cx="3056021" cy="303195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79356" y="250530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002995" y="250158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497879" y="269900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048549" y="5949911"/>
            <a:ext cx="145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SRAM/ TCAM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1966179" y="239450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825190" y="5857291"/>
            <a:ext cx="10593659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986126" y="3750529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545654" y="3750529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426598" y="3750529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226889" y="3197856"/>
            <a:ext cx="1126192" cy="0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409102" y="3197856"/>
            <a:ext cx="1508544" cy="0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672683" y="4733008"/>
            <a:ext cx="470" cy="675333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5973336" y="4740442"/>
            <a:ext cx="470" cy="675333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10575073" y="4714422"/>
            <a:ext cx="470" cy="675333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914400" y="5285678"/>
            <a:ext cx="9790771" cy="55756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981307" y="5341434"/>
            <a:ext cx="9712713" cy="47950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066800" y="5438078"/>
            <a:ext cx="9790771" cy="557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777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Worked out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634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to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Cyclic scheduling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832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ILP 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5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Result: table from papers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96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215</Words>
  <Application>Microsoft Macintosh PowerPoint</Application>
  <PresentationFormat>Widescreen</PresentationFormat>
  <Paragraphs>50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Gadugi</vt:lpstr>
      <vt:lpstr>Arial</vt:lpstr>
      <vt:lpstr>Office Theme</vt:lpstr>
      <vt:lpstr>dRMT: Disaggregated Programmable Switching</vt:lpstr>
      <vt:lpstr>Programmable Switches (e.g., RMT)</vt:lpstr>
      <vt:lpstr>Problems with aggregation</vt:lpstr>
      <vt:lpstr>dRMT: Disaggregated RMT</vt:lpstr>
      <vt:lpstr>dRMT: Disaggregated RMT</vt:lpstr>
      <vt:lpstr>Worked out example</vt:lpstr>
      <vt:lpstr>Compiling to dRMT</vt:lpstr>
      <vt:lpstr>ILP formulation</vt:lpstr>
      <vt:lpstr>Result: table from papers</vt:lpstr>
      <vt:lpstr>Results: performance cliffs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91</cp:revision>
  <dcterms:created xsi:type="dcterms:W3CDTF">2017-05-13T13:11:05Z</dcterms:created>
  <dcterms:modified xsi:type="dcterms:W3CDTF">2017-05-13T15:08:41Z</dcterms:modified>
</cp:coreProperties>
</file>