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89" r:id="rId17"/>
    <p:sldId id="270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0" r:id="rId28"/>
    <p:sldId id="316" r:id="rId29"/>
    <p:sldId id="317" r:id="rId30"/>
    <p:sldId id="265" r:id="rId31"/>
    <p:sldId id="263" r:id="rId32"/>
    <p:sldId id="300" r:id="rId33"/>
    <p:sldId id="274" r:id="rId34"/>
    <p:sldId id="285" r:id="rId35"/>
    <p:sldId id="299" r:id="rId36"/>
    <p:sldId id="288" r:id="rId37"/>
    <p:sldId id="273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3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058128"/>
        <c:axId val="232008672"/>
      </c:lineChart>
      <c:catAx>
        <c:axId val="142058128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232008672"/>
        <c:crosses val="autoZero"/>
        <c:auto val="1"/>
        <c:lblAlgn val="ctr"/>
        <c:lblOffset val="100"/>
        <c:noMultiLvlLbl val="0"/>
      </c:catAx>
      <c:valAx>
        <c:axId val="23200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4205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</a:t>
            </a:r>
            <a:r>
              <a:rPr lang="en-US" sz="3500" dirty="0" smtClean="0"/>
              <a:t>Allocate logical </a:t>
            </a:r>
            <a:r>
              <a:rPr lang="en-US" sz="3500" dirty="0" smtClean="0"/>
              <a:t>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</a:t>
            </a:r>
            <a:r>
              <a:rPr lang="en-US" sz="3500" dirty="0" smtClean="0"/>
              <a:t>respecting dependency and resource constraints</a:t>
            </a:r>
            <a:endParaRPr lang="en-US" sz="3500" dirty="0" smtClean="0"/>
          </a:p>
          <a:p>
            <a:endParaRPr lang="en-US" dirty="0"/>
          </a:p>
          <a:p>
            <a:r>
              <a:rPr lang="en-US" sz="3200" dirty="0" smtClean="0"/>
              <a:t>This is </a:t>
            </a:r>
            <a:r>
              <a:rPr lang="en-US" sz="3200" dirty="0" smtClean="0"/>
              <a:t>a joint optimization problem.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round-robin schedules, allocation </a:t>
            </a:r>
            <a:r>
              <a:rPr lang="en-US" dirty="0" smtClean="0"/>
              <a:t>and scheduling </a:t>
            </a:r>
            <a:r>
              <a:rPr lang="en-US" dirty="0" smtClean="0"/>
              <a:t>are independen</a:t>
            </a:r>
            <a:r>
              <a:rPr lang="en-US" dirty="0" smtClean="0"/>
              <a:t>t</a:t>
            </a:r>
          </a:p>
          <a:p>
            <a:pPr lvl="1"/>
            <a:r>
              <a:rPr lang="en-US" dirty="0"/>
              <a:t>Memory allocation is essentially bin packing; focus on compute </a:t>
            </a:r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generate up </a:t>
            </a:r>
            <a:r>
              <a:rPr lang="en-US" sz="3000" dirty="0">
                <a:solidFill>
                  <a:srgbClr val="0231FF"/>
                </a:solidFill>
              </a:rPr>
              <a:t>to M b-bit-width </a:t>
            </a:r>
            <a:r>
              <a:rPr lang="en-US" sz="3000" dirty="0">
                <a:solidFill>
                  <a:srgbClr val="0231FF"/>
                </a:solidFill>
              </a:rPr>
              <a:t>keys to </a:t>
            </a:r>
            <a:r>
              <a:rPr lang="en-US" sz="3000" dirty="0">
                <a:solidFill>
                  <a:srgbClr val="0231FF"/>
                </a:solidFill>
              </a:rPr>
              <a:t>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</a:t>
            </a:r>
            <a:r>
              <a:rPr lang="en-US" dirty="0" smtClean="0"/>
              <a:t>dependencies </a:t>
            </a:r>
            <a:r>
              <a:rPr lang="en-US" dirty="0" smtClean="0"/>
              <a:t>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</a:t>
            </a:r>
            <a:r>
              <a:rPr lang="en-US" dirty="0" smtClean="0"/>
              <a:t>formulation of scheduling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</a:t>
                </a:r>
                <a:r>
                  <a:rPr lang="en-US" dirty="0" smtClean="0"/>
                  <a:t>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Create </a:t>
                </a:r>
                <a:r>
                  <a:rPr lang="en-US" dirty="0" smtClean="0"/>
                  <a:t>a </a:t>
                </a:r>
                <a:r>
                  <a:rPr lang="en-US" dirty="0" smtClean="0"/>
                  <a:t>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</a:t>
                </a:r>
                <a:r>
                  <a:rPr lang="en-US" dirty="0" smtClean="0"/>
                  <a:t>each </a:t>
                </a:r>
                <a:r>
                  <a:rPr lang="en-US" dirty="0" smtClean="0"/>
                  <a:t>operation </a:t>
                </a:r>
                <a:r>
                  <a:rPr lang="en-US" dirty="0" smtClean="0"/>
                  <a:t>op</a:t>
                </a:r>
                <a:r>
                  <a:rPr lang="en-US" dirty="0" smtClean="0"/>
                  <a:t> </a:t>
                </a:r>
                <a:r>
                  <a:rPr lang="en-US" dirty="0" smtClean="0"/>
                  <a:t>to sector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</a:t>
                </a:r>
                <a:r>
                  <a:rPr lang="en-US" dirty="0" smtClean="0"/>
                  <a:t>resource limits on all operations within a </a:t>
                </a:r>
                <a:r>
                  <a:rPr lang="en-US" dirty="0" smtClean="0"/>
                  <a:t>sector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dirty="0" smtClean="0">
                            <a:solidFill>
                              <a:schemeClr val="tx1"/>
                            </a:solidFill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*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*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</a:t>
                </a:r>
                <a:r>
                  <a:rPr lang="en-US" sz="3000" dirty="0">
                    <a:solidFill>
                      <a:srgbClr val="0231FF"/>
                    </a:solidFill>
                  </a:rPr>
                  <a:t>+</a:t>
                </a:r>
                <a:r>
                  <a:rPr lang="en-US" sz="3000" dirty="0">
                    <a:solidFill>
                      <a:srgbClr val="0231FF"/>
                    </a:solidFill>
                  </a:rPr>
                  <a:t>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</a:t>
                </a:r>
                <a:r>
                  <a:rPr lang="en-US" sz="3000" dirty="0">
                    <a:solidFill>
                      <a:srgbClr val="0231FF"/>
                    </a:solidFill>
                  </a:rPr>
                  <a:t>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*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>
                    <a:solidFill>
                      <a:srgbClr val="0231FF"/>
                    </a:solidFill>
                  </a:rPr>
                  <a:t>violated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6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</a:t>
            </a:r>
            <a:r>
              <a:rPr lang="en-US" dirty="0" smtClean="0"/>
              <a:t>hardware </a:t>
            </a:r>
            <a:r>
              <a:rPr lang="en-US" dirty="0" smtClean="0"/>
              <a:t>relative to</a:t>
            </a:r>
            <a:r>
              <a:rPr lang="en-US" dirty="0" smtClean="0"/>
              <a:t> </a:t>
            </a:r>
            <a:r>
              <a:rPr lang="en-US" dirty="0" smtClean="0"/>
              <a:t>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</a:t>
            </a:r>
            <a:r>
              <a:rPr lang="en-US" dirty="0" smtClean="0"/>
              <a:t>switch.p4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</a:t>
            </a:r>
            <a:r>
              <a:rPr lang="en-US" dirty="0" smtClean="0"/>
              <a:t>in 16 nm excluding </a:t>
            </a:r>
            <a:r>
              <a:rPr lang="en-US" dirty="0" smtClean="0"/>
              <a:t>wires and </a:t>
            </a:r>
            <a:r>
              <a:rPr lang="en-US" dirty="0" smtClean="0"/>
              <a:t>memory</a:t>
            </a:r>
            <a:endParaRPr lang="en-US" dirty="0" smtClean="0"/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  <a:p>
            <a:r>
              <a:rPr lang="en-US" dirty="0" smtClean="0"/>
              <a:t>Tentative</a:t>
            </a:r>
            <a:r>
              <a:rPr lang="en-US" dirty="0" smtClean="0"/>
              <a:t> </a:t>
            </a:r>
            <a:r>
              <a:rPr lang="en-US" dirty="0" smtClean="0"/>
              <a:t>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2156</Words>
  <Application>Microsoft Macintosh PowerPoint</Application>
  <PresentationFormat>Widescreen</PresentationFormat>
  <Paragraphs>838</Paragraphs>
  <Slides>38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Enforcing periodic resource constraints</vt:lpstr>
      <vt:lpstr>Evaluation: Key questions</vt:lpstr>
      <vt:lpstr>Results: switch.p4 on RMT and dRMT</vt:lpstr>
      <vt:lpstr>dRMT eliminates performance cliffs</vt:lpstr>
      <vt:lpstr>Hardware design for dRMT</vt:lpstr>
      <vt:lpstr>Differences in hardware relative to RMT</vt:lpstr>
      <vt:lpstr>Crossbar analysis</vt:lpstr>
      <vt:lpstr>Crossbar designs</vt:lpstr>
      <vt:lpstr>Hardware costs</vt:lpstr>
      <vt:lpstr>Ongoing and future work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810</cp:revision>
  <dcterms:created xsi:type="dcterms:W3CDTF">2017-05-13T13:11:05Z</dcterms:created>
  <dcterms:modified xsi:type="dcterms:W3CDTF">2017-05-17T15:08:01Z</dcterms:modified>
</cp:coreProperties>
</file>