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301" r:id="rId2"/>
    <p:sldId id="302" r:id="rId3"/>
    <p:sldId id="359" r:id="rId4"/>
    <p:sldId id="360" r:id="rId5"/>
    <p:sldId id="361" r:id="rId6"/>
    <p:sldId id="362" r:id="rId7"/>
    <p:sldId id="363" r:id="rId8"/>
    <p:sldId id="364" r:id="rId9"/>
    <p:sldId id="303" r:id="rId10"/>
    <p:sldId id="306" r:id="rId11"/>
    <p:sldId id="313" r:id="rId12"/>
    <p:sldId id="367" r:id="rId13"/>
    <p:sldId id="349" r:id="rId14"/>
    <p:sldId id="356" r:id="rId15"/>
    <p:sldId id="319" r:id="rId16"/>
    <p:sldId id="371" r:id="rId17"/>
    <p:sldId id="370" r:id="rId18"/>
    <p:sldId id="372" r:id="rId19"/>
    <p:sldId id="369" r:id="rId20"/>
    <p:sldId id="325" r:id="rId21"/>
    <p:sldId id="373" r:id="rId22"/>
    <p:sldId id="377" r:id="rId23"/>
    <p:sldId id="378" r:id="rId24"/>
    <p:sldId id="379" r:id="rId25"/>
    <p:sldId id="380" r:id="rId26"/>
    <p:sldId id="381" r:id="rId27"/>
    <p:sldId id="353" r:id="rId28"/>
    <p:sldId id="355" r:id="rId29"/>
    <p:sldId id="343" r:id="rId30"/>
    <p:sldId id="346" r:id="rId31"/>
    <p:sldId id="350" r:id="rId32"/>
    <p:sldId id="375" r:id="rId33"/>
    <p:sldId id="376" r:id="rId34"/>
    <p:sldId id="368" r:id="rId35"/>
    <p:sldId id="365" r:id="rId36"/>
    <p:sldId id="351" r:id="rId37"/>
    <p:sldId id="352" r:id="rId38"/>
    <p:sldId id="338" r:id="rId39"/>
    <p:sldId id="316" r:id="rId40"/>
    <p:sldId id="35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DB4657"/>
    <a:srgbClr val="FFFC00"/>
    <a:srgbClr val="00FDFF"/>
    <a:srgbClr val="00FA00"/>
    <a:srgbClr val="FF9300"/>
    <a:srgbClr val="942092"/>
    <a:srgbClr val="FF7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98"/>
    <p:restoredTop sz="79939"/>
  </p:normalViewPr>
  <p:slideViewPr>
    <p:cSldViewPr snapToGrid="0" snapToObjects="1" showGuides="1">
      <p:cViewPr>
        <p:scale>
          <a:sx n="75" d="100"/>
          <a:sy n="75" d="100"/>
        </p:scale>
        <p:origin x="95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anirudh/drmt_talk/cliff_char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localhost//Users/jafinger/Documents/npu-ideas/disaggregated-programmable-switching/area-power-estimates/fraction-of-tables-by-max-primitive-actio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ln w="63500" cap="rnd">
              <a:solidFill>
                <a:srgbClr val="0432FF"/>
              </a:solidFill>
              <a:round/>
            </a:ln>
            <a:effectLst/>
          </c:spPr>
          <c:marker>
            <c:symbol val="x"/>
            <c:size val="12"/>
            <c:spPr>
              <a:solidFill>
                <a:srgbClr val="0432FF"/>
              </a:solidFill>
              <a:ln w="9525">
                <a:solidFill>
                  <a:srgbClr val="0432FF"/>
                </a:solidFill>
              </a:ln>
              <a:effectLst/>
            </c:spPr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2.0</c:v>
                </c:pt>
                <c:pt idx="4">
                  <c:v>3.0</c:v>
                </c:pt>
                <c:pt idx="5">
                  <c:v>3.0</c:v>
                </c:pt>
                <c:pt idx="6">
                  <c:v>4.0</c:v>
                </c:pt>
                <c:pt idx="7">
                  <c:v>4.0</c:v>
                </c:pt>
                <c:pt idx="8">
                  <c:v>5.0</c:v>
                </c:pt>
                <c:pt idx="9">
                  <c:v>5.0</c:v>
                </c:pt>
                <c:pt idx="10">
                  <c:v>6.0</c:v>
                </c:pt>
                <c:pt idx="11">
                  <c:v>6.0</c:v>
                </c:pt>
                <c:pt idx="12">
                  <c:v>7.0</c:v>
                </c:pt>
                <c:pt idx="13">
                  <c:v>7.0</c:v>
                </c:pt>
                <c:pt idx="14">
                  <c:v>8.0</c:v>
                </c:pt>
                <c:pt idx="15">
                  <c:v>8.0</c:v>
                </c:pt>
                <c:pt idx="16">
                  <c:v>9.0</c:v>
                </c:pt>
                <c:pt idx="17">
                  <c:v>9.0</c:v>
                </c:pt>
                <c:pt idx="18">
                  <c:v>10.0</c:v>
                </c:pt>
                <c:pt idx="19">
                  <c:v>10.0</c:v>
                </c:pt>
                <c:pt idx="20">
                  <c:v>11.0</c:v>
                </c:pt>
                <c:pt idx="21">
                  <c:v>11.0</c:v>
                </c:pt>
                <c:pt idx="22">
                  <c:v>12.0</c:v>
                </c:pt>
                <c:pt idx="23">
                  <c:v>12.0</c:v>
                </c:pt>
                <c:pt idx="24">
                  <c:v>13.0</c:v>
                </c:pt>
                <c:pt idx="25">
                  <c:v>13.0</c:v>
                </c:pt>
                <c:pt idx="26">
                  <c:v>14.0</c:v>
                </c:pt>
                <c:pt idx="27">
                  <c:v>14.0</c:v>
                </c:pt>
                <c:pt idx="28">
                  <c:v>15.0</c:v>
                </c:pt>
                <c:pt idx="29">
                  <c:v>15.0</c:v>
                </c:pt>
              </c:numCache>
            </c:numRef>
          </c:xVal>
          <c:yVal>
            <c:numRef>
              <c:f>Sheet1!$B$2:$B$32</c:f>
              <c:numCache>
                <c:formatCode>0.00</c:formatCode>
                <c:ptCount val="31"/>
                <c:pt idx="0">
                  <c:v>0.08</c:v>
                </c:pt>
                <c:pt idx="1">
                  <c:v>0.0833333333333333</c:v>
                </c:pt>
                <c:pt idx="2">
                  <c:v>0.0833333333333333</c:v>
                </c:pt>
                <c:pt idx="3">
                  <c:v>0.166666666666667</c:v>
                </c:pt>
                <c:pt idx="4">
                  <c:v>0.166666666666667</c:v>
                </c:pt>
                <c:pt idx="5">
                  <c:v>0.25</c:v>
                </c:pt>
                <c:pt idx="6">
                  <c:v>0.25</c:v>
                </c:pt>
                <c:pt idx="7">
                  <c:v>0.33</c:v>
                </c:pt>
                <c:pt idx="8">
                  <c:v>0.33</c:v>
                </c:pt>
                <c:pt idx="9">
                  <c:v>0.33</c:v>
                </c:pt>
                <c:pt idx="10">
                  <c:v>0.33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  <c:pt idx="20">
                  <c:v>0.5</c:v>
                </c:pt>
                <c:pt idx="21">
                  <c:v>0.5</c:v>
                </c:pt>
                <c:pt idx="22">
                  <c:v>0.5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dRMT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triangle"/>
            <c:size val="12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Sheet1!$C$2:$C$32</c:f>
              <c:numCache>
                <c:formatCode>0.00</c:formatCode>
                <c:ptCount val="31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</c:numCache>
            </c:numRef>
          </c:xVal>
          <c:yVal>
            <c:numRef>
              <c:f>Sheet1!$D$2:$D$32</c:f>
              <c:numCache>
                <c:formatCode>0.00</c:formatCode>
                <c:ptCount val="31"/>
                <c:pt idx="0">
                  <c:v>0.14</c:v>
                </c:pt>
                <c:pt idx="1">
                  <c:v>0.29</c:v>
                </c:pt>
                <c:pt idx="2">
                  <c:v>0.43</c:v>
                </c:pt>
                <c:pt idx="3">
                  <c:v>0.57</c:v>
                </c:pt>
                <c:pt idx="4">
                  <c:v>0.71</c:v>
                </c:pt>
                <c:pt idx="5">
                  <c:v>0.86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2510208"/>
        <c:axId val="1434004864"/>
      </c:scatterChart>
      <c:valAx>
        <c:axId val="150251020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>
                    <a:solidFill>
                      <a:schemeClr val="tx1"/>
                    </a:solidFill>
                  </a:rPr>
                  <a:t>Processors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4004864"/>
        <c:crosses val="autoZero"/>
        <c:crossBetween val="midCat"/>
      </c:valAx>
      <c:valAx>
        <c:axId val="143400486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1" dirty="0" err="1" smtClean="0">
                    <a:solidFill>
                      <a:schemeClr val="tx1"/>
                    </a:solidFill>
                  </a:rPr>
                  <a:t>Pkts</a:t>
                </a:r>
                <a:endParaRPr lang="en-US" sz="2800" b="1" dirty="0">
                  <a:solidFill>
                    <a:schemeClr val="tx1"/>
                  </a:solidFill>
                </a:endParaRPr>
              </a:p>
              <a:p>
                <a:pPr>
                  <a:defRPr sz="2800" b="1"/>
                </a:pPr>
                <a:r>
                  <a:rPr lang="en-US" sz="2800" b="1" dirty="0" smtClean="0">
                    <a:solidFill>
                      <a:schemeClr val="tx1"/>
                    </a:solidFill>
                  </a:rPr>
                  <a:t>/cycle</a:t>
                </a:r>
                <a:endParaRPr lang="en-US" sz="2800" b="1" dirty="0">
                  <a:solidFill>
                    <a:schemeClr val="tx1"/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25102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2177087874919"/>
          <c:y val="0.475082682227017"/>
          <c:w val="0.193622198231932"/>
          <c:h val="0.09215442783308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solidFill>
              <a:srgbClr val="0432FF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16.0</c:v>
                </c:pt>
                <c:pt idx="1">
                  <c:v>24.0</c:v>
                </c:pt>
                <c:pt idx="2">
                  <c:v>32.0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19.9</c:v>
                </c:pt>
                <c:pt idx="1">
                  <c:v>29.9</c:v>
                </c:pt>
                <c:pt idx="2">
                  <c:v>39.8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dRMT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accent2">
                  <a:alpha val="70000"/>
                </a:schemeClr>
              </a:solidFill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16.0</c:v>
                </c:pt>
                <c:pt idx="1">
                  <c:v>24.0</c:v>
                </c:pt>
                <c:pt idx="2">
                  <c:v>32.0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22.7</c:v>
                </c:pt>
                <c:pt idx="1">
                  <c:v>34.1</c:v>
                </c:pt>
                <c:pt idx="2">
                  <c:v>45.5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92499840"/>
        <c:axId val="1214868848"/>
      </c:barChart>
      <c:catAx>
        <c:axId val="1592499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Processors/Stages</a:t>
                </a:r>
                <a:endParaRPr lang="en-US" b="1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868848"/>
        <c:crosses val="autoZero"/>
        <c:auto val="1"/>
        <c:lblAlgn val="ctr"/>
        <c:lblOffset val="100"/>
        <c:noMultiLvlLbl val="0"/>
      </c:catAx>
      <c:valAx>
        <c:axId val="1214868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Area in mm</a:t>
                </a:r>
                <a:r>
                  <a:rPr lang="en-US" b="1" baseline="30000" dirty="0" smtClean="0">
                    <a:solidFill>
                      <a:schemeClr val="tx1"/>
                    </a:solidFill>
                  </a:rPr>
                  <a:t>2</a:t>
                </a:r>
                <a:endParaRPr lang="en-US" b="1" baseline="300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2499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Distribution</a:t>
            </a:r>
            <a:r>
              <a:rPr lang="en-US" baseline="0" dirty="0" smtClean="0"/>
              <a:t> of number of packet fields in switch.p4 actions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4"/>
          <c:order val="0"/>
          <c:tx>
            <c:v>Number of primitive actions to execute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Sheet1!$A$6:$A$20</c:f>
              <c:numCache>
                <c:formatCode>General</c:formatCode>
                <c:ptCount val="1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10.0</c:v>
                </c:pt>
                <c:pt idx="10">
                  <c:v>14.0</c:v>
                </c:pt>
                <c:pt idx="11">
                  <c:v>18.0</c:v>
                </c:pt>
                <c:pt idx="12">
                  <c:v>21.0</c:v>
                </c:pt>
                <c:pt idx="13">
                  <c:v>25.0</c:v>
                </c:pt>
                <c:pt idx="14">
                  <c:v>29.0</c:v>
                </c:pt>
              </c:numCache>
            </c:numRef>
          </c:cat>
          <c:val>
            <c:numRef>
              <c:f>Sheet1!$E$6:$E$20</c:f>
              <c:numCache>
                <c:formatCode>0.00%</c:formatCode>
                <c:ptCount val="15"/>
                <c:pt idx="0">
                  <c:v>0.0564516129032258</c:v>
                </c:pt>
                <c:pt idx="1">
                  <c:v>0.258064516129032</c:v>
                </c:pt>
                <c:pt idx="2">
                  <c:v>0.169354838709677</c:v>
                </c:pt>
                <c:pt idx="3">
                  <c:v>0.153225806451613</c:v>
                </c:pt>
                <c:pt idx="4">
                  <c:v>0.104838709677419</c:v>
                </c:pt>
                <c:pt idx="5">
                  <c:v>0.0241935483870968</c:v>
                </c:pt>
                <c:pt idx="6">
                  <c:v>0.032258064516129</c:v>
                </c:pt>
                <c:pt idx="7">
                  <c:v>0.0564516129032258</c:v>
                </c:pt>
                <c:pt idx="8">
                  <c:v>0.0564516129032258</c:v>
                </c:pt>
                <c:pt idx="9">
                  <c:v>0.0403225806451613</c:v>
                </c:pt>
                <c:pt idx="10">
                  <c:v>0.00806451612903226</c:v>
                </c:pt>
                <c:pt idx="11">
                  <c:v>0.0161290322580645</c:v>
                </c:pt>
                <c:pt idx="12">
                  <c:v>0.00806451612903226</c:v>
                </c:pt>
                <c:pt idx="13">
                  <c:v>0.00806451612903226</c:v>
                </c:pt>
                <c:pt idx="14">
                  <c:v>0.00806451612903226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91516336"/>
        <c:axId val="1592251264"/>
      </c:barChart>
      <c:catAx>
        <c:axId val="1591516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2251264"/>
        <c:crosses val="autoZero"/>
        <c:auto val="1"/>
        <c:lblAlgn val="ctr"/>
        <c:lblOffset val="100"/>
        <c:noMultiLvlLbl val="0"/>
      </c:catAx>
      <c:valAx>
        <c:axId val="1592251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Fraction of tables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1516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8/17/17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figure</a:t>
            </a:r>
            <a:r>
              <a:rPr lang="en-US" baseline="0" dirty="0" smtClean="0"/>
              <a:t> for each.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76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Spend some time clearly figuring out what to say on this slide. Try and finish up this slide by minute 10.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is first point non-trivial?:</a:t>
            </a:r>
            <a:r>
              <a:rPr lang="en-US" baseline="0" dirty="0" smtClean="0"/>
              <a:t> </a:t>
            </a:r>
            <a:r>
              <a:rPr lang="en-US" dirty="0" smtClean="0"/>
              <a:t>Contention at processors and memories.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is second point non-trivial?: Mileage may vary depending on the actual program.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/>
              <a:t>Why is third point non-trivial?:</a:t>
            </a:r>
            <a:r>
              <a:rPr lang="en-US" sz="600" baseline="0" dirty="0" smtClean="0"/>
              <a:t> Crossbar needs to span a large spatial extent (wiring complexity and area overheads). </a:t>
            </a:r>
            <a:r>
              <a:rPr lang="en-US" sz="600" baseline="0" dirty="0" err="1" smtClean="0"/>
              <a:t>dRMT</a:t>
            </a:r>
            <a:r>
              <a:rPr lang="en-US" sz="600" baseline="0" dirty="0" smtClean="0"/>
              <a:t> processors are run-to-completion and store all operations for a packet instead of an RMT stage.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Stuff to say:</a:t>
            </a:r>
          </a:p>
          <a:p>
            <a:r>
              <a:rPr lang="en-US" dirty="0" smtClean="0"/>
              <a:t>1. We designed hardware for</a:t>
            </a:r>
            <a:r>
              <a:rPr lang="en-US" baseline="0" dirty="0" smtClean="0"/>
              <a:t> </a:t>
            </a:r>
            <a:r>
              <a:rPr lang="en-US" dirty="0" smtClean="0"/>
              <a:t>the </a:t>
            </a:r>
            <a:r>
              <a:rPr lang="en-US" dirty="0" err="1" smtClean="0"/>
              <a:t>processor+crossbar</a:t>
            </a:r>
            <a:r>
              <a:rPr lang="en-US" baseline="0" dirty="0" smtClean="0"/>
              <a:t>. We evaluated whether it meets timing and what its area is through synthesis experiments.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</a:t>
            </a:r>
            <a:r>
              <a:rPr lang="en-US" baseline="0" dirty="0" smtClean="0"/>
              <a:t> points to stress: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 can formally show that the throughput of a program on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 is at least as good as that of RMT, </a:t>
            </a:r>
            <a:r>
              <a:rPr lang="en-US" baseline="0" smtClean="0"/>
              <a:t>when normalized to have the same </a:t>
            </a:r>
            <a:r>
              <a:rPr lang="en-US" baseline="0" dirty="0" smtClean="0"/>
              <a:t>number of hardware resources.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We’ll focus on some of these results through the rest of the talk.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25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2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too much text.</a:t>
            </a:r>
          </a:p>
          <a:p>
            <a:r>
              <a:rPr lang="en-US" baseline="0" dirty="0" smtClean="0"/>
              <a:t>Explain why RMT couples the two problems.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Say that table placement is handled by</a:t>
            </a:r>
            <a:r>
              <a:rPr lang="en-US" baseline="0" dirty="0" smtClean="0"/>
              <a:t> prior work by Jose et al.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Say that we focus on processor scheduling here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Decouples</a:t>
            </a:r>
            <a:r>
              <a:rPr lang="en-US" baseline="0" dirty="0" smtClean="0"/>
              <a:t> them in the sense that you can solve them independently and put them together and the solution will: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Work for the joint problem.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No better than any other solution for the joint problem (</a:t>
            </a:r>
            <a:r>
              <a:rPr lang="en-US" baseline="0" smtClean="0"/>
              <a:t>the non-trivial part).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61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Come up with a better </a:t>
            </a:r>
            <a:r>
              <a:rPr lang="en-US" baseline="0" smtClean="0"/>
              <a:t>DAG (M1 </a:t>
            </a:r>
            <a:r>
              <a:rPr lang="en-US" baseline="0" dirty="0" smtClean="0"/>
              <a:t>and A1 can be scheduled in the same </a:t>
            </a:r>
            <a:r>
              <a:rPr lang="en-US" baseline="0" smtClean="0"/>
              <a:t>clock cycle).</a:t>
            </a:r>
            <a:endParaRPr lang="en-US" baseline="0" dirty="0" smtClean="0"/>
          </a:p>
          <a:p>
            <a:r>
              <a:rPr lang="en-US" baseline="0" dirty="0" smtClean="0"/>
              <a:t>Two main aspects: correctness based on program dependencies, resource constraints based on processors.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34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24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43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71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36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1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538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example, we introduced a no-op, but that’s a greedy way of solving it. If we want the optimal schedule, need to solve an ILP.</a:t>
            </a:r>
          </a:p>
          <a:p>
            <a:r>
              <a:rPr lang="en-US" baseline="0" dirty="0" smtClean="0"/>
              <a:t>Packet that arrived this scheduling period, 1 period in the past, 2 in the past, and so 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Show the line wrapping around the circle.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45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0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618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458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TODO: Maybe add a figure for random program.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Emphasize: Our gains are quite significant. Switch.p4 is optimized for RMT. We give switch.p4 the benefit of full memory disaggregation.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17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574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decent figure</a:t>
            </a:r>
          </a:p>
          <a:p>
            <a:r>
              <a:rPr lang="en-US" dirty="0" smtClean="0"/>
              <a:t>Make the segment crossbar a more prominent</a:t>
            </a:r>
            <a:r>
              <a:rPr lang="en-US" baseline="0" dirty="0" smtClean="0"/>
              <a:t> contribution</a:t>
            </a:r>
          </a:p>
          <a:p>
            <a:r>
              <a:rPr lang="en-US" baseline="0" dirty="0" smtClean="0"/>
              <a:t>Don</a:t>
            </a:r>
            <a:r>
              <a:rPr lang="uk-UA" baseline="0" dirty="0" smtClean="0"/>
              <a:t>’</a:t>
            </a:r>
            <a:r>
              <a:rPr lang="en-US" baseline="0" dirty="0" smtClean="0"/>
              <a:t>t present all three as equally worthy choices</a:t>
            </a:r>
          </a:p>
          <a:p>
            <a:r>
              <a:rPr lang="en-US" baseline="0" dirty="0" smtClean="0"/>
              <a:t>Multiple keys under a cluster: explain</a:t>
            </a:r>
          </a:p>
          <a:p>
            <a:r>
              <a:rPr lang="en-US" baseline="0" dirty="0" smtClean="0"/>
              <a:t>Make it clear what was clever about us creating this design.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Sub-sub-sub bullets are super-super-superfluous</a:t>
            </a:r>
          </a:p>
          <a:p>
            <a:r>
              <a:rPr lang="en-US" baseline="0" dirty="0" smtClean="0"/>
              <a:t>Add a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Say that we did a manual place and route for the segment crossbar.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707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</a:t>
            </a:r>
            <a:r>
              <a:rPr lang="en-US" baseline="0" dirty="0" smtClean="0"/>
              <a:t> that the area is mostly dominated by IO and memories.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86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Say our contribution is the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 architecture itself.</a:t>
            </a:r>
          </a:p>
          <a:p>
            <a:r>
              <a:rPr lang="en-US" baseline="0" dirty="0" smtClean="0"/>
              <a:t>TODO: Is there a figure that’s appropriate to this slide?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687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</a:p>
          <a:p>
            <a:r>
              <a:rPr lang="en-US" baseline="0" dirty="0" smtClean="0"/>
              <a:t>198 in red is distracting.</a:t>
            </a:r>
          </a:p>
          <a:p>
            <a:r>
              <a:rPr lang="en-US" baseline="0" dirty="0" smtClean="0"/>
              <a:t>Explain briefly what switch.p4 is.</a:t>
            </a:r>
          </a:p>
          <a:p>
            <a:r>
              <a:rPr lang="en-US" baseline="0" dirty="0" smtClean="0"/>
              <a:t>Explain why </a:t>
            </a:r>
            <a:r>
              <a:rPr lang="en-US" baseline="0" dirty="0" err="1" smtClean="0"/>
              <a:t>ingress+egress</a:t>
            </a:r>
            <a:r>
              <a:rPr lang="en-US" baseline="0" dirty="0" smtClean="0"/>
              <a:t> is not the same as combined.</a:t>
            </a:r>
          </a:p>
          <a:p>
            <a:r>
              <a:rPr lang="en-US" baseline="0" dirty="0" smtClean="0"/>
              <a:t>Explain why combined is not a huge win.</a:t>
            </a:r>
          </a:p>
          <a:p>
            <a:r>
              <a:rPr lang="en-US" baseline="0" dirty="0" smtClean="0"/>
              <a:t>The results seem comparable, not better for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956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</a:p>
          <a:p>
            <a:r>
              <a:rPr lang="en-US" baseline="0" dirty="0" smtClean="0"/>
              <a:t>198 in red is distracting.</a:t>
            </a:r>
          </a:p>
          <a:p>
            <a:r>
              <a:rPr lang="en-US" baseline="0" dirty="0" smtClean="0"/>
              <a:t>Explain briefly what switch.p4 is.</a:t>
            </a:r>
          </a:p>
          <a:p>
            <a:r>
              <a:rPr lang="en-US" baseline="0" dirty="0" smtClean="0"/>
              <a:t>Explain why </a:t>
            </a:r>
            <a:r>
              <a:rPr lang="en-US" baseline="0" dirty="0" err="1" smtClean="0"/>
              <a:t>ingress+egress</a:t>
            </a:r>
            <a:r>
              <a:rPr lang="en-US" baseline="0" dirty="0" smtClean="0"/>
              <a:t> is not the same as combined.</a:t>
            </a:r>
          </a:p>
          <a:p>
            <a:r>
              <a:rPr lang="en-US" baseline="0" dirty="0" smtClean="0"/>
              <a:t>Explain why combined is not a huge win.</a:t>
            </a:r>
          </a:p>
          <a:p>
            <a:r>
              <a:rPr lang="en-US" baseline="0" dirty="0" smtClean="0"/>
              <a:t>The results seem comparable, not better for </a:t>
            </a:r>
            <a:r>
              <a:rPr lang="en-US" baseline="0" dirty="0" err="1" smtClean="0"/>
              <a:t>dRMT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338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Change this into compiler overview and add a overview diagram P4-&gt;DAG-&gt;Packet</a:t>
            </a:r>
            <a:r>
              <a:rPr lang="en-US" baseline="0" dirty="0" smtClean="0"/>
              <a:t> Scheduling.</a:t>
            </a:r>
            <a:r>
              <a:rPr lang="en-US" dirty="0" smtClean="0"/>
              <a:t> Also simplify</a:t>
            </a:r>
            <a:r>
              <a:rPr lang="en-US" baseline="0" dirty="0" smtClean="0"/>
              <a:t> constraints. Maybe show constraints in the overview diagram.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Bring back diagram of the processor to explain</a:t>
            </a:r>
          </a:p>
          <a:p>
            <a:r>
              <a:rPr lang="en-US" dirty="0" smtClean="0"/>
              <a:t>IPC went by too fast. Need to introduce it so that people are not lost. Maybe</a:t>
            </a:r>
            <a:r>
              <a:rPr lang="en-US" baseline="0" dirty="0" smtClean="0"/>
              <a:t> just call it packet concurrency?</a:t>
            </a:r>
          </a:p>
          <a:p>
            <a:r>
              <a:rPr lang="en-US" baseline="0" dirty="0" smtClean="0"/>
              <a:t>Multi-processor design can lead to reordering. Useful to mention this is not a problem up front because everything has the same latency.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much redundancy in the second bullet</a:t>
            </a:r>
          </a:p>
          <a:p>
            <a:r>
              <a:rPr lang="en-US" baseline="0" dirty="0" smtClean="0"/>
              <a:t>TODO: More animations 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Too many details</a:t>
            </a:r>
          </a:p>
          <a:p>
            <a:r>
              <a:rPr lang="en-US" baseline="0" dirty="0" smtClean="0"/>
              <a:t>It wasn’t clear what a key was.</a:t>
            </a:r>
          </a:p>
          <a:p>
            <a:r>
              <a:rPr lang="en-US" baseline="0" dirty="0" smtClean="0"/>
              <a:t>Too many details.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Simplify number of constraints.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436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This leads into the compiler.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Toy example very loosely inspired by L2-L3 with Multicast.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Might be too detailed.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part was not very interesting here.</a:t>
            </a:r>
          </a:p>
          <a:p>
            <a:r>
              <a:rPr lang="en-US" baseline="0" dirty="0" smtClean="0"/>
              <a:t>Didn’t get the high-level problem in slide 15. Make it very clear what proc. Scheduling was on slide 15.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Say that you go from P4-&gt;Operation dependency graph -&gt; ILP (and then you could say that the P4-&gt;ODG transformation is not shown).</a:t>
            </a:r>
          </a:p>
          <a:p>
            <a:r>
              <a:rPr lang="en-US" baseline="0" dirty="0" smtClean="0"/>
              <a:t>Could remove this slide.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879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the lower half is a histogram or empirical distribution</a:t>
            </a:r>
          </a:p>
          <a:p>
            <a:r>
              <a:rPr lang="en-US" dirty="0" smtClean="0"/>
              <a:t>The pdf indicates 29 is sufficient, but you seem to have 32.</a:t>
            </a:r>
          </a:p>
          <a:p>
            <a:endParaRPr lang="en-US" dirty="0" smtClean="0"/>
          </a:p>
          <a:p>
            <a:r>
              <a:rPr lang="en-US" dirty="0" smtClean="0"/>
              <a:t>Seemed like a jump from </a:t>
            </a:r>
            <a:r>
              <a:rPr lang="en-US" dirty="0" err="1" smtClean="0"/>
              <a:t>eval</a:t>
            </a:r>
            <a:r>
              <a:rPr lang="en-US" dirty="0" smtClean="0"/>
              <a:t> to design (hardware design)</a:t>
            </a:r>
          </a:p>
          <a:p>
            <a:r>
              <a:rPr lang="en-US" dirty="0" smtClean="0"/>
              <a:t>Some sign posting would help.</a:t>
            </a:r>
          </a:p>
          <a:p>
            <a:endParaRPr lang="en-US" dirty="0" smtClean="0"/>
          </a:p>
          <a:p>
            <a:r>
              <a:rPr lang="en-US" dirty="0" smtClean="0"/>
              <a:t>Make it clear that the processor has to store the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43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Area numbers for 32x32 crossbar with 8 80-bit keys on each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401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This diagram might be too detailed.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Maybe just replace it</a:t>
            </a:r>
            <a:r>
              <a:rPr lang="en-US" baseline="0" dirty="0" smtClean="0"/>
              <a:t> with a high-level overview slide.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differences with RMT: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Config</a:t>
            </a:r>
            <a:r>
              <a:rPr lang="en-US" baseline="0" dirty="0" smtClean="0">
                <a:sym typeface="Wingdings"/>
              </a:rPr>
              <a:t> table &amp; instruction table more expensive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</a:t>
            </a:r>
            <a:r>
              <a:rPr lang="en-US" baseline="0" dirty="0" smtClean="0"/>
              <a:t> Scratchpad (store results for delayed execution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 VLIW Instructions: 32 ALUs instead of 224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913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Consider removing slide on tables without a match.</a:t>
            </a:r>
            <a:r>
              <a:rPr lang="en-US" baseline="0" dirty="0" smtClean="0"/>
              <a:t> Technically, we can pack this with another program that *does* use the match. i.e., </a:t>
            </a:r>
            <a:r>
              <a:rPr lang="en-US" baseline="0" dirty="0" smtClean="0">
                <a:sym typeface="Wingdings"/>
              </a:rPr>
              <a:t>could combine slide 4 with slide 3.</a:t>
            </a:r>
          </a:p>
          <a:p>
            <a:pPr marL="171450" indent="-171450">
              <a:buFont typeface="Wingdings" charset="2"/>
              <a:buChar char="à"/>
            </a:pPr>
            <a:endParaRPr lang="en-US" baseline="0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15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25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53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Say that each packet stays at one processor and does not move around.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12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8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ravek" charset="0"/>
                <a:ea typeface="Seravek" charset="0"/>
                <a:cs typeface="Serave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  <a:lvl2pPr>
              <a:defRPr>
                <a:latin typeface="Seravek" charset="0"/>
                <a:ea typeface="Seravek" charset="0"/>
                <a:cs typeface="Seravek" charset="0"/>
              </a:defRPr>
            </a:lvl2pPr>
            <a:lvl3pPr>
              <a:defRPr>
                <a:latin typeface="Seravek" charset="0"/>
                <a:ea typeface="Seravek" charset="0"/>
                <a:cs typeface="Seravek" charset="0"/>
              </a:defRPr>
            </a:lvl3pPr>
            <a:lvl4pPr>
              <a:defRPr>
                <a:latin typeface="Seravek" charset="0"/>
                <a:ea typeface="Seravek" charset="0"/>
                <a:cs typeface="Seravek" charset="0"/>
              </a:defRPr>
            </a:lvl4pPr>
            <a:lvl5pPr>
              <a:defRPr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363" y="-239305"/>
            <a:ext cx="112052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9721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chart" Target="../charts/char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chart" Target="../charts/char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9" y="3381651"/>
            <a:ext cx="10827657" cy="2173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Sharad </a:t>
            </a:r>
            <a:r>
              <a:rPr lang="en-US" sz="2800" dirty="0" err="1"/>
              <a:t>Chole</a:t>
            </a:r>
            <a:r>
              <a:rPr lang="en-US" sz="2800" dirty="0"/>
              <a:t>, Andrew Fingerhut, Sha Ma, </a:t>
            </a:r>
            <a:r>
              <a:rPr lang="en-US" sz="2800" b="1" dirty="0" err="1"/>
              <a:t>Anirudh</a:t>
            </a:r>
            <a:r>
              <a:rPr lang="en-US" sz="2800" b="1" dirty="0"/>
              <a:t> </a:t>
            </a:r>
            <a:r>
              <a:rPr lang="en-US" sz="2800" b="1" dirty="0" err="1" smtClean="0"/>
              <a:t>Sivaraman</a:t>
            </a:r>
            <a:r>
              <a:rPr lang="en-US" sz="2800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Shay </a:t>
            </a:r>
            <a:r>
              <a:rPr lang="en-US" sz="2800" dirty="0" err="1" smtClean="0"/>
              <a:t>Vargaftik</a:t>
            </a:r>
            <a:r>
              <a:rPr lang="en-US" sz="2800" dirty="0"/>
              <a:t>, </a:t>
            </a:r>
            <a:r>
              <a:rPr lang="en-US" sz="2800" dirty="0" err="1"/>
              <a:t>Alon</a:t>
            </a:r>
            <a:r>
              <a:rPr lang="en-US" sz="2800" dirty="0"/>
              <a:t> Berger, Gal Mendelson</a:t>
            </a:r>
            <a:r>
              <a:rPr lang="en-US" sz="2800" dirty="0" smtClean="0"/>
              <a:t>, Mohammad </a:t>
            </a:r>
            <a:r>
              <a:rPr lang="en-US" sz="2800" dirty="0" err="1" smtClean="0"/>
              <a:t>Alizadeh</a:t>
            </a:r>
            <a:r>
              <a:rPr lang="en-US" sz="2800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</a:t>
            </a:r>
            <a:r>
              <a:rPr lang="en-US" sz="2800" dirty="0"/>
              <a:t>Chuang, Isaac </a:t>
            </a:r>
            <a:r>
              <a:rPr lang="en-US" sz="2800" dirty="0" err="1"/>
              <a:t>Keslassy</a:t>
            </a:r>
            <a:r>
              <a:rPr lang="en-US" sz="2800" dirty="0"/>
              <a:t>, Ariel </a:t>
            </a:r>
            <a:r>
              <a:rPr lang="en-US" sz="2800" dirty="0" err="1"/>
              <a:t>Orda</a:t>
            </a:r>
            <a:r>
              <a:rPr lang="en-US" sz="2800" dirty="0"/>
              <a:t>, and Tom </a:t>
            </a:r>
            <a:r>
              <a:rPr lang="en-US" sz="2800" dirty="0" err="1"/>
              <a:t>Edsall</a:t>
            </a:r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267808" y="5467353"/>
            <a:ext cx="11656384" cy="1069647"/>
            <a:chOff x="222237" y="5467353"/>
            <a:chExt cx="11656384" cy="10696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5115" y="5635916"/>
              <a:ext cx="3280424" cy="73252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37" y="5467737"/>
              <a:ext cx="2024389" cy="106887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4028" y="5467353"/>
              <a:ext cx="2648857" cy="106964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9620" y="5473527"/>
              <a:ext cx="2909001" cy="10572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15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uffers performance cliff if program doesn’t fit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Recirculate packet to “extend” pipeline </a:t>
            </a:r>
            <a:r>
              <a:rPr lang="en-US" dirty="0" smtClean="0">
                <a:solidFill>
                  <a:srgbClr val="C00000"/>
                </a:solidFill>
              </a:rPr>
              <a:t>→ Lowers throughput 2x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sz="100" dirty="0">
              <a:solidFill>
                <a:srgbClr val="C0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48811" y="2841765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7830" y="4705491"/>
            <a:ext cx="10855234" cy="1845817"/>
            <a:chOff x="587830" y="4705491"/>
            <a:chExt cx="10855234" cy="1845817"/>
          </a:xfrm>
        </p:grpSpPr>
        <p:sp>
          <p:nvSpPr>
            <p:cNvPr id="4" name="Freeform 3"/>
            <p:cNvSpPr/>
            <p:nvPr/>
          </p:nvSpPr>
          <p:spPr>
            <a:xfrm>
              <a:off x="587830" y="4705491"/>
              <a:ext cx="10855234" cy="1371833"/>
            </a:xfrm>
            <a:custGeom>
              <a:avLst/>
              <a:gdLst>
                <a:gd name="connsiteX0" fmla="*/ 10437223 w 10437223"/>
                <a:gd name="connsiteY0" fmla="*/ 0 h 1306286"/>
                <a:gd name="connsiteX1" fmla="*/ 10437223 w 10437223"/>
                <a:gd name="connsiteY1" fmla="*/ 1306286 h 1306286"/>
                <a:gd name="connsiteX2" fmla="*/ 0 w 10437223"/>
                <a:gd name="connsiteY2" fmla="*/ 1306286 h 1306286"/>
                <a:gd name="connsiteX3" fmla="*/ 0 w 10437223"/>
                <a:gd name="connsiteY3" fmla="*/ 104503 h 1306286"/>
                <a:gd name="connsiteX4" fmla="*/ 404949 w 10437223"/>
                <a:gd name="connsiteY4" fmla="*/ 104503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7223" h="1306286">
                  <a:moveTo>
                    <a:pt x="10437223" y="0"/>
                  </a:moveTo>
                  <a:lnTo>
                    <a:pt x="10437223" y="1306286"/>
                  </a:lnTo>
                  <a:lnTo>
                    <a:pt x="0" y="1306286"/>
                  </a:lnTo>
                  <a:lnTo>
                    <a:pt x="0" y="104503"/>
                  </a:lnTo>
                  <a:lnTo>
                    <a:pt x="404949" y="104503"/>
                  </a:lnTo>
                </a:path>
              </a:pathLst>
            </a:cu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17736" y="6089643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Seravek"/>
                  <a:cs typeface="Seravek"/>
                </a:rPr>
                <a:t>Recirculate to ingress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5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solves problems with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RMT conflates </a:t>
            </a:r>
            <a:r>
              <a:rPr lang="en-US" dirty="0"/>
              <a:t>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decouples memory and processors via crossbar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RMT suffers </a:t>
            </a:r>
            <a:r>
              <a:rPr lang="en-US" dirty="0"/>
              <a:t>performance cliff if program doesn’t </a:t>
            </a:r>
            <a:r>
              <a:rPr lang="en-US" dirty="0" smtClean="0"/>
              <a:t>fit 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dRMT’s</a:t>
            </a:r>
            <a:r>
              <a:rPr lang="en-US" dirty="0" smtClean="0">
                <a:solidFill>
                  <a:srgbClr val="0231FF"/>
                </a:solidFill>
              </a:rPr>
              <a:t> throughput degrades gracefully as program size grows</a:t>
            </a:r>
            <a:endParaRPr lang="en-US" dirty="0">
              <a:solidFill>
                <a:srgbClr val="0231FF"/>
              </a:solidFill>
            </a:endParaRP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18"/>
            <a:ext cx="11353800" cy="564454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throughput and latency?</a:t>
            </a:r>
            <a:endParaRPr lang="en-US" sz="800" dirty="0" smtClean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432FF"/>
                </a:solidFill>
              </a:rPr>
              <a:t>Yes. Compiler schedule programs to eliminate contention using an ILP.</a:t>
            </a:r>
          </a:p>
          <a:p>
            <a:endParaRPr lang="en-US" sz="3200" dirty="0" smtClean="0"/>
          </a:p>
          <a:p>
            <a:r>
              <a:rPr lang="en-US" sz="3200" dirty="0" smtClean="0"/>
              <a:t>How does </a:t>
            </a:r>
            <a:r>
              <a:rPr lang="en-US" sz="3200" dirty="0" err="1" smtClean="0"/>
              <a:t>dRMT</a:t>
            </a:r>
            <a:r>
              <a:rPr lang="en-US" sz="3200" dirty="0" smtClean="0"/>
              <a:t> compare with RMT on real P4 programs?</a:t>
            </a:r>
          </a:p>
          <a:p>
            <a:pPr>
              <a:buFont typeface="Wingdings" charset="2"/>
              <a:buChar char="Ø"/>
            </a:pPr>
            <a:r>
              <a:rPr lang="en-US" smtClean="0">
                <a:solidFill>
                  <a:srgbClr val="0432FF"/>
                </a:solidFill>
              </a:rPr>
              <a:t>Needs fewer </a:t>
            </a:r>
            <a:r>
              <a:rPr lang="en-US" dirty="0" smtClean="0">
                <a:solidFill>
                  <a:srgbClr val="0432FF"/>
                </a:solidFill>
              </a:rPr>
              <a:t>processors on open-source, proprietary, random programs.</a:t>
            </a:r>
          </a:p>
          <a:p>
            <a:endParaRPr lang="en-US" sz="3200" dirty="0" smtClean="0"/>
          </a:p>
          <a:p>
            <a:r>
              <a:rPr lang="en-US" sz="3200" dirty="0" smtClean="0"/>
              <a:t>Are </a:t>
            </a:r>
            <a:r>
              <a:rPr lang="en-US" sz="3200" dirty="0" err="1" smtClean="0"/>
              <a:t>dRMT’s</a:t>
            </a:r>
            <a:r>
              <a:rPr lang="en-US" sz="3200" dirty="0" smtClean="0"/>
              <a:t> processors and crossbar feasible in hardware?</a:t>
            </a:r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432FF"/>
                </a:solidFill>
              </a:rPr>
              <a:t>Yes. </a:t>
            </a:r>
            <a:r>
              <a:rPr lang="en-US" dirty="0" err="1" smtClean="0">
                <a:solidFill>
                  <a:srgbClr val="0432FF"/>
                </a:solidFill>
              </a:rPr>
              <a:t>dRMT</a:t>
            </a:r>
            <a:r>
              <a:rPr lang="en-US" dirty="0" smtClean="0">
                <a:solidFill>
                  <a:srgbClr val="0432FF"/>
                </a:solidFill>
              </a:rPr>
              <a:t> takes up some more area than RMT, mostly due to crossbar.</a:t>
            </a:r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45171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P4 program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05256" y="1841449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938761" y="1836164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9684610" y="1835032"/>
            <a:ext cx="1772086" cy="141595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9764799" y="28733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9764799" y="224405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9764799" y="251627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7073967" y="236201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2098212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2109014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682085" y="135491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4814224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825025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339701" y="135490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7985915" y="164903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996717" y="165057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8486287" y="135490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2279278" y="1729321"/>
            <a:ext cx="1644510" cy="1118457"/>
            <a:chOff x="2100665" y="2119910"/>
            <a:chExt cx="1656097" cy="2225988"/>
          </a:xfrm>
        </p:grpSpPr>
        <p:sp>
          <p:nvSpPr>
            <p:cNvPr id="173" name="Rectangle 172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75" name="Trapezoid 174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77" name="Group 176"/>
          <p:cNvGrpSpPr/>
          <p:nvPr/>
        </p:nvGrpSpPr>
        <p:grpSpPr>
          <a:xfrm>
            <a:off x="2352832" y="4656784"/>
            <a:ext cx="1506655" cy="1289609"/>
            <a:chOff x="1887006" y="4277169"/>
            <a:chExt cx="1506655" cy="2342086"/>
          </a:xfrm>
        </p:grpSpPr>
        <p:sp>
          <p:nvSpPr>
            <p:cNvPr id="178" name="Rectangle 177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179" name="Straight Arrow Connector 178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5079728" y="4656784"/>
            <a:ext cx="1506655" cy="1289609"/>
            <a:chOff x="1887006" y="4277169"/>
            <a:chExt cx="1506655" cy="2342086"/>
          </a:xfrm>
        </p:grpSpPr>
        <p:sp>
          <p:nvSpPr>
            <p:cNvPr id="181" name="Rectangle 180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182" name="Straight Arrow Connector 181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8224294" y="4656784"/>
            <a:ext cx="1506655" cy="1289609"/>
            <a:chOff x="1887006" y="4277169"/>
            <a:chExt cx="1506655" cy="2342086"/>
          </a:xfrm>
        </p:grpSpPr>
        <p:sp>
          <p:nvSpPr>
            <p:cNvPr id="184" name="Rectangle 183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185" name="Straight Arrow Connector 184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Straight Connector 185"/>
          <p:cNvCxnSpPr/>
          <p:nvPr/>
        </p:nvCxnSpPr>
        <p:spPr>
          <a:xfrm>
            <a:off x="7057615" y="5455124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3115857" y="309918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833055" y="309618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9078827" y="309098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/>
          <p:cNvGrpSpPr/>
          <p:nvPr/>
        </p:nvGrpSpPr>
        <p:grpSpPr>
          <a:xfrm>
            <a:off x="2359472" y="3390437"/>
            <a:ext cx="7472425" cy="1285080"/>
            <a:chOff x="3667044" y="2253664"/>
            <a:chExt cx="3460640" cy="794657"/>
          </a:xfrm>
        </p:grpSpPr>
        <p:sp>
          <p:nvSpPr>
            <p:cNvPr id="191" name="Rectangle 190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92" name="Freeform 191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3" name="Freeform 192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4" name="Freeform 193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5" name="Freeform 194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96" name="Rectangle 195"/>
          <p:cNvSpPr/>
          <p:nvPr/>
        </p:nvSpPr>
        <p:spPr>
          <a:xfrm>
            <a:off x="2872312" y="179853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2953918" y="190032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3035940" y="198172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4993048" y="1734045"/>
            <a:ext cx="1644510" cy="1118457"/>
            <a:chOff x="2100665" y="2119910"/>
            <a:chExt cx="1656097" cy="2225988"/>
          </a:xfrm>
        </p:grpSpPr>
        <p:sp>
          <p:nvSpPr>
            <p:cNvPr id="200" name="Rectangle 19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202" name="Trapezoid 20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204" name="Rectangle 203"/>
          <p:cNvSpPr/>
          <p:nvPr/>
        </p:nvSpPr>
        <p:spPr>
          <a:xfrm>
            <a:off x="5586082" y="180326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5667688" y="1905046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5749710" y="198645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8185366" y="1725707"/>
            <a:ext cx="1644510" cy="1118457"/>
            <a:chOff x="2100665" y="2119910"/>
            <a:chExt cx="1656097" cy="2225988"/>
          </a:xfrm>
        </p:grpSpPr>
        <p:sp>
          <p:nvSpPr>
            <p:cNvPr id="208" name="Rectangle 207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209" name="Group 208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210" name="Trapezoid 20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212" name="Rectangle 211"/>
          <p:cNvSpPr/>
          <p:nvPr/>
        </p:nvSpPr>
        <p:spPr>
          <a:xfrm>
            <a:off x="8778400" y="179492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8860006" y="189670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8942028" y="197811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aphicFrame>
        <p:nvGraphicFramePr>
          <p:cNvPr id="215" name="Table 2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426028"/>
              </p:ext>
            </p:extLst>
          </p:nvPr>
        </p:nvGraphicFramePr>
        <p:xfrm>
          <a:off x="1638480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6" name="Table 2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920571"/>
              </p:ext>
            </p:extLst>
          </p:nvPr>
        </p:nvGraphicFramePr>
        <p:xfrm>
          <a:off x="4689356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58" name="Straight Connector 157"/>
          <p:cNvCxnSpPr/>
          <p:nvPr/>
        </p:nvCxnSpPr>
        <p:spPr>
          <a:xfrm>
            <a:off x="9764799" y="189671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931851"/>
              </p:ext>
            </p:extLst>
          </p:nvPr>
        </p:nvGraphicFramePr>
        <p:xfrm>
          <a:off x="7817870" y="1803069"/>
          <a:ext cx="2671854" cy="166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30320"/>
                <a:gridCol w="323589"/>
                <a:gridCol w="323589"/>
                <a:gridCol w="323589"/>
                <a:gridCol w="323589"/>
                <a:gridCol w="323589"/>
                <a:gridCol w="323589"/>
              </a:tblGrid>
              <a:tr h="748644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   Cycle</a:t>
                      </a:r>
                    </a:p>
                    <a:p>
                      <a:pPr algn="r"/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Packet                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8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dirty="0" smtClean="0"/>
                        <a:t>…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7" name="Rectangle 216"/>
          <p:cNvSpPr/>
          <p:nvPr/>
        </p:nvSpPr>
        <p:spPr>
          <a:xfrm>
            <a:off x="2346384" y="5296619"/>
            <a:ext cx="1518250" cy="656956"/>
          </a:xfrm>
          <a:prstGeom prst="rect">
            <a:avLst/>
          </a:prstGeom>
          <a:pattFill prst="wdDnDiag">
            <a:fgClr>
              <a:srgbClr val="D92AFF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5069457" y="4941588"/>
            <a:ext cx="451449" cy="1010638"/>
          </a:xfrm>
          <a:prstGeom prst="rect">
            <a:avLst/>
          </a:prstGeom>
          <a:pattFill prst="dkVert">
            <a:fgClr>
              <a:srgbClr val="FFFF0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5515156" y="4938711"/>
            <a:ext cx="1075425" cy="1030768"/>
          </a:xfrm>
          <a:prstGeom prst="rect">
            <a:avLst/>
          </a:prstGeom>
          <a:pattFill prst="ltHorz">
            <a:fgClr>
              <a:schemeClr val="accent5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2329131" y="4935838"/>
            <a:ext cx="1518249" cy="429793"/>
          </a:xfrm>
          <a:prstGeom prst="rect">
            <a:avLst/>
          </a:prstGeom>
          <a:pattFill prst="pct80">
            <a:fgClr>
              <a:srgbClr val="00B05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8209471" y="5538157"/>
            <a:ext cx="1555631" cy="464299"/>
          </a:xfrm>
          <a:prstGeom prst="rect">
            <a:avLst/>
          </a:prstGeom>
          <a:pattFill prst="wdDnDiag">
            <a:fgClr>
              <a:schemeClr val="accent2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206596" y="4911305"/>
            <a:ext cx="868394" cy="65695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8911086" y="4908429"/>
            <a:ext cx="868394" cy="656956"/>
          </a:xfrm>
          <a:prstGeom prst="rect">
            <a:avLst/>
          </a:prstGeom>
          <a:pattFill prst="dashVert">
            <a:fgClr>
              <a:srgbClr val="0070C0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97147" y="6142008"/>
            <a:ext cx="306135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ravek" charset="0"/>
                <a:ea typeface="Seravek" charset="0"/>
                <a:cs typeface="Seravek" charset="0"/>
              </a:rPr>
              <a:t>Table placement</a:t>
            </a:r>
          </a:p>
          <a:p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090914" y="6125404"/>
            <a:ext cx="38266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Seravek" charset="0"/>
                <a:ea typeface="Seravek" charset="0"/>
                <a:cs typeface="Seravek" charset="0"/>
              </a:rPr>
              <a:t>Processor scheduling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9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88" grpId="0"/>
      <p:bldP spid="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</a:t>
            </a:r>
            <a:r>
              <a:rPr lang="en-US" dirty="0" err="1" smtClean="0"/>
              <a:t>bar</a:t>
            </a:r>
            <a:r>
              <a:rPr lang="en-US" dirty="0" smtClean="0"/>
              <a:t> decouples scheduling and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RMT couples scheduling and placement.</a:t>
            </a:r>
          </a:p>
          <a:p>
            <a:endParaRPr lang="en-US" dirty="0"/>
          </a:p>
          <a:p>
            <a:r>
              <a:rPr lang="en-US" dirty="0" smtClean="0"/>
              <a:t>Can prove that </a:t>
            </a:r>
            <a:r>
              <a:rPr lang="en-US" dirty="0" err="1" smtClean="0"/>
              <a:t>dRMT</a:t>
            </a:r>
            <a:r>
              <a:rPr lang="en-US" dirty="0" smtClean="0"/>
              <a:t> decouples them under natural conditions:</a:t>
            </a:r>
          </a:p>
          <a:p>
            <a:pPr lvl="1"/>
            <a:r>
              <a:rPr lang="en-US" dirty="0" smtClean="0"/>
              <a:t>Every table is accessed once per packet</a:t>
            </a:r>
          </a:p>
          <a:p>
            <a:pPr lvl="1"/>
            <a:r>
              <a:rPr lang="en-US" dirty="0" smtClean="0"/>
              <a:t>Every processor executes the same schedule with a time offset</a:t>
            </a:r>
          </a:p>
          <a:p>
            <a:pPr lvl="1"/>
            <a:endParaRPr lang="en-US" dirty="0"/>
          </a:p>
          <a:p>
            <a:r>
              <a:rPr lang="en-US" dirty="0" smtClean="0"/>
              <a:t>Table placement is a variant of bin packing.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319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sp>
        <p:nvSpPr>
          <p:cNvPr id="241" name="TextBox 240"/>
          <p:cNvSpPr txBox="1"/>
          <p:nvPr/>
        </p:nvSpPr>
        <p:spPr>
          <a:xfrm>
            <a:off x="524458" y="4208550"/>
            <a:ext cx="5067413" cy="1168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cycles to complete a match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1 cycle to complete an action</a:t>
            </a:r>
            <a:endParaRPr 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4773" y="4220989"/>
            <a:ext cx="681881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Two processors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Each does 1 match and 1 action per cycle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323542" y="2103413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34344" y="2104950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07415" y="180929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039554" y="2103413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50355" y="2104950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565031" y="1809288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504608" y="2183700"/>
            <a:ext cx="1644510" cy="1118457"/>
            <a:chOff x="2100665" y="2119910"/>
            <a:chExt cx="1656097" cy="2225988"/>
          </a:xfrm>
        </p:grpSpPr>
        <p:sp>
          <p:nvSpPr>
            <p:cNvPr id="33" name="Rectangle 32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35" name="Trapezoid 34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37" name="Rectangle 36"/>
          <p:cNvSpPr/>
          <p:nvPr/>
        </p:nvSpPr>
        <p:spPr>
          <a:xfrm>
            <a:off x="7097642" y="225291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179248" y="235470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261270" y="243610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9218378" y="2188424"/>
            <a:ext cx="1644510" cy="1118457"/>
            <a:chOff x="2100665" y="2119910"/>
            <a:chExt cx="1656097" cy="2225988"/>
          </a:xfrm>
        </p:grpSpPr>
        <p:sp>
          <p:nvSpPr>
            <p:cNvPr id="41" name="Rectangle 4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43" name="Trapezoid 42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9811412" y="225764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893018" y="23594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975040" y="244083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0379" y="1099089"/>
            <a:ext cx="4196983" cy="584775"/>
          </a:xfrm>
          <a:prstGeom prst="rect">
            <a:avLst/>
          </a:prstGeom>
          <a:solidFill>
            <a:schemeClr val="bg1"/>
          </a:solidFill>
          <a:ln w="635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Seravek" charset="0"/>
                <a:ea typeface="Seravek" charset="0"/>
                <a:cs typeface="Seravek" charset="0"/>
              </a:rPr>
              <a:t>Program Dependencies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32170" y="1099089"/>
            <a:ext cx="3897029" cy="584775"/>
          </a:xfrm>
          <a:prstGeom prst="rect">
            <a:avLst/>
          </a:prstGeom>
          <a:solidFill>
            <a:schemeClr val="bg1"/>
          </a:solidFill>
          <a:ln w="635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Seravek" charset="0"/>
                <a:ea typeface="Seravek" charset="0"/>
                <a:cs typeface="Seravek" charset="0"/>
              </a:rPr>
              <a:t>Resource Constraints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843239" y="2143784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2206865" y="2146742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3520510" y="3139973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912804" y="2499712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493433" y="2148293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71128" y="213504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1567559" y="2499712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95506" y="2145777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809422" y="2749299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006238" y="2710301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1531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29" grpId="0" animBg="1"/>
      <p:bldP spid="30" grpId="0" animBg="1"/>
      <p:bldP spid="31" grpId="0"/>
      <p:bldP spid="37" grpId="0" animBg="1"/>
      <p:bldP spid="38" grpId="0" animBg="1"/>
      <p:bldP spid="39" grpId="0" animBg="1"/>
      <p:bldP spid="45" grpId="0" animBg="1"/>
      <p:bldP spid="46" grpId="0" animBg="1"/>
      <p:bldP spid="47" grpId="0" animBg="1"/>
      <p:bldP spid="5" grpId="0" animBg="1"/>
      <p:bldP spid="48" grpId="0" animBg="1"/>
      <p:bldP spid="50" grpId="0" animBg="1"/>
      <p:bldP spid="51" grpId="0" animBg="1"/>
      <p:bldP spid="52" grpId="0" animBg="1"/>
      <p:bldP spid="54" grpId="0" animBg="1"/>
      <p:bldP spid="55" grpId="0"/>
      <p:bldP spid="57" grpId="0"/>
      <p:bldP spid="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765169"/>
              </p:ext>
            </p:extLst>
          </p:nvPr>
        </p:nvGraphicFramePr>
        <p:xfrm>
          <a:off x="587827" y="2952205"/>
          <a:ext cx="10765978" cy="33799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36470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</a:tblGrid>
              <a:tr h="7707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   Cycle</a:t>
                      </a:r>
                      <a:endParaRPr lang="en-US" sz="24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endParaRPr lang="en-US" sz="20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Packet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FF0000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1129204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73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055433"/>
              </p:ext>
            </p:extLst>
          </p:nvPr>
        </p:nvGraphicFramePr>
        <p:xfrm>
          <a:off x="587827" y="2952205"/>
          <a:ext cx="10765978" cy="33799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36470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</a:tblGrid>
              <a:tr h="7707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   Cycle</a:t>
                      </a:r>
                      <a:endParaRPr lang="en-US" sz="24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endParaRPr lang="en-US" sz="20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Packet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1129204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>
            <a:off x="4924697" y="2545713"/>
            <a:ext cx="1053733" cy="173890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78430" y="2130214"/>
            <a:ext cx="342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ravek" charset="0"/>
                <a:ea typeface="Seravek" charset="0"/>
                <a:cs typeface="Seravek" charset="0"/>
              </a:rPr>
              <a:t>Each processor can only do 1 action </a:t>
            </a:r>
            <a:r>
              <a:rPr lang="en-US" sz="2400" smtClean="0">
                <a:latin typeface="Seravek" charset="0"/>
                <a:ea typeface="Seravek" charset="0"/>
                <a:cs typeface="Seravek" charset="0"/>
              </a:rPr>
              <a:t>per cycle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35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982962"/>
              </p:ext>
            </p:extLst>
          </p:nvPr>
        </p:nvGraphicFramePr>
        <p:xfrm>
          <a:off x="587827" y="2952205"/>
          <a:ext cx="10765978" cy="33799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36470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</a:tblGrid>
              <a:tr h="7707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   Cycle</a:t>
                      </a:r>
                      <a:endParaRPr lang="en-US" sz="24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endParaRPr lang="en-US" sz="20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Packet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1129204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>
            <a:off x="4754881" y="2465550"/>
            <a:ext cx="1105984" cy="1557810"/>
          </a:xfrm>
          <a:prstGeom prst="straightConnector1">
            <a:avLst/>
          </a:prstGeom>
          <a:ln w="635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60865" y="2234717"/>
            <a:ext cx="4001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eravek" charset="0"/>
                <a:ea typeface="Seravek" charset="0"/>
                <a:cs typeface="Seravek" charset="0"/>
              </a:rPr>
              <a:t>D</a:t>
            </a:r>
            <a:r>
              <a:rPr lang="en-US" sz="2400" smtClean="0">
                <a:latin typeface="Seravek" charset="0"/>
                <a:ea typeface="Seravek" charset="0"/>
                <a:cs typeface="Seravek" charset="0"/>
              </a:rPr>
              <a:t>elay A1 by inserting a no-op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23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512420"/>
              </p:ext>
            </p:extLst>
          </p:nvPr>
        </p:nvGraphicFramePr>
        <p:xfrm>
          <a:off x="587827" y="2952205"/>
          <a:ext cx="10765978" cy="33799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36470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</a:tblGrid>
              <a:tr h="7707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   Cycle</a:t>
                      </a:r>
                      <a:endParaRPr lang="en-US" sz="24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endParaRPr lang="en-US" sz="20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Packet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1129204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2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Today’s Programmable Switches (e.g., RMT)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62883" y="1977030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2780423" y="5227642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2196" y="1550301"/>
            <a:ext cx="8529805" cy="50954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74672" y="1417143"/>
            <a:ext cx="8536287" cy="5304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20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15937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152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23 L -0.00013 -0.2134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18047 2.5925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0.22565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93 L 0.49375 0.00093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3" grpId="0" animBg="1"/>
      <p:bldP spid="233" grpId="1" animBg="1"/>
      <p:bldP spid="233" grpId="2" animBg="1"/>
      <p:bldP spid="18" grpId="0" animBg="1"/>
      <p:bldP spid="18" grpId="1" animBg="1"/>
      <p:bldP spid="251" grpId="0" animBg="1"/>
      <p:bldP spid="251" grpId="1" animBg="1"/>
      <p:bldP spid="251" grpId="2" animBg="1"/>
      <p:bldP spid="253" grpId="0" animBg="1"/>
      <p:bldP spid="263" grpId="0" animBg="1"/>
      <p:bldP spid="37" grpId="0" animBg="1"/>
      <p:bldP spid="37" grpId="1" animBg="1"/>
      <p:bldP spid="252" grpId="0" animBg="1"/>
      <p:bldP spid="252" grpId="1" animBg="1"/>
      <p:bldP spid="252" grpId="2" animBg="1"/>
      <p:bldP spid="274" grpId="0" animBg="1"/>
      <p:bldP spid="274" grpId="1" animBg="1"/>
      <p:bldP spid="27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Scheduling Example</a:t>
            </a:r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502127"/>
              </p:ext>
            </p:extLst>
          </p:nvPr>
        </p:nvGraphicFramePr>
        <p:xfrm>
          <a:off x="587827" y="2952205"/>
          <a:ext cx="10765978" cy="33799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36470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  <a:gridCol w="687822"/>
              </a:tblGrid>
              <a:tr h="77070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      Cycle</a:t>
                      </a:r>
                      <a:endParaRPr lang="en-US" sz="24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endParaRPr lang="en-US" sz="2000" dirty="0" smtClean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Packet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6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7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8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9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12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13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14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1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2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3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4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812">
                <a:tc>
                  <a:txBody>
                    <a:bodyPr/>
                    <a:lstStyle/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5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A0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M1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432FF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X</a:t>
                      </a:r>
                      <a:endParaRPr lang="en-US" sz="2000" b="1" dirty="0">
                        <a:solidFill>
                          <a:srgbClr val="0432FF"/>
                        </a:solidFill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ravek" charset="0"/>
                          <a:ea typeface="Seravek" charset="0"/>
                          <a:cs typeface="Seravek" charset="0"/>
                        </a:rPr>
                        <a:t>A1</a:t>
                      </a:r>
                      <a:endParaRPr lang="en-US" sz="2000" dirty="0">
                        <a:latin typeface="Seravek" charset="0"/>
                        <a:ea typeface="Seravek" charset="0"/>
                        <a:cs typeface="Seravek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843239" y="1129204"/>
            <a:ext cx="3383210" cy="1710867"/>
            <a:chOff x="843239" y="2187297"/>
            <a:chExt cx="3383210" cy="1710867"/>
          </a:xfrm>
        </p:grpSpPr>
        <p:sp>
          <p:nvSpPr>
            <p:cNvPr id="22" name="Oval 21"/>
            <p:cNvSpPr/>
            <p:nvPr/>
          </p:nvSpPr>
          <p:spPr>
            <a:xfrm>
              <a:off x="843239" y="2196036"/>
              <a:ext cx="724320" cy="724320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</a:t>
              </a:r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206865" y="2198994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520510" y="3192225"/>
              <a:ext cx="705939" cy="705939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912804" y="2551964"/>
              <a:ext cx="580629" cy="692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493433" y="2200545"/>
              <a:ext cx="716679" cy="716679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1128" y="2187297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567559" y="2551964"/>
              <a:ext cx="639306" cy="623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995506" y="2198029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09422" y="2801551"/>
              <a:ext cx="711088" cy="74364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006238" y="2762553"/>
              <a:ext cx="301686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30240" y="1000451"/>
            <a:ext cx="7268403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2 processors handle 1 packet per cycle.</a:t>
            </a:r>
          </a:p>
          <a:p>
            <a:pPr lvl="1" indent="-4572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 dirty="0">
                <a:latin typeface="Seravek" charset="0"/>
                <a:ea typeface="Seravek" charset="0"/>
                <a:cs typeface="Seravek" charset="0"/>
              </a:rPr>
              <a:t>P</a:t>
            </a:r>
            <a:r>
              <a:rPr lang="en-US" sz="2800" dirty="0" smtClean="0">
                <a:latin typeface="Seravek" charset="0"/>
                <a:ea typeface="Seravek" charset="0"/>
                <a:cs typeface="Seravek" charset="0"/>
              </a:rPr>
              <a:t>acket arrives every 2 cycles per processor.</a:t>
            </a:r>
            <a:endParaRPr lang="en-US" sz="30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7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no-ops: ILP formulation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Assign </a:t>
                </a:r>
                <a:r>
                  <a:rPr lang="en-US" dirty="0"/>
                  <a:t>e</a:t>
                </a:r>
                <a:r>
                  <a:rPr lang="en-US" dirty="0" smtClean="0"/>
                  <a:t>ach operation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Objective: Minimize max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i</a:t>
                </a:r>
                <a:endParaRPr lang="en-US" dirty="0" smtClean="0"/>
              </a:p>
              <a:p>
                <a:endParaRPr lang="en-US" sz="1500" dirty="0" smtClean="0"/>
              </a:p>
              <a:p>
                <a:r>
                  <a:rPr lang="en-US" dirty="0" smtClean="0"/>
                  <a:t>Dependency constraints</a:t>
                </a:r>
              </a:p>
              <a:p>
                <a:endParaRPr lang="en-US" sz="1500" dirty="0" smtClean="0"/>
              </a:p>
              <a:p>
                <a:r>
                  <a:rPr lang="en-US" dirty="0" smtClean="0"/>
                  <a:t>Ensure schedule </a:t>
                </a:r>
                <a:r>
                  <a:rPr lang="en-US" dirty="0"/>
                  <a:t>can be repeated every N cycles </a:t>
                </a:r>
                <a:r>
                  <a:rPr lang="en-US" dirty="0" smtClean="0"/>
                  <a:t>w/o violating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resource constraints:</a:t>
                </a:r>
              </a:p>
              <a:p>
                <a:pPr lvl="1"/>
                <a:r>
                  <a:rPr lang="en-US" dirty="0" smtClean="0"/>
                  <a:t>Create a circle with N equal sectors.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ssign each operation op to sector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mod N</a:t>
                </a:r>
                <a:r>
                  <a:rPr lang="en-US" dirty="0" smtClean="0"/>
                  <a:t>).</a:t>
                </a:r>
              </a:p>
              <a:p>
                <a:pPr lvl="1"/>
                <a:r>
                  <a:rPr lang="en-US" dirty="0" smtClean="0"/>
                  <a:t>Enforce resource limits on all operations within a sector.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38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374674" y="1345470"/>
            <a:ext cx="580426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84128" y="109727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31084" y="109727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193386" y="109727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50732" y="109727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09509" y="106679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030786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786" y="552992"/>
                <a:ext cx="5486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1155680" y="94487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510555" y="94487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65430" y="94487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84126" y="1763482"/>
            <a:ext cx="2364377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18762" y="3775166"/>
            <a:ext cx="1463042" cy="1463041"/>
            <a:chOff x="9718762" y="4767944"/>
            <a:chExt cx="1463042" cy="1463041"/>
          </a:xfrm>
        </p:grpSpPr>
        <p:sp>
          <p:nvSpPr>
            <p:cNvPr id="26" name="Oval 25"/>
            <p:cNvSpPr/>
            <p:nvPr/>
          </p:nvSpPr>
          <p:spPr>
            <a:xfrm>
              <a:off x="9718762" y="4767944"/>
              <a:ext cx="1463042" cy="1463041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  <a:endCxn id="26" idx="4"/>
            </p:cNvCxnSpPr>
            <p:nvPr/>
          </p:nvCxnSpPr>
          <p:spPr>
            <a:xfrm>
              <a:off x="10450283" y="4767944"/>
              <a:ext cx="0" cy="146304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6" idx="1"/>
              <a:endCxn id="26" idx="5"/>
            </p:cNvCxnSpPr>
            <p:nvPr/>
          </p:nvCxnSpPr>
          <p:spPr>
            <a:xfrm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6" idx="7"/>
              <a:endCxn id="26" idx="3"/>
            </p:cNvCxnSpPr>
            <p:nvPr/>
          </p:nvCxnSpPr>
          <p:spPr>
            <a:xfrm flipH="1"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6" idx="6"/>
              <a:endCxn id="26" idx="2"/>
            </p:cNvCxnSpPr>
            <p:nvPr/>
          </p:nvCxnSpPr>
          <p:spPr>
            <a:xfrm flipH="1">
              <a:off x="9718762" y="5499465"/>
              <a:ext cx="1463042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39540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540" y="552992"/>
                <a:ext cx="5486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502534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534" y="552992"/>
                <a:ext cx="54864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871164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164" y="55299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614157" y="55299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157" y="552992"/>
                <a:ext cx="54864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667304" y="1879904"/>
                <a:ext cx="3252653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𝐿𝑎𝑡𝑒𝑛𝑐𝑦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1, 2</m:t>
                        </m:r>
                      </m:sub>
                    </m:sSub>
                  </m:oMath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304" y="1879904"/>
                <a:ext cx="3252653" cy="542136"/>
              </a:xfrm>
              <a:prstGeom prst="rect">
                <a:avLst/>
              </a:prstGeom>
              <a:blipFill rotWithShape="0">
                <a:blip r:embed="rId9"/>
                <a:stretch>
                  <a:fillRect t="-12360" b="-25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858100" y="3317967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100" y="3317967"/>
                <a:ext cx="54864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287688" y="4506687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688" y="4506687"/>
                <a:ext cx="54864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74180" y="4519750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80" y="4519750"/>
                <a:ext cx="54864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0585267" y="5133704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67" y="5133704"/>
                <a:ext cx="5486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059883" y="3827418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883" y="3827418"/>
                <a:ext cx="548640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61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  <p:bldP spid="22" grpId="0" animBg="1"/>
      <p:bldP spid="31" grpId="0"/>
      <p:bldP spid="32" grpId="0"/>
      <p:bldP spid="33" grpId="0"/>
      <p:bldP spid="34" grpId="0"/>
      <p:bldP spid="35" grpId="0"/>
      <p:bldP spid="49" grpId="0"/>
      <p:bldP spid="50" grpId="0"/>
      <p:bldP spid="51" grpId="0"/>
      <p:bldP spid="53" grpId="0"/>
      <p:bldP spid="5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Comparing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177291"/>
              </p:ext>
            </p:extLst>
          </p:nvPr>
        </p:nvGraphicFramePr>
        <p:xfrm>
          <a:off x="1606731" y="1557507"/>
          <a:ext cx="8765550" cy="2062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675"/>
                <a:gridCol w="2140064"/>
                <a:gridCol w="2007784"/>
                <a:gridCol w="1836027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ingress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endParaRPr lang="en-US" sz="20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969024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79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Comparing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179781"/>
              </p:ext>
            </p:extLst>
          </p:nvPr>
        </p:nvGraphicFramePr>
        <p:xfrm>
          <a:off x="1606731" y="1557507"/>
          <a:ext cx="8765550" cy="2062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675"/>
                <a:gridCol w="2140064"/>
                <a:gridCol w="2007784"/>
                <a:gridCol w="1836027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 ingress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switch.p4 egress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endParaRPr lang="en-US" sz="20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969024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52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Comparing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025861"/>
              </p:ext>
            </p:extLst>
          </p:nvPr>
        </p:nvGraphicFramePr>
        <p:xfrm>
          <a:off x="1606731" y="1557507"/>
          <a:ext cx="8765550" cy="2062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675"/>
                <a:gridCol w="2140064"/>
                <a:gridCol w="2007784"/>
                <a:gridCol w="1836027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ingress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switch.p4 egress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 combined</a:t>
                      </a:r>
                      <a:endParaRPr lang="en-US" sz="20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969024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00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Comparing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30077"/>
              </p:ext>
            </p:extLst>
          </p:nvPr>
        </p:nvGraphicFramePr>
        <p:xfrm>
          <a:off x="1606731" y="1557507"/>
          <a:ext cx="8765550" cy="2062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1675"/>
                <a:gridCol w="2140064"/>
                <a:gridCol w="2007784"/>
                <a:gridCol w="1836027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 ingress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switch.p4 egress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proprietary (normalized)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2.0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1.0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1.0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969024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7281" y="4062549"/>
            <a:ext cx="1001748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Gains of 4.5% to 50% on real programs.</a:t>
            </a:r>
          </a:p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Gains lowest on balanced programs optimized for RMT.</a:t>
            </a:r>
          </a:p>
          <a:p>
            <a:endParaRPr lang="en-US" sz="3200" dirty="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On 100 random programs, mean gain of 10% (max 30%)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99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2375092"/>
              </p:ext>
            </p:extLst>
          </p:nvPr>
        </p:nvGraphicFramePr>
        <p:xfrm>
          <a:off x="-135467" y="1540933"/>
          <a:ext cx="12208933" cy="4944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8052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crossbar design</a:t>
            </a:r>
            <a:endParaRPr lang="en-US" dirty="0"/>
          </a:p>
        </p:txBody>
      </p:sp>
      <p:sp>
        <p:nvSpPr>
          <p:cNvPr id="7" name="Content Placeholder 13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The crossbar is critical to </a:t>
            </a:r>
            <a:r>
              <a:rPr lang="en-US" sz="3200" dirty="0" err="1" smtClean="0"/>
              <a:t>dRMT</a:t>
            </a:r>
            <a:r>
              <a:rPr lang="en-US" sz="3200" dirty="0" smtClean="0"/>
              <a:t>: Can we build it?</a:t>
            </a:r>
          </a:p>
          <a:p>
            <a:endParaRPr lang="en-US" sz="3200" dirty="0" smtClean="0"/>
          </a:p>
          <a:p>
            <a:r>
              <a:rPr lang="en-US" sz="3200" dirty="0" smtClean="0"/>
              <a:t>Requirements: 32 processors, 32 memory clusters, 8 keys</a:t>
            </a:r>
          </a:p>
          <a:p>
            <a:endParaRPr lang="en-US" sz="3200" dirty="0" smtClean="0"/>
          </a:p>
          <a:p>
            <a:r>
              <a:rPr lang="en-US" sz="3200" dirty="0" smtClean="0"/>
              <a:t>Two extremes</a:t>
            </a:r>
          </a:p>
          <a:p>
            <a:pPr lvl="1"/>
            <a:r>
              <a:rPr lang="en-US" sz="2800" dirty="0" smtClean="0"/>
              <a:t>Full crossbar from each processor key to each </a:t>
            </a:r>
            <a:r>
              <a:rPr lang="en-US" sz="2800" dirty="0"/>
              <a:t>cluster </a:t>
            </a:r>
            <a:r>
              <a:rPr lang="en-US" sz="2800" dirty="0" smtClean="0"/>
              <a:t>key</a:t>
            </a:r>
          </a:p>
          <a:p>
            <a:pPr lvl="2"/>
            <a:r>
              <a:rPr lang="en-US" sz="2400" dirty="0" smtClean="0"/>
              <a:t>((</a:t>
            </a:r>
            <a:r>
              <a:rPr lang="en-US" sz="2400" dirty="0"/>
              <a:t>32 * 8) * (32 * </a:t>
            </a:r>
            <a:r>
              <a:rPr lang="en-US" sz="2400" dirty="0" smtClean="0"/>
              <a:t>8) crossbar), very flexible, but very costly</a:t>
            </a:r>
          </a:p>
          <a:p>
            <a:pPr lvl="1"/>
            <a:r>
              <a:rPr lang="en-US" sz="2800" dirty="0" smtClean="0"/>
              <a:t>Unit crossbar between each processor and each cluster</a:t>
            </a:r>
          </a:p>
          <a:p>
            <a:pPr lvl="2"/>
            <a:r>
              <a:rPr lang="en-US" sz="2400" dirty="0" smtClean="0"/>
              <a:t>Wide 32*32 crossbar, inflexible, but cheap</a:t>
            </a:r>
          </a:p>
          <a:p>
            <a:endParaRPr lang="en-US" sz="200" dirty="0"/>
          </a:p>
          <a:p>
            <a:endParaRPr lang="en-US" sz="100" dirty="0" smtClean="0"/>
          </a:p>
        </p:txBody>
      </p:sp>
    </p:spTree>
    <p:extLst>
      <p:ext uri="{BB962C8B-B14F-4D97-AF65-F5344CB8AC3E}">
        <p14:creationId xmlns:p14="http://schemas.microsoft.com/office/powerpoint/2010/main" val="34794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dRMT’s</a:t>
            </a:r>
            <a:r>
              <a:rPr lang="en-US" dirty="0" smtClean="0"/>
              <a:t> segment crossbar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Segment crossbar: 8 parallel (32 * 32) </a:t>
            </a:r>
            <a:r>
              <a:rPr lang="en-US" sz="3200" dirty="0" smtClean="0"/>
              <a:t>crossbars</a:t>
            </a:r>
          </a:p>
          <a:p>
            <a:pPr lvl="1"/>
            <a:r>
              <a:rPr lang="en-US" sz="2800" dirty="0" smtClean="0"/>
              <a:t>Compromise </a:t>
            </a:r>
            <a:r>
              <a:rPr lang="en-US" sz="2800" dirty="0"/>
              <a:t>between full and unit crossbar</a:t>
            </a:r>
          </a:p>
          <a:p>
            <a:r>
              <a:rPr lang="en-US" sz="3200" dirty="0"/>
              <a:t>Segment </a:t>
            </a:r>
            <a:r>
              <a:rPr lang="en-US" sz="3200" dirty="0" smtClean="0"/>
              <a:t>equivalent to </a:t>
            </a:r>
            <a:r>
              <a:rPr lang="en-US" sz="3200" dirty="0"/>
              <a:t>full </a:t>
            </a:r>
            <a:r>
              <a:rPr lang="en-US" sz="3200" dirty="0" smtClean="0"/>
              <a:t>if </a:t>
            </a:r>
            <a:r>
              <a:rPr lang="en-US" sz="3200" dirty="0"/>
              <a:t>tables are not split across </a:t>
            </a:r>
            <a:r>
              <a:rPr lang="en-US" sz="3200" dirty="0" smtClean="0"/>
              <a:t>clusters</a:t>
            </a:r>
          </a:p>
          <a:p>
            <a:pPr lvl="1"/>
            <a:r>
              <a:rPr lang="en-US" sz="2800" dirty="0" smtClean="0"/>
              <a:t>Can assign keys to segments appropriately to achieve equivalence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1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areas of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96659" y="5249333"/>
            <a:ext cx="8598682" cy="877147"/>
          </a:xfrm>
          <a:prstGeom prst="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incurs a few mm</a:t>
            </a:r>
            <a:r>
              <a:rPr lang="en-US" sz="3200" baseline="30000" dirty="0" smtClean="0">
                <a:latin typeface="Seravek" charset="0"/>
                <a:ea typeface="Seravek" charset="0"/>
                <a:cs typeface="Seravek" charset="0"/>
              </a:rPr>
              <a:t>2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additional area.</a:t>
            </a:r>
          </a:p>
          <a:p>
            <a:pPr algn="ctr"/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Modest in comparison to a 300-700 mm</a:t>
            </a:r>
            <a:r>
              <a:rPr lang="en-US" sz="3200" baseline="30000" dirty="0" smtClean="0">
                <a:latin typeface="Seravek" charset="0"/>
                <a:ea typeface="Seravek" charset="0"/>
                <a:cs typeface="Seravek" charset="0"/>
              </a:rPr>
              <a:t>2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chip.</a:t>
            </a:r>
            <a:endParaRPr lang="en-US" sz="3200" baseline="300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3826937"/>
              </p:ext>
            </p:extLst>
          </p:nvPr>
        </p:nvGraphicFramePr>
        <p:xfrm>
          <a:off x="2042631" y="1339702"/>
          <a:ext cx="8207153" cy="3900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466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in One </a:t>
            </a:r>
            <a:r>
              <a:rPr lang="en-US" dirty="0"/>
              <a:t>S</a:t>
            </a:r>
            <a:r>
              <a:rPr lang="en-US" dirty="0" smtClean="0"/>
              <a:t>lide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RMT </a:t>
            </a:r>
            <a:r>
              <a:rPr lang="en-US" sz="3200" dirty="0"/>
              <a:t>aggregates resources into </a:t>
            </a:r>
            <a:r>
              <a:rPr lang="en-US" sz="3200" dirty="0" smtClean="0"/>
              <a:t>stages that </a:t>
            </a:r>
            <a:r>
              <a:rPr lang="en-US" sz="3200" dirty="0"/>
              <a:t>provide a fixed ratio of </a:t>
            </a:r>
            <a:r>
              <a:rPr lang="en-US" sz="3200" dirty="0" err="1" smtClean="0"/>
              <a:t>memory:match:action</a:t>
            </a:r>
            <a:endParaRPr lang="en-US" sz="32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E.g., A large table spanning two stages consumes two match units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err="1"/>
              <a:t>dRMT</a:t>
            </a:r>
            <a:r>
              <a:rPr lang="en-US" sz="3200" dirty="0"/>
              <a:t> (disaggregated </a:t>
            </a:r>
            <a:r>
              <a:rPr lang="en-US" sz="3200" dirty="0" smtClean="0"/>
              <a:t>RMT): </a:t>
            </a:r>
            <a:r>
              <a:rPr lang="en-US" sz="3200" b="1" dirty="0" smtClean="0"/>
              <a:t>disaggregate</a:t>
            </a:r>
            <a:r>
              <a:rPr lang="en-US" sz="3200" dirty="0" smtClean="0"/>
              <a:t> memory, match, and action resources </a:t>
            </a:r>
            <a:r>
              <a:rPr lang="en-US" sz="3200" dirty="0"/>
              <a:t>of a programmable </a:t>
            </a:r>
            <a:r>
              <a:rPr lang="en-US" sz="3200" dirty="0" smtClean="0"/>
              <a:t>switch. Allocate </a:t>
            </a:r>
            <a:r>
              <a:rPr lang="en-US" sz="3200" dirty="0"/>
              <a:t>them </a:t>
            </a:r>
            <a:r>
              <a:rPr lang="en-US" sz="3200" dirty="0" smtClean="0"/>
              <a:t>independently.</a:t>
            </a:r>
            <a:endParaRPr lang="en-US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  <a:p>
            <a:pPr marL="512064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7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r>
              <a:rPr lang="en-US" dirty="0" err="1" smtClean="0"/>
              <a:t>dRMT</a:t>
            </a:r>
            <a:r>
              <a:rPr lang="en-US" dirty="0" smtClean="0"/>
              <a:t>: Disaggregated architecture </a:t>
            </a:r>
            <a:r>
              <a:rPr lang="en-US" dirty="0"/>
              <a:t>for </a:t>
            </a:r>
            <a:r>
              <a:rPr lang="en-US" dirty="0" smtClean="0"/>
              <a:t>programmable switches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Ongoing </a:t>
            </a:r>
            <a:r>
              <a:rPr lang="en-US" dirty="0"/>
              <a:t>work: Implementation in programmable </a:t>
            </a:r>
            <a:r>
              <a:rPr lang="en-US" dirty="0" smtClean="0"/>
              <a:t>NIC</a:t>
            </a:r>
          </a:p>
          <a:p>
            <a:endParaRPr lang="en-US" dirty="0"/>
          </a:p>
          <a:p>
            <a:r>
              <a:rPr lang="en-US" dirty="0" smtClean="0"/>
              <a:t>Many open questions</a:t>
            </a:r>
          </a:p>
          <a:p>
            <a:pPr lvl="1"/>
            <a:r>
              <a:rPr lang="en-US" dirty="0" smtClean="0"/>
              <a:t>Scheduling different packet types</a:t>
            </a:r>
          </a:p>
          <a:p>
            <a:pPr lvl="1"/>
            <a:r>
              <a:rPr lang="en-US" dirty="0" err="1" smtClean="0"/>
              <a:t>Stateful</a:t>
            </a:r>
            <a:r>
              <a:rPr lang="en-US" dirty="0" smtClean="0"/>
              <a:t> packet processing</a:t>
            </a:r>
          </a:p>
          <a:p>
            <a:pPr lvl="1"/>
            <a:endParaRPr lang="en-US" dirty="0"/>
          </a:p>
          <a:p>
            <a:r>
              <a:rPr lang="en-US" dirty="0"/>
              <a:t>Webpage: http://</a:t>
            </a:r>
            <a:r>
              <a:rPr lang="en-US" dirty="0" err="1"/>
              <a:t>drmt.technion.ac.il</a:t>
            </a:r>
            <a:r>
              <a:rPr lang="en-US" dirty="0"/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08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9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185479" y="2132277"/>
          <a:ext cx="7821042" cy="1660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Ingress (switch.p4)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62624" y="1609108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185479" y="4825744"/>
          <a:ext cx="7821042" cy="167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1676"/>
                <a:gridCol w="1759735"/>
                <a:gridCol w="1791440"/>
                <a:gridCol w="1638191"/>
              </a:tblGrid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P4 Program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dRMT</a:t>
                      </a:r>
                      <a:r>
                        <a:rPr lang="en-US" dirty="0" smtClean="0"/>
                        <a:t> (IPC=2)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 (switch.p4)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8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197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Switch.p4</a:t>
                      </a:r>
                      <a:r>
                        <a:rPr lang="en-US" baseline="0" dirty="0" smtClean="0"/>
                        <a:t> 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33338" y="4326410"/>
            <a:ext cx="7125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threads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5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293223" y="2132277"/>
          <a:ext cx="9771017" cy="1660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1943"/>
                <a:gridCol w="1909467"/>
                <a:gridCol w="1949975"/>
                <a:gridCol w="1791441"/>
                <a:gridCol w="1638191"/>
              </a:tblGrid>
              <a:tr h="4541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 Program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RMT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dRMT</a:t>
                      </a:r>
                      <a:r>
                        <a:rPr lang="en-US" sz="2000" baseline="0" dirty="0" smtClean="0"/>
                        <a:t> (IPC=1)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dRMT</a:t>
                      </a:r>
                      <a:r>
                        <a:rPr lang="en-US" sz="2000" dirty="0" smtClean="0"/>
                        <a:t> (IPC=2)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Lower bound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Ingress (switch.p4)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18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17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15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2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2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Switch.p4</a:t>
                      </a:r>
                      <a:r>
                        <a:rPr lang="en-US" sz="2000" baseline="0" dirty="0" smtClean="0"/>
                        <a:t> combined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432FF"/>
                          </a:solidFill>
                        </a:rPr>
                        <a:t>21</a:t>
                      </a:r>
                      <a:endParaRPr lang="en-US" sz="2000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23625" y="1609108"/>
            <a:ext cx="68667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processors to run at 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293222" y="4825744"/>
          <a:ext cx="9771017" cy="167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1676"/>
                <a:gridCol w="1759735"/>
                <a:gridCol w="1949975"/>
                <a:gridCol w="1791440"/>
                <a:gridCol w="1638191"/>
              </a:tblGrid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P4 Program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dRMT</a:t>
                      </a:r>
                      <a:r>
                        <a:rPr lang="en-US" baseline="0" dirty="0" smtClean="0"/>
                        <a:t> (IPC=1)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dRMT</a:t>
                      </a:r>
                      <a:r>
                        <a:rPr lang="en-US" dirty="0" smtClean="0"/>
                        <a:t> (IPC=2)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 bound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 (switch.p4)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88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Egress (switch.p4)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198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197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18806">
                <a:tc>
                  <a:txBody>
                    <a:bodyPr/>
                    <a:lstStyle/>
                    <a:p>
                      <a:r>
                        <a:rPr lang="en-US" dirty="0" smtClean="0"/>
                        <a:t>Switch.p4</a:t>
                      </a:r>
                      <a:r>
                        <a:rPr lang="en-US" baseline="0" dirty="0" smtClean="0"/>
                        <a:t> combined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432FF"/>
                          </a:solidFill>
                        </a:rPr>
                        <a:t>243</a:t>
                      </a:r>
                      <a:endParaRPr lang="en-US" b="1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32633" y="4326410"/>
            <a:ext cx="7125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ravek" charset="0"/>
                <a:ea typeface="Seravek" charset="0"/>
                <a:cs typeface="Seravek" charset="0"/>
              </a:rPr>
              <a:t>Minimum number of threads to run at </a:t>
            </a:r>
            <a:r>
              <a:rPr lang="en-US" sz="2200" smtClean="0">
                <a:latin typeface="Seravek" charset="0"/>
                <a:ea typeface="Seravek" charset="0"/>
                <a:cs typeface="Seravek" charset="0"/>
              </a:rPr>
              <a:t>1 packet/cycle</a:t>
            </a:r>
            <a:endParaRPr lang="en-US" sz="2200" dirty="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22515" y="1609108"/>
            <a:ext cx="10940395" cy="5248891"/>
            <a:chOff x="8033188" y="2901951"/>
            <a:chExt cx="4093201" cy="3956048"/>
          </a:xfrm>
        </p:grpSpPr>
        <p:sp>
          <p:nvSpPr>
            <p:cNvPr id="13" name="Rectangle 12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08027" y="4012912"/>
              <a:ext cx="3156418" cy="1925341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dRMT</a:t>
              </a: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 is near </a:t>
              </a:r>
              <a:r>
                <a:rPr lang="en-US" sz="32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optimal:</a:t>
              </a:r>
              <a:endParaRPr lang="en-US" sz="32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Fewest possible processors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Near-ideal (critical path) latency </a:t>
              </a:r>
              <a:endParaRPr lang="en-US" sz="3200" dirty="0" smtClean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  <a:p>
              <a:pPr marL="285750" indent="-285750">
                <a:buFont typeface="Arial" charset="0"/>
                <a:buChar char="•"/>
              </a:pPr>
              <a:r>
                <a:rPr lang="en-US" sz="32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Comparable on switch.p4 combined, which is optimized for RMT</a:t>
              </a:r>
              <a:endParaRPr lang="en-US" sz="32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793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Processor resource constraints:</a:t>
            </a: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231FF"/>
                </a:solidFill>
              </a:rPr>
              <a:t>Generate </a:t>
            </a:r>
            <a:r>
              <a:rPr lang="en-US" dirty="0">
                <a:solidFill>
                  <a:srgbClr val="0231FF"/>
                </a:solidFill>
              </a:rPr>
              <a:t>up to M </a:t>
            </a:r>
            <a:r>
              <a:rPr lang="en-US" dirty="0" smtClean="0">
                <a:solidFill>
                  <a:srgbClr val="0231FF"/>
                </a:solidFill>
              </a:rPr>
              <a:t>b-bit </a:t>
            </a:r>
            <a:r>
              <a:rPr lang="en-US" dirty="0">
                <a:solidFill>
                  <a:srgbClr val="0231FF"/>
                </a:solidFill>
              </a:rPr>
              <a:t>keys </a:t>
            </a:r>
            <a:r>
              <a:rPr lang="en-US" dirty="0" smtClean="0">
                <a:solidFill>
                  <a:srgbClr val="0231FF"/>
                </a:solidFill>
              </a:rPr>
              <a:t>to match on per cycle (M=8, b=80)</a:t>
            </a:r>
            <a:endParaRPr lang="en-US" dirty="0" smtClean="0"/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actions on up to A packet fields per cycle (A=32)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2800" dirty="0" smtClean="0">
                <a:solidFill>
                  <a:srgbClr val="0231FF"/>
                </a:solidFill>
              </a:rPr>
              <a:t>Perform match/action on different packets every cycle (Inter-packet concurrency (IPC) = 1 or 2)</a:t>
            </a:r>
            <a:endParaRPr lang="en-US" sz="2800" dirty="0">
              <a:solidFill>
                <a:srgbClr val="0231FF"/>
              </a:solidFill>
            </a:endParaRPr>
          </a:p>
          <a:p>
            <a:endParaRPr lang="en-US" dirty="0" smtClean="0"/>
          </a:p>
          <a:p>
            <a:r>
              <a:rPr lang="en-US" sz="3200" dirty="0" smtClean="0"/>
              <a:t>Dependency constraints: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 match (action)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M</a:t>
            </a:r>
            <a:r>
              <a:rPr lang="en-US" sz="3000" dirty="0">
                <a:solidFill>
                  <a:srgbClr val="0231FF"/>
                </a:solidFill>
              </a:rPr>
              <a:t> (</a:t>
            </a:r>
            <a:r>
              <a:rPr lang="en-US" sz="3000" dirty="0" smtClean="0">
                <a:solidFill>
                  <a:srgbClr val="0231FF"/>
                </a:solidFill>
              </a:rPr>
              <a:t>or </a:t>
            </a:r>
            <a:r>
              <a:rPr lang="en-US" sz="3000" dirty="0" err="1" smtClean="0">
                <a:solidFill>
                  <a:srgbClr val="0231FF"/>
                </a:solidFill>
              </a:rPr>
              <a:t>d</a:t>
            </a:r>
            <a:r>
              <a:rPr lang="en-US" sz="3000" baseline="-25000" dirty="0" err="1" smtClean="0">
                <a:solidFill>
                  <a:srgbClr val="0231FF"/>
                </a:solidFill>
              </a:rPr>
              <a:t>A</a:t>
            </a:r>
            <a:r>
              <a:rPr lang="en-US" sz="3000" dirty="0" smtClean="0">
                <a:solidFill>
                  <a:srgbClr val="0231FF"/>
                </a:solidFill>
              </a:rPr>
              <a:t>) cycles</a:t>
            </a:r>
            <a:endParaRPr lang="en-US" sz="3000" dirty="0">
              <a:solidFill>
                <a:srgbClr val="0231FF"/>
              </a:solidFill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endParaRPr lang="en-US" sz="3000" dirty="0">
              <a:solidFill>
                <a:srgbClr val="023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41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dependencies from P4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dependency graph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sz="1800" dirty="0" smtClean="0"/>
          </a:p>
          <a:p>
            <a:r>
              <a:rPr lang="en-US" dirty="0" smtClean="0"/>
              <a:t>Operation dependency graph</a:t>
            </a:r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1097280" y="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92630" y="4998720"/>
            <a:ext cx="10951026" cy="1608407"/>
            <a:chOff x="892630" y="4998720"/>
            <a:chExt cx="10951026" cy="1608407"/>
          </a:xfrm>
        </p:grpSpPr>
        <p:cxnSp>
          <p:nvCxnSpPr>
            <p:cNvPr id="25" name="Straight Arrow Connector 24"/>
            <p:cNvCxnSpPr>
              <a:stCxn id="27" idx="6"/>
              <a:endCxn id="35" idx="2"/>
            </p:cNvCxnSpPr>
            <p:nvPr/>
          </p:nvCxnSpPr>
          <p:spPr>
            <a:xfrm flipV="1">
              <a:off x="7306489" y="5287596"/>
              <a:ext cx="775065" cy="1741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92630" y="4998720"/>
              <a:ext cx="1598021" cy="616938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708468" y="5064034"/>
              <a:ext cx="1598021" cy="481955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428419" y="5886993"/>
              <a:ext cx="1598021" cy="503727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6"/>
              <a:endCxn id="36" idx="2"/>
            </p:cNvCxnSpPr>
            <p:nvPr/>
          </p:nvCxnSpPr>
          <p:spPr>
            <a:xfrm>
              <a:off x="9026440" y="6138857"/>
              <a:ext cx="1219195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122024" y="5007429"/>
              <a:ext cx="1598021" cy="616938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Routable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8081554" y="5046618"/>
              <a:ext cx="1598021" cy="481955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Multicast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0245635" y="5895702"/>
              <a:ext cx="1598021" cy="503727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IGMP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5" idx="6"/>
              <a:endCxn id="36" idx="2"/>
            </p:cNvCxnSpPr>
            <p:nvPr/>
          </p:nvCxnSpPr>
          <p:spPr>
            <a:xfrm>
              <a:off x="9679575" y="5287596"/>
              <a:ext cx="566060" cy="85997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4" idx="6"/>
              <a:endCxn id="27" idx="2"/>
            </p:cNvCxnSpPr>
            <p:nvPr/>
          </p:nvCxnSpPr>
          <p:spPr>
            <a:xfrm flipV="1">
              <a:off x="4720045" y="5305012"/>
              <a:ext cx="988423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6" idx="6"/>
              <a:endCxn id="34" idx="2"/>
            </p:cNvCxnSpPr>
            <p:nvPr/>
          </p:nvCxnSpPr>
          <p:spPr>
            <a:xfrm>
              <a:off x="2490651" y="5307189"/>
              <a:ext cx="631373" cy="870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477586" y="542979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76798" y="5412378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371803" y="53731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318168" y="62377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M</a:t>
              </a:r>
              <a:endParaRPr lang="en-US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940832" y="5421087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A</a:t>
              </a:r>
              <a:endParaRPr lang="en-US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94984" y="2752200"/>
            <a:ext cx="7157304" cy="1055341"/>
            <a:chOff x="1894984" y="2752200"/>
            <a:chExt cx="7157304" cy="1055341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487783" y="3105411"/>
              <a:ext cx="1375955" cy="1374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6461759" y="3108273"/>
              <a:ext cx="984069" cy="1088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3683724" y="3161210"/>
              <a:ext cx="78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Match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27073" y="3130730"/>
              <a:ext cx="7889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</a:t>
              </a:r>
            </a:p>
            <a:p>
              <a:r>
                <a:rPr lang="en-US" dirty="0" smtClean="0"/>
                <a:t>Dep.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894984" y="2800777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Routable</a:t>
              </a:r>
              <a:endParaRPr lang="en-US" sz="2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55299" y="2756206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smtClean="0"/>
                <a:t>Multicast</a:t>
              </a:r>
              <a:endParaRPr lang="en-US" sz="2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59489" y="2752200"/>
              <a:ext cx="1592799" cy="712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IGMP</a:t>
              </a:r>
              <a:endParaRPr lang="en-US" sz="2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7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hardware: instruction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dRMT</a:t>
            </a:r>
            <a:r>
              <a:rPr lang="en-US" dirty="0" smtClean="0"/>
              <a:t> processor executes/stores an entire program; an RMT </a:t>
            </a:r>
            <a:r>
              <a:rPr lang="en-US" dirty="0"/>
              <a:t>stage only </a:t>
            </a:r>
            <a:r>
              <a:rPr lang="en-US" dirty="0" smtClean="0"/>
              <a:t>executes/stores </a:t>
            </a:r>
            <a:r>
              <a:rPr lang="en-US" dirty="0"/>
              <a:t>a program slice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Must reduce memory required to encode an action.</a:t>
            </a:r>
          </a:p>
          <a:p>
            <a:r>
              <a:rPr lang="en-US" dirty="0" smtClean="0"/>
              <a:t>RMT actions can modify 224 packet fields in parallel; we found 32 sufficient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682571"/>
              </p:ext>
            </p:extLst>
          </p:nvPr>
        </p:nvGraphicFramePr>
        <p:xfrm>
          <a:off x="2859075" y="3698671"/>
          <a:ext cx="6175557" cy="2991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863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46" y="12210"/>
            <a:ext cx="10515600" cy="973036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smtClean="0"/>
              <a:t> architecture: crossbar</a:t>
            </a:r>
            <a:endParaRPr lang="en-US" dirty="0"/>
          </a:p>
        </p:txBody>
      </p:sp>
      <p:sp>
        <p:nvSpPr>
          <p:cNvPr id="141" name="Content Placeholder 137"/>
          <p:cNvSpPr>
            <a:spLocks noGrp="1"/>
          </p:cNvSpPr>
          <p:nvPr>
            <p:ph sz="half" idx="1"/>
          </p:nvPr>
        </p:nvSpPr>
        <p:spPr>
          <a:xfrm>
            <a:off x="1009114" y="4696460"/>
            <a:ext cx="10838897" cy="2190867"/>
          </a:xfrm>
        </p:spPr>
        <p:txBody>
          <a:bodyPr>
            <a:normAutofit/>
          </a:bodyPr>
          <a:lstStyle/>
          <a:p>
            <a:r>
              <a:rPr lang="en-US" dirty="0" smtClean="0"/>
              <a:t>The segment crossbar is equivalent to full crossbar if tables are not split across clusters! (see paper for details)</a:t>
            </a:r>
          </a:p>
          <a:p>
            <a:endParaRPr lang="en-US" sz="100" dirty="0" smtClean="0"/>
          </a:p>
          <a:p>
            <a:r>
              <a:rPr lang="en-US" dirty="0" err="1"/>
              <a:t>dRMT</a:t>
            </a:r>
            <a:r>
              <a:rPr lang="en-US" dirty="0"/>
              <a:t> uses One-to-Many Segment </a:t>
            </a:r>
            <a:r>
              <a:rPr lang="en-US" dirty="0" smtClean="0"/>
              <a:t>Crossbar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68264" y="1132375"/>
            <a:ext cx="2190562" cy="3336034"/>
            <a:chOff x="1468264" y="962556"/>
            <a:chExt cx="2190562" cy="3336034"/>
          </a:xfrm>
        </p:grpSpPr>
        <p:sp>
          <p:nvSpPr>
            <p:cNvPr id="4" name="Rectangle 3"/>
            <p:cNvSpPr/>
            <p:nvPr/>
          </p:nvSpPr>
          <p:spPr>
            <a:xfrm>
              <a:off x="1468264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68265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598892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883409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167926" y="1655317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622642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907159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191676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39971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39972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770599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55116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339633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794349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078866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363383" y="2706026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urved Connector 19"/>
            <p:cNvCxnSpPr>
              <a:stCxn id="22" idx="4"/>
              <a:endCxn id="17" idx="0"/>
            </p:cNvCxnSpPr>
            <p:nvPr/>
          </p:nvCxnSpPr>
          <p:spPr>
            <a:xfrm rot="5400000">
              <a:off x="1843459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endCxn id="18" idx="0"/>
            </p:cNvCxnSpPr>
            <p:nvPr/>
          </p:nvCxnSpPr>
          <p:spPr>
            <a:xfrm rot="5400000">
              <a:off x="2127976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endCxn id="19" idx="0"/>
            </p:cNvCxnSpPr>
            <p:nvPr/>
          </p:nvCxnSpPr>
          <p:spPr>
            <a:xfrm rot="5400000">
              <a:off x="2412493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27478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Unit Crossbar</a:t>
              </a:r>
            </a:p>
            <a:p>
              <a:pPr algn="ctr"/>
              <a:r>
                <a:rPr lang="en-US" dirty="0" smtClean="0"/>
                <a:t>(0.561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740864" y="1126595"/>
            <a:ext cx="2190562" cy="3341814"/>
            <a:chOff x="4580113" y="962556"/>
            <a:chExt cx="2190562" cy="3341814"/>
          </a:xfrm>
        </p:grpSpPr>
        <p:sp>
          <p:nvSpPr>
            <p:cNvPr id="68" name="Rectangle 67"/>
            <p:cNvSpPr/>
            <p:nvPr/>
          </p:nvSpPr>
          <p:spPr>
            <a:xfrm>
              <a:off x="4580113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80114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4710741" y="1655317"/>
              <a:ext cx="166254" cy="17813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995258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279775" y="1655317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734491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019008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303525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751820" y="962556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751821" y="2637983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5882448" y="1655317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6166965" y="165531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451482" y="1655317"/>
              <a:ext cx="166254" cy="17813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906198" y="2706026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6190715" y="2706026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475232" y="2706026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Curved Connector 83"/>
            <p:cNvCxnSpPr/>
            <p:nvPr/>
          </p:nvCxnSpPr>
          <p:spPr>
            <a:xfrm rot="5400000">
              <a:off x="4955308" y="1695758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/>
            <p:cNvCxnSpPr/>
            <p:nvPr/>
          </p:nvCxnSpPr>
          <p:spPr>
            <a:xfrm rot="16200000" flipH="1">
              <a:off x="5825678" y="2257861"/>
              <a:ext cx="872579" cy="23750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urved Connector 85"/>
            <p:cNvCxnSpPr/>
            <p:nvPr/>
          </p:nvCxnSpPr>
          <p:spPr>
            <a:xfrm rot="5400000">
              <a:off x="5524342" y="1695758"/>
              <a:ext cx="872579" cy="114795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728757" y="365803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Segment Crossbar</a:t>
              </a:r>
            </a:p>
            <a:p>
              <a:pPr algn="ctr"/>
              <a:r>
                <a:rPr lang="en-US" dirty="0" smtClean="0"/>
                <a:t>(0.576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115007" y="1132376"/>
            <a:ext cx="2190562" cy="3336033"/>
            <a:chOff x="7831779" y="962557"/>
            <a:chExt cx="2190562" cy="3336033"/>
          </a:xfrm>
        </p:grpSpPr>
        <p:sp>
          <p:nvSpPr>
            <p:cNvPr id="89" name="Rectangle 88"/>
            <p:cNvSpPr/>
            <p:nvPr/>
          </p:nvSpPr>
          <p:spPr>
            <a:xfrm>
              <a:off x="7831779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1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831780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1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7962407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8246924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8531441" y="1655318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7986157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8270674" y="2706027"/>
              <a:ext cx="166254" cy="1781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855519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003486" y="962557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 smtClean="0">
                  <a:solidFill>
                    <a:srgbClr val="002060"/>
                  </a:solidFill>
                </a:rPr>
                <a:t>Proc</a:t>
              </a:r>
              <a:r>
                <a:rPr lang="en-US" sz="1800" dirty="0">
                  <a:solidFill>
                    <a:srgbClr val="002060"/>
                  </a:solidFill>
                </a:rPr>
                <a:t>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9003487" y="2637984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endParaRPr lang="en-US" sz="1600" dirty="0" smtClean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Mem. 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9134114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9418631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9703148" y="1655318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9157864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9442381" y="2706027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9726898" y="2706027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Curved Connector 104"/>
            <p:cNvCxnSpPr/>
            <p:nvPr/>
          </p:nvCxnSpPr>
          <p:spPr>
            <a:xfrm rot="16200000" flipH="1">
              <a:off x="9034910" y="2015779"/>
              <a:ext cx="898666" cy="53400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urved Connector 105"/>
            <p:cNvCxnSpPr/>
            <p:nvPr/>
          </p:nvCxnSpPr>
          <p:spPr>
            <a:xfrm rot="5400000">
              <a:off x="8349232" y="1553500"/>
              <a:ext cx="872579" cy="143247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urved Connector 106"/>
            <p:cNvCxnSpPr/>
            <p:nvPr/>
          </p:nvCxnSpPr>
          <p:spPr>
            <a:xfrm rot="5400000">
              <a:off x="9077344" y="1997095"/>
              <a:ext cx="872579" cy="54528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8007534" y="3652259"/>
              <a:ext cx="1883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Full Crossbar</a:t>
              </a:r>
            </a:p>
            <a:p>
              <a:pPr algn="ctr"/>
              <a:r>
                <a:rPr lang="en-US" dirty="0" smtClean="0"/>
                <a:t>(4.464 mm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64" name="Slide Number Placeholder 6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4326"/>
            <a:ext cx="10515600" cy="1325563"/>
          </a:xfrm>
        </p:spPr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Match Action Processor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431356" y="1032948"/>
            <a:ext cx="9164151" cy="5412551"/>
            <a:chOff x="1431356" y="1032948"/>
            <a:chExt cx="9164151" cy="5412551"/>
          </a:xfrm>
        </p:grpSpPr>
        <p:grpSp>
          <p:nvGrpSpPr>
            <p:cNvPr id="4" name="Group 3"/>
            <p:cNvGrpSpPr/>
            <p:nvPr/>
          </p:nvGrpSpPr>
          <p:grpSpPr>
            <a:xfrm>
              <a:off x="1431356" y="1032948"/>
              <a:ext cx="1245997" cy="3460135"/>
              <a:chOff x="1431356" y="1032948"/>
              <a:chExt cx="1245997" cy="3460135"/>
            </a:xfrm>
            <a:solidFill>
              <a:schemeClr val="bg2"/>
            </a:solidFill>
          </p:grpSpPr>
          <p:sp>
            <p:nvSpPr>
              <p:cNvPr id="5" name="Rectangle 4"/>
              <p:cNvSpPr/>
              <p:nvPr/>
            </p:nvSpPr>
            <p:spPr>
              <a:xfrm>
                <a:off x="1431356" y="1032948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492461" y="1108717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54395" y="1186135"/>
                <a:ext cx="1122958" cy="33069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Packet Header Vector</a:t>
                </a: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(4Kb)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723858" y="5614502"/>
              <a:ext cx="2680494" cy="830997"/>
              <a:chOff x="4723858" y="5614502"/>
              <a:chExt cx="2680494" cy="830997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723858" y="5627382"/>
                <a:ext cx="2680494" cy="74066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355198" y="5614502"/>
                <a:ext cx="160043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Crossbar </a:t>
                </a:r>
                <a:r>
                  <a:rPr lang="en-US" sz="2400" dirty="0" smtClean="0"/>
                  <a:t>to</a:t>
                </a:r>
              </a:p>
              <a:p>
                <a:pPr algn="ctr"/>
                <a:r>
                  <a:rPr lang="en-US" sz="2400" dirty="0" smtClean="0"/>
                  <a:t>Memories</a:t>
                </a:r>
                <a:endParaRPr lang="en-US" sz="2400" dirty="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781313" y="2611147"/>
              <a:ext cx="1162181" cy="11223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Scratch</a:t>
              </a:r>
            </a:p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Pad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943494" y="3172329"/>
              <a:ext cx="705151" cy="5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276993" y="2839609"/>
              <a:ext cx="1665249" cy="2896241"/>
              <a:chOff x="4276993" y="2839609"/>
              <a:chExt cx="1665249" cy="2896241"/>
            </a:xfrm>
          </p:grpSpPr>
          <p:cxnSp>
            <p:nvCxnSpPr>
              <p:cNvPr id="14" name="Elbow Connector 13"/>
              <p:cNvCxnSpPr>
                <a:stCxn id="26" idx="3"/>
                <a:endCxn id="28" idx="1"/>
              </p:cNvCxnSpPr>
              <p:nvPr/>
            </p:nvCxnSpPr>
            <p:spPr>
              <a:xfrm>
                <a:off x="4276993" y="2839609"/>
                <a:ext cx="839414" cy="289624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480945" y="3929758"/>
                <a:ext cx="146129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8x80b </a:t>
                </a:r>
                <a:r>
                  <a:rPr lang="en-US" sz="2400" dirty="0"/>
                  <a:t>Key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651646" y="1397780"/>
              <a:ext cx="854863" cy="3314518"/>
              <a:chOff x="7651646" y="1397780"/>
              <a:chExt cx="854863" cy="3314518"/>
            </a:xfrm>
          </p:grpSpPr>
          <p:sp>
            <p:nvSpPr>
              <p:cNvPr id="17" name="Rectangle 5"/>
              <p:cNvSpPr/>
              <p:nvPr/>
            </p:nvSpPr>
            <p:spPr>
              <a:xfrm>
                <a:off x="7651646" y="1397780"/>
                <a:ext cx="799729" cy="3314518"/>
              </a:xfrm>
              <a:custGeom>
                <a:avLst/>
                <a:gdLst>
                  <a:gd name="connsiteX0" fmla="*/ 0 w 645216"/>
                  <a:gd name="connsiteY0" fmla="*/ 0 h 3314518"/>
                  <a:gd name="connsiteX1" fmla="*/ 645216 w 645216"/>
                  <a:gd name="connsiteY1" fmla="*/ 0 h 3314518"/>
                  <a:gd name="connsiteX2" fmla="*/ 645216 w 645216"/>
                  <a:gd name="connsiteY2" fmla="*/ 3314518 h 3314518"/>
                  <a:gd name="connsiteX3" fmla="*/ 0 w 645216"/>
                  <a:gd name="connsiteY3" fmla="*/ 3314518 h 3314518"/>
                  <a:gd name="connsiteX4" fmla="*/ 0 w 645216"/>
                  <a:gd name="connsiteY4" fmla="*/ 0 h 3314518"/>
                  <a:gd name="connsiteX0" fmla="*/ 5212 w 650428"/>
                  <a:gd name="connsiteY0" fmla="*/ 0 h 3314518"/>
                  <a:gd name="connsiteX1" fmla="*/ 650428 w 650428"/>
                  <a:gd name="connsiteY1" fmla="*/ 0 h 3314518"/>
                  <a:gd name="connsiteX2" fmla="*/ 650428 w 650428"/>
                  <a:gd name="connsiteY2" fmla="*/ 3314518 h 3314518"/>
                  <a:gd name="connsiteX3" fmla="*/ 5212 w 650428"/>
                  <a:gd name="connsiteY3" fmla="*/ 3314518 h 3314518"/>
                  <a:gd name="connsiteX4" fmla="*/ 0 w 650428"/>
                  <a:gd name="connsiteY4" fmla="*/ 1544879 h 3314518"/>
                  <a:gd name="connsiteX5" fmla="*/ 5212 w 650428"/>
                  <a:gd name="connsiteY5" fmla="*/ 0 h 3314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0428" h="3314518">
                    <a:moveTo>
                      <a:pt x="5212" y="0"/>
                    </a:moveTo>
                    <a:lnTo>
                      <a:pt x="650428" y="0"/>
                    </a:lnTo>
                    <a:lnTo>
                      <a:pt x="650428" y="3314518"/>
                    </a:lnTo>
                    <a:lnTo>
                      <a:pt x="5212" y="3314518"/>
                    </a:lnTo>
                    <a:cubicBezTo>
                      <a:pt x="3475" y="2724638"/>
                      <a:pt x="1737" y="2134759"/>
                      <a:pt x="0" y="1544879"/>
                    </a:cubicBezTo>
                    <a:cubicBezTo>
                      <a:pt x="1737" y="1029919"/>
                      <a:pt x="3475" y="514960"/>
                      <a:pt x="5212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5400000">
                <a:off x="6685594" y="2636933"/>
                <a:ext cx="28108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Input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770192" y="4493082"/>
              <a:ext cx="1621544" cy="1952417"/>
              <a:chOff x="2770192" y="4493082"/>
              <a:chExt cx="1621544" cy="1952417"/>
            </a:xfrm>
            <a:solidFill>
              <a:schemeClr val="bg2"/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2875512" y="5483025"/>
                <a:ext cx="1516224" cy="9624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smtClean="0">
                    <a:solidFill>
                      <a:srgbClr val="002060"/>
                    </a:solidFill>
                  </a:rPr>
                  <a:t>Config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Table</a:t>
                </a:r>
              </a:p>
            </p:txBody>
          </p:sp>
          <p:cxnSp>
            <p:nvCxnSpPr>
              <p:cNvPr id="21" name="Elbow Connector 20"/>
              <p:cNvCxnSpPr>
                <a:endCxn id="26" idx="2"/>
              </p:cNvCxnSpPr>
              <p:nvPr/>
            </p:nvCxnSpPr>
            <p:spPr>
              <a:xfrm rot="16200000" flipV="1">
                <a:off x="3572234" y="4800630"/>
                <a:ext cx="989942" cy="374845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lbow Connector 21"/>
              <p:cNvCxnSpPr>
                <a:endCxn id="26" idx="2"/>
              </p:cNvCxnSpPr>
              <p:nvPr/>
            </p:nvCxnSpPr>
            <p:spPr>
              <a:xfrm flipV="1">
                <a:off x="2770192" y="4493082"/>
                <a:ext cx="1109590" cy="859010"/>
              </a:xfrm>
              <a:prstGeom prst="bentConnector2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9574338" y="1428023"/>
              <a:ext cx="853358" cy="3306947"/>
              <a:chOff x="9574338" y="1428023"/>
              <a:chExt cx="853358" cy="3306947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9574338" y="1428023"/>
                <a:ext cx="804448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5400000">
                <a:off x="8492166" y="2643435"/>
                <a:ext cx="30400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Action Output </a:t>
                </a:r>
                <a:r>
                  <a:rPr lang="en-US" sz="2400" dirty="0" smtClean="0"/>
                  <a:t>Selector</a:t>
                </a:r>
              </a:p>
              <a:p>
                <a:pPr algn="ctr"/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404352" y="4726122"/>
              <a:ext cx="3191155" cy="1639651"/>
              <a:chOff x="7404352" y="4726122"/>
              <a:chExt cx="3191155" cy="1639651"/>
            </a:xfrm>
            <a:solidFill>
              <a:schemeClr val="bg2"/>
            </a:solidFill>
          </p:grpSpPr>
          <p:sp>
            <p:nvSpPr>
              <p:cNvPr id="27" name="Rectangle 26"/>
              <p:cNvSpPr/>
              <p:nvPr/>
            </p:nvSpPr>
            <p:spPr>
              <a:xfrm>
                <a:off x="7641320" y="5649621"/>
                <a:ext cx="2954187" cy="71615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VLIW Instruction Table</a:t>
                </a:r>
              </a:p>
            </p:txBody>
          </p:sp>
          <p:cxnSp>
            <p:nvCxnSpPr>
              <p:cNvPr id="28" name="Straight Arrow Connector 27"/>
              <p:cNvCxnSpPr>
                <a:stCxn id="28" idx="6"/>
                <a:endCxn id="32" idx="1"/>
              </p:cNvCxnSpPr>
              <p:nvPr/>
            </p:nvCxnSpPr>
            <p:spPr>
              <a:xfrm>
                <a:off x="7404352" y="5997714"/>
                <a:ext cx="236968" cy="9983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8122657" y="4726122"/>
                <a:ext cx="22894" cy="933592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7866385" y="5026501"/>
                <a:ext cx="62869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Ctrl</a:t>
                </a:r>
              </a:p>
            </p:txBody>
          </p:sp>
        </p:grpSp>
        <p:cxnSp>
          <p:nvCxnSpPr>
            <p:cNvPr id="31" name="Elbow Connector 30"/>
            <p:cNvCxnSpPr>
              <a:endCxn id="12" idx="1"/>
            </p:cNvCxnSpPr>
            <p:nvPr/>
          </p:nvCxnSpPr>
          <p:spPr>
            <a:xfrm flipH="1" flipV="1">
              <a:off x="1554395" y="2839609"/>
              <a:ext cx="8824391" cy="241888"/>
            </a:xfrm>
            <a:prstGeom prst="bentConnector5">
              <a:avLst>
                <a:gd name="adj1" fmla="val -2591"/>
                <a:gd name="adj2" fmla="val 878077"/>
                <a:gd name="adj3" fmla="val 1025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1462034" y="4493083"/>
              <a:ext cx="1308158" cy="1189742"/>
              <a:chOff x="1462034" y="4493083"/>
              <a:chExt cx="1308158" cy="1189742"/>
            </a:xfrm>
            <a:solidFill>
              <a:schemeClr val="bg2"/>
            </a:solidFill>
          </p:grpSpPr>
          <p:sp>
            <p:nvSpPr>
              <p:cNvPr id="33" name="Rectangle 32"/>
              <p:cNvSpPr/>
              <p:nvPr/>
            </p:nvSpPr>
            <p:spPr>
              <a:xfrm>
                <a:off x="1462034" y="5021359"/>
                <a:ext cx="1308158" cy="661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Thread Select</a:t>
                </a:r>
              </a:p>
            </p:txBody>
          </p:sp>
          <p:cxnSp>
            <p:nvCxnSpPr>
              <p:cNvPr id="34" name="Straight Arrow Connector 33"/>
              <p:cNvCxnSpPr>
                <a:endCxn id="12" idx="2"/>
              </p:cNvCxnSpPr>
              <p:nvPr/>
            </p:nvCxnSpPr>
            <p:spPr>
              <a:xfrm flipH="1" flipV="1">
                <a:off x="2115874" y="4493083"/>
                <a:ext cx="239" cy="528276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5584623" y="3733511"/>
              <a:ext cx="1819729" cy="1893871"/>
              <a:chOff x="5584623" y="3733511"/>
              <a:chExt cx="1819729" cy="189387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flipH="1" flipV="1">
                <a:off x="6362404" y="3733511"/>
                <a:ext cx="11554" cy="18938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5584623" y="4602074"/>
                <a:ext cx="181972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8x96b </a:t>
                </a:r>
                <a:r>
                  <a:rPr lang="en-US" sz="2400" dirty="0" smtClean="0"/>
                  <a:t>Action</a:t>
                </a:r>
              </a:p>
              <a:p>
                <a:pPr algn="ctr"/>
                <a:r>
                  <a:rPr lang="en-US" sz="2400" dirty="0" smtClean="0"/>
                  <a:t>Memory</a:t>
                </a:r>
                <a:endParaRPr lang="en-US" sz="2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677353" y="1108717"/>
              <a:ext cx="4974293" cy="1833942"/>
              <a:chOff x="2677353" y="1108717"/>
              <a:chExt cx="4974293" cy="1833942"/>
            </a:xfrm>
          </p:grpSpPr>
          <p:cxnSp>
            <p:nvCxnSpPr>
              <p:cNvPr id="39" name="Elbow Connector 38"/>
              <p:cNvCxnSpPr>
                <a:endCxn id="13" idx="4"/>
              </p:cNvCxnSpPr>
              <p:nvPr/>
            </p:nvCxnSpPr>
            <p:spPr>
              <a:xfrm>
                <a:off x="3012630" y="1117033"/>
                <a:ext cx="4639016" cy="1825626"/>
              </a:xfrm>
              <a:prstGeom prst="bentConnector3">
                <a:avLst>
                  <a:gd name="adj1" fmla="val 9044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>
                <a:stCxn id="12" idx="3"/>
              </p:cNvCxnSpPr>
              <p:nvPr/>
            </p:nvCxnSpPr>
            <p:spPr>
              <a:xfrm flipV="1">
                <a:off x="2677353" y="1108717"/>
                <a:ext cx="326724" cy="173089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2677353" y="1140223"/>
              <a:ext cx="1602640" cy="3352859"/>
              <a:chOff x="2677353" y="1140223"/>
              <a:chExt cx="1602640" cy="3352859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482570" y="1186135"/>
                <a:ext cx="794423" cy="330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43" name="Straight Arrow Connector 42"/>
              <p:cNvCxnSpPr>
                <a:stCxn id="12" idx="3"/>
                <a:endCxn id="26" idx="1"/>
              </p:cNvCxnSpPr>
              <p:nvPr/>
            </p:nvCxnSpPr>
            <p:spPr>
              <a:xfrm>
                <a:off x="2677353" y="2839609"/>
                <a:ext cx="80521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 rot="5400000">
                <a:off x="2199660" y="2389559"/>
                <a:ext cx="33296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Match Key Generation </a:t>
                </a:r>
                <a:r>
                  <a:rPr lang="en-US" sz="2400" dirty="0" smtClean="0"/>
                  <a:t>(crossbar)</a:t>
                </a:r>
                <a:endParaRPr lang="en-US" sz="24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451380" y="1345781"/>
              <a:ext cx="1368449" cy="4303840"/>
              <a:chOff x="8451380" y="1345781"/>
              <a:chExt cx="1368449" cy="4303840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8451380" y="147794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8451380" y="1641676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8451380" y="1826349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8878927" y="1345781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6" name="Group 65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TextBox 66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0" name="Straight Arrow Connector 49"/>
              <p:cNvCxnSpPr/>
              <p:nvPr/>
            </p:nvCxnSpPr>
            <p:spPr>
              <a:xfrm>
                <a:off x="8473741" y="4228294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473741" y="4392025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8473741" y="4576698"/>
                <a:ext cx="4671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8901288" y="4096130"/>
                <a:ext cx="400110" cy="639450"/>
                <a:chOff x="8844431" y="1455574"/>
                <a:chExt cx="400110" cy="639450"/>
              </a:xfrm>
            </p:grpSpPr>
            <p:grpSp>
              <p:nvGrpSpPr>
                <p:cNvPr id="60" name="Group 59" title="ALU"/>
                <p:cNvGrpSpPr/>
                <p:nvPr/>
              </p:nvGrpSpPr>
              <p:grpSpPr>
                <a:xfrm>
                  <a:off x="8901532" y="1482638"/>
                  <a:ext cx="320040" cy="612386"/>
                  <a:chOff x="7068312" y="1524262"/>
                  <a:chExt cx="320040" cy="612386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7068312" y="1524262"/>
                    <a:ext cx="320040" cy="1125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7388352" y="1636776"/>
                    <a:ext cx="0" cy="3111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 flipH="1">
                    <a:off x="7068312" y="1947939"/>
                    <a:ext cx="320040" cy="188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068312" y="1524262"/>
                    <a:ext cx="8565" cy="6123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TextBox 60"/>
                <p:cNvSpPr txBox="1"/>
                <p:nvPr/>
              </p:nvSpPr>
              <p:spPr>
                <a:xfrm rot="5400000">
                  <a:off x="8744051" y="1555954"/>
                  <a:ext cx="6008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ALU</a:t>
                  </a:r>
                  <a:endParaRPr lang="en-US" sz="2400" dirty="0"/>
                </a:p>
              </p:txBody>
            </p:sp>
          </p:grpSp>
          <p:cxnSp>
            <p:nvCxnSpPr>
              <p:cNvPr id="54" name="Straight Arrow Connector 53"/>
              <p:cNvCxnSpPr>
                <a:stCxn id="32" idx="0"/>
              </p:cNvCxnSpPr>
              <p:nvPr/>
            </p:nvCxnSpPr>
            <p:spPr>
              <a:xfrm flipH="1" flipV="1">
                <a:off x="9101343" y="4697000"/>
                <a:ext cx="17071" cy="952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8595648" y="5019885"/>
                <a:ext cx="122418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Op code</a:t>
                </a:r>
              </a:p>
            </p:txBody>
          </p:sp>
          <p:cxnSp>
            <p:nvCxnSpPr>
              <p:cNvPr id="56" name="Straight Arrow Connector 55"/>
              <p:cNvCxnSpPr>
                <a:endCxn id="57" idx="3"/>
              </p:cNvCxnSpPr>
              <p:nvPr/>
            </p:nvCxnSpPr>
            <p:spPr>
              <a:xfrm flipH="1" flipV="1">
                <a:off x="9078982" y="1946651"/>
                <a:ext cx="22361" cy="21494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 rot="5400000">
                <a:off x="8811627" y="2769089"/>
                <a:ext cx="67999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… …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9278434" y="4385362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9269303" y="1679038"/>
                <a:ext cx="295297" cy="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Slide Number Placeholder 7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periodic resource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Indicator variables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I[op, q, r] denote whether t</a:t>
                </a:r>
                <a:r>
                  <a:rPr lang="en-US" baseline="-25000" dirty="0" smtClean="0"/>
                  <a:t>op</a:t>
                </a:r>
                <a:r>
                  <a:rPr lang="en-US" dirty="0" smtClean="0"/>
                  <a:t> has quotient q and remainder r when divided by 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)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000" b="0" i="0" dirty="0" smtClean="0">
                            <a:solidFill>
                              <a:schemeClr val="tx1"/>
                            </a:solidFill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3000" dirty="0">
                  <a:solidFill>
                    <a:srgbClr val="0231FF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dividend = divisor * quotient + remainder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1  (for each op)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q, r are unique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&lt;= A  (for each r)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action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constraints are </a:t>
                </a:r>
                <a:r>
                  <a:rPr lang="en-US" sz="3000" dirty="0">
                    <a:solidFill>
                      <a:srgbClr val="0231FF"/>
                    </a:solidFill>
                  </a:rPr>
                  <a:t>not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violated (match constraints similar)</a:t>
                </a:r>
                <a:endParaRPr lang="en-US" sz="3000" dirty="0">
                  <a:solidFill>
                    <a:srgbClr val="0231FF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87743" cy="4351338"/>
              </a:xfrm>
              <a:blipFill rotWithShape="0">
                <a:blip r:embed="rId2"/>
                <a:stretch>
                  <a:fillRect l="-1130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3526" y="1556769"/>
            <a:ext cx="11917540" cy="5062486"/>
            <a:chOff x="83526" y="1556769"/>
            <a:chExt cx="11917540" cy="5062486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556769"/>
              <a:ext cx="9399716" cy="3080545"/>
              <a:chOff x="673198" y="1556769"/>
              <a:chExt cx="9465943" cy="3447049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556771"/>
                <a:ext cx="963360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556770"/>
                <a:ext cx="995873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19607" y="1556769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</a:t>
                </a:r>
                <a:r>
                  <a:rPr lang="en-US" sz="2000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34705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grpSp>
          <p:nvGrpSpPr>
            <p:cNvPr id="178" name="Group 177"/>
            <p:cNvGrpSpPr/>
            <p:nvPr/>
          </p:nvGrpSpPr>
          <p:grpSpPr>
            <a:xfrm>
              <a:off x="10732509" y="2478740"/>
              <a:ext cx="524993" cy="1454942"/>
              <a:chOff x="6749312" y="3009900"/>
              <a:chExt cx="527796" cy="1790700"/>
            </a:xfrm>
          </p:grpSpPr>
          <p:grpSp>
            <p:nvGrpSpPr>
              <p:cNvPr id="180" name="Group 65"/>
              <p:cNvGrpSpPr/>
              <p:nvPr/>
            </p:nvGrpSpPr>
            <p:grpSpPr>
              <a:xfrm>
                <a:off x="6749319" y="3009900"/>
                <a:ext cx="527789" cy="298464"/>
                <a:chOff x="7660968" y="1751777"/>
                <a:chExt cx="1040580" cy="450645"/>
              </a:xfrm>
            </p:grpSpPr>
            <p:sp>
              <p:nvSpPr>
                <p:cNvPr id="193" name="Freeform 19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4" name="Freeform 18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err="1" smtClean="0">
                  <a:latin typeface="Seravek"/>
                  <a:cs typeface="Seravek"/>
                </a:rPr>
                <a:t>Deparser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7" name="Right Arrow 196"/>
            <p:cNvSpPr/>
            <p:nvPr/>
          </p:nvSpPr>
          <p:spPr>
            <a:xfrm>
              <a:off x="11441792" y="2994022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1323725" y="2647921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616216" y="1956305"/>
              <a:ext cx="100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Queues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887006" y="4466959"/>
              <a:ext cx="1506655" cy="2152296"/>
              <a:chOff x="1887006" y="4466959"/>
              <a:chExt cx="1506655" cy="2152296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4613902" y="4466959"/>
              <a:ext cx="1506655" cy="2152296"/>
              <a:chOff x="1887006" y="4466959"/>
              <a:chExt cx="1506655" cy="21522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2</a:t>
                </a: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7758468" y="4466959"/>
              <a:ext cx="1506655" cy="2152296"/>
              <a:chOff x="1887006" y="4466959"/>
              <a:chExt cx="1506655" cy="21522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N</a:t>
                </a:r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/>
            <p:cNvCxnSpPr/>
            <p:nvPr/>
          </p:nvCxnSpPr>
          <p:spPr>
            <a:xfrm>
              <a:off x="6591789" y="577528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ight Arrow 228"/>
            <p:cNvSpPr/>
            <p:nvPr/>
          </p:nvSpPr>
          <p:spPr>
            <a:xfrm>
              <a:off x="154715" y="3076460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3526" y="2748683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263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3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Forces rigid order on operations: </a:t>
            </a:r>
            <a:r>
              <a:rPr lang="en-US" sz="2600" dirty="0" err="1" smtClean="0">
                <a:solidFill>
                  <a:srgbClr val="0231FF"/>
                </a:solidFill>
              </a:rPr>
              <a:t>match→action→match→action</a:t>
            </a:r>
            <a:r>
              <a:rPr lang="en-US" sz="2600" dirty="0" smtClean="0">
                <a:solidFill>
                  <a:srgbClr val="0231FF"/>
                </a:solidFill>
              </a:rPr>
              <a:t>→</a:t>
            </a:r>
            <a:r>
              <a:rPr lang="mr-IN" sz="2600" dirty="0" smtClean="0">
                <a:solidFill>
                  <a:srgbClr val="0231FF"/>
                </a:solidFill>
              </a:rPr>
              <a:t>…</a:t>
            </a:r>
            <a:endParaRPr lang="en-US" sz="2600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 Wastes resources for “imbalanced”</a:t>
            </a:r>
            <a:r>
              <a:rPr lang="en-US" i="1" dirty="0" smtClean="0"/>
              <a:t> </a:t>
            </a:r>
            <a:r>
              <a:rPr lang="en-US" dirty="0" smtClean="0"/>
              <a:t>programs</a:t>
            </a: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smtClean="0"/>
              <a:t>Tables without a match (default action)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748811" y="3312029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4626855" y="5678553"/>
            <a:ext cx="1152127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Seravek" charset="0"/>
                <a:ea typeface="Seravek" charset="0"/>
                <a:cs typeface="Seravek" charset="0"/>
              </a:rPr>
              <a:t>Default action</a:t>
            </a:r>
            <a:endParaRPr lang="en-US" sz="200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4005022" y="3825053"/>
            <a:ext cx="644624" cy="1748502"/>
            <a:chOff x="3978896" y="3681360"/>
            <a:chExt cx="644624" cy="2048864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3981831" y="368136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978896" y="369127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/>
          <p:cNvGrpSpPr/>
          <p:nvPr/>
        </p:nvGrpSpPr>
        <p:grpSpPr>
          <a:xfrm>
            <a:off x="10823156" y="2313039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673198" y="1872498"/>
            <a:ext cx="9922824" cy="1849550"/>
            <a:chOff x="673198" y="1347660"/>
            <a:chExt cx="9922824" cy="3289654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347660"/>
              <a:ext cx="9399716" cy="3289654"/>
              <a:chOff x="673198" y="1322783"/>
              <a:chExt cx="9465943" cy="3681035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322789"/>
                <a:ext cx="87365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322785"/>
                <a:ext cx="901101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72227" y="1322783"/>
                <a:ext cx="95598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</a:t>
                </a:r>
                <a:r>
                  <a:rPr lang="en-US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Parser</a:t>
                </a:r>
                <a:endParaRPr lang="en-US" sz="1600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067953"/>
                <a:ext cx="1613266" cy="2225988"/>
                <a:chOff x="2100666" y="2119910"/>
                <a:chExt cx="1613266" cy="222598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119910"/>
                  <a:ext cx="553382" cy="2225988"/>
                  <a:chOff x="3431559" y="4189369"/>
                  <a:chExt cx="553382" cy="2225988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2583092" y="5066490"/>
                    <a:ext cx="2157172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190755"/>
                <a:ext cx="1613266" cy="2095996"/>
                <a:chOff x="2100666" y="2249902"/>
                <a:chExt cx="1613266" cy="2095996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249902"/>
                  <a:ext cx="553382" cy="2095996"/>
                  <a:chOff x="3431559" y="4319361"/>
                  <a:chExt cx="553382" cy="2095996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2661390" y="5118184"/>
                    <a:ext cx="2000576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216752"/>
                <a:ext cx="1613266" cy="2069999"/>
                <a:chOff x="2100666" y="2275899"/>
                <a:chExt cx="1613266" cy="2069999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275899"/>
                  <a:ext cx="553382" cy="2069999"/>
                  <a:chOff x="3431559" y="4345358"/>
                  <a:chExt cx="553382" cy="2069999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2683325" y="5135400"/>
                    <a:ext cx="1983014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000" dirty="0" err="1" smtClean="0">
                  <a:latin typeface="Seravek"/>
                  <a:cs typeface="Seravek"/>
                </a:rPr>
                <a:t>Deparser</a:t>
              </a:r>
              <a:endParaRPr lang="en-US" sz="1600" dirty="0">
                <a:latin typeface="Seravek"/>
                <a:cs typeface="Seravek"/>
              </a:endParaRPr>
            </a:p>
          </p:txBody>
        </p:sp>
      </p:grpSp>
      <p:sp>
        <p:nvSpPr>
          <p:cNvPr id="197" name="Right Arrow 196"/>
          <p:cNvSpPr/>
          <p:nvPr/>
        </p:nvSpPr>
        <p:spPr>
          <a:xfrm>
            <a:off x="11452377" y="2772124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426023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43356" y="1825186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2752109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424332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6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299678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1034697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41430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39090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76164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303386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87960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8725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87249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8724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246911"/>
            <a:ext cx="1601980" cy="1118457"/>
            <a:chOff x="2100665" y="2119909"/>
            <a:chExt cx="1613267" cy="2225989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0550" y="2119909"/>
              <a:ext cx="553382" cy="2225989"/>
              <a:chOff x="3431559" y="4189368"/>
              <a:chExt cx="553382" cy="2225989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734809" y="5165225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669762" y="5066490"/>
                <a:ext cx="21571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4560260" y="2330129"/>
            <a:ext cx="1601980" cy="1031626"/>
            <a:chOff x="2100665" y="2292722"/>
            <a:chExt cx="1613267" cy="2053175"/>
          </a:xfrm>
        </p:grpSpPr>
        <p:sp>
          <p:nvSpPr>
            <p:cNvPr id="141" name="Rectangle 140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160550" y="2292722"/>
              <a:ext cx="553382" cy="2053175"/>
              <a:chOff x="3431559" y="4362181"/>
              <a:chExt cx="553382" cy="2053175"/>
            </a:xfrm>
          </p:grpSpPr>
          <p:sp>
            <p:nvSpPr>
              <p:cNvPr id="138" name="Trapezoid 137"/>
              <p:cNvSpPr/>
              <p:nvPr/>
            </p:nvSpPr>
            <p:spPr>
              <a:xfrm rot="5400000" flipV="1">
                <a:off x="2734809" y="5165224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16200000">
                <a:off x="2758895" y="5161003"/>
                <a:ext cx="20005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715737" y="2321675"/>
            <a:ext cx="1601980" cy="1040079"/>
            <a:chOff x="2100665" y="2275898"/>
            <a:chExt cx="1613267" cy="2069999"/>
          </a:xfrm>
        </p:grpSpPr>
        <p:sp>
          <p:nvSpPr>
            <p:cNvPr id="149" name="Rectangle 148"/>
            <p:cNvSpPr/>
            <p:nvPr/>
          </p:nvSpPr>
          <p:spPr>
            <a:xfrm>
              <a:off x="2100665" y="2410642"/>
              <a:ext cx="587112" cy="1928068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3160550" y="2275898"/>
              <a:ext cx="553382" cy="2069999"/>
              <a:chOff x="3431559" y="4345357"/>
              <a:chExt cx="553382" cy="2069999"/>
            </a:xfrm>
          </p:grpSpPr>
          <p:sp>
            <p:nvSpPr>
              <p:cNvPr id="146" name="Trapezoid 145"/>
              <p:cNvSpPr/>
              <p:nvPr/>
            </p:nvSpPr>
            <p:spPr>
              <a:xfrm rot="5400000" flipV="1">
                <a:off x="2734809" y="5165225"/>
                <a:ext cx="1946881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16200000">
                <a:off x="2769995" y="5135400"/>
                <a:ext cx="198301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493782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1147681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54684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1142906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698591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1171505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843728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303995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297064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305413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287425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546347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1001514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550537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-604387" y="841351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453156" y="2392990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-598488" y="841704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198111" y="2375000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-608407" y="845276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362334" y="234083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 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1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22799 0.0007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44245 0.0007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69961 0.00069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8" grpId="0"/>
      <p:bldP spid="199" grpId="0"/>
      <p:bldP spid="99" grpId="0" animBg="1"/>
      <p:bldP spid="209" grpId="0" animBg="1"/>
      <p:bldP spid="210" grpId="0" animBg="1"/>
      <p:bldP spid="211" grpId="0"/>
      <p:bldP spid="220" grpId="0" animBg="1"/>
      <p:bldP spid="232" grpId="0" animBg="1"/>
      <p:bldP spid="232" grpId="1" animBg="1"/>
      <p:bldP spid="232" grpId="2" animBg="1"/>
      <p:bldP spid="233" grpId="0" animBg="1"/>
      <p:bldP spid="234" grpId="0" animBg="1"/>
      <p:bldP spid="234" grpId="1" animBg="1"/>
      <p:bldP spid="234" grpId="2" animBg="1"/>
      <p:bldP spid="235" grpId="0" animBg="1"/>
      <p:bldP spid="236" grpId="0" animBg="1"/>
      <p:bldP spid="236" grpId="1" animBg="1"/>
      <p:bldP spid="236" grpId="2" animBg="1"/>
      <p:bldP spid="2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299678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1034697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41430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39090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76164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303386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87960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8725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87249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8724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246911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493782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1147681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54684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1142906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698591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1171505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843728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303995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297064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305413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287425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546347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1001514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550537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31612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41791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49931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251635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32085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422636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283884" y="250404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243297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31251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41429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49570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 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4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299678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0895310" y="1034697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41430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39090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761643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3033866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87960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8725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872499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2166624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2168161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8724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246911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493782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1147681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54684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553935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553935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553935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352275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6167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613773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608577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908027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1142906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698591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1171505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843728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303995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297064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305413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287425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546347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1001514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550537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549211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31612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41791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49931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251635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32085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422636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109728" bIns="4572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N+2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243297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31251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414298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495704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-39209" y="-439843"/>
            <a:ext cx="4081119" cy="43294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30129" y="-2381597"/>
            <a:ext cx="2478332" cy="45446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497456" y="-751069"/>
            <a:ext cx="5490312" cy="46406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-Turn Arrow 104"/>
          <p:cNvSpPr/>
          <p:nvPr/>
        </p:nvSpPr>
        <p:spPr>
          <a:xfrm rot="2644693" flipV="1">
            <a:off x="3533104" y="3067294"/>
            <a:ext cx="407385" cy="336057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U-Turn Arrow 105"/>
          <p:cNvSpPr/>
          <p:nvPr/>
        </p:nvSpPr>
        <p:spPr>
          <a:xfrm flipV="1">
            <a:off x="5160487" y="3493189"/>
            <a:ext cx="482550" cy="253183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U-Turn Arrow 106"/>
          <p:cNvSpPr/>
          <p:nvPr/>
        </p:nvSpPr>
        <p:spPr>
          <a:xfrm rot="18829779" flipV="1">
            <a:off x="7138935" y="2910783"/>
            <a:ext cx="426085" cy="3551858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285232" y="1007389"/>
            <a:ext cx="434401" cy="1307592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83884" y="2504042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Compute </a:t>
            </a:r>
            <a:r>
              <a:rPr lang="en-US" dirty="0" smtClean="0"/>
              <a:t>Disaggregation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6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1" presetClass="entr" presetSubtype="0" fill="hold" grpId="8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xit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59636 0.00069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105" grpId="6" animBg="1"/>
      <p:bldP spid="105" grpId="7" animBg="1"/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  <p:bldP spid="106" grpId="6" animBg="1"/>
      <p:bldP spid="106" grpId="7" animBg="1"/>
      <p:bldP spid="107" grpId="0" animBg="1"/>
      <p:bldP spid="107" grpId="1" animBg="1"/>
      <p:bldP spid="107" grpId="2" animBg="1"/>
      <p:bldP spid="107" grpId="3" animBg="1"/>
      <p:bldP spid="107" grpId="4" animBg="1"/>
      <p:bldP spid="107" grpId="5" animBg="1"/>
      <p:bldP spid="107" grpId="6" animBg="1"/>
      <p:bldP spid="107" grpId="7" animBg="1"/>
      <p:bldP spid="107" grpId="8" animBg="1"/>
      <p:bldP spid="107" grpId="9" animBg="1"/>
      <p:bldP spid="108" grpId="0" animBg="1"/>
      <p:bldP spid="108" grpId="1" animBg="1"/>
      <p:bldP spid="10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/>
              <a:t>L</a:t>
            </a:r>
            <a:r>
              <a:rPr lang="en-US" dirty="0" smtClean="0"/>
              <a:t>arge table </a:t>
            </a:r>
            <a:r>
              <a:rPr lang="en-US" dirty="0"/>
              <a:t>split over multiple stages</a:t>
            </a:r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36DDA2-AB15-FF4A-901D-61DB0757B45F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</a:p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83044" y="5119207"/>
            <a:ext cx="1517355" cy="1524481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97929" y="5119205"/>
            <a:ext cx="1531334" cy="1538769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386513" y="5500688"/>
            <a:ext cx="1500188" cy="1126023"/>
          </a:xfrm>
          <a:prstGeom prst="rect">
            <a:avLst/>
          </a:prstGeom>
          <a:solidFill>
            <a:srgbClr val="D92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563173" y="2758698"/>
            <a:ext cx="4581329" cy="4099301"/>
            <a:chOff x="8033188" y="2901951"/>
            <a:chExt cx="4105325" cy="3956048"/>
          </a:xfrm>
        </p:grpSpPr>
        <p:sp>
          <p:nvSpPr>
            <p:cNvPr id="87" name="Rectangle 86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92755" y="4003713"/>
              <a:ext cx="4045758" cy="1785104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extract key multiple times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match capacity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Action units unused until last stage</a:t>
              </a:r>
            </a:p>
            <a:p>
              <a:pPr marL="342900" indent="-342900">
                <a:buFont typeface="Wingdings" charset="2"/>
                <a:buChar char="Ø"/>
              </a:pP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91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10572</TotalTime>
  <Words>2983</Words>
  <Application>Microsoft Macintosh PowerPoint</Application>
  <PresentationFormat>Widescreen</PresentationFormat>
  <Paragraphs>998</Paragraphs>
  <Slides>40</Slides>
  <Notes>37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Calibri</vt:lpstr>
      <vt:lpstr>Cambria Math</vt:lpstr>
      <vt:lpstr>Seravek</vt:lpstr>
      <vt:lpstr>Wingdings</vt:lpstr>
      <vt:lpstr>Arial</vt:lpstr>
      <vt:lpstr>Office Theme</vt:lpstr>
      <vt:lpstr>dRMT: Disaggregated Programmable Switching</vt:lpstr>
      <vt:lpstr>Today’s Programmable Switches (e.g., RMT)</vt:lpstr>
      <vt:lpstr>dRMT in One Slide</vt:lpstr>
      <vt:lpstr>The dRMT Architecture</vt:lpstr>
      <vt:lpstr>Memory Disaggregation</vt:lpstr>
      <vt:lpstr>Compute Disaggregation</vt:lpstr>
      <vt:lpstr>Compute Disaggregation</vt:lpstr>
      <vt:lpstr>Compute Disaggregation</vt:lpstr>
      <vt:lpstr>Problems with RMT Architecture</vt:lpstr>
      <vt:lpstr>Problems with RMT Architecture</vt:lpstr>
      <vt:lpstr>dRMT solves problems with RMT</vt:lpstr>
      <vt:lpstr>Three Questions</vt:lpstr>
      <vt:lpstr>Compiling a P4 program to dRMT</vt:lpstr>
      <vt:lpstr>Xbar decouples scheduling and placement</vt:lpstr>
      <vt:lpstr>Processor Scheduling Example</vt:lpstr>
      <vt:lpstr>Processor Scheduling Example</vt:lpstr>
      <vt:lpstr>Processor Scheduling Example</vt:lpstr>
      <vt:lpstr>Processor Scheduling Example</vt:lpstr>
      <vt:lpstr>Processor Scheduling Example</vt:lpstr>
      <vt:lpstr>Processor Scheduling Example</vt:lpstr>
      <vt:lpstr>Minimizing no-ops: ILP formulation</vt:lpstr>
      <vt:lpstr>Evaluation: Comparing RMT and dRMT</vt:lpstr>
      <vt:lpstr>Evaluation: Comparing RMT and dRMT</vt:lpstr>
      <vt:lpstr>Evaluation: Comparing RMT and dRMT</vt:lpstr>
      <vt:lpstr>Evaluation: Comparing RMT and dRMT</vt:lpstr>
      <vt:lpstr>dRMT eliminates performance cliffs</vt:lpstr>
      <vt:lpstr>dRMT crossbar design</vt:lpstr>
      <vt:lpstr>dRMT’s segment crossbar</vt:lpstr>
      <vt:lpstr>Comparing areas of RMT and dRMT</vt:lpstr>
      <vt:lpstr>Summary</vt:lpstr>
      <vt:lpstr>Backup slides</vt:lpstr>
      <vt:lpstr>Evaluation: switch.p4 on RMT and dRMT</vt:lpstr>
      <vt:lpstr>Evaluation: switch.p4 on RMT and dRMT</vt:lpstr>
      <vt:lpstr>Scheduling Constraints</vt:lpstr>
      <vt:lpstr>Extracting dependencies from P4 programs</vt:lpstr>
      <vt:lpstr>dRMT hardware: instruction memory</vt:lpstr>
      <vt:lpstr>dRMT architecture: crossbar</vt:lpstr>
      <vt:lpstr>dRMT Match Action Processor</vt:lpstr>
      <vt:lpstr>Enforcing periodic resource constraints</vt:lpstr>
      <vt:lpstr>Problems with RMT Architecture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1774</cp:revision>
  <dcterms:created xsi:type="dcterms:W3CDTF">2017-05-13T13:11:05Z</dcterms:created>
  <dcterms:modified xsi:type="dcterms:W3CDTF">2017-08-17T22:49:54Z</dcterms:modified>
</cp:coreProperties>
</file>