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xlsx" ContentType="application/vnd.openxmlformats-officedocument.spreadsheetml.sheet"/>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8" r:id="rId22"/>
    <p:sldId id="396" r:id="rId23"/>
    <p:sldId id="389" r:id="rId24"/>
    <p:sldId id="373" r:id="rId25"/>
    <p:sldId id="377" r:id="rId26"/>
    <p:sldId id="378" r:id="rId27"/>
    <p:sldId id="379" r:id="rId28"/>
    <p:sldId id="380" r:id="rId29"/>
    <p:sldId id="381" r:id="rId30"/>
    <p:sldId id="397" r:id="rId31"/>
    <p:sldId id="343" r:id="rId32"/>
    <p:sldId id="346" r:id="rId33"/>
    <p:sldId id="350" r:id="rId34"/>
    <p:sldId id="398" r:id="rId35"/>
    <p:sldId id="399" r:id="rId36"/>
    <p:sldId id="400" r:id="rId37"/>
    <p:sldId id="401" r:id="rId38"/>
    <p:sldId id="375" r:id="rId39"/>
    <p:sldId id="376" r:id="rId40"/>
    <p:sldId id="368" r:id="rId41"/>
    <p:sldId id="365" r:id="rId42"/>
    <p:sldId id="351" r:id="rId43"/>
    <p:sldId id="352" r:id="rId44"/>
    <p:sldId id="338" r:id="rId45"/>
    <p:sldId id="316" r:id="rId46"/>
    <p:sldId id="35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1"/>
    <p:restoredTop sz="93617"/>
  </p:normalViewPr>
  <p:slideViewPr>
    <p:cSldViewPr snapToGrid="0" snapToObjects="1" showGuides="1">
      <p:cViewPr>
        <p:scale>
          <a:sx n="94" d="100"/>
          <a:sy n="94" d="100"/>
        </p:scale>
        <p:origin x="936" y="36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liff_cha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Sheet1!$A$2:$A$32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pt idx="24">
                  <c:v>13.0</c:v>
                </c:pt>
                <c:pt idx="25">
                  <c:v>13.0</c:v>
                </c:pt>
                <c:pt idx="26">
                  <c:v>14.0</c:v>
                </c:pt>
                <c:pt idx="27">
                  <c:v>14.0</c:v>
                </c:pt>
                <c:pt idx="28">
                  <c:v>15.0</c:v>
                </c:pt>
                <c:pt idx="29">
                  <c:v>15.0</c:v>
                </c:pt>
              </c:numCache>
            </c:numRef>
          </c:xVal>
          <c:yVal>
            <c:numRef>
              <c:f>Sheet1!$B$2:$B$32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pt idx="24">
                  <c:v>1.0</c:v>
                </c:pt>
                <c:pt idx="25">
                  <c:v>1.0</c:v>
                </c:pt>
                <c:pt idx="26">
                  <c:v>1.0</c:v>
                </c:pt>
                <c:pt idx="27">
                  <c:v>1.0</c:v>
                </c:pt>
                <c:pt idx="28">
                  <c:v>1.0</c:v>
                </c:pt>
                <c:pt idx="29">
                  <c:v>1.0</c:v>
                </c:pt>
              </c:numCache>
            </c:numRef>
          </c:yVal>
          <c:smooth val="0"/>
        </c:ser>
        <c:ser>
          <c:idx val="1"/>
          <c:order val="1"/>
          <c:tx>
            <c:strRef>
              <c:f>Sheet1!$D$1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Sheet1!$C$2:$C$32</c:f>
              <c:numCache>
                <c:formatCode>0.00</c:formatCode>
                <c:ptCount val="31"/>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Sheet1!$D$2:$D$32</c:f>
              <c:numCache>
                <c:formatCode>0.00</c:formatCode>
                <c:ptCount val="31"/>
                <c:pt idx="0">
                  <c:v>0.14</c:v>
                </c:pt>
                <c:pt idx="1">
                  <c:v>0.29</c:v>
                </c:pt>
                <c:pt idx="2">
                  <c:v>0.43</c:v>
                </c:pt>
                <c:pt idx="3">
                  <c:v>0.57</c:v>
                </c:pt>
                <c:pt idx="4">
                  <c:v>0.71</c:v>
                </c:pt>
                <c:pt idx="5">
                  <c:v>0.86</c:v>
                </c:pt>
                <c:pt idx="6">
                  <c:v>1.0</c:v>
                </c:pt>
                <c:pt idx="7">
                  <c:v>1.0</c:v>
                </c:pt>
                <c:pt idx="8">
                  <c:v>1.0</c:v>
                </c:pt>
                <c:pt idx="9">
                  <c:v>1.0</c:v>
                </c:pt>
                <c:pt idx="10">
                  <c:v>1.0</c:v>
                </c:pt>
                <c:pt idx="11">
                  <c:v>1.0</c:v>
                </c:pt>
                <c:pt idx="12">
                  <c:v>1.0</c:v>
                </c:pt>
                <c:pt idx="13">
                  <c:v>1.0</c:v>
                </c:pt>
                <c:pt idx="14">
                  <c:v>1.0</c:v>
                </c:pt>
              </c:numCache>
            </c:numRef>
          </c:yVal>
          <c:smooth val="0"/>
        </c:ser>
        <c:dLbls>
          <c:showLegendKey val="0"/>
          <c:showVal val="0"/>
          <c:showCatName val="0"/>
          <c:showSerName val="0"/>
          <c:showPercent val="0"/>
          <c:showBubbleSize val="0"/>
        </c:dLbls>
        <c:axId val="-1198039008"/>
        <c:axId val="-821489936"/>
      </c:scatterChart>
      <c:valAx>
        <c:axId val="-1198039008"/>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Processors</a:t>
                </a:r>
              </a:p>
            </c:rich>
          </c:tx>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821489936"/>
        <c:crosses val="autoZero"/>
        <c:crossBetween val="midCat"/>
      </c:valAx>
      <c:valAx>
        <c:axId val="-821489936"/>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198039008"/>
        <c:crosses val="autoZero"/>
        <c:crossBetween val="midCat"/>
      </c:valAx>
      <c:spPr>
        <a:noFill/>
        <a:ln>
          <a:noFill/>
        </a:ln>
        <a:effectLst/>
      </c:spPr>
    </c:plotArea>
    <c:legend>
      <c:legendPos val="b"/>
      <c:layout>
        <c:manualLayout>
          <c:xMode val="edge"/>
          <c:yMode val="edge"/>
          <c:x val="0.762177087874919"/>
          <c:y val="0.475082682227017"/>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RMT</c:v>
                </c:pt>
              </c:strCache>
            </c:strRef>
          </c:tx>
          <c:spPr>
            <a:solidFill>
              <a:srgbClr val="0432FF"/>
            </a:solidFill>
            <a:ln>
              <a:noFill/>
            </a:ln>
            <a:effectLst/>
          </c:spPr>
          <c:invertIfNegative val="0"/>
          <c:cat>
            <c:numRef>
              <c:f>Sheet1!$A$2:$A$4</c:f>
              <c:numCache>
                <c:formatCode>General</c:formatCode>
                <c:ptCount val="3"/>
                <c:pt idx="0">
                  <c:v>16.0</c:v>
                </c:pt>
                <c:pt idx="1">
                  <c:v>24.0</c:v>
                </c:pt>
                <c:pt idx="2">
                  <c:v>32.0</c:v>
                </c:pt>
              </c:numCache>
            </c:numRef>
          </c:cat>
          <c:val>
            <c:numRef>
              <c:f>Sheet1!$B$2:$B$4</c:f>
              <c:numCache>
                <c:formatCode>General</c:formatCode>
                <c:ptCount val="3"/>
                <c:pt idx="0">
                  <c:v>19.9</c:v>
                </c:pt>
                <c:pt idx="1">
                  <c:v>29.9</c:v>
                </c:pt>
                <c:pt idx="2">
                  <c:v>39.8</c:v>
                </c:pt>
              </c:numCache>
            </c:numRef>
          </c:val>
        </c:ser>
        <c:ser>
          <c:idx val="1"/>
          <c:order val="1"/>
          <c:tx>
            <c:strRef>
              <c:f>Sheet1!$C$1</c:f>
              <c:strCache>
                <c:ptCount val="1"/>
                <c:pt idx="0">
                  <c:v>dRMT</c:v>
                </c:pt>
              </c:strCache>
            </c:strRef>
          </c:tx>
          <c:spPr>
            <a:solidFill>
              <a:srgbClr val="FF0000"/>
            </a:solidFill>
            <a:ln>
              <a:solidFill>
                <a:schemeClr val="accent2">
                  <a:alpha val="70000"/>
                </a:schemeClr>
              </a:solidFill>
            </a:ln>
            <a:effectLst/>
          </c:spPr>
          <c:invertIfNegative val="0"/>
          <c:cat>
            <c:numRef>
              <c:f>Sheet1!$A$2:$A$4</c:f>
              <c:numCache>
                <c:formatCode>General</c:formatCode>
                <c:ptCount val="3"/>
                <c:pt idx="0">
                  <c:v>16.0</c:v>
                </c:pt>
                <c:pt idx="1">
                  <c:v>24.0</c:v>
                </c:pt>
                <c:pt idx="2">
                  <c:v>32.0</c:v>
                </c:pt>
              </c:numCache>
            </c:numRef>
          </c:cat>
          <c:val>
            <c:numRef>
              <c:f>Sheet1!$C$2:$C$4</c:f>
              <c:numCache>
                <c:formatCode>General</c:formatCode>
                <c:ptCount val="3"/>
                <c:pt idx="0">
                  <c:v>22.7</c:v>
                </c:pt>
                <c:pt idx="1">
                  <c:v>34.1</c:v>
                </c:pt>
                <c:pt idx="2">
                  <c:v>45.5</c:v>
                </c:pt>
              </c:numCache>
            </c:numRef>
          </c:val>
        </c:ser>
        <c:dLbls>
          <c:showLegendKey val="0"/>
          <c:showVal val="0"/>
          <c:showCatName val="0"/>
          <c:showSerName val="0"/>
          <c:showPercent val="0"/>
          <c:showBubbleSize val="0"/>
        </c:dLbls>
        <c:gapWidth val="182"/>
        <c:axId val="-1222877920"/>
        <c:axId val="-1222887056"/>
      </c:barChart>
      <c:catAx>
        <c:axId val="-1222877920"/>
        <c:scaling>
          <c:orientation val="minMax"/>
        </c:scaling>
        <c:delete val="0"/>
        <c:axPos val="b"/>
        <c:title>
          <c:tx>
            <c:rich>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Processors/Stages</a:t>
                </a:r>
                <a:endParaRPr lang="en-US" b="1" dirty="0">
                  <a:solidFill>
                    <a:schemeClr val="tx1"/>
                  </a:solidFill>
                </a:endParaRPr>
              </a:p>
            </c:rich>
          </c:tx>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222887056"/>
        <c:crosses val="autoZero"/>
        <c:auto val="1"/>
        <c:lblAlgn val="ctr"/>
        <c:lblOffset val="100"/>
        <c:noMultiLvlLbl val="0"/>
      </c:catAx>
      <c:valAx>
        <c:axId val="-1222887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Area in mm</a:t>
                </a:r>
                <a:r>
                  <a:rPr lang="en-US" b="1" baseline="30000" dirty="0" smtClean="0">
                    <a:solidFill>
                      <a:schemeClr val="tx1"/>
                    </a:solidFill>
                  </a:rPr>
                  <a:t>2</a:t>
                </a:r>
                <a:endParaRPr lang="en-US" b="1" baseline="30000" dirty="0">
                  <a:solidFill>
                    <a:schemeClr val="tx1"/>
                  </a:solidFill>
                </a:endParaRPr>
              </a:p>
            </c:rich>
          </c:tx>
          <c:overlay val="0"/>
          <c:spPr>
            <a:noFill/>
            <a:ln>
              <a:noFill/>
            </a:ln>
            <a:effectLst/>
          </c:spPr>
          <c:txPr>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222877920"/>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821579104"/>
        <c:axId val="-821576048"/>
      </c:barChart>
      <c:catAx>
        <c:axId val="-821579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576048"/>
        <c:crosses val="autoZero"/>
        <c:auto val="1"/>
        <c:lblAlgn val="ctr"/>
        <c:lblOffset val="100"/>
        <c:noMultiLvlLbl val="0"/>
      </c:catAx>
      <c:valAx>
        <c:axId val="-821576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579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degrades drastically. If a program needs more stages than provided by the switch, the only solution is to recirculate the packet back into the pipeline for a second pass. But this has the effect of cutting throughput in half. 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so that the queue at each proc doesn’t grow unbounded.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Reduce time spent on this slide.</a:t>
            </a:r>
          </a:p>
          <a:p>
            <a:r>
              <a:rPr lang="en-US" baseline="0" dirty="0" smtClean="0"/>
              <a:t>TODO: Don’t need to spend too much time on why the questions are non obvious.</a:t>
            </a:r>
          </a:p>
          <a:p>
            <a:endParaRPr lang="en-US" baseline="0" dirty="0" smtClean="0"/>
          </a:p>
          <a:p>
            <a:r>
              <a:rPr lang="en-US" baseline="0" dirty="0" smtClean="0"/>
              <a:t>Now we’ll talk about three specific technical questions that we need to answer to determine if </a:t>
            </a:r>
            <a:r>
              <a:rPr lang="en-US" baseline="0" dirty="0" err="1" smtClean="0"/>
              <a:t>dRMT</a:t>
            </a:r>
            <a:r>
              <a:rPr lang="en-US" baseline="0" dirty="0" smtClean="0"/>
              <a:t> is practically useful.</a:t>
            </a:r>
          </a:p>
          <a:p>
            <a:endParaRPr lang="en-US" baseline="0" dirty="0" smtClean="0"/>
          </a:p>
          <a:p>
            <a:r>
              <a:rPr lang="en-US" baseline="0" dirty="0" smtClean="0"/>
              <a:t>The first is whether </a:t>
            </a:r>
            <a:r>
              <a:rPr lang="en-US" baseline="0" dirty="0" err="1" smtClean="0"/>
              <a:t>dRMT</a:t>
            </a:r>
            <a:r>
              <a:rPr lang="en-US" baseline="0" dirty="0" smtClean="0"/>
              <a:t> can provide deterministic throughput and latency for packet processing, which is a </a:t>
            </a:r>
            <a:r>
              <a:rPr lang="en-US" baseline="0" dirty="0" err="1" smtClean="0"/>
              <a:t>reqmt</a:t>
            </a:r>
            <a:r>
              <a:rPr lang="en-US" baseline="0" dirty="0" smtClean="0"/>
              <a:t> for all routers. Can </a:t>
            </a:r>
            <a:r>
              <a:rPr lang="en-US" baseline="0" dirty="0" err="1" smtClean="0"/>
              <a:t>dRMT</a:t>
            </a:r>
            <a:r>
              <a:rPr lang="en-US" baseline="0" dirty="0" smtClean="0"/>
              <a:t> provide similar guarantees? This is not obvious because there are many places where contention can arise: if two processors access the same memory on a clock cycle, one memory request may be arbitrarily delayed. Similarly, there could be variable delays if multiple operations are outstanding on a given processor.</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and how does a particular program affect the comparison between the two architectures?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both the </a:t>
            </a:r>
            <a:r>
              <a:rPr lang="en-US" baseline="0" dirty="0" err="1" smtClean="0"/>
              <a:t>dRMT</a:t>
            </a:r>
            <a:r>
              <a:rPr lang="en-US" baseline="0" dirty="0" smtClean="0"/>
              <a:t> processors and the crossbar,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completely eliminate contention and tell a network operator at compile time what their throughput and latency will be. This scheduling problem can be posed as an integer linear program as we’ll show.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formally show that the throughput of a program on </a:t>
            </a:r>
            <a:r>
              <a:rPr lang="en-US" baseline="0" dirty="0" err="1" smtClean="0"/>
              <a:t>dRMT</a:t>
            </a:r>
            <a:r>
              <a:rPr lang="en-US" baseline="0" dirty="0" smtClean="0"/>
              <a:t> is at least as good as that of RMT, when normalized to have the same number of hardware resources.</a:t>
            </a:r>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t>
            </a:r>
            <a:r>
              <a:rPr lang="en-US" baseline="0" dirty="0" smtClean="0"/>
              <a:t>We find that </a:t>
            </a:r>
            <a:r>
              <a:rPr lang="en-US" baseline="0" dirty="0" err="1" smtClean="0"/>
              <a:t>dRMT</a:t>
            </a:r>
            <a:r>
              <a:rPr lang="en-US" baseline="0" dirty="0" smtClean="0"/>
              <a:t> incurs a small amount of additional area mainly due to the crossbar.</a:t>
            </a:r>
            <a:endParaRPr lang="en-US" dirty="0" smtClean="0"/>
          </a:p>
          <a:p>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a:t>
            </a:r>
            <a:r>
              <a:rPr lang="en-US" baseline="0" smtClean="0"/>
              <a:t>questions.</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Explain why RMT couples the two problems: memory is local to each stage.</a:t>
            </a:r>
          </a:p>
          <a:p>
            <a:r>
              <a:rPr lang="en-US" dirty="0" smtClean="0"/>
              <a:t>Say that table placement is handled by</a:t>
            </a:r>
            <a:r>
              <a:rPr lang="en-US" baseline="0" dirty="0" smtClean="0"/>
              <a:t> prior work by Jose et al.</a:t>
            </a:r>
          </a:p>
          <a:p>
            <a:r>
              <a:rPr lang="en-US" dirty="0" smtClean="0"/>
              <a:t>Say that we focus on processor scheduling here</a:t>
            </a:r>
          </a:p>
          <a:p>
            <a:r>
              <a:rPr lang="en-US" smtClean="0"/>
              <a:t>Mention that the formal proof of decoupling is in the paper.</a:t>
            </a:r>
            <a:endParaRPr lang="en-US" dirty="0" smtClean="0"/>
          </a:p>
          <a:p>
            <a:endParaRPr lang="en-US" dirty="0" smtClean="0"/>
          </a:p>
          <a:p>
            <a:r>
              <a:rPr lang="en-US" dirty="0" smtClean="0"/>
              <a:t>Explain</a:t>
            </a:r>
            <a:r>
              <a:rPr lang="en-US" baseline="0" dirty="0" smtClean="0"/>
              <a:t> this decoupling enough to state later that “RMT’s results are under a full </a:t>
            </a:r>
            <a:r>
              <a:rPr lang="en-US" baseline="0" dirty="0" err="1" smtClean="0"/>
              <a:t>disagg</a:t>
            </a:r>
            <a:r>
              <a:rPr lang="en-US" baseline="0" dirty="0" smtClean="0"/>
              <a:t> model”.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main aspects: correctness based on program dependencies, resource constraints based on processors.</a:t>
            </a:r>
          </a:p>
          <a:p>
            <a:r>
              <a:rPr lang="en-US" baseline="0" dirty="0" smtClean="0"/>
              <a:t>TODO: State that it</a:t>
            </a:r>
            <a:r>
              <a:rPr lang="uk-UA" baseline="0" dirty="0" smtClean="0"/>
              <a:t>’</a:t>
            </a:r>
            <a:r>
              <a:rPr lang="en-US" baseline="0" dirty="0" smtClean="0"/>
              <a:t>s a very simply linear DAG. In general, it can be more complicated.</a:t>
            </a:r>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An operator can program the headers that are matched on in every stage and the actions carried out in response to a hit in a match-action table.</a:t>
            </a:r>
          </a:p>
          <a:p>
            <a:endParaRPr lang="en-US" baseline="0" dirty="0" smtClean="0"/>
          </a:p>
          <a:p>
            <a:r>
              <a:rPr lang="en-US" baseline="0" dirty="0" smtClean="0"/>
              <a:t>In a bit more detail, bytes come in from the wire. A parser turns these bytes into a bag of packet headers, which flows through the pipeline. Within each pipeline stage, a match unit extracts the relevant part of the packet header (out of all the packet headers) as a key for the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a:p>
            <a:endParaRPr lang="en-US" baseline="0" dirty="0" smtClean="0"/>
          </a:p>
          <a:p>
            <a:r>
              <a:rPr lang="en-US" baseline="0" dirty="0" smtClean="0"/>
              <a:t>ONLY IF YOU HAVE TIME:</a:t>
            </a:r>
          </a:p>
          <a:p>
            <a:r>
              <a:rPr lang="en-US" baseline="0" dirty="0" smtClean="0"/>
              <a:t>One example of a key could be the destination IP address for an IP address-based forwarding lookup. </a:t>
            </a:r>
          </a:p>
          <a:p>
            <a:r>
              <a:rPr lang="en-US" baseline="0" dirty="0" smtClean="0"/>
              <a:t>One example of an action could be setting the output port based on the result from a destination address lookup.</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14750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140392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why we want to minimize no-ops to minimize packet processing latency.</a:t>
            </a:r>
          </a:p>
          <a:p>
            <a:endParaRPr lang="en-US" baseline="0" dirty="0" smtClean="0"/>
          </a:p>
          <a:p>
            <a:r>
              <a:rPr lang="en-US" baseline="0" dirty="0" smtClean="0"/>
              <a:t>N sectors are not N processors. They are N periods.</a:t>
            </a:r>
          </a:p>
          <a:p>
            <a:r>
              <a:rPr lang="en-US" baseline="0" dirty="0" smtClean="0"/>
              <a:t>Bullets are taking up too much room and detracting from the animation. Remove the three sub-bullets and make the </a:t>
            </a:r>
            <a:r>
              <a:rPr lang="en-US" baseline="0" dirty="0" err="1" smtClean="0"/>
              <a:t>cirle</a:t>
            </a:r>
            <a:r>
              <a:rPr lang="en-US" baseline="0" dirty="0" smtClean="0"/>
              <a:t> animation front and center.</a:t>
            </a:r>
          </a:p>
          <a:p>
            <a:r>
              <a:rPr lang="en-US" baseline="0" dirty="0" smtClean="0"/>
              <a:t>Reduce text and highlight animations.</a:t>
            </a:r>
          </a:p>
          <a:p>
            <a:r>
              <a:rPr lang="en-US" baseline="0" dirty="0" smtClean="0"/>
              <a:t>Next constraint is to repeat the schedule with period N without violating resource constraints.</a:t>
            </a:r>
          </a:p>
          <a:p>
            <a:r>
              <a:rPr lang="en-US" baseline="0" dirty="0" smtClean="0"/>
              <a:t>Repeat the line with shifts linearly in a style similar to the tableau.</a:t>
            </a:r>
          </a:p>
          <a:p>
            <a:r>
              <a:rPr lang="en-US" baseline="0" dirty="0" smtClean="0"/>
              <a:t>Then show the circle and make sure the sectors in the circle corresponds to columns in the repeated schedule.</a:t>
            </a:r>
          </a:p>
          <a:p>
            <a:r>
              <a:rPr lang="en-US" baseline="0" dirty="0" smtClean="0"/>
              <a:t>Could write </a:t>
            </a:r>
            <a:r>
              <a:rPr lang="en-US" baseline="0" dirty="0" err="1" smtClean="0"/>
              <a:t>t_op</a:t>
            </a:r>
            <a:r>
              <a:rPr lang="en-US" baseline="0" dirty="0" smtClean="0"/>
              <a:t> as quotient * period + remainder.</a:t>
            </a:r>
          </a:p>
          <a:p>
            <a:r>
              <a:rPr lang="en-US" baseline="0" dirty="0" smtClean="0"/>
              <a:t>Linear </a:t>
            </a:r>
            <a:r>
              <a:rPr lang="en-US" baseline="0" dirty="0" err="1" smtClean="0"/>
              <a:t>tableu</a:t>
            </a:r>
            <a:r>
              <a:rPr lang="en-US" baseline="0" dirty="0" smtClean="0"/>
              <a:t> right arrow circle.</a:t>
            </a:r>
          </a:p>
          <a:p>
            <a:endParaRPr lang="en-US" baseline="0" dirty="0" smtClean="0"/>
          </a:p>
          <a:p>
            <a:endParaRPr lang="en-US" baseline="0" dirty="0" smtClean="0"/>
          </a:p>
          <a:p>
            <a:r>
              <a:rPr lang="en-US" baseline="0" dirty="0" smtClean="0"/>
              <a:t>In this example, we introduced a no-op, but that’s a greedy way of solving it. If we want the optimal schedule, need to solve an ILP.</a:t>
            </a:r>
          </a:p>
          <a:p>
            <a:r>
              <a:rPr lang="en-US" baseline="0" dirty="0" smtClean="0"/>
              <a:t>Packet that arrived this scheduling period, 1 period in the past, 2 in the past, and so on.</a:t>
            </a:r>
          </a:p>
          <a:p>
            <a:endParaRPr lang="en-US" baseline="0" dirty="0" smtClean="0"/>
          </a:p>
          <a:p>
            <a:r>
              <a:rPr lang="en-US" baseline="0" dirty="0" smtClean="0"/>
              <a:t>TO stress: minimize max </a:t>
            </a:r>
            <a:r>
              <a:rPr lang="en-US" baseline="0" dirty="0" err="1" smtClean="0"/>
              <a:t>ti</a:t>
            </a:r>
            <a:r>
              <a:rPr lang="en-US" baseline="0" dirty="0" smtClean="0"/>
              <a:t> is equivalent to minimizing number of no-ops</a:t>
            </a:r>
          </a:p>
          <a:p>
            <a:r>
              <a:rPr lang="en-US" baseline="0" dirty="0" smtClean="0"/>
              <a:t>The circle with sectors captures the intuition about operations that conflict in the tableau</a:t>
            </a:r>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that we added memory </a:t>
            </a:r>
            <a:r>
              <a:rPr lang="en-US" baseline="0" dirty="0" err="1" smtClean="0"/>
              <a:t>disaggregtion</a:t>
            </a:r>
            <a:r>
              <a:rPr lang="en-US" baseline="0" dirty="0" smtClean="0"/>
              <a:t>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add a figure for random program.</a:t>
            </a:r>
          </a:p>
          <a:p>
            <a:endParaRPr lang="en-US" baseline="0" dirty="0" smtClean="0"/>
          </a:p>
          <a:p>
            <a:r>
              <a:rPr lang="en-US" baseline="0" dirty="0" smtClean="0"/>
              <a:t>Emphasize: Our gains are quite significant. Switch.p4 is optimized for RMT. We give switch.p4 the benefit of full memory disaggregation.</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55775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aggregating resources this way is that it is inefficient for programs that do not confirm to the fixed ratio provided by the hardware. This is because you can’t allocate resources independently. If you increase one, you have to increase the other. For instance, if you have large table that needed more memory than available in one stage, you need two stages. This also forces you to consume two match units whether you need it or not. You can’t increase memory capacity independent of match key generation capacity.</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a:t>
            </a:r>
          </a:p>
          <a:p>
            <a:endParaRPr lang="en-US" baseline="0" dirty="0" smtClean="0"/>
          </a:p>
          <a:p>
            <a:r>
              <a:rPr lang="en-US" baseline="0" dirty="0" smtClean="0"/>
              <a:t>TODO: Instead of that example, say that “the implication of a fixed ratio =&gt; implementation of packet processing programs can be inefficient”. Could have a generic, non-specific examples. The moment you have a program that only needs a small amount of one of the resources, it gets wasted. Try to summarize it one or two sentences without a specific example.</a:t>
            </a:r>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area is mostly dominated by IO and memories.</a:t>
            </a:r>
          </a:p>
          <a:p>
            <a:endParaRPr lang="en-US" baseline="0" dirty="0" smtClean="0"/>
          </a:p>
          <a:p>
            <a:r>
              <a:rPr lang="en-US" baseline="0" dirty="0" smtClean="0"/>
              <a:t>TODO: Break up </a:t>
            </a:r>
            <a:r>
              <a:rPr lang="en-US" baseline="0" dirty="0" err="1" smtClean="0"/>
              <a:t>dRMT’s</a:t>
            </a:r>
            <a:r>
              <a:rPr lang="en-US" baseline="0" dirty="0" smtClean="0"/>
              <a:t> area by crossbar and the rest.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34</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46</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forced to execute matches followed by actions in a clumped manner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because unlike the pipeline packets don’t move around between processors. What happens to a packet once it is received by a processor? Let’s look at </a:t>
            </a:r>
            <a:r>
              <a:rPr lang="en-US" baseline="0" dirty="0" err="1" smtClean="0"/>
              <a:t>pkt</a:t>
            </a:r>
            <a:r>
              <a:rPr lang="en-US" baseline="0" dirty="0" smtClean="0"/>
              <a:t> 2 on proc 2. Over the duration of this packet, the proc might access tables in different memory clusters. Once it is done, it ships out </a:t>
            </a:r>
            <a:r>
              <a:rPr lang="en-US" baseline="0" dirty="0" err="1" smtClean="0"/>
              <a:t>pkt</a:t>
            </a:r>
            <a:r>
              <a:rPr lang="en-US" baseline="0" dirty="0" smtClean="0"/>
              <a:t> 2 and moves on to the next packet, which is N+2, because any given proc receives one packet out of N.</a:t>
            </a:r>
          </a:p>
          <a:p>
            <a:endParaRPr lang="en-US" baseline="0" dirty="0" smtClean="0"/>
          </a:p>
          <a:p>
            <a:r>
              <a:rPr lang="en-US" baseline="0" dirty="0" smtClean="0"/>
              <a:t>TODO: Action orientation here is flipped.</a:t>
            </a:r>
          </a:p>
          <a:p>
            <a:r>
              <a:rPr lang="en-US" baseline="0" dirty="0" smtClean="0"/>
              <a:t>TODO: Save thirty seconds when talking.</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I have </a:t>
            </a:r>
            <a:r>
              <a:rPr lang="en-US" dirty="0" err="1" smtClean="0"/>
              <a:t>introed</a:t>
            </a:r>
            <a:r>
              <a:rPr lang="en-US" dirty="0" smtClean="0"/>
              <a:t> the </a:t>
            </a:r>
            <a:r>
              <a:rPr lang="en-US" dirty="0" err="1" smtClean="0"/>
              <a:t>dRMT</a:t>
            </a:r>
            <a:r>
              <a:rPr lang="en-US" dirty="0" smtClean="0"/>
              <a:t> architecture, let’s see what specific</a:t>
            </a:r>
            <a:r>
              <a:rPr lang="en-US" baseline="0" dirty="0" smtClean="0"/>
              <a:t> </a:t>
            </a:r>
            <a:r>
              <a:rPr lang="en-US" dirty="0" smtClean="0"/>
              <a:t>problems with RMT</a:t>
            </a:r>
            <a:r>
              <a:rPr lang="en-US" baseline="0" dirty="0" smtClean="0"/>
              <a:t> it solves. I am discussing a few here. The paper provides many more examples.</a:t>
            </a:r>
          </a:p>
          <a:p>
            <a:endParaRPr lang="en-US" baseline="0" dirty="0" smtClean="0"/>
          </a:p>
          <a:p>
            <a:r>
              <a:rPr lang="en-US" baseline="0" dirty="0" smtClean="0"/>
              <a:t>First, RMT conflate memory and packet processing resources. So if you allocate more of one, you are forced to allocate more of the other. A common example is you have a large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whether there was a match or not and if so,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6.png"/><Relationship Id="rId16" Type="http://schemas.openxmlformats.org/officeDocument/2006/relationships/image" Target="../media/image7.png"/><Relationship Id="rId17" Type="http://schemas.openxmlformats.org/officeDocument/2006/relationships/image" Target="../media/image8.png"/><Relationship Id="rId18" Type="http://schemas.openxmlformats.org/officeDocument/2006/relationships/image" Target="../media/image9.png"/><Relationship Id="rId19" Type="http://schemas.openxmlformats.org/officeDocument/2006/relationships/image" Target="../media/image10.png"/><Relationship Id="rId20"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10"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a:t>S</a:t>
            </a:r>
            <a:r>
              <a:rPr lang="en-US" dirty="0" smtClean="0"/>
              <a:t>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Questions</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P4 programs?</a:t>
            </a:r>
          </a:p>
          <a:p>
            <a:pPr>
              <a:buFont typeface="Wingdings" charset="2"/>
              <a:buChar char="Ø"/>
            </a:pPr>
            <a:r>
              <a:rPr lang="en-US" smtClean="0">
                <a:solidFill>
                  <a:srgbClr val="0432FF"/>
                </a:solidFill>
              </a:rPr>
              <a:t>Needs fewer </a:t>
            </a:r>
            <a:r>
              <a:rPr lang="en-US" dirty="0" smtClean="0">
                <a:solidFill>
                  <a:srgbClr val="0432FF"/>
                </a:solidFill>
              </a:rPr>
              <a:t>processors on open-source, proprietary, random programs.</a:t>
            </a:r>
          </a:p>
          <a:p>
            <a:endParaRPr lang="en-US" sz="3200" dirty="0" smtClean="0"/>
          </a:p>
          <a:p>
            <a:r>
              <a:rPr lang="en-US" sz="3200" dirty="0" smtClean="0"/>
              <a:t>Are </a:t>
            </a:r>
            <a:r>
              <a:rPr lang="en-US" sz="3200" dirty="0" err="1" smtClean="0"/>
              <a:t>dRMT’s</a:t>
            </a:r>
            <a:r>
              <a:rPr lang="en-US" sz="3200" dirty="0" smtClean="0"/>
              <a:t> processors and crossbar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mostly due to crossbar.</a:t>
            </a:r>
          </a:p>
          <a:p>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P4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71242602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1522920571"/>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2015931851"/>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t>
            </a:r>
            <a:r>
              <a:rPr lang="en-US" dirty="0" err="1" smtClean="0"/>
              <a:t>bar</a:t>
            </a:r>
            <a:r>
              <a:rPr lang="en-US" dirty="0" smtClean="0"/>
              <a:t> decouples scheduling and placement</a:t>
            </a:r>
            <a:endParaRPr lang="en-US" dirty="0"/>
          </a:p>
        </p:txBody>
      </p:sp>
      <p:sp>
        <p:nvSpPr>
          <p:cNvPr id="3" name="Content Placeholder 2"/>
          <p:cNvSpPr>
            <a:spLocks noGrp="1"/>
          </p:cNvSpPr>
          <p:nvPr>
            <p:ph idx="1"/>
          </p:nvPr>
        </p:nvSpPr>
        <p:spPr>
          <a:xfrm>
            <a:off x="838199" y="1097219"/>
            <a:ext cx="11212773" cy="4351338"/>
          </a:xfrm>
        </p:spPr>
        <p:txBody>
          <a:bodyPr>
            <a:normAutofit/>
          </a:bodyPr>
          <a:lstStyle/>
          <a:p>
            <a:r>
              <a:rPr lang="en-US" dirty="0" smtClean="0"/>
              <a:t>RMT couples scheduling and placement</a:t>
            </a:r>
            <a:endParaRPr lang="en-US" dirty="0"/>
          </a:p>
          <a:p>
            <a:endParaRPr lang="en-US" dirty="0" smtClean="0"/>
          </a:p>
          <a:p>
            <a:r>
              <a:rPr lang="en-US" dirty="0" smtClean="0"/>
              <a:t>In </a:t>
            </a:r>
            <a:r>
              <a:rPr lang="en-US" dirty="0" err="1" smtClean="0"/>
              <a:t>dRMT</a:t>
            </a:r>
            <a:r>
              <a:rPr lang="en-US" dirty="0"/>
              <a:t> </a:t>
            </a:r>
            <a:r>
              <a:rPr lang="en-US" dirty="0" smtClean="0"/>
              <a:t>the crossbar decouples them.</a:t>
            </a:r>
          </a:p>
          <a:p>
            <a:pPr lvl="1"/>
            <a:r>
              <a:rPr lang="en-US" dirty="0" smtClean="0"/>
              <a:t>Assign tables to clusters; respect table sizes and </a:t>
            </a:r>
            <a:r>
              <a:rPr lang="en-US" dirty="0" err="1" smtClean="0"/>
              <a:t>xbar</a:t>
            </a:r>
            <a:r>
              <a:rPr lang="en-US" dirty="0" smtClean="0"/>
              <a:t> constraints.</a:t>
            </a:r>
          </a:p>
          <a:p>
            <a:pPr lvl="1"/>
            <a:r>
              <a:rPr lang="en-US" dirty="0"/>
              <a:t>S</a:t>
            </a:r>
            <a:r>
              <a:rPr lang="en-US" dirty="0" smtClean="0"/>
              <a:t>chedule programs on processors; respect match, action, and </a:t>
            </a:r>
            <a:r>
              <a:rPr lang="en-US" dirty="0" err="1" smtClean="0"/>
              <a:t>xbar</a:t>
            </a:r>
            <a:r>
              <a:rPr lang="en-US" dirty="0" smtClean="0"/>
              <a:t> constraints.</a:t>
            </a:r>
          </a:p>
          <a:p>
            <a:endParaRPr lang="en-US" dirty="0" smtClean="0"/>
          </a:p>
          <a:p>
            <a:r>
              <a:rPr lang="en-US" dirty="0" smtClean="0"/>
              <a:t>Decoupling holds if both memory and processors respect </a:t>
            </a:r>
            <a:r>
              <a:rPr lang="en-US" dirty="0" err="1" smtClean="0"/>
              <a:t>xbar</a:t>
            </a:r>
            <a:endParaRPr lang="en-US" dirty="0" smtClean="0"/>
          </a:p>
          <a:p>
            <a:endParaRPr lang="en-US" dirty="0" smtClean="0"/>
          </a:p>
          <a:p>
            <a:r>
              <a:rPr lang="en-US" dirty="0" smtClean="0"/>
              <a:t>Greatly simplifies compilation; can focus on scheduling alone.</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1">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Switches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6401238"/>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57581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95158522"/>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6470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endParaRPr lang="en-US" dirty="0" smtClean="0"/>
              </a:p>
              <a:p>
                <a:endParaRPr lang="en-US" sz="1500" dirty="0" smtClean="0"/>
              </a:p>
              <a:p>
                <a:endParaRPr lang="en-US" sz="1500" dirty="0" smtClean="0"/>
              </a:p>
              <a:p>
                <a:r>
                  <a:rPr lang="en-US" dirty="0" smtClean="0"/>
                  <a:t>Dependency constraints</a:t>
                </a:r>
              </a:p>
              <a:p>
                <a:endParaRPr lang="en-US" sz="1500" dirty="0" smtClean="0"/>
              </a:p>
              <a:p>
                <a:r>
                  <a:rPr lang="en-US" dirty="0" smtClean="0"/>
                  <a:t>Ensure schedule </a:t>
                </a:r>
                <a:r>
                  <a:rPr lang="en-US" dirty="0"/>
                  <a:t>can be repeated every N cycles </a:t>
                </a:r>
                <a:r>
                  <a:rPr lang="en-US" dirty="0" smtClean="0"/>
                  <a:t>w/o violating</a:t>
                </a:r>
              </a:p>
              <a:p>
                <a:pPr marL="0" indent="0">
                  <a:buNone/>
                </a:pPr>
                <a:r>
                  <a:rPr lang="en-US" dirty="0"/>
                  <a:t> </a:t>
                </a:r>
                <a:r>
                  <a:rPr lang="en-US" dirty="0" smtClean="0"/>
                  <a:t>   resource constraints:</a:t>
                </a:r>
              </a:p>
              <a:p>
                <a:pPr lvl="1"/>
                <a:r>
                  <a:rPr lang="en-US" dirty="0" smtClean="0"/>
                  <a:t>Create a circle with N equal sectors.</a:t>
                </a:r>
              </a:p>
              <a:p>
                <a:pPr lvl="1"/>
                <a:r>
                  <a:rPr lang="en-US" dirty="0"/>
                  <a:t>A</a:t>
                </a:r>
                <a:r>
                  <a:rPr lang="en-US" dirty="0" smtClean="0"/>
                  <a:t>ssign each operation op to sector (</a:t>
                </a:r>
                <a14:m>
                  <m:oMath xmlns:m="http://schemas.openxmlformats.org/officeDocument/2006/math">
                    <m:sSub>
                      <m:sSubPr>
                        <m:ctrlPr>
                          <a:rPr lang="en-US" sz="3500" i="1" smtClean="0">
                            <a:latin typeface="Cambria Math" charset="0"/>
                            <a:ea typeface="Cambria Math" charset="0"/>
                            <a:cs typeface="Cambria Math" charset="0"/>
                          </a:rPr>
                        </m:ctrlPr>
                      </m:sSubPr>
                      <m:e>
                        <m:r>
                          <a:rPr lang="en-US" sz="3500" b="0" i="1" smtClean="0">
                            <a:latin typeface="Cambria Math" charset="0"/>
                            <a:ea typeface="Cambria Math" charset="0"/>
                            <a:cs typeface="Cambria Math" charset="0"/>
                          </a:rPr>
                          <m:t>𝑡</m:t>
                        </m:r>
                      </m:e>
                      <m:sub>
                        <m:r>
                          <a:rPr lang="en-US" sz="3500" b="0" i="1" smtClean="0">
                            <a:latin typeface="Cambria Math" charset="0"/>
                            <a:ea typeface="Cambria Math" charset="0"/>
                            <a:cs typeface="Cambria Math" charset="0"/>
                          </a:rPr>
                          <m:t>𝑜𝑝</m:t>
                        </m:r>
                      </m:sub>
                    </m:sSub>
                  </m:oMath>
                </a14:m>
                <a:r>
                  <a:rPr lang="en-US" dirty="0" smtClean="0">
                    <a:latin typeface="Cambria Math" charset="0"/>
                    <a:ea typeface="Cambria Math" charset="0"/>
                    <a:cs typeface="Cambria Math" charset="0"/>
                  </a:rPr>
                  <a:t>mod N</a:t>
                </a:r>
                <a:r>
                  <a:rPr lang="en-US" dirty="0" smtClean="0"/>
                  <a:t>).</a:t>
                </a:r>
              </a:p>
              <a:p>
                <a:pPr lvl="1"/>
                <a:r>
                  <a:rPr lang="en-US" dirty="0" smtClean="0"/>
                  <a:t>Enforce resource limits on all operations within a sector.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a:stretch>
              </a:blipFill>
            </p:spPr>
            <p:txBody>
              <a:bodyPr/>
              <a:lstStyle/>
              <a:p>
                <a:r>
                  <a:rPr lang="en-US">
                    <a:noFill/>
                  </a:rPr>
                  <a:t> </a:t>
                </a:r>
              </a:p>
            </p:txBody>
          </p:sp>
        </mc:Fallback>
      </mc:AlternateContent>
      <p:grpSp>
        <p:nvGrpSpPr>
          <p:cNvPr id="41" name="Group 40"/>
          <p:cNvGrpSpPr/>
          <p:nvPr/>
        </p:nvGrpSpPr>
        <p:grpSpPr>
          <a:xfrm>
            <a:off x="8927178" y="4053392"/>
            <a:ext cx="1554290" cy="1566959"/>
            <a:chOff x="9718762" y="4767944"/>
            <a:chExt cx="1463042" cy="1463041"/>
          </a:xfrm>
        </p:grpSpPr>
        <p:sp>
          <p:nvSpPr>
            <p:cNvPr id="26" name="Oval 25"/>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6" idx="0"/>
              <a:endCxn id="26" idx="4"/>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6" idx="1"/>
              <a:endCxn id="26" idx="5"/>
            </p:cNvCxnSpPr>
            <p:nvPr/>
          </p:nvCxnSpPr>
          <p:spPr>
            <a:xfrm>
              <a:off x="9933020" y="4982201"/>
              <a:ext cx="1034526" cy="10345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6" idx="7"/>
              <a:endCxn id="26" idx="3"/>
            </p:cNvCxnSpPr>
            <p:nvPr/>
          </p:nvCxnSpPr>
          <p:spPr>
            <a:xfrm flipH="1">
              <a:off x="9933020" y="4982201"/>
              <a:ext cx="1034526" cy="10345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6" idx="6"/>
              <a:endCxn id="26" idx="2"/>
            </p:cNvCxnSpPr>
            <p:nvPr/>
          </p:nvCxnSpPr>
          <p:spPr>
            <a:xfrm flipH="1">
              <a:off x="9718762" y="5499465"/>
              <a:ext cx="146304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9" name="TextBox 48"/>
              <p:cNvSpPr txBox="1"/>
              <p:nvPr/>
            </p:nvSpPr>
            <p:spPr>
              <a:xfrm>
                <a:off x="9612425" y="4123191"/>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0</m:t>
                          </m:r>
                        </m:sub>
                      </m:sSub>
                    </m:oMath>
                  </m:oMathPara>
                </a14:m>
                <a:endParaRPr lang="en-US" sz="2800" dirty="0">
                  <a:latin typeface="Cambria Math" charset="0"/>
                  <a:ea typeface="Cambria Math" charset="0"/>
                  <a:cs typeface="Cambria Math"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9612425" y="4123191"/>
                <a:ext cx="548640" cy="523220"/>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9929118" y="47387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1</m:t>
                          </m:r>
                        </m:sub>
                      </m:sSub>
                    </m:oMath>
                  </m:oMathPara>
                </a14:m>
                <a:endParaRPr lang="en-US" sz="2800" dirty="0">
                  <a:latin typeface="Cambria Math" charset="0"/>
                  <a:ea typeface="Cambria Math" charset="0"/>
                  <a:cs typeface="Cambria Math"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9929118" y="4738706"/>
                <a:ext cx="548640" cy="523220"/>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9247121" y="5065668"/>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m:oMathPara>
                </a14:m>
                <a:endParaRPr lang="en-US" sz="2800" dirty="0">
                  <a:latin typeface="Cambria Math" charset="0"/>
                  <a:ea typeface="Cambria Math" charset="0"/>
                  <a:cs typeface="Cambria Math"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9247121" y="5065668"/>
                <a:ext cx="548640" cy="52322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9725445" y="3932777"/>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3</m:t>
                          </m:r>
                        </m:sub>
                      </m:sSub>
                    </m:oMath>
                  </m:oMathPara>
                </a14:m>
                <a:endParaRPr lang="en-US" sz="2800" dirty="0">
                  <a:latin typeface="Cambria Math" charset="0"/>
                  <a:ea typeface="Cambria Math" charset="0"/>
                  <a:cs typeface="Cambria Math"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9725445" y="3932777"/>
                <a:ext cx="548640" cy="523220"/>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9026354" y="4346039"/>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4</m:t>
                          </m:r>
                        </m:sub>
                      </m:sSub>
                    </m:oMath>
                  </m:oMathPara>
                </a14:m>
                <a:endParaRPr lang="en-US" sz="2800" dirty="0">
                  <a:latin typeface="Cambria Math" charset="0"/>
                  <a:ea typeface="Cambria Math" charset="0"/>
                  <a:cs typeface="Cambria Math"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9026354" y="4346039"/>
                <a:ext cx="548640" cy="523220"/>
              </a:xfrm>
              <a:prstGeom prst="rect">
                <a:avLst/>
              </a:prstGeom>
              <a:blipFill rotWithShape="0">
                <a:blip r:embed="rId14"/>
                <a:stretch>
                  <a:fillRect/>
                </a:stretch>
              </a:blipFill>
            </p:spPr>
            <p:txBody>
              <a:bodyPr/>
              <a:lstStyle/>
              <a:p>
                <a:r>
                  <a:rPr lang="en-US">
                    <a:noFill/>
                  </a:rPr>
                  <a:t> </a:t>
                </a:r>
              </a:p>
            </p:txBody>
          </p:sp>
        </mc:Fallback>
      </mc:AlternateContent>
      <p:sp>
        <p:nvSpPr>
          <p:cNvPr id="44" name="TextBox 43"/>
          <p:cNvSpPr txBox="1"/>
          <p:nvPr/>
        </p:nvSpPr>
        <p:spPr>
          <a:xfrm>
            <a:off x="11163869" y="2333767"/>
            <a:ext cx="184731" cy="646331"/>
          </a:xfrm>
          <a:prstGeom prst="rect">
            <a:avLst/>
          </a:prstGeom>
          <a:noFill/>
        </p:spPr>
        <p:txBody>
          <a:bodyPr wrap="none" rtlCol="0">
            <a:spAutoFit/>
          </a:bodyPr>
          <a:lstStyle/>
          <a:p>
            <a:endParaRPr lang="en-US" smtClean="0"/>
          </a:p>
          <a:p>
            <a:endParaRPr lang="en-US" dirty="0"/>
          </a:p>
        </p:txBody>
      </p:sp>
      <p:sp>
        <p:nvSpPr>
          <p:cNvPr id="45" name="Freeform 44"/>
          <p:cNvSpPr/>
          <p:nvPr/>
        </p:nvSpPr>
        <p:spPr>
          <a:xfrm>
            <a:off x="10153925" y="3998797"/>
            <a:ext cx="533227" cy="1255596"/>
          </a:xfrm>
          <a:custGeom>
            <a:avLst/>
            <a:gdLst>
              <a:gd name="connsiteX0" fmla="*/ 0 w 341194"/>
              <a:gd name="connsiteY0" fmla="*/ 0 h 1105469"/>
              <a:gd name="connsiteX1" fmla="*/ 341194 w 341194"/>
              <a:gd name="connsiteY1" fmla="*/ 1105469 h 1105469"/>
              <a:gd name="connsiteX0" fmla="*/ 0 w 518615"/>
              <a:gd name="connsiteY0" fmla="*/ 0 h 1105469"/>
              <a:gd name="connsiteX1" fmla="*/ 518615 w 518615"/>
              <a:gd name="connsiteY1" fmla="*/ 409433 h 1105469"/>
              <a:gd name="connsiteX2" fmla="*/ 341194 w 518615"/>
              <a:gd name="connsiteY2" fmla="*/ 1105469 h 1105469"/>
              <a:gd name="connsiteX0" fmla="*/ 0 w 464024"/>
              <a:gd name="connsiteY0" fmla="*/ 0 h 1173707"/>
              <a:gd name="connsiteX1" fmla="*/ 464024 w 464024"/>
              <a:gd name="connsiteY1" fmla="*/ 477671 h 1173707"/>
              <a:gd name="connsiteX2" fmla="*/ 286603 w 464024"/>
              <a:gd name="connsiteY2" fmla="*/ 1173707 h 1173707"/>
              <a:gd name="connsiteX0" fmla="*/ 0 w 464024"/>
              <a:gd name="connsiteY0" fmla="*/ 0 h 1241946"/>
              <a:gd name="connsiteX1" fmla="*/ 464024 w 464024"/>
              <a:gd name="connsiteY1" fmla="*/ 477671 h 1241946"/>
              <a:gd name="connsiteX2" fmla="*/ 382137 w 464024"/>
              <a:gd name="connsiteY2" fmla="*/ 1241946 h 1241946"/>
              <a:gd name="connsiteX0" fmla="*/ 0 w 485989"/>
              <a:gd name="connsiteY0" fmla="*/ 0 h 1241946"/>
              <a:gd name="connsiteX1" fmla="*/ 464024 w 485989"/>
              <a:gd name="connsiteY1" fmla="*/ 477671 h 1241946"/>
              <a:gd name="connsiteX2" fmla="*/ 382137 w 485989"/>
              <a:gd name="connsiteY2" fmla="*/ 1241946 h 1241946"/>
              <a:gd name="connsiteX0" fmla="*/ 0 w 485989"/>
              <a:gd name="connsiteY0" fmla="*/ 0 h 1241946"/>
              <a:gd name="connsiteX1" fmla="*/ 464024 w 485989"/>
              <a:gd name="connsiteY1" fmla="*/ 477671 h 1241946"/>
              <a:gd name="connsiteX2" fmla="*/ 382137 w 485989"/>
              <a:gd name="connsiteY2" fmla="*/ 1241946 h 1241946"/>
              <a:gd name="connsiteX0" fmla="*/ 0 w 543536"/>
              <a:gd name="connsiteY0" fmla="*/ 0 h 1241946"/>
              <a:gd name="connsiteX1" fmla="*/ 464024 w 543536"/>
              <a:gd name="connsiteY1" fmla="*/ 477671 h 1241946"/>
              <a:gd name="connsiteX2" fmla="*/ 382137 w 543536"/>
              <a:gd name="connsiteY2" fmla="*/ 1241946 h 1241946"/>
              <a:gd name="connsiteX0" fmla="*/ 0 w 560996"/>
              <a:gd name="connsiteY0" fmla="*/ 0 h 1241946"/>
              <a:gd name="connsiteX1" fmla="*/ 464024 w 560996"/>
              <a:gd name="connsiteY1" fmla="*/ 477671 h 1241946"/>
              <a:gd name="connsiteX2" fmla="*/ 382137 w 560996"/>
              <a:gd name="connsiteY2" fmla="*/ 1241946 h 1241946"/>
              <a:gd name="connsiteX0" fmla="*/ 0 w 565078"/>
              <a:gd name="connsiteY0" fmla="*/ 0 h 1241946"/>
              <a:gd name="connsiteX1" fmla="*/ 464024 w 565078"/>
              <a:gd name="connsiteY1" fmla="*/ 477671 h 1241946"/>
              <a:gd name="connsiteX2" fmla="*/ 382137 w 565078"/>
              <a:gd name="connsiteY2" fmla="*/ 1241946 h 1241946"/>
              <a:gd name="connsiteX0" fmla="*/ 0 w 542958"/>
              <a:gd name="connsiteY0" fmla="*/ 0 h 1241946"/>
              <a:gd name="connsiteX1" fmla="*/ 464024 w 542958"/>
              <a:gd name="connsiteY1" fmla="*/ 477671 h 1241946"/>
              <a:gd name="connsiteX2" fmla="*/ 382137 w 542958"/>
              <a:gd name="connsiteY2" fmla="*/ 1241946 h 1241946"/>
              <a:gd name="connsiteX0" fmla="*/ 0 w 542958"/>
              <a:gd name="connsiteY0" fmla="*/ 0 h 1241946"/>
              <a:gd name="connsiteX1" fmla="*/ 464024 w 542958"/>
              <a:gd name="connsiteY1" fmla="*/ 477671 h 1241946"/>
              <a:gd name="connsiteX2" fmla="*/ 382137 w 542958"/>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Lst>
            <a:ahLst/>
            <a:cxnLst>
              <a:cxn ang="0">
                <a:pos x="connsiteX0" y="connsiteY0"/>
              </a:cxn>
              <a:cxn ang="0">
                <a:pos x="connsiteX1" y="connsiteY1"/>
              </a:cxn>
              <a:cxn ang="0">
                <a:pos x="connsiteX2" y="connsiteY2"/>
              </a:cxn>
            </a:cxnLst>
            <a:rect l="l" t="t" r="r" b="b"/>
            <a:pathLst>
              <a:path w="533227" h="1241946">
                <a:moveTo>
                  <a:pt x="0" y="0"/>
                </a:moveTo>
                <a:cubicBezTo>
                  <a:pt x="354842" y="189439"/>
                  <a:pt x="95535" y="-14242"/>
                  <a:pt x="450377" y="368489"/>
                </a:cubicBezTo>
                <a:cubicBezTo>
                  <a:pt x="614149" y="827964"/>
                  <a:pt x="504967" y="1014484"/>
                  <a:pt x="382137" y="1241946"/>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9321409" y="5227096"/>
            <a:ext cx="1255594" cy="535359"/>
          </a:xfrm>
          <a:custGeom>
            <a:avLst/>
            <a:gdLst>
              <a:gd name="connsiteX0" fmla="*/ 1146411 w 1146411"/>
              <a:gd name="connsiteY0" fmla="*/ 0 h 272955"/>
              <a:gd name="connsiteX1" fmla="*/ 0 w 1146411"/>
              <a:gd name="connsiteY1" fmla="*/ 272955 h 272955"/>
              <a:gd name="connsiteX2" fmla="*/ 0 w 1146411"/>
              <a:gd name="connsiteY2" fmla="*/ 272955 h 272955"/>
              <a:gd name="connsiteX0" fmla="*/ 1146411 w 1146411"/>
              <a:gd name="connsiteY0" fmla="*/ 0 h 382137"/>
              <a:gd name="connsiteX1" fmla="*/ 723331 w 1146411"/>
              <a:gd name="connsiteY1" fmla="*/ 382137 h 382137"/>
              <a:gd name="connsiteX2" fmla="*/ 0 w 1146411"/>
              <a:gd name="connsiteY2" fmla="*/ 272955 h 382137"/>
              <a:gd name="connsiteX3" fmla="*/ 0 w 1146411"/>
              <a:gd name="connsiteY3" fmla="*/ 272955 h 382137"/>
              <a:gd name="connsiteX0" fmla="*/ 1146411 w 1146411"/>
              <a:gd name="connsiteY0" fmla="*/ 0 h 382137"/>
              <a:gd name="connsiteX1" fmla="*/ 723331 w 1146411"/>
              <a:gd name="connsiteY1" fmla="*/ 382137 h 382137"/>
              <a:gd name="connsiteX2" fmla="*/ 0 w 1146411"/>
              <a:gd name="connsiteY2" fmla="*/ 272955 h 382137"/>
              <a:gd name="connsiteX3" fmla="*/ 0 w 1146411"/>
              <a:gd name="connsiteY3" fmla="*/ 272955 h 382137"/>
              <a:gd name="connsiteX0" fmla="*/ 1228298 w 1228298"/>
              <a:gd name="connsiteY0" fmla="*/ 0 h 395784"/>
              <a:gd name="connsiteX1" fmla="*/ 805218 w 1228298"/>
              <a:gd name="connsiteY1" fmla="*/ 382137 h 395784"/>
              <a:gd name="connsiteX2" fmla="*/ 81887 w 1228298"/>
              <a:gd name="connsiteY2" fmla="*/ 272955 h 395784"/>
              <a:gd name="connsiteX3" fmla="*/ 0 w 1228298"/>
              <a:gd name="connsiteY3" fmla="*/ 395784 h 395784"/>
              <a:gd name="connsiteX0" fmla="*/ 1228298 w 1228298"/>
              <a:gd name="connsiteY0" fmla="*/ 0 h 414694"/>
              <a:gd name="connsiteX1" fmla="*/ 805218 w 1228298"/>
              <a:gd name="connsiteY1" fmla="*/ 382137 h 414694"/>
              <a:gd name="connsiteX2" fmla="*/ 0 w 1228298"/>
              <a:gd name="connsiteY2" fmla="*/ 395784 h 414694"/>
              <a:gd name="connsiteX0" fmla="*/ 1241946 w 1241946"/>
              <a:gd name="connsiteY0" fmla="*/ 0 h 414694"/>
              <a:gd name="connsiteX1" fmla="*/ 818866 w 1241946"/>
              <a:gd name="connsiteY1" fmla="*/ 382137 h 414694"/>
              <a:gd name="connsiteX2" fmla="*/ 0 w 1241946"/>
              <a:gd name="connsiteY2" fmla="*/ 395784 h 414694"/>
              <a:gd name="connsiteX0" fmla="*/ 1241946 w 1241946"/>
              <a:gd name="connsiteY0" fmla="*/ 0 h 438726"/>
              <a:gd name="connsiteX1" fmla="*/ 818866 w 1241946"/>
              <a:gd name="connsiteY1" fmla="*/ 382137 h 438726"/>
              <a:gd name="connsiteX2" fmla="*/ 0 w 1241946"/>
              <a:gd name="connsiteY2" fmla="*/ 395784 h 438726"/>
              <a:gd name="connsiteX0" fmla="*/ 1241946 w 1241946"/>
              <a:gd name="connsiteY0" fmla="*/ 0 h 438726"/>
              <a:gd name="connsiteX1" fmla="*/ 818866 w 1241946"/>
              <a:gd name="connsiteY1" fmla="*/ 382137 h 438726"/>
              <a:gd name="connsiteX2" fmla="*/ 0 w 1241946"/>
              <a:gd name="connsiteY2" fmla="*/ 395784 h 438726"/>
              <a:gd name="connsiteX0" fmla="*/ 1241946 w 1241946"/>
              <a:gd name="connsiteY0" fmla="*/ 0 h 455940"/>
              <a:gd name="connsiteX1" fmla="*/ 818866 w 1241946"/>
              <a:gd name="connsiteY1" fmla="*/ 382137 h 455940"/>
              <a:gd name="connsiteX2" fmla="*/ 0 w 1241946"/>
              <a:gd name="connsiteY2" fmla="*/ 395784 h 455940"/>
              <a:gd name="connsiteX0" fmla="*/ 1241946 w 1241946"/>
              <a:gd name="connsiteY0" fmla="*/ 0 h 465664"/>
              <a:gd name="connsiteX1" fmla="*/ 791868 w 1241946"/>
              <a:gd name="connsiteY1" fmla="*/ 405879 h 465664"/>
              <a:gd name="connsiteX2" fmla="*/ 0 w 1241946"/>
              <a:gd name="connsiteY2" fmla="*/ 395784 h 465664"/>
            </a:gdLst>
            <a:ahLst/>
            <a:cxnLst>
              <a:cxn ang="0">
                <a:pos x="connsiteX0" y="connsiteY0"/>
              </a:cxn>
              <a:cxn ang="0">
                <a:pos x="connsiteX1" y="connsiteY1"/>
              </a:cxn>
              <a:cxn ang="0">
                <a:pos x="connsiteX2" y="connsiteY2"/>
              </a:cxn>
            </a:cxnLst>
            <a:rect l="l" t="t" r="r" b="b"/>
            <a:pathLst>
              <a:path w="1241946" h="465664">
                <a:moveTo>
                  <a:pt x="1241946" y="0"/>
                </a:moveTo>
                <a:cubicBezTo>
                  <a:pt x="1128214" y="191069"/>
                  <a:pt x="1014781" y="269402"/>
                  <a:pt x="791868" y="405879"/>
                </a:cubicBezTo>
                <a:cubicBezTo>
                  <a:pt x="587152" y="471843"/>
                  <a:pt x="358823" y="502123"/>
                  <a:pt x="0" y="395784"/>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8749704" y="3803606"/>
            <a:ext cx="1458809" cy="1887514"/>
          </a:xfrm>
          <a:custGeom>
            <a:avLst/>
            <a:gdLst>
              <a:gd name="connsiteX0" fmla="*/ 606478 w 1425343"/>
              <a:gd name="connsiteY0" fmla="*/ 1802832 h 1802832"/>
              <a:gd name="connsiteX1" fmla="*/ 5976 w 1425343"/>
              <a:gd name="connsiteY1" fmla="*/ 1202330 h 1802832"/>
              <a:gd name="connsiteX2" fmla="*/ 5976 w 1425343"/>
              <a:gd name="connsiteY2" fmla="*/ 1202330 h 1802832"/>
              <a:gd name="connsiteX3" fmla="*/ 60567 w 1425343"/>
              <a:gd name="connsiteY3" fmla="*/ 506294 h 1802832"/>
              <a:gd name="connsiteX4" fmla="*/ 592830 w 1425343"/>
              <a:gd name="connsiteY4" fmla="*/ 14975 h 1802832"/>
              <a:gd name="connsiteX5" fmla="*/ 1425343 w 1425343"/>
              <a:gd name="connsiteY5" fmla="*/ 124157 h 1802832"/>
              <a:gd name="connsiteX0" fmla="*/ 635602 w 1454467"/>
              <a:gd name="connsiteY0" fmla="*/ 1802832 h 1802832"/>
              <a:gd name="connsiteX1" fmla="*/ 35100 w 1454467"/>
              <a:gd name="connsiteY1" fmla="*/ 1202330 h 1802832"/>
              <a:gd name="connsiteX2" fmla="*/ 76043 w 1454467"/>
              <a:gd name="connsiteY2" fmla="*/ 1393399 h 1802832"/>
              <a:gd name="connsiteX3" fmla="*/ 89691 w 1454467"/>
              <a:gd name="connsiteY3" fmla="*/ 506294 h 1802832"/>
              <a:gd name="connsiteX4" fmla="*/ 621954 w 1454467"/>
              <a:gd name="connsiteY4" fmla="*/ 14975 h 1802832"/>
              <a:gd name="connsiteX5" fmla="*/ 1454467 w 1454467"/>
              <a:gd name="connsiteY5" fmla="*/ 124157 h 1802832"/>
              <a:gd name="connsiteX0" fmla="*/ 635602 w 1454467"/>
              <a:gd name="connsiteY0" fmla="*/ 1802832 h 1802832"/>
              <a:gd name="connsiteX1" fmla="*/ 35100 w 1454467"/>
              <a:gd name="connsiteY1" fmla="*/ 1202330 h 1802832"/>
              <a:gd name="connsiteX2" fmla="*/ 76043 w 1454467"/>
              <a:gd name="connsiteY2" fmla="*/ 1393399 h 1802832"/>
              <a:gd name="connsiteX3" fmla="*/ 89691 w 1454467"/>
              <a:gd name="connsiteY3" fmla="*/ 506294 h 1802832"/>
              <a:gd name="connsiteX4" fmla="*/ 621954 w 1454467"/>
              <a:gd name="connsiteY4" fmla="*/ 14975 h 1802832"/>
              <a:gd name="connsiteX5" fmla="*/ 1454467 w 1454467"/>
              <a:gd name="connsiteY5" fmla="*/ 124157 h 1802832"/>
              <a:gd name="connsiteX0" fmla="*/ 620018 w 1438883"/>
              <a:gd name="connsiteY0" fmla="*/ 1802832 h 1802832"/>
              <a:gd name="connsiteX1" fmla="*/ 19516 w 1438883"/>
              <a:gd name="connsiteY1" fmla="*/ 1202330 h 1802832"/>
              <a:gd name="connsiteX2" fmla="*/ 142345 w 1438883"/>
              <a:gd name="connsiteY2" fmla="*/ 1475285 h 1802832"/>
              <a:gd name="connsiteX3" fmla="*/ 74107 w 1438883"/>
              <a:gd name="connsiteY3" fmla="*/ 506294 h 1802832"/>
              <a:gd name="connsiteX4" fmla="*/ 606370 w 1438883"/>
              <a:gd name="connsiteY4" fmla="*/ 14975 h 1802832"/>
              <a:gd name="connsiteX5" fmla="*/ 1438883 w 1438883"/>
              <a:gd name="connsiteY5" fmla="*/ 124157 h 1802832"/>
              <a:gd name="connsiteX0" fmla="*/ 649004 w 1467869"/>
              <a:gd name="connsiteY0" fmla="*/ 1802832 h 1802832"/>
              <a:gd name="connsiteX1" fmla="*/ 48502 w 1467869"/>
              <a:gd name="connsiteY1" fmla="*/ 1202330 h 1802832"/>
              <a:gd name="connsiteX2" fmla="*/ 103093 w 1467869"/>
              <a:gd name="connsiteY2" fmla="*/ 506294 h 1802832"/>
              <a:gd name="connsiteX3" fmla="*/ 635356 w 1467869"/>
              <a:gd name="connsiteY3" fmla="*/ 14975 h 1802832"/>
              <a:gd name="connsiteX4" fmla="*/ 1467869 w 1467869"/>
              <a:gd name="connsiteY4" fmla="*/ 124157 h 1802832"/>
              <a:gd name="connsiteX0" fmla="*/ 616836 w 1435701"/>
              <a:gd name="connsiteY0" fmla="*/ 1803622 h 1803622"/>
              <a:gd name="connsiteX1" fmla="*/ 16334 w 1435701"/>
              <a:gd name="connsiteY1" fmla="*/ 1203120 h 1803622"/>
              <a:gd name="connsiteX2" fmla="*/ 207402 w 1435701"/>
              <a:gd name="connsiteY2" fmla="*/ 520732 h 1803622"/>
              <a:gd name="connsiteX3" fmla="*/ 603188 w 1435701"/>
              <a:gd name="connsiteY3" fmla="*/ 15765 h 1803622"/>
              <a:gd name="connsiteX4" fmla="*/ 1435701 w 1435701"/>
              <a:gd name="connsiteY4" fmla="*/ 124947 h 1803622"/>
              <a:gd name="connsiteX0" fmla="*/ 542201 w 1361066"/>
              <a:gd name="connsiteY0" fmla="*/ 1803622 h 1803622"/>
              <a:gd name="connsiteX1" fmla="*/ 23586 w 1361066"/>
              <a:gd name="connsiteY1" fmla="*/ 1216768 h 1803622"/>
              <a:gd name="connsiteX2" fmla="*/ 132767 w 1361066"/>
              <a:gd name="connsiteY2" fmla="*/ 520732 h 1803622"/>
              <a:gd name="connsiteX3" fmla="*/ 528553 w 1361066"/>
              <a:gd name="connsiteY3" fmla="*/ 15765 h 1803622"/>
              <a:gd name="connsiteX4" fmla="*/ 1361066 w 1361066"/>
              <a:gd name="connsiteY4" fmla="*/ 124947 h 1803622"/>
              <a:gd name="connsiteX0" fmla="*/ 562877 w 1381742"/>
              <a:gd name="connsiteY0" fmla="*/ 1804421 h 1804421"/>
              <a:gd name="connsiteX1" fmla="*/ 44262 w 1381742"/>
              <a:gd name="connsiteY1" fmla="*/ 1217567 h 1804421"/>
              <a:gd name="connsiteX2" fmla="*/ 85204 w 1381742"/>
              <a:gd name="connsiteY2" fmla="*/ 535179 h 1804421"/>
              <a:gd name="connsiteX3" fmla="*/ 549229 w 1381742"/>
              <a:gd name="connsiteY3" fmla="*/ 16564 h 1804421"/>
              <a:gd name="connsiteX4" fmla="*/ 1381742 w 1381742"/>
              <a:gd name="connsiteY4" fmla="*/ 125746 h 1804421"/>
              <a:gd name="connsiteX0" fmla="*/ 566124 w 1384989"/>
              <a:gd name="connsiteY0" fmla="*/ 1743950 h 1743950"/>
              <a:gd name="connsiteX1" fmla="*/ 47509 w 1384989"/>
              <a:gd name="connsiteY1" fmla="*/ 1157096 h 1743950"/>
              <a:gd name="connsiteX2" fmla="*/ 88451 w 1384989"/>
              <a:gd name="connsiteY2" fmla="*/ 474708 h 1743950"/>
              <a:gd name="connsiteX3" fmla="*/ 620715 w 1384989"/>
              <a:gd name="connsiteY3" fmla="*/ 24332 h 1743950"/>
              <a:gd name="connsiteX4" fmla="*/ 1384989 w 1384989"/>
              <a:gd name="connsiteY4" fmla="*/ 65275 h 1743950"/>
              <a:gd name="connsiteX0" fmla="*/ 569586 w 1388451"/>
              <a:gd name="connsiteY0" fmla="*/ 1842686 h 1842686"/>
              <a:gd name="connsiteX1" fmla="*/ 50971 w 1388451"/>
              <a:gd name="connsiteY1" fmla="*/ 1255832 h 1842686"/>
              <a:gd name="connsiteX2" fmla="*/ 91913 w 1388451"/>
              <a:gd name="connsiteY2" fmla="*/ 573444 h 1842686"/>
              <a:gd name="connsiteX3" fmla="*/ 692415 w 1388451"/>
              <a:gd name="connsiteY3" fmla="*/ 13886 h 1842686"/>
              <a:gd name="connsiteX4" fmla="*/ 1388451 w 1388451"/>
              <a:gd name="connsiteY4" fmla="*/ 164011 h 1842686"/>
              <a:gd name="connsiteX0" fmla="*/ 569586 w 1415746"/>
              <a:gd name="connsiteY0" fmla="*/ 1860946 h 1860946"/>
              <a:gd name="connsiteX1" fmla="*/ 50971 w 1415746"/>
              <a:gd name="connsiteY1" fmla="*/ 1274092 h 1860946"/>
              <a:gd name="connsiteX2" fmla="*/ 91913 w 1415746"/>
              <a:gd name="connsiteY2" fmla="*/ 591704 h 1860946"/>
              <a:gd name="connsiteX3" fmla="*/ 692415 w 1415746"/>
              <a:gd name="connsiteY3" fmla="*/ 32146 h 1860946"/>
              <a:gd name="connsiteX4" fmla="*/ 1415746 w 1415746"/>
              <a:gd name="connsiteY4" fmla="*/ 73089 h 1860946"/>
              <a:gd name="connsiteX0" fmla="*/ 569586 w 1443042"/>
              <a:gd name="connsiteY0" fmla="*/ 1884930 h 1884930"/>
              <a:gd name="connsiteX1" fmla="*/ 50971 w 1443042"/>
              <a:gd name="connsiteY1" fmla="*/ 1298076 h 1884930"/>
              <a:gd name="connsiteX2" fmla="*/ 91913 w 1443042"/>
              <a:gd name="connsiteY2" fmla="*/ 615688 h 1884930"/>
              <a:gd name="connsiteX3" fmla="*/ 692415 w 1443042"/>
              <a:gd name="connsiteY3" fmla="*/ 56130 h 1884930"/>
              <a:gd name="connsiteX4" fmla="*/ 1443042 w 1443042"/>
              <a:gd name="connsiteY4" fmla="*/ 28834 h 1884930"/>
              <a:gd name="connsiteX0" fmla="*/ 569586 w 1443042"/>
              <a:gd name="connsiteY0" fmla="*/ 1910613 h 1910613"/>
              <a:gd name="connsiteX1" fmla="*/ 50971 w 1443042"/>
              <a:gd name="connsiteY1" fmla="*/ 1323759 h 1910613"/>
              <a:gd name="connsiteX2" fmla="*/ 91913 w 1443042"/>
              <a:gd name="connsiteY2" fmla="*/ 641371 h 1910613"/>
              <a:gd name="connsiteX3" fmla="*/ 692415 w 1443042"/>
              <a:gd name="connsiteY3" fmla="*/ 81813 h 1910613"/>
              <a:gd name="connsiteX4" fmla="*/ 1443042 w 1443042"/>
              <a:gd name="connsiteY4" fmla="*/ 54517 h 1910613"/>
              <a:gd name="connsiteX0" fmla="*/ 569586 w 1429394"/>
              <a:gd name="connsiteY0" fmla="*/ 1887514 h 1887514"/>
              <a:gd name="connsiteX1" fmla="*/ 50971 w 1429394"/>
              <a:gd name="connsiteY1" fmla="*/ 1300660 h 1887514"/>
              <a:gd name="connsiteX2" fmla="*/ 91913 w 1429394"/>
              <a:gd name="connsiteY2" fmla="*/ 618272 h 1887514"/>
              <a:gd name="connsiteX3" fmla="*/ 692415 w 1429394"/>
              <a:gd name="connsiteY3" fmla="*/ 58714 h 1887514"/>
              <a:gd name="connsiteX4" fmla="*/ 1429394 w 1429394"/>
              <a:gd name="connsiteY4" fmla="*/ 72362 h 1887514"/>
              <a:gd name="connsiteX0" fmla="*/ 599001 w 1458809"/>
              <a:gd name="connsiteY0" fmla="*/ 1887514 h 1887514"/>
              <a:gd name="connsiteX1" fmla="*/ 39443 w 1458809"/>
              <a:gd name="connsiteY1" fmla="*/ 1314308 h 1887514"/>
              <a:gd name="connsiteX2" fmla="*/ 121328 w 1458809"/>
              <a:gd name="connsiteY2" fmla="*/ 618272 h 1887514"/>
              <a:gd name="connsiteX3" fmla="*/ 721830 w 1458809"/>
              <a:gd name="connsiteY3" fmla="*/ 58714 h 1887514"/>
              <a:gd name="connsiteX4" fmla="*/ 1458809 w 1458809"/>
              <a:gd name="connsiteY4" fmla="*/ 72362 h 1887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809" h="1887514">
                <a:moveTo>
                  <a:pt x="599001" y="1887514"/>
                </a:moveTo>
                <a:cubicBezTo>
                  <a:pt x="194118" y="1755586"/>
                  <a:pt x="119055" y="1525848"/>
                  <a:pt x="39443" y="1314308"/>
                </a:cubicBezTo>
                <a:cubicBezTo>
                  <a:pt x="-40169" y="1102768"/>
                  <a:pt x="7597" y="827538"/>
                  <a:pt x="121328" y="618272"/>
                </a:cubicBezTo>
                <a:cubicBezTo>
                  <a:pt x="235059" y="409006"/>
                  <a:pt x="498917" y="149699"/>
                  <a:pt x="721830" y="58714"/>
                </a:cubicBezTo>
                <a:cubicBezTo>
                  <a:pt x="944743" y="-32271"/>
                  <a:pt x="1092594" y="-9525"/>
                  <a:pt x="1458809" y="72362"/>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9730841" y="3889614"/>
            <a:ext cx="1125407" cy="2033517"/>
          </a:xfrm>
          <a:custGeom>
            <a:avLst/>
            <a:gdLst>
              <a:gd name="connsiteX0" fmla="*/ 505205 w 1151138"/>
              <a:gd name="connsiteY0" fmla="*/ 0 h 2022396"/>
              <a:gd name="connsiteX1" fmla="*/ 982876 w 1151138"/>
              <a:gd name="connsiteY1" fmla="*/ 300251 h 2022396"/>
              <a:gd name="connsiteX2" fmla="*/ 1146649 w 1151138"/>
              <a:gd name="connsiteY2" fmla="*/ 818866 h 2022396"/>
              <a:gd name="connsiteX3" fmla="*/ 1078411 w 1151138"/>
              <a:gd name="connsiteY3" fmla="*/ 1378424 h 2022396"/>
              <a:gd name="connsiteX4" fmla="*/ 805455 w 1151138"/>
              <a:gd name="connsiteY4" fmla="*/ 1787857 h 2022396"/>
              <a:gd name="connsiteX5" fmla="*/ 123067 w 1151138"/>
              <a:gd name="connsiteY5" fmla="*/ 2006221 h 2022396"/>
              <a:gd name="connsiteX6" fmla="*/ 238 w 1151138"/>
              <a:gd name="connsiteY6" fmla="*/ 2006221 h 2022396"/>
              <a:gd name="connsiteX0" fmla="*/ 504967 w 1150900"/>
              <a:gd name="connsiteY0" fmla="*/ 0 h 2006221"/>
              <a:gd name="connsiteX1" fmla="*/ 982638 w 1150900"/>
              <a:gd name="connsiteY1" fmla="*/ 300251 h 2006221"/>
              <a:gd name="connsiteX2" fmla="*/ 1146411 w 1150900"/>
              <a:gd name="connsiteY2" fmla="*/ 818866 h 2006221"/>
              <a:gd name="connsiteX3" fmla="*/ 1078173 w 1150900"/>
              <a:gd name="connsiteY3" fmla="*/ 1378424 h 2006221"/>
              <a:gd name="connsiteX4" fmla="*/ 805217 w 1150900"/>
              <a:gd name="connsiteY4" fmla="*/ 1787857 h 2006221"/>
              <a:gd name="connsiteX5" fmla="*/ 0 w 1150900"/>
              <a:gd name="connsiteY5" fmla="*/ 2006221 h 2006221"/>
              <a:gd name="connsiteX0" fmla="*/ 504967 w 1150900"/>
              <a:gd name="connsiteY0" fmla="*/ 0 h 2006221"/>
              <a:gd name="connsiteX1" fmla="*/ 982638 w 1150900"/>
              <a:gd name="connsiteY1" fmla="*/ 300251 h 2006221"/>
              <a:gd name="connsiteX2" fmla="*/ 1146411 w 1150900"/>
              <a:gd name="connsiteY2" fmla="*/ 818866 h 2006221"/>
              <a:gd name="connsiteX3" fmla="*/ 1078173 w 1150900"/>
              <a:gd name="connsiteY3" fmla="*/ 1378424 h 2006221"/>
              <a:gd name="connsiteX4" fmla="*/ 805217 w 1150900"/>
              <a:gd name="connsiteY4" fmla="*/ 1856096 h 2006221"/>
              <a:gd name="connsiteX5" fmla="*/ 0 w 1150900"/>
              <a:gd name="connsiteY5" fmla="*/ 2006221 h 2006221"/>
              <a:gd name="connsiteX0" fmla="*/ 504967 w 1150900"/>
              <a:gd name="connsiteY0" fmla="*/ 0 h 2010598"/>
              <a:gd name="connsiteX1" fmla="*/ 982638 w 1150900"/>
              <a:gd name="connsiteY1" fmla="*/ 300251 h 2010598"/>
              <a:gd name="connsiteX2" fmla="*/ 1146411 w 1150900"/>
              <a:gd name="connsiteY2" fmla="*/ 818866 h 2010598"/>
              <a:gd name="connsiteX3" fmla="*/ 1078173 w 1150900"/>
              <a:gd name="connsiteY3" fmla="*/ 1378424 h 2010598"/>
              <a:gd name="connsiteX4" fmla="*/ 805217 w 1150900"/>
              <a:gd name="connsiteY4" fmla="*/ 1856096 h 2010598"/>
              <a:gd name="connsiteX5" fmla="*/ 0 w 1150900"/>
              <a:gd name="connsiteY5" fmla="*/ 2006221 h 2010598"/>
              <a:gd name="connsiteX0" fmla="*/ 504967 w 1152702"/>
              <a:gd name="connsiteY0" fmla="*/ 0 h 2011328"/>
              <a:gd name="connsiteX1" fmla="*/ 982638 w 1152702"/>
              <a:gd name="connsiteY1" fmla="*/ 300251 h 2011328"/>
              <a:gd name="connsiteX2" fmla="*/ 1146411 w 1152702"/>
              <a:gd name="connsiteY2" fmla="*/ 818866 h 2011328"/>
              <a:gd name="connsiteX3" fmla="*/ 1078173 w 1152702"/>
              <a:gd name="connsiteY3" fmla="*/ 1378424 h 2011328"/>
              <a:gd name="connsiteX4" fmla="*/ 709683 w 1152702"/>
              <a:gd name="connsiteY4" fmla="*/ 1869743 h 2011328"/>
              <a:gd name="connsiteX5" fmla="*/ 0 w 1152702"/>
              <a:gd name="connsiteY5" fmla="*/ 2006221 h 201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702" h="2011328">
                <a:moveTo>
                  <a:pt x="504967" y="0"/>
                </a:moveTo>
                <a:cubicBezTo>
                  <a:pt x="690349" y="81886"/>
                  <a:pt x="875731" y="163773"/>
                  <a:pt x="982638" y="300251"/>
                </a:cubicBezTo>
                <a:cubicBezTo>
                  <a:pt x="1089545" y="436729"/>
                  <a:pt x="1130489" y="639171"/>
                  <a:pt x="1146411" y="818866"/>
                </a:cubicBezTo>
                <a:cubicBezTo>
                  <a:pt x="1162334" y="998562"/>
                  <a:pt x="1150961" y="1203278"/>
                  <a:pt x="1078173" y="1378424"/>
                </a:cubicBezTo>
                <a:cubicBezTo>
                  <a:pt x="1005385" y="1553570"/>
                  <a:pt x="889379" y="1765110"/>
                  <a:pt x="709683" y="1869743"/>
                </a:cubicBezTo>
                <a:cubicBezTo>
                  <a:pt x="529988" y="1974376"/>
                  <a:pt x="235993" y="2028967"/>
                  <a:pt x="0" y="200622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8610667" y="4380936"/>
            <a:ext cx="1147472" cy="1542196"/>
          </a:xfrm>
          <a:custGeom>
            <a:avLst/>
            <a:gdLst>
              <a:gd name="connsiteX0" fmla="*/ 1148413 w 1148413"/>
              <a:gd name="connsiteY0" fmla="*/ 1514901 h 1514901"/>
              <a:gd name="connsiteX1" fmla="*/ 616150 w 1148413"/>
              <a:gd name="connsiteY1" fmla="*/ 1446662 h 1514901"/>
              <a:gd name="connsiteX2" fmla="*/ 616150 w 1148413"/>
              <a:gd name="connsiteY2" fmla="*/ 1446662 h 1514901"/>
              <a:gd name="connsiteX3" fmla="*/ 247661 w 1148413"/>
              <a:gd name="connsiteY3" fmla="*/ 1078173 h 1514901"/>
              <a:gd name="connsiteX4" fmla="*/ 2001 w 1148413"/>
              <a:gd name="connsiteY4" fmla="*/ 573206 h 1514901"/>
              <a:gd name="connsiteX5" fmla="*/ 124831 w 1148413"/>
              <a:gd name="connsiteY5" fmla="*/ 0 h 1514901"/>
              <a:gd name="connsiteX0" fmla="*/ 1134958 w 1134958"/>
              <a:gd name="connsiteY0" fmla="*/ 1514901 h 1514901"/>
              <a:gd name="connsiteX1" fmla="*/ 602695 w 1134958"/>
              <a:gd name="connsiteY1" fmla="*/ 1446662 h 1514901"/>
              <a:gd name="connsiteX2" fmla="*/ 602695 w 1134958"/>
              <a:gd name="connsiteY2" fmla="*/ 1446662 h 1514901"/>
              <a:gd name="connsiteX3" fmla="*/ 234206 w 1134958"/>
              <a:gd name="connsiteY3" fmla="*/ 1078173 h 1514901"/>
              <a:gd name="connsiteX4" fmla="*/ 2193 w 1134958"/>
              <a:gd name="connsiteY4" fmla="*/ 586853 h 1514901"/>
              <a:gd name="connsiteX5" fmla="*/ 111376 w 1134958"/>
              <a:gd name="connsiteY5" fmla="*/ 0 h 1514901"/>
              <a:gd name="connsiteX0" fmla="*/ 1133824 w 1133824"/>
              <a:gd name="connsiteY0" fmla="*/ 1514901 h 1514901"/>
              <a:gd name="connsiteX1" fmla="*/ 601561 w 1133824"/>
              <a:gd name="connsiteY1" fmla="*/ 1446662 h 1514901"/>
              <a:gd name="connsiteX2" fmla="*/ 601561 w 1133824"/>
              <a:gd name="connsiteY2" fmla="*/ 1446662 h 1514901"/>
              <a:gd name="connsiteX3" fmla="*/ 192129 w 1133824"/>
              <a:gd name="connsiteY3" fmla="*/ 1105469 h 1514901"/>
              <a:gd name="connsiteX4" fmla="*/ 1059 w 1133824"/>
              <a:gd name="connsiteY4" fmla="*/ 586853 h 1514901"/>
              <a:gd name="connsiteX5" fmla="*/ 110242 w 1133824"/>
              <a:gd name="connsiteY5" fmla="*/ 0 h 1514901"/>
              <a:gd name="connsiteX0" fmla="*/ 1133824 w 1133824"/>
              <a:gd name="connsiteY0" fmla="*/ 1514901 h 1514901"/>
              <a:gd name="connsiteX1" fmla="*/ 601561 w 1133824"/>
              <a:gd name="connsiteY1" fmla="*/ 1446662 h 1514901"/>
              <a:gd name="connsiteX2" fmla="*/ 574266 w 1133824"/>
              <a:gd name="connsiteY2" fmla="*/ 1446662 h 1514901"/>
              <a:gd name="connsiteX3" fmla="*/ 192129 w 1133824"/>
              <a:gd name="connsiteY3" fmla="*/ 1105469 h 1514901"/>
              <a:gd name="connsiteX4" fmla="*/ 1059 w 1133824"/>
              <a:gd name="connsiteY4" fmla="*/ 586853 h 1514901"/>
              <a:gd name="connsiteX5" fmla="*/ 110242 w 1133824"/>
              <a:gd name="connsiteY5" fmla="*/ 0 h 1514901"/>
              <a:gd name="connsiteX0" fmla="*/ 1133824 w 1133824"/>
              <a:gd name="connsiteY0" fmla="*/ 1514901 h 1514901"/>
              <a:gd name="connsiteX1" fmla="*/ 601561 w 1133824"/>
              <a:gd name="connsiteY1" fmla="*/ 1446662 h 1514901"/>
              <a:gd name="connsiteX2" fmla="*/ 192129 w 1133824"/>
              <a:gd name="connsiteY2" fmla="*/ 1105469 h 1514901"/>
              <a:gd name="connsiteX3" fmla="*/ 1059 w 1133824"/>
              <a:gd name="connsiteY3" fmla="*/ 586853 h 1514901"/>
              <a:gd name="connsiteX4" fmla="*/ 110242 w 1133824"/>
              <a:gd name="connsiteY4" fmla="*/ 0 h 1514901"/>
              <a:gd name="connsiteX0" fmla="*/ 1133824 w 1133824"/>
              <a:gd name="connsiteY0" fmla="*/ 1514901 h 1518387"/>
              <a:gd name="connsiteX1" fmla="*/ 601561 w 1133824"/>
              <a:gd name="connsiteY1" fmla="*/ 1446662 h 1518387"/>
              <a:gd name="connsiteX2" fmla="*/ 192129 w 1133824"/>
              <a:gd name="connsiteY2" fmla="*/ 1105469 h 1518387"/>
              <a:gd name="connsiteX3" fmla="*/ 1059 w 1133824"/>
              <a:gd name="connsiteY3" fmla="*/ 586853 h 1518387"/>
              <a:gd name="connsiteX4" fmla="*/ 110242 w 1133824"/>
              <a:gd name="connsiteY4" fmla="*/ 0 h 1518387"/>
              <a:gd name="connsiteX0" fmla="*/ 1133824 w 1133824"/>
              <a:gd name="connsiteY0" fmla="*/ 1514901 h 1540099"/>
              <a:gd name="connsiteX1" fmla="*/ 601561 w 1133824"/>
              <a:gd name="connsiteY1" fmla="*/ 1446662 h 1540099"/>
              <a:gd name="connsiteX2" fmla="*/ 192129 w 1133824"/>
              <a:gd name="connsiteY2" fmla="*/ 1105469 h 1540099"/>
              <a:gd name="connsiteX3" fmla="*/ 1059 w 1133824"/>
              <a:gd name="connsiteY3" fmla="*/ 586853 h 1540099"/>
              <a:gd name="connsiteX4" fmla="*/ 110242 w 1133824"/>
              <a:gd name="connsiteY4" fmla="*/ 0 h 1540099"/>
              <a:gd name="connsiteX0" fmla="*/ 1133824 w 1133824"/>
              <a:gd name="connsiteY0" fmla="*/ 1514901 h 1534377"/>
              <a:gd name="connsiteX1" fmla="*/ 601561 w 1133824"/>
              <a:gd name="connsiteY1" fmla="*/ 1446662 h 1534377"/>
              <a:gd name="connsiteX2" fmla="*/ 192129 w 1133824"/>
              <a:gd name="connsiteY2" fmla="*/ 1105469 h 1534377"/>
              <a:gd name="connsiteX3" fmla="*/ 1059 w 1133824"/>
              <a:gd name="connsiteY3" fmla="*/ 586853 h 1534377"/>
              <a:gd name="connsiteX4" fmla="*/ 110242 w 1133824"/>
              <a:gd name="connsiteY4" fmla="*/ 0 h 1534377"/>
              <a:gd name="connsiteX0" fmla="*/ 1147472 w 1147472"/>
              <a:gd name="connsiteY0" fmla="*/ 1542196 h 1546500"/>
              <a:gd name="connsiteX1" fmla="*/ 601561 w 1147472"/>
              <a:gd name="connsiteY1" fmla="*/ 1446662 h 1546500"/>
              <a:gd name="connsiteX2" fmla="*/ 192129 w 1147472"/>
              <a:gd name="connsiteY2" fmla="*/ 1105469 h 1546500"/>
              <a:gd name="connsiteX3" fmla="*/ 1059 w 1147472"/>
              <a:gd name="connsiteY3" fmla="*/ 586853 h 1546500"/>
              <a:gd name="connsiteX4" fmla="*/ 110242 w 1147472"/>
              <a:gd name="connsiteY4" fmla="*/ 0 h 1546500"/>
              <a:gd name="connsiteX0" fmla="*/ 1147472 w 1147472"/>
              <a:gd name="connsiteY0" fmla="*/ 1542196 h 1542196"/>
              <a:gd name="connsiteX1" fmla="*/ 601561 w 1147472"/>
              <a:gd name="connsiteY1" fmla="*/ 1446662 h 1542196"/>
              <a:gd name="connsiteX2" fmla="*/ 192129 w 1147472"/>
              <a:gd name="connsiteY2" fmla="*/ 1105469 h 1542196"/>
              <a:gd name="connsiteX3" fmla="*/ 1059 w 1147472"/>
              <a:gd name="connsiteY3" fmla="*/ 586853 h 1542196"/>
              <a:gd name="connsiteX4" fmla="*/ 110242 w 1147472"/>
              <a:gd name="connsiteY4" fmla="*/ 0 h 1542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472" h="1542196">
                <a:moveTo>
                  <a:pt x="1147472" y="1542196"/>
                </a:moveTo>
                <a:cubicBezTo>
                  <a:pt x="765335" y="1519450"/>
                  <a:pt x="760785" y="1519450"/>
                  <a:pt x="601561" y="1446662"/>
                </a:cubicBezTo>
                <a:cubicBezTo>
                  <a:pt x="442337" y="1373874"/>
                  <a:pt x="292213" y="1248770"/>
                  <a:pt x="192129" y="1105469"/>
                </a:cubicBezTo>
                <a:cubicBezTo>
                  <a:pt x="96595" y="962168"/>
                  <a:pt x="14707" y="771098"/>
                  <a:pt x="1059" y="586853"/>
                </a:cubicBezTo>
                <a:cubicBezTo>
                  <a:pt x="-12589" y="402608"/>
                  <a:pt x="110242" y="0"/>
                  <a:pt x="110242" y="0"/>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a:off x="3645122" y="1632073"/>
            <a:ext cx="5804263"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154576" y="1383879"/>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501532" y="1383879"/>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463834" y="1383879"/>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021180" y="1383879"/>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679957" y="1353399"/>
            <a:ext cx="0" cy="574766"/>
          </a:xfrm>
          <a:prstGeom prst="line">
            <a:avLst/>
          </a:prstGeom>
          <a:ln w="635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TextBox 47"/>
              <p:cNvSpPr txBox="1"/>
              <p:nvPr/>
            </p:nvSpPr>
            <p:spPr>
              <a:xfrm>
                <a:off x="6301234" y="83959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m:oMathPara>
                </a14:m>
                <a:endParaRPr lang="en-US" sz="2800" dirty="0">
                  <a:latin typeface="Cambria Math" charset="0"/>
                  <a:ea typeface="Cambria Math" charset="0"/>
                  <a:cs typeface="Cambria Math" charset="0"/>
                </a:endParaRPr>
              </a:p>
            </p:txBody>
          </p:sp>
        </mc:Choice>
        <mc:Fallback>
          <p:sp>
            <p:nvSpPr>
              <p:cNvPr id="48" name="TextBox 47"/>
              <p:cNvSpPr txBox="1">
                <a:spLocks noRot="1" noChangeAspect="1" noMove="1" noResize="1" noEditPoints="1" noAdjustHandles="1" noChangeArrowheads="1" noChangeShapeType="1" noTextEdit="1"/>
              </p:cNvSpPr>
              <p:nvPr/>
            </p:nvSpPr>
            <p:spPr>
              <a:xfrm>
                <a:off x="6301234" y="839595"/>
                <a:ext cx="548640" cy="523220"/>
              </a:xfrm>
              <a:prstGeom prst="rect">
                <a:avLst/>
              </a:prstGeom>
              <a:blipFill rotWithShape="0">
                <a:blip r:embed="rId15"/>
                <a:stretch>
                  <a:fillRect/>
                </a:stretch>
              </a:blipFill>
            </p:spPr>
            <p:txBody>
              <a:bodyPr/>
              <a:lstStyle/>
              <a:p>
                <a:r>
                  <a:rPr lang="en-US">
                    <a:noFill/>
                  </a:rPr>
                  <a:t> </a:t>
                </a:r>
              </a:p>
            </p:txBody>
          </p:sp>
        </mc:Fallback>
      </mc:AlternateContent>
      <p:sp>
        <p:nvSpPr>
          <p:cNvPr id="55" name="Oval 54"/>
          <p:cNvSpPr/>
          <p:nvPr/>
        </p:nvSpPr>
        <p:spPr>
          <a:xfrm>
            <a:off x="8426128" y="1381605"/>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sp>
        <p:nvSpPr>
          <p:cNvPr id="59" name="Oval 58"/>
          <p:cNvSpPr/>
          <p:nvPr/>
        </p:nvSpPr>
        <p:spPr>
          <a:xfrm>
            <a:off x="8781003" y="1381605"/>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sp>
        <p:nvSpPr>
          <p:cNvPr id="61" name="Oval 60"/>
          <p:cNvSpPr/>
          <p:nvPr/>
        </p:nvSpPr>
        <p:spPr>
          <a:xfrm>
            <a:off x="9135878" y="1381605"/>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cxnSp>
        <p:nvCxnSpPr>
          <p:cNvPr id="62" name="Straight Arrow Connector 61"/>
          <p:cNvCxnSpPr/>
          <p:nvPr/>
        </p:nvCxnSpPr>
        <p:spPr>
          <a:xfrm>
            <a:off x="4154574" y="2050085"/>
            <a:ext cx="2364377" cy="0"/>
          </a:xfrm>
          <a:prstGeom prst="straightConnector1">
            <a:avLst/>
          </a:prstGeom>
          <a:ln w="635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TextBox 62"/>
              <p:cNvSpPr txBox="1"/>
              <p:nvPr/>
            </p:nvSpPr>
            <p:spPr>
              <a:xfrm>
                <a:off x="3409988" y="83959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0</m:t>
                          </m:r>
                        </m:sub>
                      </m:sSub>
                    </m:oMath>
                  </m:oMathPara>
                </a14:m>
                <a:endParaRPr lang="en-US" sz="2800" dirty="0">
                  <a:latin typeface="Cambria Math" charset="0"/>
                  <a:ea typeface="Cambria Math" charset="0"/>
                  <a:cs typeface="Cambria Math" charset="0"/>
                </a:endParaRPr>
              </a:p>
            </p:txBody>
          </p:sp>
        </mc:Choice>
        <mc:Fallback>
          <p:sp>
            <p:nvSpPr>
              <p:cNvPr id="63" name="TextBox 62"/>
              <p:cNvSpPr txBox="1">
                <a:spLocks noRot="1" noChangeAspect="1" noMove="1" noResize="1" noEditPoints="1" noAdjustHandles="1" noChangeArrowheads="1" noChangeShapeType="1" noTextEdit="1"/>
              </p:cNvSpPr>
              <p:nvPr/>
            </p:nvSpPr>
            <p:spPr>
              <a:xfrm>
                <a:off x="3409988" y="839595"/>
                <a:ext cx="548640" cy="523220"/>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TextBox 63"/>
              <p:cNvSpPr txBox="1"/>
              <p:nvPr/>
            </p:nvSpPr>
            <p:spPr>
              <a:xfrm>
                <a:off x="7772982" y="83959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4</m:t>
                          </m:r>
                        </m:sub>
                      </m:sSub>
                    </m:oMath>
                  </m:oMathPara>
                </a14:m>
                <a:endParaRPr lang="en-US" sz="2800" dirty="0">
                  <a:latin typeface="Cambria Math" charset="0"/>
                  <a:ea typeface="Cambria Math" charset="0"/>
                  <a:cs typeface="Cambria Math" charset="0"/>
                </a:endParaRPr>
              </a:p>
            </p:txBody>
          </p:sp>
        </mc:Choice>
        <mc:Fallback>
          <p:sp>
            <p:nvSpPr>
              <p:cNvPr id="64" name="TextBox 63"/>
              <p:cNvSpPr txBox="1">
                <a:spLocks noRot="1" noChangeAspect="1" noMove="1" noResize="1" noEditPoints="1" noAdjustHandles="1" noChangeArrowheads="1" noChangeShapeType="1" noTextEdit="1"/>
              </p:cNvSpPr>
              <p:nvPr/>
            </p:nvSpPr>
            <p:spPr>
              <a:xfrm>
                <a:off x="7772982" y="839595"/>
                <a:ext cx="548640" cy="523220"/>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7141612" y="83959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3</m:t>
                          </m:r>
                        </m:sub>
                      </m:sSub>
                    </m:oMath>
                  </m:oMathPara>
                </a14:m>
                <a:endParaRPr lang="en-US" sz="2800" dirty="0">
                  <a:latin typeface="Cambria Math" charset="0"/>
                  <a:ea typeface="Cambria Math" charset="0"/>
                  <a:cs typeface="Cambria Math" charset="0"/>
                </a:endParaRPr>
              </a:p>
            </p:txBody>
          </p:sp>
        </mc:Choice>
        <mc:Fallback>
          <p:sp>
            <p:nvSpPr>
              <p:cNvPr id="65" name="TextBox 64"/>
              <p:cNvSpPr txBox="1">
                <a:spLocks noRot="1" noChangeAspect="1" noMove="1" noResize="1" noEditPoints="1" noAdjustHandles="1" noChangeArrowheads="1" noChangeShapeType="1" noTextEdit="1"/>
              </p:cNvSpPr>
              <p:nvPr/>
            </p:nvSpPr>
            <p:spPr>
              <a:xfrm>
                <a:off x="7141612" y="839595"/>
                <a:ext cx="548640" cy="523220"/>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 name="TextBox 65"/>
              <p:cNvSpPr txBox="1"/>
              <p:nvPr/>
            </p:nvSpPr>
            <p:spPr>
              <a:xfrm>
                <a:off x="3884605" y="83959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1</m:t>
                          </m:r>
                        </m:sub>
                      </m:sSub>
                    </m:oMath>
                  </m:oMathPara>
                </a14:m>
                <a:endParaRPr lang="en-US" sz="2800" dirty="0">
                  <a:latin typeface="Cambria Math" charset="0"/>
                  <a:ea typeface="Cambria Math" charset="0"/>
                  <a:cs typeface="Cambria Math" charset="0"/>
                </a:endParaRPr>
              </a:p>
            </p:txBody>
          </p:sp>
        </mc:Choice>
        <mc:Fallback>
          <p:sp>
            <p:nvSpPr>
              <p:cNvPr id="66" name="TextBox 65"/>
              <p:cNvSpPr txBox="1">
                <a:spLocks noRot="1" noChangeAspect="1" noMove="1" noResize="1" noEditPoints="1" noAdjustHandles="1" noChangeArrowheads="1" noChangeShapeType="1" noTextEdit="1"/>
              </p:cNvSpPr>
              <p:nvPr/>
            </p:nvSpPr>
            <p:spPr>
              <a:xfrm>
                <a:off x="3884605" y="839595"/>
                <a:ext cx="548640" cy="523220"/>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7" name="TextBox 66"/>
              <p:cNvSpPr txBox="1"/>
              <p:nvPr/>
            </p:nvSpPr>
            <p:spPr>
              <a:xfrm>
                <a:off x="3937752" y="2166507"/>
                <a:ext cx="3252653" cy="542136"/>
              </a:xfrm>
              <a:prstGeom prst="rect">
                <a:avLst/>
              </a:prstGeom>
              <a:noFill/>
            </p:spPr>
            <p:txBody>
              <a:bodyPr wrap="square" rtlCol="0">
                <a:spAutoFit/>
              </a:bodyPr>
              <a:lstStyle/>
              <a:p>
                <a14:m>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a14:m>
                <a:r>
                  <a:rPr lang="en-US" sz="2800" dirty="0" smtClean="0">
                    <a:latin typeface="Cambria Math" charset="0"/>
                    <a:ea typeface="Cambria Math" charset="0"/>
                    <a:cs typeface="Cambria Math" charset="0"/>
                  </a:rPr>
                  <a:t> - </a:t>
                </a:r>
                <a14:m>
                  <m:oMath xmlns:m="http://schemas.openxmlformats.org/officeDocument/2006/math">
                    <m:sSub>
                      <m:sSubPr>
                        <m:ctrlPr>
                          <a:rPr lang="en-US" sz="280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𝑡</m:t>
                        </m:r>
                      </m:e>
                      <m:sub>
                        <m:r>
                          <a:rPr lang="en-US" sz="2800" b="0" i="1" smtClean="0">
                            <a:latin typeface="Cambria Math" charset="0"/>
                            <a:ea typeface="Cambria Math" charset="0"/>
                            <a:cs typeface="Cambria Math" charset="0"/>
                          </a:rPr>
                          <m:t>1</m:t>
                        </m:r>
                      </m:sub>
                    </m:sSub>
                  </m:oMath>
                </a14:m>
                <a:r>
                  <a:rPr lang="en-US" sz="2800" dirty="0" smtClean="0">
                    <a:latin typeface="Cambria Math" charset="0"/>
                    <a:ea typeface="Cambria Math" charset="0"/>
                    <a:cs typeface="Cambria Math" charset="0"/>
                  </a:rPr>
                  <a:t>≥ </a:t>
                </a:r>
                <a14:m>
                  <m:oMath xmlns:m="http://schemas.openxmlformats.org/officeDocument/2006/math">
                    <m:sSub>
                      <m:sSubPr>
                        <m:ctrlPr>
                          <a:rPr lang="en-US" sz="280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𝐿𝑎𝑡𝑒𝑛𝑐𝑦</m:t>
                        </m:r>
                      </m:e>
                      <m:sub>
                        <m:r>
                          <a:rPr lang="en-US" sz="2800" b="0" i="1" smtClean="0">
                            <a:latin typeface="Cambria Math" charset="0"/>
                            <a:ea typeface="Cambria Math" charset="0"/>
                            <a:cs typeface="Cambria Math" charset="0"/>
                          </a:rPr>
                          <m:t>1, 2</m:t>
                        </m:r>
                      </m:sub>
                    </m:sSub>
                  </m:oMath>
                </a14:m>
                <a:endParaRPr lang="en-US" sz="2800" dirty="0">
                  <a:latin typeface="Cambria Math" charset="0"/>
                  <a:ea typeface="Cambria Math" charset="0"/>
                  <a:cs typeface="Cambria Math" charset="0"/>
                </a:endParaRPr>
              </a:p>
            </p:txBody>
          </p:sp>
        </mc:Choice>
        <mc:Fallback>
          <p:sp>
            <p:nvSpPr>
              <p:cNvPr id="67" name="TextBox 66"/>
              <p:cNvSpPr txBox="1">
                <a:spLocks noRot="1" noChangeAspect="1" noMove="1" noResize="1" noEditPoints="1" noAdjustHandles="1" noChangeArrowheads="1" noChangeShapeType="1" noTextEdit="1"/>
              </p:cNvSpPr>
              <p:nvPr/>
            </p:nvSpPr>
            <p:spPr>
              <a:xfrm>
                <a:off x="3937752" y="2166507"/>
                <a:ext cx="3252653" cy="542136"/>
              </a:xfrm>
              <a:prstGeom prst="rect">
                <a:avLst/>
              </a:prstGeom>
              <a:blipFill rotWithShape="0">
                <a:blip r:embed="rId20"/>
                <a:stretch>
                  <a:fillRect t="-12360" b="-25843"/>
                </a:stretch>
              </a:blipFill>
            </p:spPr>
            <p:txBody>
              <a:bodyPr/>
              <a:lstStyle/>
              <a:p>
                <a:r>
                  <a:rPr lang="en-US">
                    <a:noFill/>
                  </a:rPr>
                  <a:t> </a:t>
                </a:r>
              </a:p>
            </p:txBody>
          </p:sp>
        </mc:Fallback>
      </mc:AlternateContent>
      <p:sp>
        <p:nvSpPr>
          <p:cNvPr id="4" name="TextBox 3"/>
          <p:cNvSpPr txBox="1"/>
          <p:nvPr/>
        </p:nvSpPr>
        <p:spPr>
          <a:xfrm>
            <a:off x="1323833" y="5609230"/>
            <a:ext cx="2934268" cy="646331"/>
          </a:xfrm>
          <a:prstGeom prst="rect">
            <a:avLst/>
          </a:prstGeom>
          <a:solidFill>
            <a:schemeClr val="accent1"/>
          </a:solidFill>
          <a:ln>
            <a:solidFill>
              <a:schemeClr val="accent1">
                <a:shade val="50000"/>
              </a:schemeClr>
            </a:solidFill>
          </a:ln>
        </p:spPr>
        <p:txBody>
          <a:bodyPr wrap="square" rtlCol="0">
            <a:noAutofit/>
          </a:bodyPr>
          <a:lstStyle/>
          <a:p>
            <a:r>
              <a:rPr lang="en-US" dirty="0"/>
              <a:t>Objective: Minimize max </a:t>
            </a:r>
            <a:r>
              <a:rPr lang="en-US" dirty="0" err="1"/>
              <a:t>t</a:t>
            </a:r>
            <a:r>
              <a:rPr lang="en-US" baseline="-25000" dirty="0" err="1"/>
              <a:t>i</a:t>
            </a:r>
            <a:endParaRPr lang="en-US" dirty="0"/>
          </a:p>
          <a:p>
            <a:endParaRPr lang="en-US" dirty="0"/>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up)">
                                      <p:cBhvr>
                                        <p:cTn id="33" dur="500"/>
                                        <p:tgtEl>
                                          <p:spTgt spid="4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wipe(up)">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down)">
                                      <p:cBhvr>
                                        <p:cTn id="51" dur="500"/>
                                        <p:tgtEl>
                                          <p:spTgt spid="4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wipe(up)">
                                      <p:cBhvr>
                                        <p:cTn id="60" dur="500"/>
                                        <p:tgtEl>
                                          <p:spTgt spid="56"/>
                                        </p:tgtEl>
                                      </p:cBhvr>
                                    </p:animEffect>
                                  </p:childTnLst>
                                </p:cTn>
                              </p:par>
                            </p:childTnLst>
                          </p:cTn>
                        </p:par>
                        <p:par>
                          <p:cTn id="61" fill="hold">
                            <p:stCondLst>
                              <p:cond delay="500"/>
                            </p:stCondLst>
                            <p:childTnLst>
                              <p:par>
                                <p:cTn id="62" presetID="22" presetClass="entr" presetSubtype="4" fill="hold" grpId="0" nodeType="after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wipe(down)">
                                      <p:cBhvr>
                                        <p:cTn id="64" dur="500"/>
                                        <p:tgtEl>
                                          <p:spTgt spid="5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3" grpId="0"/>
      <p:bldP spid="54" grpId="0"/>
      <p:bldP spid="45" grpId="0" animBg="1"/>
      <p:bldP spid="46" grpId="0" animBg="1"/>
      <p:bldP spid="47" grpId="0" animBg="1"/>
      <p:bldP spid="56" grpId="0" animBg="1"/>
      <p:bldP spid="58" grpId="0" animBg="1"/>
      <p:bldP spid="48" grpId="0"/>
      <p:bldP spid="55" grpId="0" animBg="1"/>
      <p:bldP spid="59" grpId="0" animBg="1"/>
      <p:bldP spid="61" grpId="0" animBg="1"/>
      <p:bldP spid="63" grpId="0"/>
      <p:bldP spid="64" grpId="0"/>
      <p:bldP spid="65" grpId="0"/>
      <p:bldP spid="66" grpId="0"/>
      <p:bldP spid="6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5012046"/>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5905134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1899214"/>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64460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10017486" cy="2062103"/>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r>
              <a:rPr lang="en-US" sz="3200" dirty="0" smtClean="0">
                <a:latin typeface="Seravek" charset="0"/>
                <a:ea typeface="Seravek" charset="0"/>
                <a:cs typeface="Seravek" charset="0"/>
              </a:rPr>
              <a:t>Gains low on balanced programs optimized for RMT.</a:t>
            </a:r>
          </a:p>
          <a:p>
            <a:endParaRPr lang="en-US" sz="3200" dirty="0">
              <a:latin typeface="Seravek" charset="0"/>
              <a:ea typeface="Seravek" charset="0"/>
              <a:cs typeface="Seravek" charset="0"/>
            </a:endParaRPr>
          </a:p>
          <a:p>
            <a:r>
              <a:rPr lang="en-US" sz="3200" dirty="0" smtClean="0">
                <a:latin typeface="Seravek" charset="0"/>
                <a:ea typeface="Seravek" charset="0"/>
                <a:cs typeface="Seravek" charset="0"/>
              </a:rPr>
              <a:t>On 100 random programs, mean gain of 10% (max 30%)</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172375092"/>
              </p:ext>
            </p:extLst>
          </p:nvPr>
        </p:nvGraphicFramePr>
        <p:xfrm>
          <a:off x="-135467" y="154093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0529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lvl="1">
              <a:lnSpc>
                <a:spcPct val="100000"/>
              </a:lnSpc>
              <a:spcBef>
                <a:spcPts val="0"/>
              </a:spcBef>
            </a:pPr>
            <a:r>
              <a:rPr lang="en-US" dirty="0" smtClean="0"/>
              <a:t>E.g., A large table spanning two stages consumes two match units</a:t>
            </a:r>
            <a:endParaRPr lang="en-US" dirty="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Feasibility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to an RMT stage.</a:t>
            </a:r>
          </a:p>
          <a:p>
            <a:pPr lvl="1"/>
            <a:r>
              <a:rPr lang="en-US" dirty="0" err="1" smtClean="0"/>
              <a:t>dRMT</a:t>
            </a:r>
            <a:r>
              <a:rPr lang="en-US" dirty="0" smtClean="0"/>
              <a:t> processor executes and stores entire program.</a:t>
            </a:r>
          </a:p>
          <a:p>
            <a:pPr lvl="1"/>
            <a:r>
              <a:rPr lang="en-US" dirty="0" smtClean="0"/>
              <a:t>RMT stage only executes and stores a fragment.</a:t>
            </a:r>
          </a:p>
          <a:p>
            <a:pPr lvl="1"/>
            <a:r>
              <a:rPr lang="en-US" dirty="0" smtClean="0"/>
              <a:t>Need to optimize a </a:t>
            </a:r>
            <a:r>
              <a:rPr lang="en-US" dirty="0" err="1" smtClean="0"/>
              <a:t>dRMT</a:t>
            </a:r>
            <a:r>
              <a:rPr lang="en-US" dirty="0" smtClean="0"/>
              <a:t> processor to be area competitive with RMT.</a:t>
            </a:r>
          </a:p>
          <a:p>
            <a:r>
              <a:rPr lang="en-US" dirty="0" err="1" smtClean="0"/>
              <a:t>dRMT</a:t>
            </a:r>
            <a:r>
              <a:rPr lang="en-US" dirty="0" smtClean="0"/>
              <a:t> crossbar</a:t>
            </a:r>
          </a:p>
          <a:p>
            <a:pPr lvl="1"/>
            <a:r>
              <a:rPr lang="en-US" dirty="0" smtClean="0"/>
              <a:t>Must connect every processor key to every memory cluster key</a:t>
            </a:r>
          </a:p>
          <a:p>
            <a:pPr lvl="1"/>
            <a:r>
              <a:rPr lang="en-US" dirty="0" smtClean="0"/>
              <a:t>Wiring complexity goes up </a:t>
            </a:r>
            <a:r>
              <a:rPr lang="en-US" dirty="0" err="1" smtClean="0"/>
              <a:t>quadratically</a:t>
            </a:r>
            <a:r>
              <a:rPr lang="en-US" dirty="0" smtClean="0"/>
              <a:t> with the number of processors</a:t>
            </a:r>
          </a:p>
          <a:p>
            <a:pPr lvl="1"/>
            <a:r>
              <a:rPr lang="en-US" dirty="0" smtClean="0"/>
              <a:t>New design, manual place-and-route scales crossbar to 32 processors</a:t>
            </a:r>
          </a:p>
          <a:p>
            <a:pPr lvl="1"/>
            <a:r>
              <a:rPr lang="en-US" dirty="0" smtClean="0"/>
              <a:t>Crossbar is the main limiting factor; seems hard to scale further</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areas of RMT and </a:t>
            </a:r>
            <a:r>
              <a:rPr lang="en-US" dirty="0" err="1" smtClean="0"/>
              <a:t>dRMT</a:t>
            </a:r>
            <a:endParaRPr lang="en-US" dirty="0"/>
          </a:p>
        </p:txBody>
      </p:sp>
      <p:sp>
        <p:nvSpPr>
          <p:cNvPr id="9" name="Rectangle 8"/>
          <p:cNvSpPr/>
          <p:nvPr/>
        </p:nvSpPr>
        <p:spPr>
          <a:xfrm>
            <a:off x="1796659" y="524933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latin typeface="Seravek" charset="0"/>
                <a:ea typeface="Seravek" charset="0"/>
                <a:cs typeface="Seravek" charset="0"/>
              </a:rPr>
              <a:t>dRMT</a:t>
            </a:r>
            <a:r>
              <a:rPr lang="en-US" sz="3200" dirty="0" smtClean="0">
                <a:latin typeface="Seravek" charset="0"/>
                <a:ea typeface="Seravek" charset="0"/>
                <a:cs typeface="Seravek" charset="0"/>
              </a:rPr>
              <a:t> incurs a few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additional area.</a:t>
            </a:r>
          </a:p>
          <a:p>
            <a:pPr algn="ctr"/>
            <a:r>
              <a:rPr lang="en-US" sz="3200" dirty="0" smtClean="0">
                <a:latin typeface="Seravek" charset="0"/>
                <a:ea typeface="Seravek" charset="0"/>
                <a:cs typeface="Seravek" charset="0"/>
              </a:rPr>
              <a:t>Modest in comparison to a 300-700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chip.</a:t>
            </a:r>
            <a:endParaRPr lang="en-US" sz="3200" baseline="30000" dirty="0">
              <a:latin typeface="Seravek" charset="0"/>
              <a:ea typeface="Seravek" charset="0"/>
              <a:cs typeface="Seravek" charset="0"/>
            </a:endParaRPr>
          </a:p>
        </p:txBody>
      </p:sp>
      <p:graphicFrame>
        <p:nvGraphicFramePr>
          <p:cNvPr id="2" name="Chart 1"/>
          <p:cNvGraphicFramePr/>
          <p:nvPr>
            <p:extLst>
              <p:ext uri="{D42A27DB-BD31-4B8C-83A1-F6EECF244321}">
                <p14:modId xmlns:p14="http://schemas.microsoft.com/office/powerpoint/2010/main" val="123826937"/>
              </p:ext>
            </p:extLst>
          </p:nvPr>
        </p:nvGraphicFramePr>
        <p:xfrm>
          <a:off x="2042631" y="1339702"/>
          <a:ext cx="8207153" cy="39000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Disaggregation improves flexibility</a:t>
            </a:r>
          </a:p>
          <a:p>
            <a:pPr lvl="1">
              <a:buFont typeface="Wingdings" charset="2"/>
              <a:buChar char="Ø"/>
            </a:pPr>
            <a:r>
              <a:rPr lang="en-US" dirty="0" smtClean="0"/>
              <a:t>Improves hardware utilization</a:t>
            </a:r>
          </a:p>
          <a:p>
            <a:pPr lvl="1">
              <a:buFont typeface="Wingdings" charset="2"/>
              <a:buChar char="Ø"/>
            </a:pPr>
            <a:r>
              <a:rPr lang="en-US" dirty="0" smtClean="0"/>
              <a:t>More complex programs on the same hardware</a:t>
            </a:r>
          </a:p>
          <a:p>
            <a:pPr lvl="1">
              <a:buFont typeface="Wingdings" charset="2"/>
              <a:buChar char="Ø"/>
            </a:pPr>
            <a:r>
              <a:rPr lang="en-US" dirty="0" smtClean="0"/>
              <a:t>Less hardware for the same program</a:t>
            </a:r>
          </a:p>
          <a:p>
            <a:endParaRPr lang="en-US" dirty="0" smtClean="0"/>
          </a:p>
          <a:p>
            <a:endParaRPr lang="en-US" dirty="0" smtClean="0"/>
          </a:p>
          <a:p>
            <a:r>
              <a:rPr lang="en-US" dirty="0" smtClean="0"/>
              <a:t>Ongoing: Silicon implementation of </a:t>
            </a:r>
            <a:r>
              <a:rPr lang="en-US" dirty="0" err="1" smtClean="0"/>
              <a:t>dRMT</a:t>
            </a:r>
            <a:r>
              <a:rPr lang="en-US" dirty="0" smtClean="0"/>
              <a:t> in programmable NIC</a:t>
            </a:r>
          </a:p>
          <a:p>
            <a:endParaRPr lang="en-US" dirty="0" smtClean="0"/>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6912499" y="80521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33</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41</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43</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44</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smtClean="0"/>
              <a:t>Compute </a:t>
            </a:r>
            <a:r>
              <a:rPr lang="en-US" dirty="0" smtClean="0"/>
              <a:t>Disaggregation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11099</TotalTime>
  <Words>5176</Words>
  <Application>Microsoft Macintosh PowerPoint</Application>
  <PresentationFormat>Widescreen</PresentationFormat>
  <Paragraphs>1324</Paragraphs>
  <Slides>46</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Three Questions</vt:lpstr>
      <vt:lpstr>Compiling a P4 program to dRMT</vt:lpstr>
      <vt:lpstr>Xbar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eliminates performance cliffs</vt:lpstr>
      <vt:lpstr>dRMT Hardware Feasibility</vt:lpstr>
      <vt:lpstr>Comparing areas of RMT and dRMT</vt:lpstr>
      <vt:lpstr>Conclusion</vt:lpstr>
      <vt:lpstr>Backup slides</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2206</cp:revision>
  <dcterms:created xsi:type="dcterms:W3CDTF">2017-05-13T13:11:05Z</dcterms:created>
  <dcterms:modified xsi:type="dcterms:W3CDTF">2017-08-20T02:50:54Z</dcterms:modified>
</cp:coreProperties>
</file>