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8" r:id="rId22"/>
    <p:sldId id="396" r:id="rId23"/>
    <p:sldId id="389" r:id="rId24"/>
    <p:sldId id="373" r:id="rId25"/>
    <p:sldId id="377" r:id="rId26"/>
    <p:sldId id="378" r:id="rId27"/>
    <p:sldId id="379" r:id="rId28"/>
    <p:sldId id="380" r:id="rId29"/>
    <p:sldId id="403" r:id="rId30"/>
    <p:sldId id="397" r:id="rId31"/>
    <p:sldId id="343" r:id="rId32"/>
    <p:sldId id="346" r:id="rId33"/>
    <p:sldId id="350" r:id="rId34"/>
    <p:sldId id="402" r:id="rId35"/>
    <p:sldId id="398" r:id="rId36"/>
    <p:sldId id="399" r:id="rId37"/>
    <p:sldId id="400" r:id="rId38"/>
    <p:sldId id="401" r:id="rId39"/>
    <p:sldId id="375" r:id="rId40"/>
    <p:sldId id="376" r:id="rId41"/>
    <p:sldId id="368" r:id="rId42"/>
    <p:sldId id="365" r:id="rId43"/>
    <p:sldId id="351" r:id="rId44"/>
    <p:sldId id="352" r:id="rId45"/>
    <p:sldId id="338" r:id="rId46"/>
    <p:sldId id="316" r:id="rId47"/>
    <p:sldId id="35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0"/>
    <p:restoredTop sz="77356"/>
  </p:normalViewPr>
  <p:slideViewPr>
    <p:cSldViewPr snapToGrid="0" snapToObjects="1" showGuides="1">
      <p:cViewPr>
        <p:scale>
          <a:sx n="84" d="100"/>
          <a:sy n="84" d="100"/>
        </p:scale>
        <p:origin x="1288" y="23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commentAuthors" Target="commentAuthors.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liff_chart.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anirudh/drmt_talk/chip_area_bar_charts.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dirty="0" smtClean="0">
                <a:solidFill>
                  <a:schemeClr val="tx1"/>
                </a:solidFill>
                <a:latin typeface="Seravek" charset="0"/>
                <a:ea typeface="Seravek" charset="0"/>
                <a:cs typeface="Seravek" charset="0"/>
              </a:rPr>
              <a:t>Performance</a:t>
            </a:r>
            <a:r>
              <a:rPr lang="en-US" sz="2800" b="1" baseline="0" dirty="0" smtClean="0">
                <a:solidFill>
                  <a:schemeClr val="tx1"/>
                </a:solidFill>
                <a:latin typeface="Seravek" charset="0"/>
                <a:ea typeface="Seravek" charset="0"/>
                <a:cs typeface="Seravek" charset="0"/>
              </a:rPr>
              <a:t> of switch.p4 egress</a:t>
            </a:r>
            <a:endParaRPr lang="en-US" sz="2800" b="1" dirty="0">
              <a:solidFill>
                <a:schemeClr val="tx1"/>
              </a:solidFill>
              <a:latin typeface="Seravek" charset="0"/>
              <a:ea typeface="Seravek" charset="0"/>
              <a:cs typeface="Seravek"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777216403759"/>
          <c:y val="0.160691414133549"/>
          <c:w val="0.826157289912231"/>
          <c:h val="0.651475073581266"/>
        </c:manualLayout>
      </c:layout>
      <c:scatterChart>
        <c:scatterStyle val="lineMarker"/>
        <c:varyColors val="0"/>
        <c:ser>
          <c:idx val="1"/>
          <c:order val="0"/>
          <c:tx>
            <c:strRef>
              <c:f>Sheet1!$B$1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Sheet1!$A$2:$A$32</c:f>
              <c:numCache>
                <c:formatCode>0.00</c:formatCode>
                <c:ptCount val="31"/>
                <c:pt idx="0">
                  <c:v>1.0</c:v>
                </c:pt>
                <c:pt idx="1">
                  <c:v>2.0</c:v>
                </c:pt>
                <c:pt idx="2">
                  <c:v>3.0</c:v>
                </c:pt>
                <c:pt idx="3">
                  <c:v>4.0</c:v>
                </c:pt>
                <c:pt idx="4">
                  <c:v>5.0</c:v>
                </c:pt>
                <c:pt idx="5">
                  <c:v>6.0</c:v>
                </c:pt>
                <c:pt idx="6">
                  <c:v>7.0</c:v>
                </c:pt>
              </c:numCache>
            </c:numRef>
          </c:xVal>
          <c:yVal>
            <c:numRef>
              <c:f>Sheet1!$B$2:$B$32</c:f>
              <c:numCache>
                <c:formatCode>0.00</c:formatCode>
                <c:ptCount val="31"/>
                <c:pt idx="0">
                  <c:v>0.14</c:v>
                </c:pt>
                <c:pt idx="1">
                  <c:v>0.29</c:v>
                </c:pt>
                <c:pt idx="2">
                  <c:v>0.43</c:v>
                </c:pt>
                <c:pt idx="3">
                  <c:v>0.57</c:v>
                </c:pt>
                <c:pt idx="4">
                  <c:v>0.71</c:v>
                </c:pt>
                <c:pt idx="5">
                  <c:v>0.86</c:v>
                </c:pt>
                <c:pt idx="6">
                  <c:v>1.0</c:v>
                </c:pt>
              </c:numCache>
            </c:numRef>
          </c:yVal>
          <c:smooth val="0"/>
        </c:ser>
        <c:ser>
          <c:idx val="0"/>
          <c:order val="1"/>
          <c:tx>
            <c:strRef>
              <c:f>Sheet1!$D$1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Sheet1!$C$2:$C$32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numCache>
            </c:numRef>
          </c:xVal>
          <c:yVal>
            <c:numRef>
              <c:f>Sheet1!$D$2:$D$32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numCache>
            </c:numRef>
          </c:yVal>
          <c:smooth val="0"/>
        </c:ser>
        <c:dLbls>
          <c:showLegendKey val="0"/>
          <c:showVal val="0"/>
          <c:showCatName val="0"/>
          <c:showSerName val="0"/>
          <c:showPercent val="0"/>
          <c:showBubbleSize val="0"/>
        </c:dLbls>
        <c:axId val="-1588498928"/>
        <c:axId val="-1589092624"/>
      </c:scatterChart>
      <c:valAx>
        <c:axId val="-1588498928"/>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1" dirty="0">
                    <a:solidFill>
                      <a:schemeClr val="tx1"/>
                    </a:solidFill>
                  </a:rPr>
                  <a:t>Processors</a:t>
                </a:r>
              </a:p>
            </c:rich>
          </c:tx>
          <c:layout>
            <c:manualLayout>
              <c:xMode val="edge"/>
              <c:yMode val="edge"/>
              <c:x val="0.421609324909884"/>
              <c:y val="0.902350737673305"/>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589092624"/>
        <c:crosses val="autoZero"/>
        <c:crossBetween val="midCat"/>
      </c:valAx>
      <c:valAx>
        <c:axId val="-1589092624"/>
        <c:scaling>
          <c:orientation val="minMax"/>
          <c:max val="1.0"/>
          <c:min val="0.0"/>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layout/>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588498928"/>
        <c:crosses val="autoZero"/>
        <c:crossBetween val="midCat"/>
      </c:valAx>
      <c:spPr>
        <a:noFill/>
        <a:ln>
          <a:noFill/>
        </a:ln>
        <a:effectLst/>
      </c:spPr>
    </c:plotArea>
    <c:legend>
      <c:legendPos val="b"/>
      <c:layout>
        <c:manualLayout>
          <c:xMode val="edge"/>
          <c:yMode val="edge"/>
          <c:x val="0.741372649026741"/>
          <c:y val="0.600938855095112"/>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Sheet1!$A$2</c:f>
              <c:strCache>
                <c:ptCount val="1"/>
                <c:pt idx="0">
                  <c:v>dRMT processors</c:v>
                </c:pt>
              </c:strCache>
            </c:strRef>
          </c:tx>
          <c:spPr>
            <a:solidFill>
              <a:srgbClr val="FF0000"/>
            </a:solidFill>
            <a:ln>
              <a:noFill/>
            </a:ln>
            <a:effectLst/>
          </c:spPr>
          <c:invertIfNegative val="0"/>
          <c:cat>
            <c:numRef>
              <c:f>Sheet1!$B$1:$D$1</c:f>
              <c:numCache>
                <c:formatCode>General</c:formatCode>
                <c:ptCount val="3"/>
                <c:pt idx="0">
                  <c:v>16.0</c:v>
                </c:pt>
                <c:pt idx="1">
                  <c:v>24.0</c:v>
                </c:pt>
                <c:pt idx="2">
                  <c:v>32.0</c:v>
                </c:pt>
              </c:numCache>
            </c:numRef>
          </c:cat>
          <c:val>
            <c:numRef>
              <c:f>Sheet1!$B$2:$D$2</c:f>
              <c:numCache>
                <c:formatCode>General</c:formatCode>
                <c:ptCount val="3"/>
                <c:pt idx="0">
                  <c:v>21.872</c:v>
                </c:pt>
                <c:pt idx="1">
                  <c:v>32.808</c:v>
                </c:pt>
                <c:pt idx="2">
                  <c:v>43.744</c:v>
                </c:pt>
              </c:numCache>
            </c:numRef>
          </c:val>
        </c:ser>
        <c:ser>
          <c:idx val="1"/>
          <c:order val="1"/>
          <c:tx>
            <c:strRef>
              <c:f>Sheet1!$A$3</c:f>
              <c:strCache>
                <c:ptCount val="1"/>
                <c:pt idx="0">
                  <c:v>dRMT crossbar</c:v>
                </c:pt>
              </c:strCache>
            </c:strRef>
          </c:tx>
          <c:spPr>
            <a:solidFill>
              <a:srgbClr val="000000"/>
            </a:solidFill>
            <a:ln>
              <a:noFill/>
            </a:ln>
            <a:effectLst/>
          </c:spPr>
          <c:invertIfNegative val="1"/>
          <c:cat>
            <c:numRef>
              <c:f>Sheet1!$B$1:$D$1</c:f>
              <c:numCache>
                <c:formatCode>General</c:formatCode>
                <c:ptCount val="3"/>
                <c:pt idx="0">
                  <c:v>16.0</c:v>
                </c:pt>
                <c:pt idx="1">
                  <c:v>24.0</c:v>
                </c:pt>
                <c:pt idx="2">
                  <c:v>32.0</c:v>
                </c:pt>
              </c:numCache>
            </c:numRef>
          </c:cat>
          <c:val>
            <c:numRef>
              <c:f>Sheet1!$B$3:$D$3</c:f>
              <c:numCache>
                <c:formatCode>General</c:formatCode>
                <c:ptCount val="3"/>
                <c:pt idx="0">
                  <c:v>0.86</c:v>
                </c:pt>
                <c:pt idx="1">
                  <c:v>1.25</c:v>
                </c:pt>
                <c:pt idx="2">
                  <c:v>1.74</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Lst>
        </c:ser>
        <c:dLbls>
          <c:showLegendKey val="0"/>
          <c:showVal val="0"/>
          <c:showCatName val="0"/>
          <c:showSerName val="0"/>
          <c:showPercent val="0"/>
          <c:showBubbleSize val="0"/>
        </c:dLbls>
        <c:gapWidth val="401"/>
        <c:overlap val="100"/>
        <c:axId val="-1587012368"/>
        <c:axId val="-1597692512"/>
      </c:barChart>
      <c:barChart>
        <c:barDir val="col"/>
        <c:grouping val="clustered"/>
        <c:varyColors val="0"/>
        <c:ser>
          <c:idx val="2"/>
          <c:order val="2"/>
          <c:tx>
            <c:strRef>
              <c:f>Sheet1!$A$4</c:f>
              <c:strCache>
                <c:ptCount val="1"/>
                <c:pt idx="0">
                  <c:v>Blank 1</c:v>
                </c:pt>
              </c:strCache>
            </c:strRef>
          </c:tx>
          <c:spPr>
            <a:solidFill>
              <a:schemeClr val="accent3"/>
            </a:solidFill>
            <a:ln>
              <a:noFill/>
            </a:ln>
            <a:effectLst/>
          </c:spPr>
          <c:invertIfNegative val="0"/>
          <c:cat>
            <c:numRef>
              <c:f>Sheet1!$B$1:$D$1</c:f>
              <c:numCache>
                <c:formatCode>General</c:formatCode>
                <c:ptCount val="3"/>
                <c:pt idx="0">
                  <c:v>16.0</c:v>
                </c:pt>
                <c:pt idx="1">
                  <c:v>24.0</c:v>
                </c:pt>
                <c:pt idx="2">
                  <c:v>32.0</c:v>
                </c:pt>
              </c:numCache>
            </c:numRef>
          </c:cat>
          <c:val>
            <c:numRef>
              <c:f>Sheet1!$B$4:$D$4</c:f>
              <c:numCache>
                <c:formatCode>General</c:formatCode>
                <c:ptCount val="3"/>
                <c:pt idx="0">
                  <c:v>0.0</c:v>
                </c:pt>
                <c:pt idx="1">
                  <c:v>0.0</c:v>
                </c:pt>
                <c:pt idx="2">
                  <c:v>0.0</c:v>
                </c:pt>
              </c:numCache>
            </c:numRef>
          </c:val>
        </c:ser>
        <c:ser>
          <c:idx val="3"/>
          <c:order val="3"/>
          <c:tx>
            <c:strRef>
              <c:f>Sheet1!$A$5</c:f>
              <c:strCache>
                <c:ptCount val="1"/>
                <c:pt idx="0">
                  <c:v>Blank 2</c:v>
                </c:pt>
              </c:strCache>
            </c:strRef>
          </c:tx>
          <c:spPr>
            <a:solidFill>
              <a:schemeClr val="accent4"/>
            </a:solidFill>
            <a:ln>
              <a:noFill/>
            </a:ln>
            <a:effectLst/>
          </c:spPr>
          <c:invertIfNegative val="0"/>
          <c:cat>
            <c:numRef>
              <c:f>Sheet1!$B$1:$D$1</c:f>
              <c:numCache>
                <c:formatCode>General</c:formatCode>
                <c:ptCount val="3"/>
                <c:pt idx="0">
                  <c:v>16.0</c:v>
                </c:pt>
                <c:pt idx="1">
                  <c:v>24.0</c:v>
                </c:pt>
                <c:pt idx="2">
                  <c:v>32.0</c:v>
                </c:pt>
              </c:numCache>
            </c:numRef>
          </c:cat>
          <c:val>
            <c:numRef>
              <c:f>Sheet1!$B$5:$D$5</c:f>
              <c:numCache>
                <c:formatCode>General</c:formatCode>
                <c:ptCount val="3"/>
                <c:pt idx="0">
                  <c:v>0.0</c:v>
                </c:pt>
                <c:pt idx="1">
                  <c:v>0.0</c:v>
                </c:pt>
                <c:pt idx="2">
                  <c:v>0.0</c:v>
                </c:pt>
              </c:numCache>
            </c:numRef>
          </c:val>
        </c:ser>
        <c:ser>
          <c:idx val="4"/>
          <c:order val="4"/>
          <c:tx>
            <c:strRef>
              <c:f>Sheet1!$A$6</c:f>
              <c:strCache>
                <c:ptCount val="1"/>
                <c:pt idx="0">
                  <c:v>RMT</c:v>
                </c:pt>
              </c:strCache>
            </c:strRef>
          </c:tx>
          <c:spPr>
            <a:solidFill>
              <a:srgbClr val="0000FF"/>
            </a:solidFill>
            <a:ln>
              <a:noFill/>
            </a:ln>
            <a:effectLst/>
          </c:spPr>
          <c:invertIfNegative val="0"/>
          <c:cat>
            <c:numRef>
              <c:f>Sheet1!$B$1:$D$1</c:f>
              <c:numCache>
                <c:formatCode>General</c:formatCode>
                <c:ptCount val="3"/>
                <c:pt idx="0">
                  <c:v>16.0</c:v>
                </c:pt>
                <c:pt idx="1">
                  <c:v>24.0</c:v>
                </c:pt>
                <c:pt idx="2">
                  <c:v>32.0</c:v>
                </c:pt>
              </c:numCache>
            </c:numRef>
          </c:cat>
          <c:val>
            <c:numRef>
              <c:f>Sheet1!$B$6:$D$6</c:f>
              <c:numCache>
                <c:formatCode>General</c:formatCode>
                <c:ptCount val="3"/>
                <c:pt idx="0">
                  <c:v>19.9</c:v>
                </c:pt>
                <c:pt idx="1">
                  <c:v>29.9</c:v>
                </c:pt>
                <c:pt idx="2">
                  <c:v>39.8</c:v>
                </c:pt>
              </c:numCache>
            </c:numRef>
          </c:val>
        </c:ser>
        <c:dLbls>
          <c:showLegendKey val="0"/>
          <c:showVal val="0"/>
          <c:showCatName val="0"/>
          <c:showSerName val="0"/>
          <c:showPercent val="0"/>
          <c:showBubbleSize val="0"/>
        </c:dLbls>
        <c:gapWidth val="150"/>
        <c:axId val="-1586988768"/>
        <c:axId val="-1586993136"/>
      </c:barChart>
      <c:catAx>
        <c:axId val="-1587012368"/>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Processors/Stages</a:t>
                </a:r>
                <a:endParaRPr lang="en-US" sz="2200" b="1" dirty="0">
                  <a:solidFill>
                    <a:schemeClr val="tx1"/>
                  </a:solidFill>
                  <a:latin typeface="Seravek" charset="0"/>
                  <a:ea typeface="Seravek" charset="0"/>
                  <a:cs typeface="Seravek" charset="0"/>
                </a:endParaRPr>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Seravek" charset="0"/>
                <a:ea typeface="Seravek" charset="0"/>
                <a:cs typeface="Seravek" charset="0"/>
              </a:defRPr>
            </a:pPr>
            <a:endParaRPr lang="en-US"/>
          </a:p>
        </c:txPr>
        <c:crossAx val="-1597692512"/>
        <c:crossesAt val="0.0"/>
        <c:auto val="1"/>
        <c:lblAlgn val="ctr"/>
        <c:lblOffset val="100"/>
        <c:noMultiLvlLbl val="0"/>
      </c:catAx>
      <c:valAx>
        <c:axId val="-1597692512"/>
        <c:scaling>
          <c:orientation val="minMax"/>
          <c:max val="45.0"/>
          <c:min val="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Area in</a:t>
                </a:r>
              </a:p>
              <a:p>
                <a:pPr>
                  <a:defRPr b="1">
                    <a:solidFill>
                      <a:schemeClr val="tx1"/>
                    </a:solidFill>
                  </a:defRPr>
                </a:pPr>
                <a:r>
                  <a:rPr lang="en-US" sz="2200" b="1" dirty="0" smtClean="0">
                    <a:solidFill>
                      <a:schemeClr val="tx1"/>
                    </a:solidFill>
                    <a:latin typeface="Seravek" charset="0"/>
                    <a:ea typeface="Seravek" charset="0"/>
                    <a:cs typeface="Seravek" charset="0"/>
                  </a:rPr>
                  <a:t>mm</a:t>
                </a:r>
                <a:r>
                  <a:rPr lang="en-US" sz="2200" b="1" baseline="30000" dirty="0" smtClean="0">
                    <a:solidFill>
                      <a:schemeClr val="tx1"/>
                    </a:solidFill>
                    <a:latin typeface="Seravek" charset="0"/>
                    <a:ea typeface="Seravek" charset="0"/>
                    <a:cs typeface="Seravek" charset="0"/>
                  </a:rPr>
                  <a:t>2</a:t>
                </a:r>
                <a:endParaRPr lang="en-US" sz="2200" b="1" dirty="0">
                  <a:solidFill>
                    <a:schemeClr val="tx1"/>
                  </a:solidFill>
                  <a:latin typeface="Seravek" charset="0"/>
                  <a:ea typeface="Seravek" charset="0"/>
                  <a:cs typeface="Seravek" charset="0"/>
                </a:endParaRPr>
              </a:p>
            </c:rich>
          </c:tx>
          <c:layout>
            <c:manualLayout>
              <c:xMode val="edge"/>
              <c:yMode val="edge"/>
              <c:x val="0.0"/>
              <c:y val="0.260699987608845"/>
            </c:manualLayout>
          </c:layout>
          <c:overlay val="0"/>
          <c:spPr>
            <a:noFill/>
            <a:ln>
              <a:noFill/>
            </a:ln>
            <a:effectLst/>
          </c:spPr>
          <c:txPr>
            <a:bodyPr rot="0" spcFirstLastPara="1" vertOverflow="ellipsis"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Seravek" charset="0"/>
                <a:ea typeface="Seravek" charset="0"/>
                <a:cs typeface="Seravek" charset="0"/>
              </a:defRPr>
            </a:pPr>
            <a:endParaRPr lang="en-US"/>
          </a:p>
        </c:txPr>
        <c:crossAx val="-1587012368"/>
        <c:crosses val="autoZero"/>
        <c:crossBetween val="between"/>
      </c:valAx>
      <c:valAx>
        <c:axId val="-1586993136"/>
        <c:scaling>
          <c:orientation val="minMax"/>
          <c:max val="45.0"/>
          <c:min val="0.0"/>
        </c:scaling>
        <c:delete val="0"/>
        <c:axPos val="r"/>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bg1"/>
                </a:solidFill>
                <a:latin typeface="Seravek" charset="0"/>
                <a:ea typeface="Seravek" charset="0"/>
                <a:cs typeface="Seravek" charset="0"/>
              </a:defRPr>
            </a:pPr>
            <a:endParaRPr lang="en-US"/>
          </a:p>
        </c:txPr>
        <c:crossAx val="-1586988768"/>
        <c:crosses val="max"/>
        <c:crossBetween val="between"/>
      </c:valAx>
      <c:catAx>
        <c:axId val="-1586988768"/>
        <c:scaling>
          <c:orientation val="minMax"/>
        </c:scaling>
        <c:delete val="1"/>
        <c:axPos val="b"/>
        <c:numFmt formatCode="General" sourceLinked="1"/>
        <c:majorTickMark val="out"/>
        <c:minorTickMark val="none"/>
        <c:tickLblPos val="nextTo"/>
        <c:crossAx val="-1586993136"/>
        <c:crossesAt val="0.0"/>
        <c:auto val="1"/>
        <c:lblAlgn val="ctr"/>
        <c:lblOffset val="100"/>
        <c:noMultiLvlLbl val="0"/>
      </c:catAx>
      <c:spPr>
        <a:noFill/>
        <a:ln>
          <a:noFill/>
        </a:ln>
        <a:effectLst/>
      </c:spPr>
    </c:plotArea>
    <c:legend>
      <c:legendPos val="b"/>
      <c:legendEntry>
        <c:idx val="2"/>
        <c:delete val="1"/>
      </c:legendEntry>
      <c:legendEntry>
        <c:idx val="3"/>
        <c:delete val="1"/>
      </c:legendEntry>
      <c:layout>
        <c:manualLayout>
          <c:xMode val="edge"/>
          <c:yMode val="edge"/>
          <c:x val="0.127623972231039"/>
          <c:y val="0.816848591350974"/>
          <c:w val="0.856585503210018"/>
          <c:h val="0.120204341410113"/>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solidFill>
              <a:latin typeface="Seravek" charset="0"/>
              <a:ea typeface="Seravek" charset="0"/>
              <a:cs typeface="Seravek"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1576479744"/>
        <c:axId val="-1576496736"/>
      </c:barChart>
      <c:catAx>
        <c:axId val="-1576479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6496736"/>
        <c:crosses val="autoZero"/>
        <c:auto val="1"/>
        <c:lblAlgn val="ctr"/>
        <c:lblOffset val="100"/>
        <c:noMultiLvlLbl val="0"/>
      </c:catAx>
      <c:valAx>
        <c:axId val="-15764967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64797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decreases drastically. If a program needs more stages than what the switch has, you need to recirculate the packet back into the pipeline for a second pass. But this cuts throughput in half.</a:t>
            </a:r>
          </a:p>
          <a:p>
            <a:endParaRPr lang="en-US" baseline="0" dirty="0" smtClean="0"/>
          </a:p>
          <a:p>
            <a:r>
              <a:rPr lang="en-US" baseline="0" dirty="0" smtClean="0"/>
              <a:t>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rest of the talk, I’ll ask and answer three questions to determine if </a:t>
            </a:r>
            <a:r>
              <a:rPr lang="en-US" baseline="0" dirty="0" err="1" smtClean="0"/>
              <a:t>dRMT</a:t>
            </a:r>
            <a:r>
              <a:rPr lang="en-US" baseline="0" dirty="0" smtClean="0"/>
              <a:t> is practical.</a:t>
            </a:r>
          </a:p>
          <a:p>
            <a:endParaRPr lang="en-US" baseline="0" dirty="0" smtClean="0"/>
          </a:p>
          <a:p>
            <a:r>
              <a:rPr lang="en-US" baseline="0" dirty="0" smtClean="0"/>
              <a:t>First, can </a:t>
            </a:r>
            <a:r>
              <a:rPr lang="en-US" baseline="0" dirty="0" err="1" smtClean="0"/>
              <a:t>dRMT</a:t>
            </a:r>
            <a:r>
              <a:rPr lang="en-US" baseline="0" dirty="0" smtClean="0"/>
              <a:t> provide deterministic performance guarantees for packet processing? By this, we mean that the compiler should tell a network operator what their program’s throughput and latency at run time will be. And the run-time performance should not deviate from this guarantee. This is a requirement for high-end routers, which provide guaranteed performance regardless of workload.</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 In other words, do the problems with the toy examples I presented earlier show up in real programs as well?</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eliminate all sources of variable latency such as memory contention or contention for processor resources. This scheduling problem can be posed as an integer linear program..</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no gains at all and 50% depending on the particular program. We can also prove that the throughput of a program on </a:t>
            </a:r>
            <a:r>
              <a:rPr lang="en-US" baseline="0" dirty="0" err="1" smtClean="0"/>
              <a:t>dRMT</a:t>
            </a:r>
            <a:r>
              <a:rPr lang="en-US" baseline="0" dirty="0" smtClean="0"/>
              <a:t> is at least as good as that of RMT, if both have the same number of hardware resources.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600" dirty="0" smtClean="0"/>
              <a:t>Finally,</a:t>
            </a:r>
            <a:r>
              <a:rPr lang="en-US" sz="600" baseline="0" dirty="0" smtClean="0"/>
              <a:t> for the third question, we design hardware for </a:t>
            </a:r>
            <a:r>
              <a:rPr lang="en-US" sz="600" baseline="0" dirty="0" err="1" smtClean="0"/>
              <a:t>dRMT’s</a:t>
            </a:r>
            <a:r>
              <a:rPr lang="en-US" sz="600" baseline="0" dirty="0" smtClean="0"/>
              <a:t> processor and crossbar. </a:t>
            </a:r>
            <a:r>
              <a:rPr lang="en-US" baseline="0" dirty="0" smtClean="0"/>
              <a:t>We find that </a:t>
            </a:r>
            <a:r>
              <a:rPr lang="en-US" baseline="0" dirty="0" err="1" smtClean="0"/>
              <a:t>dRMT</a:t>
            </a:r>
            <a:r>
              <a:rPr lang="en-US" baseline="0" dirty="0" smtClean="0"/>
              <a:t> incurs a small amount of additional area mainly due to the crossbar.</a:t>
            </a:r>
            <a:endParaRPr lang="en-US" dirty="0" smtClean="0"/>
          </a:p>
          <a:p>
            <a:endParaRPr lang="en-US" dirty="0" smtClean="0"/>
          </a:p>
          <a:p>
            <a:endParaRPr lang="en-US" baseline="0" dirty="0" smtClean="0"/>
          </a:p>
          <a:p>
            <a:r>
              <a:rPr lang="en-US" baseline="0" dirty="0" smtClean="0"/>
              <a:t>ADD IF REQUIRED:</a:t>
            </a:r>
          </a:p>
          <a:p>
            <a:endParaRPr lang="en-US" baseline="0" dirty="0" smtClean="0"/>
          </a:p>
          <a:p>
            <a:r>
              <a:rPr lang="en-US" baseline="0" dirty="0" smtClean="0"/>
              <a:t>This architecture is very similar to a network processor or a multi-core processor where an array of processors shares access to a pool of shared memory. There are two big differences. One, the processors here have an instruction set borrowed from RMT, which gives the instructions much more parallelism than a standard processor. Second, we custom build the crossbar between processors and memories, unlike the general-purpose interconnect between procs and memories in a network processor or a multi-core processor.</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questions. First, how we compile a packet-processing program to </a:t>
            </a:r>
            <a:r>
              <a:rPr lang="en-US" baseline="0" dirty="0" err="1" smtClean="0"/>
              <a:t>dRMT</a:t>
            </a:r>
            <a:r>
              <a:rPr lang="en-US" baseline="0" dirty="0" smtClean="0"/>
              <a:t>?</a:t>
            </a:r>
          </a:p>
          <a:p>
            <a:endParaRPr lang="en-US" baseline="0" dirty="0" smtClean="0"/>
          </a:p>
          <a:p>
            <a:r>
              <a:rPr lang="en-US" baseline="0" dirty="0" smtClean="0"/>
              <a:t>There are broadly two steps here. The first is table placement: placing the different look-up tables in different memory clusters while respecting memory size constraints in each cluster. Here’s what the output of table placement looks like. Each pattern represents a table with a different width and height.</a:t>
            </a:r>
          </a:p>
          <a:p>
            <a:endParaRPr lang="en-US" baseline="0" dirty="0" smtClean="0"/>
          </a:p>
          <a:p>
            <a:r>
              <a:rPr lang="en-US" baseline="0" dirty="0" smtClean="0"/>
              <a:t>The second is processor scheduling. This is the task of figuring out what match or action operations to run on each processor at each clock cycle. The output of this step is a scheduling table for each processor. The horizontal axis here is the clock cycle. The vertical axis is the packet number. Each entry tells you which operation to execute for a particular packet at a particular clock cycle.</a:t>
            </a:r>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We keep saying clock cycle without introducing it.</a:t>
            </a:r>
          </a:p>
          <a:p>
            <a:r>
              <a:rPr lang="en-US" baseline="0" smtClean="0"/>
              <a:t>TODO: Don’t bring up determinism anywhere.</a:t>
            </a:r>
          </a:p>
          <a:p>
            <a:endParaRPr lang="en-US" baseline="0" dirty="0" smtClean="0"/>
          </a:p>
          <a:p>
            <a:r>
              <a:rPr lang="en-US" baseline="0" dirty="0" smtClean="0"/>
              <a:t>In general, the scheduling and placement problems are linked. In the sense that they need to be solved jointly, and you can’t solve one independent of the other. For instance, in RMT because memory is local to each stage, you cannot schedule a table’s matches and actions in a particular stage unless the table’s memory has also been placed in the same stage.</a:t>
            </a:r>
          </a:p>
          <a:p>
            <a:endParaRPr lang="en-US" baseline="0" dirty="0" smtClean="0"/>
          </a:p>
          <a:p>
            <a:r>
              <a:rPr lang="en-US" baseline="0" dirty="0" smtClean="0"/>
              <a:t>An interesting consequence of </a:t>
            </a:r>
            <a:r>
              <a:rPr lang="en-US" baseline="0" dirty="0" err="1" smtClean="0"/>
              <a:t>dRMT’s</a:t>
            </a:r>
            <a:r>
              <a:rPr lang="en-US" baseline="0" dirty="0" smtClean="0"/>
              <a:t> crossbar is that we can formally prove that scheduling and placement are decoupled in </a:t>
            </a:r>
            <a:r>
              <a:rPr lang="en-US" baseline="0" dirty="0" err="1" smtClean="0"/>
              <a:t>dRMT</a:t>
            </a:r>
            <a:r>
              <a:rPr lang="en-US" baseline="0" dirty="0" smtClean="0"/>
              <a:t>. What does this mean? It means we can solve two independent problems for placement and scheduling, and then combine the solutions together, so long as neither the placement nor scheduling solutions oversubscribes the crossbar.</a:t>
            </a:r>
          </a:p>
          <a:p>
            <a:endParaRPr lang="en-US" baseline="0" dirty="0" smtClean="0"/>
          </a:p>
          <a:p>
            <a:r>
              <a:rPr lang="en-US" baseline="0" dirty="0" smtClean="0"/>
              <a:t>What are these two problems? For placement, we want to assign tables to clusters while ensuring that the sum of all table sizes in a cluster does not exceed the cluster size. We also need to ensure the crossbar is not oversubscribed because the crossbar can only deliver a limited number of keys to a memory cluster every clock cycle.</a:t>
            </a:r>
          </a:p>
          <a:p>
            <a:endParaRPr lang="en-US" baseline="0" dirty="0" smtClean="0"/>
          </a:p>
          <a:p>
            <a:r>
              <a:rPr lang="en-US" baseline="0" dirty="0" smtClean="0"/>
              <a:t>Similarly, for scheduling, we need to respect the fact that each processor can only do a limited number of matches and actions every clock cycle. Again, we need to ensure that the processor side of the crossbar is not oversubscribed because the crossbar can only carry a limited number of keys from each processor every clock cycle.</a:t>
            </a:r>
          </a:p>
          <a:p>
            <a:endParaRPr lang="en-US" baseline="0" dirty="0" smtClean="0"/>
          </a:p>
          <a:p>
            <a:r>
              <a:rPr lang="en-US" baseline="0" dirty="0" smtClean="0"/>
              <a:t>The consequence of this is that we have two simpler independent compilation problems in RMT. Prior work on compilation to programmable switches by Jose et al already handles the table placement problem, so here we focus on the scheduling problem alone.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processor scheduling, we need to handle two main kinds of constraints.</a:t>
            </a:r>
          </a:p>
          <a:p>
            <a:r>
              <a:rPr lang="en-US" baseline="0" dirty="0" smtClean="0"/>
              <a:t>The first are dependency constraints between different operations in a program. The second are resource constraints that tell us how many matches and actions a processor can perform per clock cycle and how many processors are there.</a:t>
            </a:r>
          </a:p>
          <a:p>
            <a:endParaRPr lang="en-US" baseline="0" dirty="0" smtClean="0"/>
          </a:p>
          <a:p>
            <a:r>
              <a:rPr lang="en-US" baseline="0" dirty="0" smtClean="0"/>
              <a:t>Let me illustrate both with a simple example. Let’s say we have this dependency graph of 4 operations, 2 matches and 2 actions, arranged in a straight line. This is a very simple DAG, just for the purpose on this example. Real DAGs are much more complex, and we can automatically extract these DAGs from P4 programs. (first mention of P4).</a:t>
            </a:r>
          </a:p>
          <a:p>
            <a:endParaRPr lang="en-US" baseline="0" dirty="0" smtClean="0"/>
          </a:p>
          <a:p>
            <a:r>
              <a:rPr lang="en-US" baseline="0" dirty="0" smtClean="0"/>
              <a:t>Next, we annotate the edges in the DAG with latencies. These latencies tell us how long we need to wait after an operation before starting an operation dependent on the first one. For instance, if it takes 3 cycles to complete a match and 1 cycle to complete an action, we would annotate the edges this way.</a:t>
            </a:r>
          </a:p>
          <a:p>
            <a:endParaRPr lang="en-US" baseline="0" dirty="0" smtClean="0"/>
          </a:p>
          <a:p>
            <a:r>
              <a:rPr lang="en-US" baseline="0" dirty="0" smtClean="0"/>
              <a:t>OK,, now let’s look at the resource constraints. Let’s say we have two processors, each with the ability to perform up to 1 match and 1 action operation per clock cycle. How do we schedule this straight-line DAG while respecting both the dependency and resource constraints?</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we</a:t>
            </a:r>
            <a:r>
              <a:rPr lang="en-US" baseline="0" dirty="0" smtClean="0"/>
              <a:t> have two processors. Let’s say we want to handle 1 packet per clock cycle across both processors. This 1 packet per clock cycle is a typical requirement for routers. It’s required to satisfy the line rate of the router. This means each processor needs to handle a packet every 2 cycles.</a:t>
            </a:r>
          </a:p>
          <a:p>
            <a:endParaRPr lang="en-US" dirty="0" smtClean="0"/>
          </a:p>
          <a:p>
            <a:r>
              <a:rPr lang="en-US" dirty="0" smtClean="0"/>
              <a:t>Let’s first start with a schedule</a:t>
            </a:r>
            <a:r>
              <a:rPr lang="en-US" baseline="0" dirty="0" smtClean="0"/>
              <a:t> for the first packet that respects the dependency constraints alone. This is what it looks like. Now, let’s try repeating this every 2 clock cycles.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second packet that starts at clock cycle 3, there is no problem because at each clock cycle, we are doing at most one match and one action.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schedule the 3</a:t>
            </a:r>
            <a:r>
              <a:rPr lang="en-US" baseline="30000" dirty="0" smtClean="0"/>
              <a:t>rd</a:t>
            </a:r>
            <a:r>
              <a:rPr lang="en-US" dirty="0" smtClean="0"/>
              <a:t> packet starting at clock cycle</a:t>
            </a:r>
            <a:r>
              <a:rPr lang="en-US" baseline="0" dirty="0" smtClean="0"/>
              <a:t> 5, we have a problem at cycle 5, because both M1 and M0 are started by the processor in clock cycle 5. How do we fix this?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possibility is to delay the conflicting operation M1 so that it starts in the 6</a:t>
            </a:r>
            <a:r>
              <a:rPr lang="en-US" baseline="30000" dirty="0" smtClean="0"/>
              <a:t>th</a:t>
            </a:r>
            <a:r>
              <a:rPr lang="en-US" dirty="0" smtClean="0"/>
              <a:t> slot instead of the 5</a:t>
            </a:r>
            <a:r>
              <a:rPr lang="en-US" baseline="30000" dirty="0" smtClean="0"/>
              <a:t>th</a:t>
            </a:r>
            <a:r>
              <a:rPr lang="en-US" dirty="0" smtClean="0"/>
              <a:t> slot. Now, once we have delayed M1, we have a new schedule for packet</a:t>
            </a:r>
            <a:r>
              <a:rPr lang="en-US" baseline="0" dirty="0" smtClean="0"/>
              <a:t> 1. Let’s repeat this new schedule every two clock cycles to see if there is any conflict.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Reconfigurable Match-Action Table or RMT architecture because it is representative of many commercial products today.</a:t>
            </a:r>
          </a:p>
          <a:p>
            <a:endParaRPr lang="en-US" baseline="0" dirty="0" smtClean="0"/>
          </a:p>
          <a:p>
            <a:r>
              <a:rPr lang="en-US" baseline="0" dirty="0" smtClean="0"/>
              <a:t>Broadly, the RMT architecture is a pipeline consisting of a number of programmable pipeline stages. An operator can program the headers that are matched on in every stage and the actions carried out in response to a hit in a match-action table.</a:t>
            </a:r>
          </a:p>
          <a:p>
            <a:endParaRPr lang="en-US" baseline="0" dirty="0" smtClean="0"/>
          </a:p>
          <a:p>
            <a:r>
              <a:rPr lang="en-US" baseline="0" dirty="0" smtClean="0"/>
              <a:t>In a bit more detail, bytes come in from the wire. A parser turns these bytes into a bag of packet headers, which flows through the pipeline. Within each pipeline stage, a match unit extracts the relevant part of the packet header (out of all the packet headers) as a key for the look up in the match-action table. It then sends this to the memory cluster, which performs the lookup and returns a result. This result is used by the action unit to transform the packet headers appropriately.</a:t>
            </a:r>
          </a:p>
          <a:p>
            <a:endParaRPr lang="en-US" baseline="0" dirty="0" smtClean="0"/>
          </a:p>
          <a:p>
            <a:r>
              <a:rPr lang="en-US" baseline="0" dirty="0" smtClean="0"/>
              <a:t>This process then repeats itself.</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up</a:t>
            </a:r>
            <a:r>
              <a:rPr lang="en-US" baseline="0" dirty="0" smtClean="0"/>
              <a:t> to packet 3, there’s no conflict yet.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does</a:t>
            </a:r>
            <a:r>
              <a:rPr lang="en-US" baseline="0" dirty="0" smtClean="0"/>
              <a:t> this work forever in steady state when packets are arriving every 2 clock cycles? Let’s check. Packet 4, 5, 6, there are no conflicts. You can check that there are no conflicts by looking at any of the columns in the table here and seeing that there is at most one match or action operation.</a:t>
            </a:r>
          </a:p>
          <a:p>
            <a:endParaRPr lang="en-US" baseline="0" dirty="0" smtClean="0"/>
          </a:p>
          <a:p>
            <a:r>
              <a:rPr lang="en-US" baseline="0" dirty="0" smtClean="0"/>
              <a:t>We can keep going this way until we hit steady state and see a repeating pattern. We’ll stop with packet 6, but it turns out that this particular schedule works in steady state if you repeat it forever.</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147509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140392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a:t>
            </a:r>
            <a:r>
              <a:rPr lang="en-US" baseline="0" dirty="0" smtClean="0"/>
              <a:t> this example we used a heuristic and inserted a no-op at the first instant that there was a conflict. Will this always find a schedule that can be repeated forever? Also, is it guaranteed to optimal in terms of minimizing the number of no-ops we insert? We want to minimize the number of no-ops to minimize the packet processing latency of any individual packet.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turns out we can formulate the scheduling problem as an ILP to minimize the number of no-ops. I’ll give you the intuition for the ILP here; the details are in the paper.</a:t>
            </a:r>
          </a:p>
          <a:p>
            <a:endParaRPr lang="en-US" baseline="0" dirty="0" smtClean="0"/>
          </a:p>
          <a:p>
            <a:r>
              <a:rPr lang="en-US" baseline="0" dirty="0" smtClean="0"/>
              <a:t>Here you have time going from left to right, and each box here represents a clock cycle. We assign each operation in the DAG a starting time variable in the ILP. These are the times that we assigned for the first three operations. The ILP’s objective is to minimize the maximum of the </a:t>
            </a:r>
            <a:r>
              <a:rPr lang="en-US" baseline="0" dirty="0" err="1" smtClean="0"/>
              <a:t>ts</a:t>
            </a:r>
            <a:r>
              <a:rPr lang="en-US" baseline="0" dirty="0" smtClean="0"/>
              <a:t>. The constraints are what we discussed earlier. First, we have dependency constraints like this. Where the gap between two operations should be at least the latency of the edge between them if one exists.</a:t>
            </a:r>
          </a:p>
          <a:p>
            <a:endParaRPr lang="en-US" baseline="0" dirty="0" smtClean="0"/>
          </a:p>
          <a:p>
            <a:r>
              <a:rPr lang="en-US" baseline="0" dirty="0" smtClean="0"/>
              <a:t>OK, so far, this is standard for an ILP. The more interesting part is how we handle the resource constraints when repeating the schedule periodically. Let’s say we repeat this schedule every 2 clock cycles because we are scheduling on two processors like the previous example.</a:t>
            </a:r>
          </a:p>
          <a:p>
            <a:endParaRPr lang="en-US" baseline="0" dirty="0" smtClean="0"/>
          </a:p>
          <a:p>
            <a:r>
              <a:rPr lang="en-US" baseline="0" dirty="0" smtClean="0"/>
              <a:t>This is what the scheduling table looks like. It’s similar to the one in the previous slide. Now, let’s look at the operations at every clock cycle. Let’s highlight a few clock cycles for clarity. The operations in each clock cycle fall into two classes. There’s the red class that consists of t2 alone. There’s the blue class that consists of t1 and t0 from two different packets. So if we can guarantee that the resource requirements of both classes are satisfied by the match and action units on a single processor, we have a feasible schedule.</a:t>
            </a:r>
          </a:p>
          <a:p>
            <a:endParaRPr lang="en-US" baseline="0" dirty="0" smtClean="0"/>
          </a:p>
          <a:p>
            <a:r>
              <a:rPr lang="en-US" baseline="0" dirty="0" smtClean="0"/>
              <a:t>But how do we get these classes of operations. There’s a very natural representation of these classes. Let’s write each operation as 2 * quotient + remainder. The 2 here is because we are scheduling a packet every 2 cycles; we can generalize it to other scheduling periods. Now we group all t that leave the same remainder when divided by 2. Because there are two remainders when dividing by 2, we get two groups, and we enforce constraints for each r.</a:t>
            </a:r>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now compare RMT with </a:t>
            </a:r>
            <a:r>
              <a:rPr lang="en-US" baseline="0" dirty="0" err="1" smtClean="0"/>
              <a:t>dRMT</a:t>
            </a:r>
            <a:r>
              <a:rPr lang="en-US" baseline="0" dirty="0" smtClean="0"/>
              <a:t>. Our first example is the ingress pipeline of switch.p4, an open source P4 program whose feature set resembles a datacenter switch. I should note here that switch.p4 was written specifically with RMT in mind, so we would expect it to be optimized for RMT.</a:t>
            </a:r>
          </a:p>
          <a:p>
            <a:endParaRPr lang="en-US" baseline="0" dirty="0" smtClean="0"/>
          </a:p>
          <a:p>
            <a:r>
              <a:rPr lang="en-US" baseline="0" dirty="0" smtClean="0"/>
              <a:t>Let me explain each of the three columns. As we said earlier, in RMT, the table placement and scheduling problems are coupled. But because we are only comparing the scheduling problem here, we compare against a version of RMT with memory disaggregation. This is a version of RMT, which retains the match-action pipeline structure of RMT, but moves the memories into a centralized shared memory array using a crossbar just like </a:t>
            </a:r>
            <a:r>
              <a:rPr lang="en-US" baseline="0" dirty="0" err="1" smtClean="0"/>
              <a:t>dRMT</a:t>
            </a:r>
            <a:r>
              <a:rPr lang="en-US" baseline="0" dirty="0" smtClean="0"/>
              <a:t>. This is beneficial towards RMT because it allows tables to be placed in any memory cluster without worrying about which stage will execute the table’s matches and actions. Our gains relative to RMT would be higher than we report here if we do not assume memory disaggregation for RMT.</a:t>
            </a:r>
          </a:p>
          <a:p>
            <a:endParaRPr lang="en-US" baseline="0" dirty="0" smtClean="0"/>
          </a:p>
          <a:p>
            <a:r>
              <a:rPr lang="en-US" baseline="0" dirty="0" smtClean="0"/>
              <a:t>The second column is </a:t>
            </a:r>
            <a:r>
              <a:rPr lang="en-US" baseline="0" dirty="0" err="1" smtClean="0"/>
              <a:t>dRMT</a:t>
            </a:r>
            <a:r>
              <a:rPr lang="en-US" baseline="0" dirty="0" smtClean="0"/>
              <a:t> and the last one is a lower bound on the number of processors required to run a program at 1 packet per cycle. We get this by summing up the computational requirements of all nodes and dividing by the capacity of each processor.</a:t>
            </a:r>
          </a:p>
          <a:p>
            <a:endParaRPr lang="en-US" baseline="0" dirty="0" smtClean="0"/>
          </a:p>
          <a:p>
            <a:r>
              <a:rPr lang="en-US" baseline="0" dirty="0" smtClean="0"/>
              <a:t>We see that </a:t>
            </a:r>
            <a:r>
              <a:rPr lang="en-US" baseline="0" dirty="0" err="1" smtClean="0"/>
              <a:t>dRMT</a:t>
            </a:r>
            <a:r>
              <a:rPr lang="en-US" baseline="0" dirty="0" smtClean="0"/>
              <a:t> improves on RMT and reaches the lower bound, meaning we can’t do better than it.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gains on the egress pipeline of switch.p4 are a bit more than the gains on the ingress.</a:t>
            </a:r>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 against a P4 program that combines the ingress and egress pipelines into a single program and runs them together on the same physical pipeline. When we combine the ingress and egress pipelines, RMT benefits from the ability for the ingress to utilize match or action resources left unused by the egress or the other way around. Hence our gains relative to RMT are diminished in this combined case.</a:t>
            </a:r>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compared against a proprietary P4 program from a large switching chip vendor and report normalized results here.</a:t>
            </a:r>
          </a:p>
          <a:p>
            <a:endParaRPr lang="en-US" baseline="0" dirty="0" smtClean="0"/>
          </a:p>
          <a:p>
            <a:r>
              <a:rPr lang="en-US" baseline="0" dirty="0" smtClean="0"/>
              <a:t>In summary: We have gains of 4.5% to 50% on real programs. We also generated 100 random programs and found that </a:t>
            </a:r>
            <a:r>
              <a:rPr lang="en-US" baseline="0" dirty="0" err="1" smtClean="0"/>
              <a:t>dRMT</a:t>
            </a:r>
            <a:r>
              <a:rPr lang="en-US" baseline="0" dirty="0" smtClean="0"/>
              <a:t> had a mean gain of 10% and a max gain of 30% relative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looked</a:t>
            </a:r>
            <a:r>
              <a:rPr lang="en-US" baseline="0" dirty="0" smtClean="0"/>
              <a:t> at what would happen if we decreased the number of processors from the minimum number required for 1 packet per cycle. We specifically look at switch.p4’s egress program, which needs a minimum of 7 processors for </a:t>
            </a:r>
            <a:r>
              <a:rPr lang="en-US" baseline="0" dirty="0" err="1" smtClean="0"/>
              <a:t>dRMT</a:t>
            </a:r>
            <a:r>
              <a:rPr lang="en-US" baseline="0" dirty="0" smtClean="0"/>
              <a:t> and 12 for RMT.</a:t>
            </a:r>
          </a:p>
          <a:p>
            <a:endParaRPr lang="en-US" baseline="0" dirty="0" smtClean="0"/>
          </a:p>
          <a:p>
            <a:r>
              <a:rPr lang="en-US" baseline="0" dirty="0" smtClean="0"/>
              <a:t>We see that the performance for </a:t>
            </a:r>
            <a:r>
              <a:rPr lang="en-US" baseline="0" dirty="0" err="1" smtClean="0"/>
              <a:t>dRMT</a:t>
            </a:r>
            <a:r>
              <a:rPr lang="en-US" baseline="0" dirty="0" smtClean="0"/>
              <a:t> degrades gracefully with a decrease in the number of processors. But for RMT, the performance falls by a factor of 2 when going from 12 to 11 processors because of the need to recirculate packet. It drops again when going from 6 to </a:t>
            </a:r>
            <a:r>
              <a:rPr lang="en-US" baseline="0" smtClean="0"/>
              <a:t>5 because we need another recirculation and so 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1079726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RMT is that it aggregates resources into stages,</a:t>
            </a:r>
            <a:r>
              <a:rPr lang="en-US" baseline="0" dirty="0" smtClean="0"/>
              <a:t> which provide a fixed ratio of memory capacity (for the lookup), match key generation capacity (to generate match keys), and action capacity (to transform a limited number of action fields).</a:t>
            </a:r>
          </a:p>
          <a:p>
            <a:endParaRPr lang="en-US" baseline="0" dirty="0" smtClean="0"/>
          </a:p>
          <a:p>
            <a:r>
              <a:rPr lang="en-US" baseline="0" dirty="0" smtClean="0"/>
              <a:t>The problem with aggregation is that it is inefficient for programs that do not confirm to the fixed ratio provided by the hardware. This is because you can’t allocate resources independently. If you increase one resource, you have to increase the other to maintain the same ratio. If you have a program that has a disproportionately large demand on one particular resource, you end up wasting resources.</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 The result is more flexibility in allocation and hence better hardware utilization.</a:t>
            </a:r>
          </a:p>
          <a:p>
            <a:endParaRPr lang="en-US" baseline="0" dirty="0" smtClean="0"/>
          </a:p>
          <a:p>
            <a:r>
              <a:rPr lang="en-US" baseline="0" dirty="0" smtClean="0"/>
              <a:t>TODO: Maybe repeat a picture of a stage with the first bullet. Show it exploding in the second bullet.</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briefly</a:t>
            </a:r>
            <a:r>
              <a:rPr lang="en-US" baseline="0" dirty="0" smtClean="0"/>
              <a:t> touch upon the hardware feasibility of </a:t>
            </a:r>
            <a:r>
              <a:rPr lang="en-US" baseline="0" dirty="0" err="1" smtClean="0"/>
              <a:t>dRMT</a:t>
            </a:r>
            <a:r>
              <a:rPr lang="en-US" baseline="0" dirty="0" smtClean="0"/>
              <a:t>. There are two main concerns.</a:t>
            </a:r>
          </a:p>
          <a:p>
            <a:endParaRPr lang="en-US" baseline="0" dirty="0" smtClean="0"/>
          </a:p>
          <a:p>
            <a:r>
              <a:rPr lang="en-US" baseline="0" dirty="0" smtClean="0"/>
              <a:t>The first is the processor. </a:t>
            </a:r>
            <a:r>
              <a:rPr lang="en-US" baseline="0" dirty="0" err="1" smtClean="0"/>
              <a:t>dRMT’s</a:t>
            </a:r>
            <a:r>
              <a:rPr lang="en-US" baseline="0" dirty="0" smtClean="0"/>
              <a:t> hardware units for extracting keys for matching and performing actions on packet header are similar to RMT’s hardware within an RMT stage. The major difference is that because each </a:t>
            </a:r>
            <a:r>
              <a:rPr lang="en-US" baseline="0" dirty="0" err="1" smtClean="0"/>
              <a:t>dRMT</a:t>
            </a:r>
            <a:r>
              <a:rPr lang="en-US" baseline="0" dirty="0" smtClean="0"/>
              <a:t> processor executes all operations for a packet sent to it, </a:t>
            </a:r>
            <a:r>
              <a:rPr lang="en-US" baseline="0" dirty="0" err="1" smtClean="0"/>
              <a:t>dRMT</a:t>
            </a:r>
            <a:r>
              <a:rPr lang="en-US" baseline="0" dirty="0" smtClean="0"/>
              <a:t> procs needs to execute and store an entire program. In RMT, a program is split up into multiple pipeline stages, so an RMT stage only needs to store the set of packet operations for the portion of the program it is executing. This required us to optimize the design of the </a:t>
            </a:r>
            <a:r>
              <a:rPr lang="en-US" baseline="0" dirty="0" err="1" smtClean="0"/>
              <a:t>dRMT</a:t>
            </a:r>
            <a:r>
              <a:rPr lang="en-US" baseline="0" dirty="0" smtClean="0"/>
              <a:t> processor to make it area competitive with RMT.</a:t>
            </a:r>
          </a:p>
          <a:p>
            <a:endParaRPr lang="en-US" baseline="0" dirty="0" smtClean="0"/>
          </a:p>
          <a:p>
            <a:r>
              <a:rPr lang="en-US" baseline="0" dirty="0" smtClean="0"/>
              <a:t>The second is the crossbar, which needs to provide the ability to route every key generated by a processor to any memory cluster. Because a crossbar needs to connect every pair of memories and processors, its wiring complexity goes up </a:t>
            </a:r>
            <a:r>
              <a:rPr lang="en-US" baseline="0" dirty="0" err="1" smtClean="0"/>
              <a:t>quadratically</a:t>
            </a:r>
            <a:r>
              <a:rPr lang="en-US" baseline="0" dirty="0" smtClean="0"/>
              <a:t> with the number of processors and memories. We have come up with a new crossbar design to scale our crossbar and have also carried out manual place and route to actually lay out the wires and gates for the crossbar. By combining both the design and place-and-route steps, we are able to scale to up to 32 processors. That said, the crossbar is </a:t>
            </a:r>
            <a:r>
              <a:rPr lang="en-US" baseline="0" dirty="0" err="1" smtClean="0"/>
              <a:t>dRMT’s</a:t>
            </a:r>
            <a:r>
              <a:rPr lang="en-US" baseline="0" dirty="0" smtClean="0"/>
              <a:t> limiting factor. It seems hard to scale beyond 32 processors. But, 32 is already more than what commercial products support.</a:t>
            </a:r>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synthesized our </a:t>
            </a:r>
            <a:r>
              <a:rPr lang="en-US" baseline="0" dirty="0" err="1" smtClean="0"/>
              <a:t>dRMT</a:t>
            </a:r>
            <a:r>
              <a:rPr lang="en-US" baseline="0" dirty="0" smtClean="0"/>
              <a:t> processor and crossbar designs to a recent 16 nm transistor library. This bar graph shows the area of RMT stages alone and </a:t>
            </a:r>
            <a:r>
              <a:rPr lang="en-US" baseline="0" dirty="0" err="1" smtClean="0"/>
              <a:t>dRMT’s</a:t>
            </a:r>
            <a:r>
              <a:rPr lang="en-US" baseline="0" dirty="0" smtClean="0"/>
              <a:t> processors and crossbars alone. It does not include the substantial area contributions of the serial links on a switching chip, the packet data buffer, and the SRAM and TCAM for lookup tables.</a:t>
            </a:r>
          </a:p>
          <a:p>
            <a:endParaRPr lang="en-US" baseline="0" dirty="0" smtClean="0"/>
          </a:p>
          <a:p>
            <a:r>
              <a:rPr lang="en-US" baseline="0" dirty="0" smtClean="0"/>
              <a:t>We find that </a:t>
            </a:r>
            <a:r>
              <a:rPr lang="en-US" baseline="0" dirty="0" err="1" smtClean="0"/>
              <a:t>dRMT’s</a:t>
            </a:r>
            <a:r>
              <a:rPr lang="en-US" baseline="0" dirty="0" smtClean="0"/>
              <a:t> processors and crossbar incur a few mm^2 in additional area relative to RMT’s stages for the same number of processors or stages. </a:t>
            </a:r>
            <a:r>
              <a:rPr lang="en-US" dirty="0" smtClean="0"/>
              <a:t>This is a very</a:t>
            </a:r>
            <a:r>
              <a:rPr lang="en-US" baseline="0" dirty="0" smtClean="0"/>
              <a:t> small amount of additional area relative to a recent commercial switching chips that are between 300 and 700 mm^2. So we think this is quite modest.</a:t>
            </a:r>
          </a:p>
        </p:txBody>
      </p:sp>
      <p:sp>
        <p:nvSpPr>
          <p:cNvPr id="4" name="Slide Number Placeholder 3"/>
          <p:cNvSpPr>
            <a:spLocks noGrp="1"/>
          </p:cNvSpPr>
          <p:nvPr>
            <p:ph type="sldNum" sz="quarter" idx="10"/>
          </p:nvPr>
        </p:nvSpPr>
        <p:spPr/>
        <p:txBody>
          <a:bodyPr/>
          <a:lstStyle/>
          <a:p>
            <a:fld id="{4B72050E-C83F-DC4E-B064-9A7B7E00D2A3}" type="slidenum">
              <a:rPr lang="en-US" smtClean="0"/>
              <a:t>31</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 this</a:t>
            </a:r>
            <a:r>
              <a:rPr lang="en-US" baseline="0" dirty="0" smtClean="0"/>
              <a:t> talk has been about a disaggregated architecture for a programmable switch, where we </a:t>
            </a:r>
            <a:r>
              <a:rPr lang="en-US" baseline="0" dirty="0" err="1" smtClean="0"/>
              <a:t>disagg</a:t>
            </a:r>
            <a:r>
              <a:rPr lang="en-US" baseline="0" dirty="0" smtClean="0"/>
              <a:t>. memory using a </a:t>
            </a:r>
            <a:r>
              <a:rPr lang="en-US" baseline="0" dirty="0" err="1" smtClean="0"/>
              <a:t>xbar</a:t>
            </a:r>
            <a:r>
              <a:rPr lang="en-US" baseline="0" dirty="0" smtClean="0"/>
              <a:t> and </a:t>
            </a:r>
            <a:r>
              <a:rPr lang="en-US" baseline="0" dirty="0" err="1" smtClean="0"/>
              <a:t>disagg</a:t>
            </a:r>
            <a:r>
              <a:rPr lang="en-US" baseline="0" dirty="0" smtClean="0"/>
              <a:t> compute using a processor instead of a stage. The reason to do this is that </a:t>
            </a:r>
            <a:r>
              <a:rPr lang="en-US" baseline="0" dirty="0" err="1" smtClean="0"/>
              <a:t>disagg</a:t>
            </a:r>
            <a:r>
              <a:rPr lang="en-US" baseline="0" dirty="0" smtClean="0"/>
              <a:t> improves flexibility in scheduling operations, which improves hardware utilization. The net result is that the same hardware can go further by running more complex programs. Conversely, you can use less hardware for the same old programs.</a:t>
            </a:r>
          </a:p>
          <a:p>
            <a:endParaRPr lang="en-US" baseline="0" dirty="0" smtClean="0"/>
          </a:p>
          <a:p>
            <a:r>
              <a:rPr lang="en-US" baseline="0" dirty="0" smtClean="0"/>
              <a:t>Currently, we are working on a silicon implementation of the </a:t>
            </a:r>
            <a:r>
              <a:rPr lang="en-US" baseline="0" dirty="0" err="1" smtClean="0"/>
              <a:t>dRMT</a:t>
            </a:r>
            <a:r>
              <a:rPr lang="en-US" baseline="0" dirty="0" smtClean="0"/>
              <a:t> architecture in the context of a high-speed programmable NIC. Our webpage with instructions to reproduce results is available here, and I am happy to </a:t>
            </a:r>
            <a:r>
              <a:rPr lang="en-US" baseline="0" smtClean="0"/>
              <a:t>take questions.</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326032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35</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45</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47</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rigidly forced to always execute matches followed by actions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Unlike the pipeline, packets don’t move around between processors. What happens to a packet once it is received by a processor? Let’s look at </a:t>
            </a:r>
            <a:r>
              <a:rPr lang="en-US" baseline="0" dirty="0" err="1" smtClean="0"/>
              <a:t>pkt</a:t>
            </a:r>
            <a:r>
              <a:rPr lang="en-US" baseline="0" dirty="0" smtClean="0"/>
              <a:t> 2 on proc 2. Over the duration of this packet, the proc might access tables in different memory clusters. Once it is done, it ships out </a:t>
            </a:r>
            <a:r>
              <a:rPr lang="en-US" baseline="0" dirty="0" err="1" smtClean="0"/>
              <a:t>pkt</a:t>
            </a:r>
            <a:r>
              <a:rPr lang="en-US" baseline="0" dirty="0" smtClean="0"/>
              <a:t> 2 and moves on to the next packet, which is N+2, because any given proc receives one packet out of N.</a:t>
            </a:r>
          </a:p>
          <a:p>
            <a:endParaRPr lang="en-US" baseline="0" dirty="0" smtClean="0"/>
          </a:p>
          <a:p>
            <a:r>
              <a:rPr lang="en-US" baseline="0" dirty="0" smtClean="0"/>
              <a:t>TODO: Action orientation here is flipped.</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 what specific</a:t>
            </a:r>
            <a:r>
              <a:rPr lang="en-US" baseline="0" dirty="0" smtClean="0"/>
              <a:t> </a:t>
            </a:r>
            <a:r>
              <a:rPr lang="en-US" dirty="0" smtClean="0"/>
              <a:t>problems </a:t>
            </a:r>
            <a:r>
              <a:rPr lang="en-US" dirty="0" err="1" smtClean="0"/>
              <a:t>dRMT</a:t>
            </a:r>
            <a:r>
              <a:rPr lang="en-US" baseline="0" dirty="0" smtClean="0"/>
              <a:t> solves. I am discussing a few here. The paper provides many more examples.</a:t>
            </a:r>
          </a:p>
          <a:p>
            <a:endParaRPr lang="en-US" baseline="0" dirty="0" smtClean="0"/>
          </a:p>
          <a:p>
            <a:r>
              <a:rPr lang="en-US" baseline="0" dirty="0" smtClean="0"/>
              <a:t>First, RMT conflate memory and packet processing resources. So if you allocate more of one, you are forced to allocate more of the other. A common example is when you have a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So to perform a lookup on one table, which should require only one match key, you are forced to use three match keys just because it was a large table. Similarly, the action units are unused until the last stage because it is not clear until then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24.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chart" Target="../charts/char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suffers </a:t>
            </a:r>
            <a:r>
              <a:rPr lang="en-US" dirty="0" smtClean="0"/>
              <a:t>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extLst>
      <p:ext uri="{BB962C8B-B14F-4D97-AF65-F5344CB8AC3E}">
        <p14:creationId xmlns:p14="http://schemas.microsoft.com/office/powerpoint/2010/main" val="4835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q</a:t>
            </a:r>
            <a:r>
              <a:rPr lang="en-US" dirty="0" smtClean="0"/>
              <a:t>uestions to determine </a:t>
            </a:r>
            <a:r>
              <a:rPr lang="en-US" dirty="0" err="1" smtClean="0"/>
              <a:t>dRMT’s</a:t>
            </a:r>
            <a:r>
              <a:rPr lang="en-US" dirty="0" smtClean="0"/>
              <a:t> practicality</a:t>
            </a:r>
            <a:endParaRPr lang="en-US" dirty="0"/>
          </a:p>
        </p:txBody>
      </p:sp>
      <p:sp>
        <p:nvSpPr>
          <p:cNvPr id="3" name="Content Placeholder 2"/>
          <p:cNvSpPr>
            <a:spLocks noGrp="1"/>
          </p:cNvSpPr>
          <p:nvPr>
            <p:ph idx="1"/>
          </p:nvPr>
        </p:nvSpPr>
        <p:spPr>
          <a:xfrm>
            <a:off x="838200" y="1097218"/>
            <a:ext cx="11353800" cy="5644545"/>
          </a:xfrm>
        </p:spPr>
        <p:txBody>
          <a:bodyPr>
            <a:normAutofit/>
          </a:bodyPr>
          <a:lstStyle/>
          <a:p>
            <a:r>
              <a:rPr lang="en-US" sz="3200" dirty="0" smtClean="0"/>
              <a:t>Can </a:t>
            </a:r>
            <a:r>
              <a:rPr lang="en-US" sz="3200" dirty="0" err="1" smtClean="0"/>
              <a:t>dRMT</a:t>
            </a:r>
            <a:r>
              <a:rPr lang="en-US" sz="3200" dirty="0" smtClean="0"/>
              <a:t> provide deterministic throughput and latency?</a:t>
            </a:r>
            <a:endParaRPr lang="en-US" sz="800" dirty="0" smtClean="0"/>
          </a:p>
          <a:p>
            <a:pPr>
              <a:buFont typeface="Wingdings" charset="2"/>
              <a:buChar char="Ø"/>
            </a:pPr>
            <a:r>
              <a:rPr lang="en-US" dirty="0" smtClean="0">
                <a:solidFill>
                  <a:srgbClr val="0432FF"/>
                </a:solidFill>
              </a:rPr>
              <a:t>Yes. Compiler schedule programs to eliminate contention using an ILP.</a:t>
            </a:r>
          </a:p>
          <a:p>
            <a:endParaRPr lang="en-US" sz="3200" dirty="0" smtClean="0"/>
          </a:p>
          <a:p>
            <a:r>
              <a:rPr lang="en-US" sz="3200" dirty="0" smtClean="0"/>
              <a:t>How does </a:t>
            </a:r>
            <a:r>
              <a:rPr lang="en-US" sz="3200" dirty="0" err="1" smtClean="0"/>
              <a:t>dRMT</a:t>
            </a:r>
            <a:r>
              <a:rPr lang="en-US" sz="3200" dirty="0" smtClean="0"/>
              <a:t> compare with RMT on real programs?</a:t>
            </a:r>
          </a:p>
          <a:p>
            <a:pPr>
              <a:buFont typeface="Wingdings" charset="2"/>
              <a:buChar char="Ø"/>
            </a:pPr>
            <a:r>
              <a:rPr lang="en-US" dirty="0" smtClean="0">
                <a:solidFill>
                  <a:srgbClr val="0432FF"/>
                </a:solidFill>
              </a:rPr>
              <a:t>Needs fewer processors on real and synthetic P4 programs.</a:t>
            </a:r>
          </a:p>
          <a:p>
            <a:endParaRPr lang="en-US" sz="3200" dirty="0" smtClean="0"/>
          </a:p>
          <a:p>
            <a:r>
              <a:rPr lang="en-US" sz="3200" dirty="0" smtClean="0"/>
              <a:t>Is </a:t>
            </a:r>
            <a:r>
              <a:rPr lang="en-US" sz="3200" dirty="0" err="1" smtClean="0"/>
              <a:t>dRMT</a:t>
            </a:r>
            <a:r>
              <a:rPr lang="en-US" sz="3200" dirty="0" smtClean="0"/>
              <a:t>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mostly due to crossbar.</a:t>
            </a:r>
          </a:p>
          <a:p>
            <a:endParaRPr lang="en-US" sz="3200" dirty="0" smtClean="0"/>
          </a:p>
          <a:p>
            <a:endParaRPr lang="en-US" sz="3200" dirty="0" smtClean="0"/>
          </a:p>
        </p:txBody>
      </p:sp>
    </p:spTree>
    <p:extLst>
      <p:ext uri="{BB962C8B-B14F-4D97-AF65-F5344CB8AC3E}">
        <p14:creationId xmlns:p14="http://schemas.microsoft.com/office/powerpoint/2010/main" val="14517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143773697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555792668"/>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564516403"/>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extLst>
      <p:ext uri="{BB962C8B-B14F-4D97-AF65-F5344CB8AC3E}">
        <p14:creationId xmlns:p14="http://schemas.microsoft.com/office/powerpoint/2010/main" val="555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Crossbar decouples scheduling and placement</a:t>
            </a:r>
            <a:endParaRPr lang="en-US" dirty="0"/>
          </a:p>
        </p:txBody>
      </p:sp>
      <p:sp>
        <p:nvSpPr>
          <p:cNvPr id="3" name="Content Placeholder 2"/>
          <p:cNvSpPr>
            <a:spLocks noGrp="1"/>
          </p:cNvSpPr>
          <p:nvPr>
            <p:ph idx="1"/>
          </p:nvPr>
        </p:nvSpPr>
        <p:spPr/>
        <p:txBody>
          <a:bodyPr>
            <a:normAutofit/>
          </a:bodyPr>
          <a:lstStyle/>
          <a:p>
            <a:r>
              <a:rPr lang="en-US" dirty="0" smtClean="0"/>
              <a:t>RMT couples scheduling and placement</a:t>
            </a:r>
          </a:p>
          <a:p>
            <a:endParaRPr lang="en-US" dirty="0" smtClean="0"/>
          </a:p>
          <a:p>
            <a:r>
              <a:rPr lang="en-US" dirty="0" smtClean="0"/>
              <a:t>In </a:t>
            </a:r>
            <a:r>
              <a:rPr lang="en-US" dirty="0" err="1" smtClean="0"/>
              <a:t>dRMT</a:t>
            </a:r>
            <a:r>
              <a:rPr lang="en-US" dirty="0"/>
              <a:t> </a:t>
            </a:r>
            <a:r>
              <a:rPr lang="en-US" dirty="0" smtClean="0"/>
              <a:t>the crossbar decouples them.</a:t>
            </a:r>
          </a:p>
          <a:p>
            <a:pPr lvl="1"/>
            <a:r>
              <a:rPr lang="en-US" sz="2200" dirty="0" smtClean="0"/>
              <a:t>Assign tables to clusters; </a:t>
            </a:r>
            <a:r>
              <a:rPr lang="en-US" sz="2200" smtClean="0"/>
              <a:t>respect cluster sizes </a:t>
            </a:r>
            <a:r>
              <a:rPr lang="en-US" sz="2200" dirty="0" smtClean="0"/>
              <a:t>and crossbar constraints.</a:t>
            </a:r>
          </a:p>
          <a:p>
            <a:pPr lvl="1"/>
            <a:r>
              <a:rPr lang="en-US" sz="2200" dirty="0"/>
              <a:t>S</a:t>
            </a:r>
            <a:r>
              <a:rPr lang="en-US" sz="2200" dirty="0" smtClean="0"/>
              <a:t>chedule programs on processors; respect match, action, and crossbar constraints.</a:t>
            </a:r>
          </a:p>
          <a:p>
            <a:endParaRPr lang="en-US" dirty="0" smtClean="0"/>
          </a:p>
          <a:p>
            <a:r>
              <a:rPr lang="en-US" dirty="0" smtClean="0"/>
              <a:t>Focus on scheduling alone. Prior work handles table placement (Jose et al., NSDI 2015)</a:t>
            </a:r>
            <a:endParaRPr lang="en-US" dirty="0"/>
          </a:p>
          <a:p>
            <a:endParaRPr lang="en-US" dirty="0" smtClean="0"/>
          </a:p>
        </p:txBody>
      </p:sp>
    </p:spTree>
    <p:extLst>
      <p:ext uri="{BB962C8B-B14F-4D97-AF65-F5344CB8AC3E}">
        <p14:creationId xmlns:p14="http://schemas.microsoft.com/office/powerpoint/2010/main" val="8631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9153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1">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0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extLst>
      <p:ext uri="{BB962C8B-B14F-4D97-AF65-F5344CB8AC3E}">
        <p14:creationId xmlns:p14="http://schemas.microsoft.com/office/powerpoint/2010/main" val="6640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a:t>
            </a:r>
            <a:r>
              <a:rPr lang="en-US" dirty="0"/>
              <a:t>s</a:t>
            </a:r>
            <a:r>
              <a:rPr lang="en-US" dirty="0" smtClean="0"/>
              <a:t>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20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6401238"/>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575814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395158522"/>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364700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no-ops: ILP formulation</a:t>
            </a:r>
            <a:endParaRPr lang="en-US" dirty="0"/>
          </a:p>
        </p:txBody>
      </p:sp>
      <mc:AlternateContent xmlns:mc="http://schemas.openxmlformats.org/markup-compatibility/2006" xmlns:a14="http://schemas.microsoft.com/office/drawing/2010/main">
        <mc:Choice Requires="a14">
          <p:sp>
            <p:nvSpPr>
              <p:cNvPr id="67" name="TextBox 66"/>
              <p:cNvSpPr txBox="1"/>
              <p:nvPr/>
            </p:nvSpPr>
            <p:spPr>
              <a:xfrm>
                <a:off x="1263054" y="2109026"/>
                <a:ext cx="3418391" cy="606384"/>
              </a:xfrm>
              <a:prstGeom prst="rect">
                <a:avLst/>
              </a:prstGeom>
              <a:noFill/>
            </p:spPr>
            <p:txBody>
              <a:bodyPr wrap="square" rtlCol="0">
                <a:spAutoFit/>
              </a:bodyPr>
              <a:lstStyle/>
              <a:p>
                <a14:m>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a14:m>
                <a:r>
                  <a:rPr lang="en-US" sz="3200" dirty="0" smtClean="0">
                    <a:latin typeface="Seravek" charset="0"/>
                    <a:ea typeface="Seravek" charset="0"/>
                    <a:cs typeface="Seravek" charset="0"/>
                  </a:rPr>
                  <a:t> -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𝑡</m:t>
                        </m:r>
                      </m:e>
                      <m:sub>
                        <m:r>
                          <a:rPr lang="en-US" sz="3200" b="0" i="1" smtClean="0">
                            <a:latin typeface="Cambria Math" charset="0"/>
                            <a:ea typeface="Seravek" charset="0"/>
                            <a:cs typeface="Seravek" charset="0"/>
                          </a:rPr>
                          <m:t>1</m:t>
                        </m:r>
                      </m:sub>
                    </m:sSub>
                  </m:oMath>
                </a14:m>
                <a:r>
                  <a:rPr lang="en-US" sz="3200" dirty="0" smtClean="0">
                    <a:latin typeface="Seravek" charset="0"/>
                    <a:ea typeface="Seravek" charset="0"/>
                    <a:cs typeface="Seravek" charset="0"/>
                  </a:rPr>
                  <a:t>≥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𝐿𝑎𝑡𝑒𝑛𝑐𝑦</m:t>
                        </m:r>
                      </m:e>
                      <m:sub>
                        <m:r>
                          <a:rPr lang="en-US" sz="3200" b="0" i="1" smtClean="0">
                            <a:latin typeface="Cambria Math" charset="0"/>
                            <a:ea typeface="Seravek" charset="0"/>
                            <a:cs typeface="Seravek" charset="0"/>
                          </a:rPr>
                          <m:t>1, 2</m:t>
                        </m:r>
                      </m:sub>
                    </m:sSub>
                  </m:oMath>
                </a14:m>
                <a:endParaRPr lang="en-US" sz="3200" b="0" dirty="0" smtClean="0">
                  <a:latin typeface="Seravek" charset="0"/>
                  <a:ea typeface="Seravek" charset="0"/>
                  <a:cs typeface="Seravek"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263054" y="2109026"/>
                <a:ext cx="3418391" cy="606384"/>
              </a:xfrm>
              <a:prstGeom prst="rect">
                <a:avLst/>
              </a:prstGeom>
              <a:blipFill rotWithShape="0">
                <a:blip r:embed="rId6"/>
                <a:stretch>
                  <a:fillRect t="-10101" b="-32323"/>
                </a:stretch>
              </a:blipFill>
            </p:spPr>
            <p:txBody>
              <a:bodyPr/>
              <a:lstStyle/>
              <a:p>
                <a:r>
                  <a:rPr lang="en-US">
                    <a:noFill/>
                  </a:rPr>
                  <a:t> </a:t>
                </a:r>
              </a:p>
            </p:txBody>
          </p:sp>
        </mc:Fallback>
      </mc:AlternateContent>
      <p:sp>
        <p:nvSpPr>
          <p:cNvPr id="6" name="Rounded Rectangle 5"/>
          <p:cNvSpPr/>
          <p:nvPr/>
        </p:nvSpPr>
        <p:spPr>
          <a:xfrm>
            <a:off x="7017053" y="1144558"/>
            <a:ext cx="4934504" cy="776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latin typeface="Seravek" charset="0"/>
                <a:ea typeface="Seravek" charset="0"/>
                <a:cs typeface="Seravek" charset="0"/>
              </a:rPr>
              <a:t>Objective: Minimize </a:t>
            </a:r>
            <a:r>
              <a:rPr lang="en-US" sz="3200" dirty="0" smtClean="0">
                <a:latin typeface="Seravek" charset="0"/>
                <a:ea typeface="Seravek" charset="0"/>
                <a:cs typeface="Seravek" charset="0"/>
              </a:rPr>
              <a:t>max </a:t>
            </a:r>
            <a:r>
              <a:rPr lang="en-US" sz="3200" dirty="0" err="1" smtClean="0">
                <a:latin typeface="Seravek" charset="0"/>
                <a:ea typeface="Seravek" charset="0"/>
                <a:cs typeface="Seravek" charset="0"/>
              </a:rPr>
              <a:t>t</a:t>
            </a:r>
            <a:r>
              <a:rPr lang="en-US" sz="3200" baseline="-25000" dirty="0" err="1" smtClean="0">
                <a:latin typeface="Seravek" charset="0"/>
                <a:ea typeface="Seravek" charset="0"/>
                <a:cs typeface="Seravek" charset="0"/>
              </a:rPr>
              <a:t>i</a:t>
            </a:r>
            <a:endParaRPr lang="en-US" sz="3200" dirty="0">
              <a:latin typeface="Seravek" charset="0"/>
              <a:ea typeface="Seravek" charset="0"/>
              <a:cs typeface="Seravek" charset="0"/>
            </a:endParaRPr>
          </a:p>
        </p:txBody>
      </p:sp>
      <p:sp>
        <p:nvSpPr>
          <p:cNvPr id="141" name="Rectangle 140"/>
          <p:cNvSpPr/>
          <p:nvPr/>
        </p:nvSpPr>
        <p:spPr>
          <a:xfrm>
            <a:off x="123093"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151" name="TextBox 150"/>
          <p:cNvSpPr txBox="1"/>
          <p:nvPr/>
        </p:nvSpPr>
        <p:spPr>
          <a:xfrm>
            <a:off x="123097" y="804604"/>
            <a:ext cx="428322" cy="584775"/>
          </a:xfrm>
          <a:prstGeom prst="rect">
            <a:avLst/>
          </a:prstGeom>
          <a:noFill/>
        </p:spPr>
        <p:txBody>
          <a:bodyPr wrap="none" rtlCol="0">
            <a:spAutoFit/>
          </a:bodyPr>
          <a:lstStyle/>
          <a:p>
            <a:r>
              <a:rPr lang="en-US" sz="3200" dirty="0" smtClean="0">
                <a:latin typeface="Seravek" charset="0"/>
                <a:ea typeface="Seravek" charset="0"/>
                <a:cs typeface="Seravek" charset="0"/>
              </a:rPr>
              <a:t>0</a:t>
            </a:r>
            <a:endParaRPr lang="en-US" sz="3200" dirty="0">
              <a:latin typeface="Seravek" charset="0"/>
              <a:ea typeface="Seravek" charset="0"/>
              <a:cs typeface="Seravek" charset="0"/>
            </a:endParaRPr>
          </a:p>
        </p:txBody>
      </p:sp>
      <p:sp>
        <p:nvSpPr>
          <p:cNvPr id="152" name="TextBox 151"/>
          <p:cNvSpPr txBox="1"/>
          <p:nvPr/>
        </p:nvSpPr>
        <p:spPr>
          <a:xfrm>
            <a:off x="710110" y="804604"/>
            <a:ext cx="328936" cy="584775"/>
          </a:xfrm>
          <a:prstGeom prst="rect">
            <a:avLst/>
          </a:prstGeom>
          <a:noFill/>
        </p:spPr>
        <p:txBody>
          <a:bodyPr wrap="none" rtlCol="0">
            <a:spAutoFit/>
          </a:bodyPr>
          <a:lstStyle/>
          <a:p>
            <a:r>
              <a:rPr lang="en-US" sz="3200" dirty="0">
                <a:latin typeface="Seravek" charset="0"/>
                <a:ea typeface="Seravek" charset="0"/>
                <a:cs typeface="Seravek" charset="0"/>
              </a:rPr>
              <a:t>1</a:t>
            </a:r>
          </a:p>
        </p:txBody>
      </p:sp>
      <p:sp>
        <p:nvSpPr>
          <p:cNvPr id="153" name="TextBox 152"/>
          <p:cNvSpPr txBox="1"/>
          <p:nvPr/>
        </p:nvSpPr>
        <p:spPr>
          <a:xfrm>
            <a:off x="1252329" y="804604"/>
            <a:ext cx="380232" cy="584775"/>
          </a:xfrm>
          <a:prstGeom prst="rect">
            <a:avLst/>
          </a:prstGeom>
          <a:noFill/>
        </p:spPr>
        <p:txBody>
          <a:bodyPr wrap="none" rtlCol="0">
            <a:spAutoFit/>
          </a:bodyPr>
          <a:lstStyle/>
          <a:p>
            <a:r>
              <a:rPr lang="en-US" sz="3200" dirty="0" smtClean="0">
                <a:latin typeface="Seravek" charset="0"/>
                <a:ea typeface="Seravek" charset="0"/>
                <a:cs typeface="Seravek" charset="0"/>
              </a:rPr>
              <a:t>2</a:t>
            </a:r>
            <a:endParaRPr lang="en-US" sz="3200" dirty="0">
              <a:latin typeface="Seravek" charset="0"/>
              <a:ea typeface="Seravek" charset="0"/>
              <a:cs typeface="Seravek" charset="0"/>
            </a:endParaRPr>
          </a:p>
        </p:txBody>
      </p:sp>
      <p:sp>
        <p:nvSpPr>
          <p:cNvPr id="154" name="TextBox 153"/>
          <p:cNvSpPr txBox="1"/>
          <p:nvPr/>
        </p:nvSpPr>
        <p:spPr>
          <a:xfrm>
            <a:off x="1804900" y="804604"/>
            <a:ext cx="383438" cy="584775"/>
          </a:xfrm>
          <a:prstGeom prst="rect">
            <a:avLst/>
          </a:prstGeom>
          <a:noFill/>
        </p:spPr>
        <p:txBody>
          <a:bodyPr wrap="none" rtlCol="0">
            <a:spAutoFit/>
          </a:bodyPr>
          <a:lstStyle/>
          <a:p>
            <a:r>
              <a:rPr lang="en-US" sz="3200" dirty="0">
                <a:latin typeface="Seravek" charset="0"/>
                <a:ea typeface="Seravek" charset="0"/>
                <a:cs typeface="Seravek" charset="0"/>
              </a:rPr>
              <a:t>3</a:t>
            </a:r>
          </a:p>
        </p:txBody>
      </p:sp>
      <p:sp>
        <p:nvSpPr>
          <p:cNvPr id="155" name="TextBox 154"/>
          <p:cNvSpPr txBox="1"/>
          <p:nvPr/>
        </p:nvSpPr>
        <p:spPr>
          <a:xfrm>
            <a:off x="2360677" y="804604"/>
            <a:ext cx="404278" cy="584775"/>
          </a:xfrm>
          <a:prstGeom prst="rect">
            <a:avLst/>
          </a:prstGeom>
          <a:noFill/>
        </p:spPr>
        <p:txBody>
          <a:bodyPr wrap="none" rtlCol="0">
            <a:spAutoFit/>
          </a:bodyPr>
          <a:lstStyle/>
          <a:p>
            <a:r>
              <a:rPr lang="en-US" sz="3200" dirty="0" smtClean="0">
                <a:latin typeface="Seravek" charset="0"/>
                <a:ea typeface="Seravek" charset="0"/>
                <a:cs typeface="Seravek" charset="0"/>
              </a:rPr>
              <a:t>4</a:t>
            </a:r>
            <a:endParaRPr lang="en-US" sz="3200" dirty="0">
              <a:latin typeface="Seravek" charset="0"/>
              <a:ea typeface="Seravek" charset="0"/>
              <a:cs typeface="Seravek" charset="0"/>
            </a:endParaRPr>
          </a:p>
        </p:txBody>
      </p:sp>
      <p:sp>
        <p:nvSpPr>
          <p:cNvPr id="160" name="TextBox 159"/>
          <p:cNvSpPr txBox="1"/>
          <p:nvPr/>
        </p:nvSpPr>
        <p:spPr>
          <a:xfrm>
            <a:off x="2937294" y="804604"/>
            <a:ext cx="393056" cy="584775"/>
          </a:xfrm>
          <a:prstGeom prst="rect">
            <a:avLst/>
          </a:prstGeom>
          <a:noFill/>
        </p:spPr>
        <p:txBody>
          <a:bodyPr wrap="none" rtlCol="0">
            <a:spAutoFit/>
          </a:bodyPr>
          <a:lstStyle/>
          <a:p>
            <a:r>
              <a:rPr lang="en-US" sz="3200" dirty="0">
                <a:latin typeface="Seravek" charset="0"/>
                <a:ea typeface="Seravek" charset="0"/>
                <a:cs typeface="Seravek" charset="0"/>
              </a:rPr>
              <a:t>5</a:t>
            </a:r>
          </a:p>
        </p:txBody>
      </p:sp>
      <p:cxnSp>
        <p:nvCxnSpPr>
          <p:cNvPr id="12" name="Straight Arrow Connector 11"/>
          <p:cNvCxnSpPr/>
          <p:nvPr/>
        </p:nvCxnSpPr>
        <p:spPr>
          <a:xfrm flipV="1">
            <a:off x="1378688" y="2071568"/>
            <a:ext cx="1774208" cy="2"/>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68902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89" name="Rectangle 388"/>
          <p:cNvSpPr/>
          <p:nvPr/>
        </p:nvSpPr>
        <p:spPr>
          <a:xfrm>
            <a:off x="1254949"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0" name="Rectangle 389"/>
          <p:cNvSpPr/>
          <p:nvPr/>
        </p:nvSpPr>
        <p:spPr>
          <a:xfrm>
            <a:off x="1820877"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1" name="Rectangle 390"/>
          <p:cNvSpPr/>
          <p:nvPr/>
        </p:nvSpPr>
        <p:spPr>
          <a:xfrm>
            <a:off x="2386805"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2" name="Rectangle 391"/>
          <p:cNvSpPr/>
          <p:nvPr/>
        </p:nvSpPr>
        <p:spPr>
          <a:xfrm>
            <a:off x="295273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nvGrpSpPr>
          <p:cNvPr id="15" name="Group 14"/>
          <p:cNvGrpSpPr/>
          <p:nvPr/>
        </p:nvGrpSpPr>
        <p:grpSpPr>
          <a:xfrm>
            <a:off x="62015" y="2998214"/>
            <a:ext cx="3340135" cy="598423"/>
            <a:chOff x="316171" y="3161990"/>
            <a:chExt cx="3340135" cy="598423"/>
          </a:xfrm>
        </p:grpSpPr>
        <mc:AlternateContent xmlns:mc="http://schemas.openxmlformats.org/markup-compatibility/2006" xmlns:a14="http://schemas.microsoft.com/office/drawing/2010/main">
          <mc:Choice Requires="a14">
            <p:sp>
              <p:nvSpPr>
                <p:cNvPr id="393" name="TextBox 39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393" name="TextBox 39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4" name="TextBox 39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394" name="TextBox 39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395" name="TextBox 39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9"/>
                  <a:stretch>
                    <a:fillRect/>
                  </a:stretch>
                </a:blipFill>
              </p:spPr>
              <p:txBody>
                <a:bodyPr/>
                <a:lstStyle/>
                <a:p>
                  <a:r>
                    <a:rPr lang="en-US">
                      <a:noFill/>
                    </a:rPr>
                    <a:t> </a:t>
                  </a:r>
                </a:p>
              </p:txBody>
            </p:sp>
          </mc:Fallback>
        </mc:AlternateContent>
        <p:sp>
          <p:nvSpPr>
            <p:cNvPr id="396" name="Rectangle 39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7" name="Rectangle 39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8" name="Rectangle 39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9" name="Rectangle 39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0" name="Rectangle 39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1" name="Rectangle 40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12" name="Group 411"/>
          <p:cNvGrpSpPr/>
          <p:nvPr/>
        </p:nvGrpSpPr>
        <p:grpSpPr>
          <a:xfrm>
            <a:off x="1197053" y="3623191"/>
            <a:ext cx="3340135" cy="598423"/>
            <a:chOff x="316171" y="3161990"/>
            <a:chExt cx="3340135" cy="598423"/>
          </a:xfrm>
        </p:grpSpPr>
        <mc:AlternateContent xmlns:mc="http://schemas.openxmlformats.org/markup-compatibility/2006" xmlns:a14="http://schemas.microsoft.com/office/drawing/2010/main">
          <mc:Choice Requires="a14">
            <p:sp>
              <p:nvSpPr>
                <p:cNvPr id="413" name="TextBox 41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13" name="TextBox 41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4" name="TextBox 41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14" name="TextBox 41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 name="TextBox 41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15" name="TextBox 41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2"/>
                  <a:stretch>
                    <a:fillRect/>
                  </a:stretch>
                </a:blipFill>
              </p:spPr>
              <p:txBody>
                <a:bodyPr/>
                <a:lstStyle/>
                <a:p>
                  <a:r>
                    <a:rPr lang="en-US">
                      <a:noFill/>
                    </a:rPr>
                    <a:t> </a:t>
                  </a:r>
                </a:p>
              </p:txBody>
            </p:sp>
          </mc:Fallback>
        </mc:AlternateContent>
        <p:sp>
          <p:nvSpPr>
            <p:cNvPr id="416" name="Rectangle 41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7" name="Rectangle 41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8" name="Rectangle 41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9" name="Rectangle 41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0" name="Rectangle 41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1" name="Rectangle 42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32" name="Group 431"/>
          <p:cNvGrpSpPr/>
          <p:nvPr/>
        </p:nvGrpSpPr>
        <p:grpSpPr>
          <a:xfrm>
            <a:off x="2332091" y="4248168"/>
            <a:ext cx="3340135" cy="598423"/>
            <a:chOff x="316171" y="3161990"/>
            <a:chExt cx="3340135" cy="598423"/>
          </a:xfrm>
        </p:grpSpPr>
        <mc:AlternateContent xmlns:mc="http://schemas.openxmlformats.org/markup-compatibility/2006" xmlns:a14="http://schemas.microsoft.com/office/drawing/2010/main">
          <mc:Choice Requires="a14">
            <p:sp>
              <p:nvSpPr>
                <p:cNvPr id="433" name="TextBox 43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33" name="TextBox 43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4" name="TextBox 43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34" name="TextBox 43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5" name="TextBox 43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35" name="TextBox 43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5"/>
                  <a:stretch>
                    <a:fillRect/>
                  </a:stretch>
                </a:blipFill>
              </p:spPr>
              <p:txBody>
                <a:bodyPr/>
                <a:lstStyle/>
                <a:p>
                  <a:r>
                    <a:rPr lang="en-US">
                      <a:noFill/>
                    </a:rPr>
                    <a:t> </a:t>
                  </a:r>
                </a:p>
              </p:txBody>
            </p:sp>
          </mc:Fallback>
        </mc:AlternateContent>
        <p:sp>
          <p:nvSpPr>
            <p:cNvPr id="436" name="Rectangle 43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7" name="Rectangle 43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8" name="Rectangle 43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9" name="Rectangle 43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0" name="Rectangle 43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1" name="Rectangle 44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42" name="Group 441"/>
          <p:cNvGrpSpPr/>
          <p:nvPr/>
        </p:nvGrpSpPr>
        <p:grpSpPr>
          <a:xfrm>
            <a:off x="3467130" y="4873145"/>
            <a:ext cx="3340135" cy="598423"/>
            <a:chOff x="316171" y="3161990"/>
            <a:chExt cx="3340135" cy="598423"/>
          </a:xfrm>
        </p:grpSpPr>
        <mc:AlternateContent xmlns:mc="http://schemas.openxmlformats.org/markup-compatibility/2006" xmlns:a14="http://schemas.microsoft.com/office/drawing/2010/main">
          <mc:Choice Requires="a14">
            <p:sp>
              <p:nvSpPr>
                <p:cNvPr id="443" name="TextBox 44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43" name="TextBox 44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4" name="TextBox 44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44" name="TextBox 44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5" name="TextBox 44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45" name="TextBox 44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8"/>
                  <a:stretch>
                    <a:fillRect/>
                  </a:stretch>
                </a:blipFill>
              </p:spPr>
              <p:txBody>
                <a:bodyPr/>
                <a:lstStyle/>
                <a:p>
                  <a:r>
                    <a:rPr lang="en-US">
                      <a:noFill/>
                    </a:rPr>
                    <a:t> </a:t>
                  </a:r>
                </a:p>
              </p:txBody>
            </p:sp>
          </mc:Fallback>
        </mc:AlternateContent>
        <p:sp>
          <p:nvSpPr>
            <p:cNvPr id="446" name="Rectangle 44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7" name="Rectangle 44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8" name="Rectangle 44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9" name="Rectangle 44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0" name="Rectangle 44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1" name="Rectangle 45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52" name="Group 451"/>
          <p:cNvGrpSpPr/>
          <p:nvPr/>
        </p:nvGrpSpPr>
        <p:grpSpPr>
          <a:xfrm>
            <a:off x="4602169" y="5498122"/>
            <a:ext cx="3340135" cy="598423"/>
            <a:chOff x="316171" y="3161990"/>
            <a:chExt cx="3340135" cy="598423"/>
          </a:xfrm>
        </p:grpSpPr>
        <mc:AlternateContent xmlns:mc="http://schemas.openxmlformats.org/markup-compatibility/2006" xmlns:a14="http://schemas.microsoft.com/office/drawing/2010/main">
          <mc:Choice Requires="a14">
            <p:sp>
              <p:nvSpPr>
                <p:cNvPr id="453" name="TextBox 45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53" name="TextBox 45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4" name="TextBox 45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54" name="TextBox 45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5" name="TextBox 45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55" name="TextBox 45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1"/>
                  <a:stretch>
                    <a:fillRect/>
                  </a:stretch>
                </a:blipFill>
              </p:spPr>
              <p:txBody>
                <a:bodyPr/>
                <a:lstStyle/>
                <a:p>
                  <a:r>
                    <a:rPr lang="en-US">
                      <a:noFill/>
                    </a:rPr>
                    <a:t> </a:t>
                  </a:r>
                </a:p>
              </p:txBody>
            </p:sp>
          </mc:Fallback>
        </mc:AlternateContent>
        <p:sp>
          <p:nvSpPr>
            <p:cNvPr id="456" name="Rectangle 45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7" name="Rectangle 45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8" name="Rectangle 45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9" name="Rectangle 45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0" name="Rectangle 45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1" name="Rectangle 46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62" name="Group 461"/>
          <p:cNvGrpSpPr/>
          <p:nvPr/>
        </p:nvGrpSpPr>
        <p:grpSpPr>
          <a:xfrm>
            <a:off x="5750855" y="6123097"/>
            <a:ext cx="3340135" cy="598423"/>
            <a:chOff x="316171" y="3161990"/>
            <a:chExt cx="3340135" cy="598423"/>
          </a:xfrm>
        </p:grpSpPr>
        <mc:AlternateContent xmlns:mc="http://schemas.openxmlformats.org/markup-compatibility/2006" xmlns:a14="http://schemas.microsoft.com/office/drawing/2010/main">
          <mc:Choice Requires="a14">
            <p:sp>
              <p:nvSpPr>
                <p:cNvPr id="463" name="TextBox 46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63" name="TextBox 46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4" name="TextBox 46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64" name="TextBox 46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5" name="TextBox 46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65" name="TextBox 46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4"/>
                  <a:stretch>
                    <a:fillRect/>
                  </a:stretch>
                </a:blipFill>
              </p:spPr>
              <p:txBody>
                <a:bodyPr/>
                <a:lstStyle/>
                <a:p>
                  <a:r>
                    <a:rPr lang="en-US">
                      <a:noFill/>
                    </a:rPr>
                    <a:t> </a:t>
                  </a:r>
                </a:p>
              </p:txBody>
            </p:sp>
          </mc:Fallback>
        </mc:AlternateContent>
        <p:sp>
          <p:nvSpPr>
            <p:cNvPr id="466" name="Rectangle 46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7" name="Rectangle 46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8" name="Rectangle 46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9" name="Rectangle 46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0" name="Rectangle 46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1" name="Rectangle 47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sp>
        <p:nvSpPr>
          <p:cNvPr id="17" name="Rounded Rectangle 16"/>
          <p:cNvSpPr/>
          <p:nvPr/>
        </p:nvSpPr>
        <p:spPr>
          <a:xfrm>
            <a:off x="3487603" y="3575713"/>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ounded Rectangle 471"/>
          <p:cNvSpPr/>
          <p:nvPr/>
        </p:nvSpPr>
        <p:spPr>
          <a:xfrm>
            <a:off x="2916672" y="289560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ounded Rectangle 472"/>
          <p:cNvSpPr/>
          <p:nvPr/>
        </p:nvSpPr>
        <p:spPr>
          <a:xfrm>
            <a:off x="4076731" y="361893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ounded Rectangle 473"/>
          <p:cNvSpPr/>
          <p:nvPr/>
        </p:nvSpPr>
        <p:spPr>
          <a:xfrm>
            <a:off x="4624916" y="4142095"/>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ounded Rectangle 474"/>
          <p:cNvSpPr/>
          <p:nvPr/>
        </p:nvSpPr>
        <p:spPr>
          <a:xfrm>
            <a:off x="5159453" y="4142095"/>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ounded Rectangle 476"/>
          <p:cNvSpPr/>
          <p:nvPr/>
        </p:nvSpPr>
        <p:spPr>
          <a:xfrm>
            <a:off x="6992565" y="3325529"/>
            <a:ext cx="4983480" cy="2160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ravek" charset="0"/>
                <a:ea typeface="Seravek" charset="0"/>
                <a:cs typeface="Seravek" charset="0"/>
              </a:rPr>
              <a:t>1. Write </a:t>
            </a:r>
            <a:r>
              <a:rPr lang="en-US" sz="3200" dirty="0" err="1">
                <a:latin typeface="Seravek" charset="0"/>
                <a:ea typeface="Seravek" charset="0"/>
                <a:cs typeface="Seravek" charset="0"/>
              </a:rPr>
              <a:t>t</a:t>
            </a:r>
            <a:r>
              <a:rPr lang="en-US" sz="3200" baseline="-25000" dirty="0" err="1">
                <a:latin typeface="Seravek" charset="0"/>
                <a:ea typeface="Seravek" charset="0"/>
                <a:cs typeface="Seravek" charset="0"/>
              </a:rPr>
              <a:t>i</a:t>
            </a:r>
            <a:r>
              <a:rPr lang="en-US" sz="3200" dirty="0">
                <a:latin typeface="Seravek" charset="0"/>
                <a:ea typeface="Seravek" charset="0"/>
                <a:cs typeface="Seravek" charset="0"/>
              </a:rPr>
              <a:t> = 2</a:t>
            </a:r>
            <a:r>
              <a:rPr lang="en-US" sz="3200" dirty="0" smtClean="0">
                <a:latin typeface="Seravek" charset="0"/>
                <a:ea typeface="Seravek" charset="0"/>
                <a:cs typeface="Seravek" charset="0"/>
              </a:rPr>
              <a:t> </a:t>
            </a:r>
            <a:r>
              <a:rPr lang="en-US" sz="3200" dirty="0">
                <a:latin typeface="Seravek" charset="0"/>
                <a:ea typeface="Seravek" charset="0"/>
                <a:cs typeface="Seravek" charset="0"/>
              </a:rPr>
              <a:t>* q</a:t>
            </a:r>
            <a:r>
              <a:rPr lang="en-US" sz="3200" baseline="-25000" dirty="0">
                <a:latin typeface="Seravek" charset="0"/>
                <a:ea typeface="Seravek" charset="0"/>
                <a:cs typeface="Seravek" charset="0"/>
              </a:rPr>
              <a:t>i</a:t>
            </a:r>
            <a:r>
              <a:rPr lang="en-US" sz="3200" dirty="0">
                <a:latin typeface="Seravek" charset="0"/>
                <a:ea typeface="Seravek" charset="0"/>
                <a:cs typeface="Seravek" charset="0"/>
              </a:rPr>
              <a:t> + </a:t>
            </a:r>
            <a:r>
              <a:rPr lang="en-US" sz="3200" dirty="0" err="1" smtClean="0">
                <a:latin typeface="Seravek" charset="0"/>
                <a:ea typeface="Seravek" charset="0"/>
                <a:cs typeface="Seravek" charset="0"/>
              </a:rPr>
              <a:t>r</a:t>
            </a:r>
            <a:r>
              <a:rPr lang="en-US" sz="3200" baseline="-25000" dirty="0" err="1" smtClean="0">
                <a:latin typeface="Seravek" charset="0"/>
                <a:ea typeface="Seravek" charset="0"/>
                <a:cs typeface="Seravek" charset="0"/>
              </a:rPr>
              <a:t>i</a:t>
            </a:r>
            <a:r>
              <a:rPr lang="en-US" sz="3200" baseline="-25000" dirty="0" smtClean="0">
                <a:latin typeface="Seravek" charset="0"/>
                <a:ea typeface="Seravek" charset="0"/>
                <a:cs typeface="Seravek" charset="0"/>
              </a:rPr>
              <a:t>.</a:t>
            </a:r>
            <a:endParaRPr lang="en-US" sz="3200" baseline="-25000" dirty="0">
              <a:latin typeface="Seravek" charset="0"/>
              <a:ea typeface="Seravek" charset="0"/>
              <a:cs typeface="Seravek" charset="0"/>
            </a:endParaRPr>
          </a:p>
          <a:p>
            <a:pPr algn="ctr"/>
            <a:r>
              <a:rPr lang="en-US" sz="3200" dirty="0">
                <a:latin typeface="Seravek" charset="0"/>
                <a:ea typeface="Seravek" charset="0"/>
                <a:cs typeface="Seravek" charset="0"/>
              </a:rPr>
              <a:t>2. </a:t>
            </a:r>
            <a:r>
              <a:rPr lang="en-US" sz="3200" dirty="0" smtClean="0">
                <a:latin typeface="Seravek" charset="0"/>
                <a:ea typeface="Seravek" charset="0"/>
                <a:cs typeface="Seravek" charset="0"/>
              </a:rPr>
              <a:t>Group </a:t>
            </a:r>
            <a:r>
              <a:rPr lang="en-US" sz="3200" dirty="0">
                <a:latin typeface="Seravek" charset="0"/>
                <a:ea typeface="Seravek" charset="0"/>
                <a:cs typeface="Seravek" charset="0"/>
              </a:rPr>
              <a:t>all t with same </a:t>
            </a:r>
            <a:r>
              <a:rPr lang="en-US" sz="3200" dirty="0" smtClean="0">
                <a:latin typeface="Seravek" charset="0"/>
                <a:ea typeface="Seravek" charset="0"/>
                <a:cs typeface="Seravek" charset="0"/>
              </a:rPr>
              <a:t>r.</a:t>
            </a:r>
          </a:p>
          <a:p>
            <a:pPr algn="ctr"/>
            <a:r>
              <a:rPr lang="en-US" sz="3200" dirty="0" smtClean="0">
                <a:latin typeface="Seravek" charset="0"/>
                <a:ea typeface="Seravek" charset="0"/>
                <a:cs typeface="Seravek" charset="0"/>
              </a:rPr>
              <a:t>3. Enforce constraints</a:t>
            </a:r>
          </a:p>
          <a:p>
            <a:pPr algn="ctr"/>
            <a:r>
              <a:rPr lang="en-US" sz="3200" dirty="0" smtClean="0">
                <a:latin typeface="Seravek" charset="0"/>
                <a:ea typeface="Seravek" charset="0"/>
                <a:cs typeface="Seravek" charset="0"/>
              </a:rPr>
              <a:t>for each group.</a:t>
            </a:r>
            <a:endParaRPr lang="en-US" sz="3200" dirty="0">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78" name="TextBox 477"/>
              <p:cNvSpPr txBox="1"/>
              <p:nvPr/>
            </p:nvSpPr>
            <p:spPr>
              <a:xfrm>
                <a:off x="2859997" y="131438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78" name="TextBox 477"/>
              <p:cNvSpPr txBox="1">
                <a:spLocks noRot="1" noChangeAspect="1" noMove="1" noResize="1" noEditPoints="1" noAdjustHandles="1" noChangeArrowheads="1" noChangeShapeType="1" noTextEdit="1"/>
              </p:cNvSpPr>
              <p:nvPr/>
            </p:nvSpPr>
            <p:spPr>
              <a:xfrm>
                <a:off x="2859997" y="1314380"/>
                <a:ext cx="548640" cy="584775"/>
              </a:xfrm>
              <a:prstGeom prst="rect">
                <a:avLst/>
              </a:prstGeom>
              <a:blipFill rotWithShape="0">
                <a:blip r:embed="rId25"/>
                <a:stretch>
                  <a:fillRect/>
                </a:stretch>
              </a:blipFill>
            </p:spPr>
            <p:txBody>
              <a:bodyPr/>
              <a:lstStyle/>
              <a:p>
                <a:r>
                  <a:rPr lang="en-US">
                    <a:noFill/>
                  </a:rPr>
                  <a:t> </a:t>
                </a:r>
              </a:p>
            </p:txBody>
          </p:sp>
        </mc:Fallback>
      </mc:AlternateContent>
      <p:sp>
        <p:nvSpPr>
          <p:cNvPr id="479" name="Oval 478"/>
          <p:cNvSpPr/>
          <p:nvPr/>
        </p:nvSpPr>
        <p:spPr>
          <a:xfrm>
            <a:off x="351318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0" name="Oval 479"/>
          <p:cNvSpPr/>
          <p:nvPr/>
        </p:nvSpPr>
        <p:spPr>
          <a:xfrm>
            <a:off x="3868060"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1" name="Oval 480"/>
          <p:cNvSpPr/>
          <p:nvPr/>
        </p:nvSpPr>
        <p:spPr>
          <a:xfrm>
            <a:off x="422293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82" name="TextBox 481"/>
              <p:cNvSpPr txBox="1"/>
              <p:nvPr/>
            </p:nvSpPr>
            <p:spPr>
              <a:xfrm>
                <a:off x="68502" y="1314379"/>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82" name="TextBox 481"/>
              <p:cNvSpPr txBox="1">
                <a:spLocks noRot="1" noChangeAspect="1" noMove="1" noResize="1" noEditPoints="1" noAdjustHandles="1" noChangeArrowheads="1" noChangeShapeType="1" noTextEdit="1"/>
              </p:cNvSpPr>
              <p:nvPr/>
            </p:nvSpPr>
            <p:spPr>
              <a:xfrm>
                <a:off x="68502" y="1314379"/>
                <a:ext cx="548640" cy="584775"/>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3" name="TextBox 482"/>
              <p:cNvSpPr txBox="1"/>
              <p:nvPr/>
            </p:nvSpPr>
            <p:spPr>
              <a:xfrm>
                <a:off x="1177647" y="1328027"/>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83" name="TextBox 482"/>
              <p:cNvSpPr txBox="1">
                <a:spLocks noRot="1" noChangeAspect="1" noMove="1" noResize="1" noEditPoints="1" noAdjustHandles="1" noChangeArrowheads="1" noChangeShapeType="1" noTextEdit="1"/>
              </p:cNvSpPr>
              <p:nvPr/>
            </p:nvSpPr>
            <p:spPr>
              <a:xfrm>
                <a:off x="1177647" y="1328027"/>
                <a:ext cx="548640" cy="584775"/>
              </a:xfrm>
              <a:prstGeom prst="rect">
                <a:avLst/>
              </a:prstGeom>
              <a:blipFill rotWithShape="0">
                <a:blip r:embed="rId27"/>
                <a:stretch>
                  <a:fillRect/>
                </a:stretch>
              </a:blipFill>
            </p:spPr>
            <p:txBody>
              <a:bodyPr/>
              <a:lstStyle/>
              <a:p>
                <a:r>
                  <a:rPr lang="en-US">
                    <a:noFill/>
                  </a:rPr>
                  <a:t> </a:t>
                </a:r>
              </a:p>
            </p:txBody>
          </p:sp>
        </mc:Fallback>
      </mc:AlternateContent>
      <p:sp>
        <p:nvSpPr>
          <p:cNvPr id="494" name="TextBox 493"/>
          <p:cNvSpPr txBox="1"/>
          <p:nvPr/>
        </p:nvSpPr>
        <p:spPr>
          <a:xfrm>
            <a:off x="-1996440" y="-30022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936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12"/>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nodeType="afterEffect">
                                  <p:stCondLst>
                                    <p:cond delay="200"/>
                                  </p:stCondLst>
                                  <p:childTnLst>
                                    <p:set>
                                      <p:cBhvr>
                                        <p:cTn id="63" dur="1" fill="hold">
                                          <p:stCondLst>
                                            <p:cond delay="0"/>
                                          </p:stCondLst>
                                        </p:cTn>
                                        <p:tgtEl>
                                          <p:spTgt spid="432"/>
                                        </p:tgtEl>
                                        <p:attrNameLst>
                                          <p:attrName>style.visibility</p:attrName>
                                        </p:attrNameLst>
                                      </p:cBhvr>
                                      <p:to>
                                        <p:strVal val="visible"/>
                                      </p:to>
                                    </p:set>
                                  </p:childTnLst>
                                </p:cTn>
                              </p:par>
                            </p:childTnLst>
                          </p:cTn>
                        </p:par>
                        <p:par>
                          <p:cTn id="64" fill="hold">
                            <p:stCondLst>
                              <p:cond delay="200"/>
                            </p:stCondLst>
                            <p:childTnLst>
                              <p:par>
                                <p:cTn id="65" presetID="1" presetClass="entr" presetSubtype="0" fill="hold" nodeType="afterEffect">
                                  <p:stCondLst>
                                    <p:cond delay="200"/>
                                  </p:stCondLst>
                                  <p:childTnLst>
                                    <p:set>
                                      <p:cBhvr>
                                        <p:cTn id="66" dur="1" fill="hold">
                                          <p:stCondLst>
                                            <p:cond delay="0"/>
                                          </p:stCondLst>
                                        </p:cTn>
                                        <p:tgtEl>
                                          <p:spTgt spid="442"/>
                                        </p:tgtEl>
                                        <p:attrNameLst>
                                          <p:attrName>style.visibility</p:attrName>
                                        </p:attrNameLst>
                                      </p:cBhvr>
                                      <p:to>
                                        <p:strVal val="visible"/>
                                      </p:to>
                                    </p:set>
                                  </p:childTnLst>
                                </p:cTn>
                              </p:par>
                            </p:childTnLst>
                          </p:cTn>
                        </p:par>
                        <p:par>
                          <p:cTn id="67" fill="hold">
                            <p:stCondLst>
                              <p:cond delay="400"/>
                            </p:stCondLst>
                            <p:childTnLst>
                              <p:par>
                                <p:cTn id="68" presetID="1" presetClass="entr" presetSubtype="0" fill="hold" nodeType="afterEffect">
                                  <p:stCondLst>
                                    <p:cond delay="200"/>
                                  </p:stCondLst>
                                  <p:childTnLst>
                                    <p:set>
                                      <p:cBhvr>
                                        <p:cTn id="69" dur="1" fill="hold">
                                          <p:stCondLst>
                                            <p:cond delay="0"/>
                                          </p:stCondLst>
                                        </p:cTn>
                                        <p:tgtEl>
                                          <p:spTgt spid="452"/>
                                        </p:tgtEl>
                                        <p:attrNameLst>
                                          <p:attrName>style.visibility</p:attrName>
                                        </p:attrNameLst>
                                      </p:cBhvr>
                                      <p:to>
                                        <p:strVal val="visible"/>
                                      </p:to>
                                    </p:set>
                                  </p:childTnLst>
                                </p:cTn>
                              </p:par>
                            </p:childTnLst>
                          </p:cTn>
                        </p:par>
                        <p:par>
                          <p:cTn id="70" fill="hold">
                            <p:stCondLst>
                              <p:cond delay="600"/>
                            </p:stCondLst>
                            <p:childTnLst>
                              <p:par>
                                <p:cTn id="71" presetID="1" presetClass="entr" presetSubtype="0" fill="hold" nodeType="afterEffect">
                                  <p:stCondLst>
                                    <p:cond delay="200"/>
                                  </p:stCondLst>
                                  <p:childTnLst>
                                    <p:set>
                                      <p:cBhvr>
                                        <p:cTn id="72" dur="1" fill="hold">
                                          <p:stCondLst>
                                            <p:cond delay="0"/>
                                          </p:stCondLst>
                                        </p:cTn>
                                        <p:tgtEl>
                                          <p:spTgt spid="46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7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7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77">
                                            <p:bg/>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77">
                                            <p:txEl>
                                              <p:pRg st="1" end="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7">
                                            <p:txEl>
                                              <p:pRg st="2" end="2"/>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141" grpId="0" animBg="1"/>
      <p:bldP spid="151" grpId="0"/>
      <p:bldP spid="152" grpId="0"/>
      <p:bldP spid="153" grpId="0"/>
      <p:bldP spid="154" grpId="0"/>
      <p:bldP spid="155" grpId="0"/>
      <p:bldP spid="160" grpId="0"/>
      <p:bldP spid="388" grpId="0" animBg="1"/>
      <p:bldP spid="389" grpId="0" animBg="1"/>
      <p:bldP spid="390" grpId="0" animBg="1"/>
      <p:bldP spid="391" grpId="0" animBg="1"/>
      <p:bldP spid="392" grpId="0" animBg="1"/>
      <p:bldP spid="17" grpId="0" animBg="1"/>
      <p:bldP spid="472" grpId="0" animBg="1"/>
      <p:bldP spid="473" grpId="0" animBg="1"/>
      <p:bldP spid="474" grpId="0" animBg="1"/>
      <p:bldP spid="475" grpId="0" animBg="1"/>
      <p:bldP spid="477" grpId="0" uiExpand="1" build="allAtOnce" animBg="1"/>
      <p:bldP spid="478" grpId="0"/>
      <p:bldP spid="479" grpId="0" animBg="1"/>
      <p:bldP spid="480" grpId="0" animBg="1"/>
      <p:bldP spid="481" grpId="0" animBg="1"/>
      <p:bldP spid="482" grpId="0"/>
      <p:bldP spid="48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6839331"/>
              </p:ext>
            </p:extLst>
          </p:nvPr>
        </p:nvGraphicFramePr>
        <p:xfrm>
          <a:off x="1606731" y="1557507"/>
          <a:ext cx="8765550" cy="2309200"/>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567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81146460"/>
              </p:ext>
            </p:extLst>
          </p:nvPr>
        </p:nvGraphicFramePr>
        <p:xfrm>
          <a:off x="1606731" y="1557507"/>
          <a:ext cx="8765550" cy="2309200"/>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 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1877545"/>
              </p:ext>
            </p:extLst>
          </p:nvPr>
        </p:nvGraphicFramePr>
        <p:xfrm>
          <a:off x="1606731" y="1557507"/>
          <a:ext cx="8765550" cy="2309200"/>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75170851"/>
              </p:ext>
            </p:extLst>
          </p:nvPr>
        </p:nvGraphicFramePr>
        <p:xfrm>
          <a:off x="1606731" y="1557507"/>
          <a:ext cx="8765550" cy="2309200"/>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10017486" cy="1569660"/>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real programs.</a:t>
            </a:r>
          </a:p>
          <a:p>
            <a:endParaRPr lang="en-US" sz="3200" dirty="0">
              <a:latin typeface="Seravek" charset="0"/>
              <a:ea typeface="Seravek" charset="0"/>
              <a:cs typeface="Seravek" charset="0"/>
            </a:endParaRPr>
          </a:p>
          <a:p>
            <a:r>
              <a:rPr lang="en-US" sz="3200" dirty="0" smtClean="0">
                <a:latin typeface="Seravek" charset="0"/>
                <a:ea typeface="Seravek" charset="0"/>
                <a:cs typeface="Seravek" charset="0"/>
              </a:rPr>
              <a:t>On 100 random programs, mean gain of 10% (max 30%)</a:t>
            </a:r>
            <a:endParaRPr lang="en-US" sz="3200" dirty="0">
              <a:latin typeface="Seravek" charset="0"/>
              <a:ea typeface="Seravek" charset="0"/>
              <a:cs typeface="Seravek" charset="0"/>
            </a:endParaRPr>
          </a:p>
        </p:txBody>
      </p:sp>
    </p:spTree>
    <p:extLst>
      <p:ext uri="{BB962C8B-B14F-4D97-AF65-F5344CB8AC3E}">
        <p14:creationId xmlns:p14="http://schemas.microsoft.com/office/powerpoint/2010/main" val="933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7076353"/>
              </p:ext>
            </p:extLst>
          </p:nvPr>
        </p:nvGraphicFramePr>
        <p:xfrm>
          <a:off x="-150707" y="106849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99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endParaRPr lang="en-US" sz="3200" dirty="0" smtClean="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extLst>
      <p:ext uri="{BB962C8B-B14F-4D97-AF65-F5344CB8AC3E}">
        <p14:creationId xmlns:p14="http://schemas.microsoft.com/office/powerpoint/2010/main" val="18390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a:t>
            </a:r>
            <a:r>
              <a:rPr lang="en-US" dirty="0"/>
              <a:t>f</a:t>
            </a:r>
            <a:r>
              <a:rPr lang="en-US" dirty="0" smtClean="0"/>
              <a:t>easibility</a:t>
            </a:r>
            <a:endParaRPr lang="en-US" dirty="0"/>
          </a:p>
        </p:txBody>
      </p:sp>
      <p:sp>
        <p:nvSpPr>
          <p:cNvPr id="3" name="Content Placeholder 2"/>
          <p:cNvSpPr>
            <a:spLocks noGrp="1"/>
          </p:cNvSpPr>
          <p:nvPr>
            <p:ph idx="1"/>
          </p:nvPr>
        </p:nvSpPr>
        <p:spPr/>
        <p:txBody>
          <a:bodyPr/>
          <a:lstStyle/>
          <a:p>
            <a:r>
              <a:rPr lang="en-US" dirty="0" err="1" smtClean="0"/>
              <a:t>dRMT</a:t>
            </a:r>
            <a:r>
              <a:rPr lang="en-US" dirty="0" smtClean="0"/>
              <a:t> processor</a:t>
            </a:r>
          </a:p>
          <a:p>
            <a:pPr lvl="1"/>
            <a:r>
              <a:rPr lang="en-US" dirty="0" smtClean="0"/>
              <a:t>Match unit and action unit are similar to an RMT stage.</a:t>
            </a:r>
          </a:p>
          <a:p>
            <a:pPr lvl="1"/>
            <a:r>
              <a:rPr lang="en-US" dirty="0" err="1" smtClean="0"/>
              <a:t>dRMT</a:t>
            </a:r>
            <a:r>
              <a:rPr lang="en-US" dirty="0" smtClean="0"/>
              <a:t> processor executes and stores entire program; an RMT stage only executes and stores a fragment.</a:t>
            </a:r>
          </a:p>
          <a:p>
            <a:pPr lvl="1"/>
            <a:r>
              <a:rPr lang="en-US" dirty="0" smtClean="0"/>
              <a:t>Must optimize a </a:t>
            </a:r>
            <a:r>
              <a:rPr lang="en-US" dirty="0" err="1" smtClean="0"/>
              <a:t>dRMT</a:t>
            </a:r>
            <a:r>
              <a:rPr lang="en-US" dirty="0" smtClean="0"/>
              <a:t> processor to be area competitive with RMT.</a:t>
            </a:r>
          </a:p>
          <a:p>
            <a:r>
              <a:rPr lang="en-US" dirty="0" err="1" smtClean="0"/>
              <a:t>dRMT</a:t>
            </a:r>
            <a:r>
              <a:rPr lang="en-US" dirty="0" smtClean="0"/>
              <a:t> crossbar</a:t>
            </a:r>
          </a:p>
          <a:p>
            <a:pPr lvl="1"/>
            <a:r>
              <a:rPr lang="en-US" dirty="0" smtClean="0"/>
              <a:t>Wiring complexity goes up </a:t>
            </a:r>
            <a:r>
              <a:rPr lang="en-US" dirty="0" err="1" smtClean="0"/>
              <a:t>quadratically</a:t>
            </a:r>
            <a:r>
              <a:rPr lang="en-US" dirty="0"/>
              <a:t>.</a:t>
            </a:r>
            <a:endParaRPr lang="en-US" dirty="0" smtClean="0"/>
          </a:p>
          <a:p>
            <a:pPr lvl="1"/>
            <a:r>
              <a:rPr lang="en-US" dirty="0" smtClean="0"/>
              <a:t>New design, manual place-and-route scales crossbar to 32 processors</a:t>
            </a:r>
          </a:p>
          <a:p>
            <a:pPr lvl="1"/>
            <a:r>
              <a:rPr lang="en-US" dirty="0" smtClean="0"/>
              <a:t>Crossbar is </a:t>
            </a:r>
            <a:r>
              <a:rPr lang="en-US" dirty="0" err="1" smtClean="0"/>
              <a:t>dRMT’s</a:t>
            </a:r>
            <a:r>
              <a:rPr lang="en-US" dirty="0" smtClean="0"/>
              <a:t> limiting factor. Seems hard to scale beyond 32, but it is unlikely we’ll need more.</a:t>
            </a:r>
          </a:p>
          <a:p>
            <a:pPr lvl="1"/>
            <a:endParaRPr lang="en-US" dirty="0" smtClean="0"/>
          </a:p>
          <a:p>
            <a:pPr lvl="1"/>
            <a:endParaRPr lang="en-US" dirty="0" smtClean="0"/>
          </a:p>
        </p:txBody>
      </p:sp>
    </p:spTree>
    <p:extLst>
      <p:ext uri="{BB962C8B-B14F-4D97-AF65-F5344CB8AC3E}">
        <p14:creationId xmlns:p14="http://schemas.microsoft.com/office/powerpoint/2010/main" val="8505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chip areas of RMT and </a:t>
            </a:r>
            <a:r>
              <a:rPr lang="en-US" dirty="0" err="1" smtClean="0"/>
              <a:t>dRMT</a:t>
            </a:r>
            <a:endParaRPr lang="en-US" dirty="0"/>
          </a:p>
        </p:txBody>
      </p:sp>
      <p:sp>
        <p:nvSpPr>
          <p:cNvPr id="9" name="Rectangle 8"/>
          <p:cNvSpPr/>
          <p:nvPr/>
        </p:nvSpPr>
        <p:spPr>
          <a:xfrm>
            <a:off x="1804279" y="567605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solidFill>
                  <a:schemeClr val="tx1"/>
                </a:solidFill>
                <a:latin typeface="Seravek" charset="0"/>
                <a:ea typeface="Seravek" charset="0"/>
                <a:cs typeface="Seravek" charset="0"/>
              </a:rPr>
              <a:t>dRMT</a:t>
            </a:r>
            <a:r>
              <a:rPr lang="en-US" sz="3200" dirty="0" smtClean="0">
                <a:solidFill>
                  <a:schemeClr val="tx1"/>
                </a:solidFill>
                <a:latin typeface="Seravek" charset="0"/>
                <a:ea typeface="Seravek" charset="0"/>
                <a:cs typeface="Seravek" charset="0"/>
              </a:rPr>
              <a:t> incurs a few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additional area.</a:t>
            </a:r>
          </a:p>
          <a:p>
            <a:pPr algn="ctr"/>
            <a:r>
              <a:rPr lang="en-US" sz="3200" dirty="0" smtClean="0">
                <a:solidFill>
                  <a:schemeClr val="tx1"/>
                </a:solidFill>
                <a:latin typeface="Seravek" charset="0"/>
                <a:ea typeface="Seravek" charset="0"/>
                <a:cs typeface="Seravek" charset="0"/>
              </a:rPr>
              <a:t>Modest in comparison to a 300-700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chip.</a:t>
            </a:r>
            <a:endParaRPr lang="en-US" sz="3200" baseline="30000" dirty="0">
              <a:solidFill>
                <a:schemeClr val="tx1"/>
              </a:solidFill>
              <a:latin typeface="Seravek" charset="0"/>
              <a:ea typeface="Seravek" charset="0"/>
              <a:cs typeface="Seravek" charset="0"/>
            </a:endParaRPr>
          </a:p>
        </p:txBody>
      </p:sp>
      <p:graphicFrame>
        <p:nvGraphicFramePr>
          <p:cNvPr id="6" name="Chart 5"/>
          <p:cNvGraphicFramePr>
            <a:graphicFrameLocks/>
          </p:cNvGraphicFramePr>
          <p:nvPr>
            <p:extLst>
              <p:ext uri="{D42A27DB-BD31-4B8C-83A1-F6EECF244321}">
                <p14:modId xmlns:p14="http://schemas.microsoft.com/office/powerpoint/2010/main" val="436466460"/>
              </p:ext>
            </p:extLst>
          </p:nvPr>
        </p:nvGraphicFramePr>
        <p:xfrm>
          <a:off x="777240" y="777240"/>
          <a:ext cx="10652760" cy="49015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6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Disaggregation improves flexibility</a:t>
            </a:r>
          </a:p>
          <a:p>
            <a:pPr lvl="1">
              <a:buFont typeface="Wingdings" charset="2"/>
              <a:buChar char="Ø"/>
            </a:pPr>
            <a:r>
              <a:rPr lang="en-US" dirty="0" smtClean="0"/>
              <a:t>Improves hardware utilization</a:t>
            </a:r>
          </a:p>
          <a:p>
            <a:pPr lvl="1">
              <a:buFont typeface="Wingdings" charset="2"/>
              <a:buChar char="Ø"/>
            </a:pPr>
            <a:r>
              <a:rPr lang="en-US" dirty="0" smtClean="0"/>
              <a:t>More complex programs on the same hardware</a:t>
            </a:r>
          </a:p>
          <a:p>
            <a:pPr lvl="1">
              <a:buFont typeface="Wingdings" charset="2"/>
              <a:buChar char="Ø"/>
            </a:pPr>
            <a:r>
              <a:rPr lang="en-US" dirty="0" smtClean="0"/>
              <a:t>Less hardware for the same program</a:t>
            </a:r>
          </a:p>
          <a:p>
            <a:endParaRPr lang="en-US" dirty="0" smtClean="0"/>
          </a:p>
          <a:p>
            <a:endParaRPr lang="en-US" dirty="0" smtClean="0"/>
          </a:p>
          <a:p>
            <a:r>
              <a:rPr lang="en-US" dirty="0" smtClean="0"/>
              <a:t>Ongoing: Silicon implementation of </a:t>
            </a:r>
            <a:r>
              <a:rPr lang="en-US" dirty="0" err="1" smtClean="0"/>
              <a:t>dRMT</a:t>
            </a:r>
            <a:r>
              <a:rPr lang="en-US" dirty="0" smtClean="0"/>
              <a:t> in programmable NIC</a:t>
            </a:r>
          </a:p>
          <a:p>
            <a:endParaRPr lang="en-US" dirty="0" smtClean="0"/>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3"/>
          <a:stretch>
            <a:fillRect/>
          </a:stretch>
        </p:blipFill>
        <p:spPr>
          <a:xfrm>
            <a:off x="6912499" y="805217"/>
            <a:ext cx="4938305" cy="2488749"/>
          </a:xfrm>
          <a:prstGeom prst="rect">
            <a:avLst/>
          </a:prstGeom>
        </p:spPr>
      </p:pic>
    </p:spTree>
    <p:extLst>
      <p:ext uri="{BB962C8B-B14F-4D97-AF65-F5344CB8AC3E}">
        <p14:creationId xmlns:p14="http://schemas.microsoft.com/office/powerpoint/2010/main" val="6208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33</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ILP circle intuition</a:t>
            </a:r>
            <a:endParaRPr lang="en-US" dirty="0"/>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6588907" y="2094290"/>
            <a:ext cx="1563624" cy="1566959"/>
            <a:chOff x="9718762" y="4767944"/>
            <a:chExt cx="1463042" cy="1463041"/>
          </a:xfrm>
        </p:grpSpPr>
        <p:sp>
          <p:nvSpPr>
            <p:cNvPr id="5" name="Oval 4"/>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6" name="Straight Connector 5"/>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TextBox 6"/>
              <p:cNvSpPr txBox="1"/>
              <p:nvPr/>
            </p:nvSpPr>
            <p:spPr>
              <a:xfrm>
                <a:off x="7383337" y="23688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0</m:t>
                          </m:r>
                        </m:sub>
                      </m:sSub>
                    </m:oMath>
                  </m:oMathPara>
                </a14:m>
                <a:endParaRPr lang="en-US" sz="2800" dirty="0">
                  <a:latin typeface="Seravek" charset="0"/>
                  <a:ea typeface="Seravek" charset="0"/>
                  <a:cs typeface="Serave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383337" y="2368806"/>
                <a:ext cx="548640" cy="52322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386130" y="295702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1</m:t>
                          </m:r>
                        </m:sub>
                      </m:sSub>
                    </m:oMath>
                  </m:oMathPara>
                </a14:m>
                <a:endParaRPr lang="en-US" sz="2800" dirty="0">
                  <a:latin typeface="Seravek" charset="0"/>
                  <a:ea typeface="Seravek" charset="0"/>
                  <a:cs typeface="Seravek"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386130" y="2957025"/>
                <a:ext cx="548640"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731430" y="2574304"/>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2</m:t>
                          </m:r>
                        </m:sub>
                      </m:sSub>
                    </m:oMath>
                  </m:oMathPara>
                </a14:m>
                <a:endParaRPr lang="en-US" sz="2800" dirty="0">
                  <a:latin typeface="Seravek" charset="0"/>
                  <a:ea typeface="Seravek" charset="0"/>
                  <a:cs typeface="Serave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731430" y="2574304"/>
                <a:ext cx="548640" cy="523220"/>
              </a:xfrm>
              <a:prstGeom prst="rect">
                <a:avLst/>
              </a:prstGeom>
              <a:blipFill rotWithShape="0">
                <a:blip r:embed="rId4"/>
                <a:stretch>
                  <a:fillRect/>
                </a:stretch>
              </a:blipFill>
            </p:spPr>
            <p:txBody>
              <a:bodyPr/>
              <a:lstStyle/>
              <a:p>
                <a:r>
                  <a:rPr lang="en-US">
                    <a:noFill/>
                  </a:rPr>
                  <a:t> </a:t>
                </a:r>
              </a:p>
            </p:txBody>
          </p:sp>
        </mc:Fallback>
      </mc:AlternateContent>
      <p:sp>
        <p:nvSpPr>
          <p:cNvPr id="10" name="Freeform 9"/>
          <p:cNvSpPr/>
          <p:nvPr/>
        </p:nvSpPr>
        <p:spPr>
          <a:xfrm>
            <a:off x="7352900" y="2885853"/>
            <a:ext cx="1057873" cy="1195260"/>
          </a:xfrm>
          <a:custGeom>
            <a:avLst/>
            <a:gdLst>
              <a:gd name="connsiteX0" fmla="*/ 968991 w 1031840"/>
              <a:gd name="connsiteY0" fmla="*/ 0 h 1201003"/>
              <a:gd name="connsiteX1" fmla="*/ 928048 w 1031840"/>
              <a:gd name="connsiteY1" fmla="*/ 723332 h 1201003"/>
              <a:gd name="connsiteX2" fmla="*/ 0 w 1031840"/>
              <a:gd name="connsiteY2" fmla="*/ 1201003 h 1201003"/>
            </a:gdLst>
            <a:ahLst/>
            <a:cxnLst>
              <a:cxn ang="0">
                <a:pos x="connsiteX0" y="connsiteY0"/>
              </a:cxn>
              <a:cxn ang="0">
                <a:pos x="connsiteX1" y="connsiteY1"/>
              </a:cxn>
              <a:cxn ang="0">
                <a:pos x="connsiteX2" y="connsiteY2"/>
              </a:cxn>
            </a:cxnLst>
            <a:rect l="l" t="t" r="r" b="b"/>
            <a:pathLst>
              <a:path w="1031840" h="1201003">
                <a:moveTo>
                  <a:pt x="968991" y="0"/>
                </a:moveTo>
                <a:cubicBezTo>
                  <a:pt x="1029268" y="261582"/>
                  <a:pt x="1089546" y="523165"/>
                  <a:pt x="928048" y="723332"/>
                </a:cubicBezTo>
                <a:cubicBezTo>
                  <a:pt x="766550" y="923499"/>
                  <a:pt x="0" y="1201003"/>
                  <a:pt x="0" y="1201003"/>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137034" y="1698642"/>
            <a:ext cx="1330154" cy="2357669"/>
          </a:xfrm>
          <a:custGeom>
            <a:avLst/>
            <a:gdLst>
              <a:gd name="connsiteX0" fmla="*/ 1245187 w 1245187"/>
              <a:gd name="connsiteY0" fmla="*/ 2352101 h 2354079"/>
              <a:gd name="connsiteX1" fmla="*/ 336295 w 1245187"/>
              <a:gd name="connsiteY1" fmla="*/ 2197865 h 2354079"/>
              <a:gd name="connsiteX2" fmla="*/ 281 w 1245187"/>
              <a:gd name="connsiteY2" fmla="*/ 1360583 h 2354079"/>
              <a:gd name="connsiteX3" fmla="*/ 297736 w 1245187"/>
              <a:gd name="connsiteY3" fmla="*/ 358048 h 2354079"/>
              <a:gd name="connsiteX4" fmla="*/ 1201119 w 1245187"/>
              <a:gd name="connsiteY4" fmla="*/ 0 h 23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187" h="2354079">
                <a:moveTo>
                  <a:pt x="1245187" y="2352101"/>
                </a:moveTo>
                <a:cubicBezTo>
                  <a:pt x="894483" y="2357609"/>
                  <a:pt x="543779" y="2363118"/>
                  <a:pt x="336295" y="2197865"/>
                </a:cubicBezTo>
                <a:cubicBezTo>
                  <a:pt x="128811" y="2032612"/>
                  <a:pt x="6707" y="1667219"/>
                  <a:pt x="281" y="1360583"/>
                </a:cubicBezTo>
                <a:cubicBezTo>
                  <a:pt x="-6145" y="1053947"/>
                  <a:pt x="97596" y="584812"/>
                  <a:pt x="297736" y="358048"/>
                </a:cubicBezTo>
                <a:cubicBezTo>
                  <a:pt x="497876" y="131284"/>
                  <a:pt x="1201119" y="0"/>
                  <a:pt x="120111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321628" y="1722342"/>
            <a:ext cx="1211856" cy="1156769"/>
          </a:xfrm>
          <a:custGeom>
            <a:avLst/>
            <a:gdLst>
              <a:gd name="connsiteX0" fmla="*/ 0 w 1145755"/>
              <a:gd name="connsiteY0" fmla="*/ 12004 h 1174284"/>
              <a:gd name="connsiteX1" fmla="*/ 567369 w 1145755"/>
              <a:gd name="connsiteY1" fmla="*/ 166240 h 1174284"/>
              <a:gd name="connsiteX2" fmla="*/ 1145755 w 1145755"/>
              <a:gd name="connsiteY2" fmla="*/ 1174284 h 1174284"/>
              <a:gd name="connsiteX0" fmla="*/ 0 w 1145755"/>
              <a:gd name="connsiteY0" fmla="*/ 2144 h 1164424"/>
              <a:gd name="connsiteX1" fmla="*/ 673950 w 1145755"/>
              <a:gd name="connsiteY1" fmla="*/ 294207 h 1164424"/>
              <a:gd name="connsiteX2" fmla="*/ 1145755 w 1145755"/>
              <a:gd name="connsiteY2" fmla="*/ 1164424 h 1164424"/>
            </a:gdLst>
            <a:ahLst/>
            <a:cxnLst>
              <a:cxn ang="0">
                <a:pos x="connsiteX0" y="connsiteY0"/>
              </a:cxn>
              <a:cxn ang="0">
                <a:pos x="connsiteX1" y="connsiteY1"/>
              </a:cxn>
              <a:cxn ang="0">
                <a:pos x="connsiteX2" y="connsiteY2"/>
              </a:cxn>
            </a:cxnLst>
            <a:rect l="l" t="t" r="r" b="b"/>
            <a:pathLst>
              <a:path w="1145755" h="1164424">
                <a:moveTo>
                  <a:pt x="0" y="2144"/>
                </a:moveTo>
                <a:cubicBezTo>
                  <a:pt x="188205" y="-17595"/>
                  <a:pt x="482991" y="100494"/>
                  <a:pt x="673950" y="294207"/>
                </a:cubicBezTo>
                <a:cubicBezTo>
                  <a:pt x="864909" y="487920"/>
                  <a:pt x="1145755" y="1164424"/>
                  <a:pt x="1145755" y="1164424"/>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7383162" y="2879113"/>
            <a:ext cx="1321964" cy="1434219"/>
          </a:xfrm>
          <a:custGeom>
            <a:avLst/>
            <a:gdLst>
              <a:gd name="connsiteX0" fmla="*/ 1140246 w 1311887"/>
              <a:gd name="connsiteY0" fmla="*/ 0 h 1448718"/>
              <a:gd name="connsiteX1" fmla="*/ 1217364 w 1311887"/>
              <a:gd name="connsiteY1" fmla="*/ 980501 h 1448718"/>
              <a:gd name="connsiteX2" fmla="*/ 0 w 1311887"/>
              <a:gd name="connsiteY2" fmla="*/ 1448718 h 1448718"/>
            </a:gdLst>
            <a:ahLst/>
            <a:cxnLst>
              <a:cxn ang="0">
                <a:pos x="connsiteX0" y="connsiteY0"/>
              </a:cxn>
              <a:cxn ang="0">
                <a:pos x="connsiteX1" y="connsiteY1"/>
              </a:cxn>
              <a:cxn ang="0">
                <a:pos x="connsiteX2" y="connsiteY2"/>
              </a:cxn>
            </a:cxnLst>
            <a:rect l="l" t="t" r="r" b="b"/>
            <a:pathLst>
              <a:path w="1311887" h="1448718">
                <a:moveTo>
                  <a:pt x="1140246" y="0"/>
                </a:moveTo>
                <a:cubicBezTo>
                  <a:pt x="1273825" y="369524"/>
                  <a:pt x="1407405" y="739048"/>
                  <a:pt x="1217364" y="980501"/>
                </a:cubicBezTo>
                <a:cubicBezTo>
                  <a:pt x="1027323" y="1221954"/>
                  <a:pt x="0" y="1448718"/>
                  <a:pt x="0" y="1448718"/>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5851557" y="1481164"/>
            <a:ext cx="1635402" cy="2822282"/>
          </a:xfrm>
          <a:custGeom>
            <a:avLst/>
            <a:gdLst>
              <a:gd name="connsiteX0" fmla="*/ 1536172 w 1536172"/>
              <a:gd name="connsiteY0" fmla="*/ 2825827 h 2825827"/>
              <a:gd name="connsiteX1" fmla="*/ 357368 w 1536172"/>
              <a:gd name="connsiteY1" fmla="*/ 2544897 h 2825827"/>
              <a:gd name="connsiteX2" fmla="*/ 4828 w 1536172"/>
              <a:gd name="connsiteY2" fmla="*/ 1399142 h 2825827"/>
              <a:gd name="connsiteX3" fmla="*/ 550163 w 1536172"/>
              <a:gd name="connsiteY3" fmla="*/ 324998 h 2825827"/>
              <a:gd name="connsiteX4" fmla="*/ 1514139 w 1536172"/>
              <a:gd name="connsiteY4" fmla="*/ 0 h 2825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72" h="2825827">
                <a:moveTo>
                  <a:pt x="1536172" y="2825827"/>
                </a:moveTo>
                <a:cubicBezTo>
                  <a:pt x="1074382" y="2804252"/>
                  <a:pt x="612592" y="2782678"/>
                  <a:pt x="357368" y="2544897"/>
                </a:cubicBezTo>
                <a:cubicBezTo>
                  <a:pt x="102144" y="2307116"/>
                  <a:pt x="-27304" y="1769125"/>
                  <a:pt x="4828" y="1399142"/>
                </a:cubicBezTo>
                <a:cubicBezTo>
                  <a:pt x="36960" y="1029159"/>
                  <a:pt x="298611" y="558188"/>
                  <a:pt x="550163" y="324998"/>
                </a:cubicBezTo>
                <a:cubicBezTo>
                  <a:pt x="801715" y="91808"/>
                  <a:pt x="1514139" y="0"/>
                  <a:pt x="151413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7320815" y="1502005"/>
            <a:ext cx="1572127" cy="2948075"/>
          </a:xfrm>
          <a:custGeom>
            <a:avLst/>
            <a:gdLst>
              <a:gd name="connsiteX0" fmla="*/ 0 w 1538263"/>
              <a:gd name="connsiteY0" fmla="*/ 0 h 2985571"/>
              <a:gd name="connsiteX1" fmla="*/ 1096178 w 1538263"/>
              <a:gd name="connsiteY1" fmla="*/ 269914 h 2985571"/>
              <a:gd name="connsiteX2" fmla="*/ 1492785 w 1538263"/>
              <a:gd name="connsiteY2" fmla="*/ 1200839 h 2985571"/>
              <a:gd name="connsiteX3" fmla="*/ 1366091 w 1538263"/>
              <a:gd name="connsiteY3" fmla="*/ 2506338 h 2985571"/>
              <a:gd name="connsiteX4" fmla="*/ 38559 w 1538263"/>
              <a:gd name="connsiteY4" fmla="*/ 2985571 h 2985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63" h="2985571">
                <a:moveTo>
                  <a:pt x="0" y="0"/>
                </a:moveTo>
                <a:cubicBezTo>
                  <a:pt x="423690" y="34887"/>
                  <a:pt x="847381" y="69774"/>
                  <a:pt x="1096178" y="269914"/>
                </a:cubicBezTo>
                <a:cubicBezTo>
                  <a:pt x="1344975" y="470054"/>
                  <a:pt x="1447799" y="828102"/>
                  <a:pt x="1492785" y="1200839"/>
                </a:cubicBezTo>
                <a:cubicBezTo>
                  <a:pt x="1537771" y="1573576"/>
                  <a:pt x="1608462" y="2208883"/>
                  <a:pt x="1366091" y="2506338"/>
                </a:cubicBezTo>
                <a:cubicBezTo>
                  <a:pt x="1123720" y="2803793"/>
                  <a:pt x="301128" y="2929569"/>
                  <a:pt x="38559" y="2985571"/>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591980" y="2858528"/>
            <a:ext cx="1850495" cy="1588257"/>
          </a:xfrm>
          <a:custGeom>
            <a:avLst/>
            <a:gdLst>
              <a:gd name="connsiteX0" fmla="*/ 1768207 w 1768207"/>
              <a:gd name="connsiteY0" fmla="*/ 1580920 h 1585064"/>
              <a:gd name="connsiteX1" fmla="*/ 534318 w 1768207"/>
              <a:gd name="connsiteY1" fmla="*/ 1338549 h 1585064"/>
              <a:gd name="connsiteX2" fmla="*/ 0 w 1768207"/>
              <a:gd name="connsiteY2" fmla="*/ 0 h 1585064"/>
            </a:gdLst>
            <a:ahLst/>
            <a:cxnLst>
              <a:cxn ang="0">
                <a:pos x="connsiteX0" y="connsiteY0"/>
              </a:cxn>
              <a:cxn ang="0">
                <a:pos x="connsiteX1" y="connsiteY1"/>
              </a:cxn>
              <a:cxn ang="0">
                <a:pos x="connsiteX2" y="connsiteY2"/>
              </a:cxn>
            </a:cxnLst>
            <a:rect l="l" t="t" r="r" b="b"/>
            <a:pathLst>
              <a:path w="1768207" h="1585064">
                <a:moveTo>
                  <a:pt x="1768207" y="1580920"/>
                </a:moveTo>
                <a:cubicBezTo>
                  <a:pt x="1298613" y="1591478"/>
                  <a:pt x="829019" y="1602036"/>
                  <a:pt x="534318" y="1338549"/>
                </a:cubicBezTo>
                <a:cubicBezTo>
                  <a:pt x="239617" y="1075062"/>
                  <a:pt x="0" y="0"/>
                  <a:pt x="0" y="0"/>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3627120" y="1828800"/>
            <a:ext cx="1813560" cy="8534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p:cNvSpPr/>
          <p:nvPr/>
        </p:nvSpPr>
        <p:spPr>
          <a:xfrm>
            <a:off x="6592824" y="2097024"/>
            <a:ext cx="1563624" cy="1563624"/>
          </a:xfrm>
          <a:prstGeom prst="arc">
            <a:avLst>
              <a:gd name="adj1" fmla="val 16200000"/>
              <a:gd name="adj2" fmla="val 5356244"/>
            </a:avLst>
          </a:prstGeom>
          <a:solidFill>
            <a:srgbClr val="0432FF">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0800000">
            <a:off x="6592824" y="2097024"/>
            <a:ext cx="1563624" cy="1563624"/>
          </a:xfrm>
          <a:prstGeom prst="arc">
            <a:avLst>
              <a:gd name="adj1" fmla="val 16200000"/>
              <a:gd name="adj2" fmla="val 5356244"/>
            </a:avLst>
          </a:prstGeom>
          <a:solidFill>
            <a:srgbClr val="FF0000">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140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par>
                          <p:cTn id="45" fill="hold">
                            <p:stCondLst>
                              <p:cond delay="15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42</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43</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44</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47</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dirty="0" smtClean="0"/>
              <a:t>Compute </a:t>
            </a:r>
            <a:r>
              <a:rPr lang="en-US" dirty="0"/>
              <a:t>d</a:t>
            </a:r>
            <a:r>
              <a:rPr lang="en-US" dirty="0" smtClean="0"/>
              <a:t>isaggregation</a:t>
            </a:r>
            <a:endParaRPr lang="en-US" dirty="0"/>
          </a:p>
        </p:txBody>
      </p:sp>
    </p:spTree>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1" nodeType="afterEffect">
                                  <p:stCondLst>
                                    <p:cond delay="250"/>
                                  </p:stCondLst>
                                  <p:childTnLst>
                                    <p:set>
                                      <p:cBhvr>
                                        <p:cTn id="30" dur="1" fill="hold">
                                          <p:stCondLst>
                                            <p:cond delay="0"/>
                                          </p:stCondLst>
                                        </p:cTn>
                                        <p:tgtEl>
                                          <p:spTgt spid="107"/>
                                        </p:tgtEl>
                                        <p:attrNameLst>
                                          <p:attrName>style.visibility</p:attrName>
                                        </p:attrNameLst>
                                      </p:cBhvr>
                                      <p:to>
                                        <p:strVal val="hidden"/>
                                      </p:to>
                                    </p:set>
                                  </p:childTnLst>
                                </p:cTn>
                              </p:par>
                            </p:childTnLst>
                          </p:cTn>
                        </p:par>
                        <p:par>
                          <p:cTn id="31" fill="hold">
                            <p:stCondLst>
                              <p:cond delay="250"/>
                            </p:stCondLst>
                            <p:childTnLst>
                              <p:par>
                                <p:cTn id="32" presetID="1" presetClass="entr" presetSubtype="0" fill="hold" grpId="2" nodeType="afterEffect">
                                  <p:stCondLst>
                                    <p:cond delay="250"/>
                                  </p:stCondLst>
                                  <p:childTnLst>
                                    <p:set>
                                      <p:cBhvr>
                                        <p:cTn id="33" dur="1" fill="hold">
                                          <p:stCondLst>
                                            <p:cond delay="0"/>
                                          </p:stCondLst>
                                        </p:cTn>
                                        <p:tgtEl>
                                          <p:spTgt spid="105"/>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3" nodeType="afterEffect">
                                  <p:stCondLst>
                                    <p:cond delay="25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2" nodeType="afterEffect">
                                  <p:stCondLst>
                                    <p:cond delay="250"/>
                                  </p:stCondLst>
                                  <p:childTnLst>
                                    <p:set>
                                      <p:cBhvr>
                                        <p:cTn id="39" dur="1" fill="hold">
                                          <p:stCondLst>
                                            <p:cond delay="0"/>
                                          </p:stCondLst>
                                        </p:cTn>
                                        <p:tgtEl>
                                          <p:spTgt spid="106"/>
                                        </p:tgtEl>
                                        <p:attrNameLst>
                                          <p:attrName>style.visibility</p:attrName>
                                        </p:attrNameLst>
                                      </p:cBhvr>
                                      <p:to>
                                        <p:strVal val="visible"/>
                                      </p:to>
                                    </p:set>
                                  </p:childTnLst>
                                </p:cTn>
                              </p:par>
                            </p:childTnLst>
                          </p:cTn>
                        </p:par>
                        <p:par>
                          <p:cTn id="40" fill="hold">
                            <p:stCondLst>
                              <p:cond delay="1000"/>
                            </p:stCondLst>
                            <p:childTnLst>
                              <p:par>
                                <p:cTn id="41" presetID="1" presetClass="exit" presetSubtype="0" fill="hold" grpId="3" nodeType="afterEffect">
                                  <p:stCondLst>
                                    <p:cond delay="250"/>
                                  </p:stCondLst>
                                  <p:childTnLst>
                                    <p:set>
                                      <p:cBhvr>
                                        <p:cTn id="42" dur="1" fill="hold">
                                          <p:stCondLst>
                                            <p:cond delay="0"/>
                                          </p:stCondLst>
                                        </p:cTn>
                                        <p:tgtEl>
                                          <p:spTgt spid="106"/>
                                        </p:tgtEl>
                                        <p:attrNameLst>
                                          <p:attrName>style.visibility</p:attrName>
                                        </p:attrNameLst>
                                      </p:cBhvr>
                                      <p:to>
                                        <p:strVal val="hidden"/>
                                      </p:to>
                                    </p:set>
                                  </p:childTnLst>
                                </p:cTn>
                              </p:par>
                            </p:childTnLst>
                          </p:cTn>
                        </p:par>
                        <p:par>
                          <p:cTn id="43" fill="hold">
                            <p:stCondLst>
                              <p:cond delay="1250"/>
                            </p:stCondLst>
                            <p:childTnLst>
                              <p:par>
                                <p:cTn id="44" presetID="1" presetClass="entr" presetSubtype="0" fill="hold" grpId="2" nodeType="afterEffect">
                                  <p:stCondLst>
                                    <p:cond delay="25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3" nodeType="afterEffect">
                                  <p:stCondLst>
                                    <p:cond delay="250"/>
                                  </p:stCondLst>
                                  <p:childTnLst>
                                    <p:set>
                                      <p:cBhvr>
                                        <p:cTn id="48" dur="1" fill="hold">
                                          <p:stCondLst>
                                            <p:cond delay="0"/>
                                          </p:stCondLst>
                                        </p:cTn>
                                        <p:tgtEl>
                                          <p:spTgt spid="107"/>
                                        </p:tgtEl>
                                        <p:attrNameLst>
                                          <p:attrName>style.visibility</p:attrName>
                                        </p:attrNameLst>
                                      </p:cBhvr>
                                      <p:to>
                                        <p:strVal val="hidden"/>
                                      </p:to>
                                    </p:set>
                                  </p:childTnLst>
                                </p:cTn>
                              </p:par>
                            </p:childTnLst>
                          </p:cTn>
                        </p:par>
                        <p:par>
                          <p:cTn id="49" fill="hold">
                            <p:stCondLst>
                              <p:cond delay="1750"/>
                            </p:stCondLst>
                            <p:childTnLst>
                              <p:par>
                                <p:cTn id="50" presetID="1" presetClass="entr" presetSubtype="0" fill="hold" grpId="4" nodeType="afterEffect">
                                  <p:stCondLst>
                                    <p:cond delay="25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2000"/>
                            </p:stCondLst>
                            <p:childTnLst>
                              <p:par>
                                <p:cTn id="53" presetID="1" presetClass="exit" presetSubtype="0" fill="hold" grpId="5" nodeType="afterEffect">
                                  <p:stCondLst>
                                    <p:cond delay="250"/>
                                  </p:stCondLst>
                                  <p:childTnLst>
                                    <p:set>
                                      <p:cBhvr>
                                        <p:cTn id="54" dur="1" fill="hold">
                                          <p:stCondLst>
                                            <p:cond delay="0"/>
                                          </p:stCondLst>
                                        </p:cTn>
                                        <p:tgtEl>
                                          <p:spTgt spid="106"/>
                                        </p:tgtEl>
                                        <p:attrNameLst>
                                          <p:attrName>style.visibility</p:attrName>
                                        </p:attrNameLst>
                                      </p:cBhvr>
                                      <p:to>
                                        <p:strVal val="hidden"/>
                                      </p:to>
                                    </p:set>
                                  </p:childTnLst>
                                </p:cTn>
                              </p:par>
                            </p:childTnLst>
                          </p:cTn>
                        </p:par>
                        <p:par>
                          <p:cTn id="55" fill="hold">
                            <p:stCondLst>
                              <p:cond delay="2250"/>
                            </p:stCondLst>
                            <p:childTnLst>
                              <p:par>
                                <p:cTn id="56" presetID="1" presetClass="entr" presetSubtype="0" fill="hold" grpId="4" nodeType="afterEffect">
                                  <p:stCondLst>
                                    <p:cond delay="25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2500"/>
                            </p:stCondLst>
                            <p:childTnLst>
                              <p:par>
                                <p:cTn id="59" presetID="1" presetClass="exit" presetSubtype="0" fill="hold" grpId="5" nodeType="afterEffect">
                                  <p:stCondLst>
                                    <p:cond delay="250"/>
                                  </p:stCondLst>
                                  <p:childTnLst>
                                    <p:set>
                                      <p:cBhvr>
                                        <p:cTn id="60" dur="1" fill="hold">
                                          <p:stCondLst>
                                            <p:cond delay="0"/>
                                          </p:stCondLst>
                                        </p:cTn>
                                        <p:tgtEl>
                                          <p:spTgt spid="107"/>
                                        </p:tgtEl>
                                        <p:attrNameLst>
                                          <p:attrName>style.visibility</p:attrName>
                                        </p:attrNameLst>
                                      </p:cBhvr>
                                      <p:to>
                                        <p:strVal val="hidden"/>
                                      </p:to>
                                    </p:set>
                                  </p:childTnLst>
                                </p:cTn>
                              </p:par>
                            </p:childTnLst>
                          </p:cTn>
                        </p:par>
                        <p:par>
                          <p:cTn id="61" fill="hold">
                            <p:stCondLst>
                              <p:cond delay="2750"/>
                            </p:stCondLst>
                            <p:childTnLst>
                              <p:par>
                                <p:cTn id="62" presetID="1" presetClass="entr" presetSubtype="0" fill="hold" grpId="4" nodeType="afterEffect">
                                  <p:stCondLst>
                                    <p:cond delay="25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3000"/>
                            </p:stCondLst>
                            <p:childTnLst>
                              <p:par>
                                <p:cTn id="65" presetID="1" presetClass="exit" presetSubtype="0" fill="hold" grpId="5" nodeType="afterEffect">
                                  <p:stCondLst>
                                    <p:cond delay="250"/>
                                  </p:stCondLst>
                                  <p:childTnLst>
                                    <p:set>
                                      <p:cBhvr>
                                        <p:cTn id="66" dur="1" fill="hold">
                                          <p:stCondLst>
                                            <p:cond delay="0"/>
                                          </p:stCondLst>
                                        </p:cTn>
                                        <p:tgtEl>
                                          <p:spTgt spid="105"/>
                                        </p:tgtEl>
                                        <p:attrNameLst>
                                          <p:attrName>style.visibility</p:attrName>
                                        </p:attrNameLst>
                                      </p:cBhvr>
                                      <p:to>
                                        <p:strVal val="hidden"/>
                                      </p:to>
                                    </p:set>
                                  </p:childTnLst>
                                </p:cTn>
                              </p:par>
                            </p:childTnLst>
                          </p:cTn>
                        </p:par>
                        <p:par>
                          <p:cTn id="67" fill="hold">
                            <p:stCondLst>
                              <p:cond delay="3250"/>
                            </p:stCondLst>
                            <p:childTnLst>
                              <p:par>
                                <p:cTn id="68" presetID="1" presetClass="entr" presetSubtype="0" fill="hold" grpId="6" nodeType="afterEffect">
                                  <p:stCondLst>
                                    <p:cond delay="250"/>
                                  </p:stCondLst>
                                  <p:childTnLst>
                                    <p:set>
                                      <p:cBhvr>
                                        <p:cTn id="69" dur="1" fill="hold">
                                          <p:stCondLst>
                                            <p:cond delay="0"/>
                                          </p:stCondLst>
                                        </p:cTn>
                                        <p:tgtEl>
                                          <p:spTgt spid="107"/>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7" nodeType="afterEffect">
                                  <p:stCondLst>
                                    <p:cond delay="250"/>
                                  </p:stCondLst>
                                  <p:childTnLst>
                                    <p:set>
                                      <p:cBhvr>
                                        <p:cTn id="72" dur="1" fill="hold">
                                          <p:stCondLst>
                                            <p:cond delay="0"/>
                                          </p:stCondLst>
                                        </p:cTn>
                                        <p:tgtEl>
                                          <p:spTgt spid="107"/>
                                        </p:tgtEl>
                                        <p:attrNameLst>
                                          <p:attrName>style.visibility</p:attrName>
                                        </p:attrNameLst>
                                      </p:cBhvr>
                                      <p:to>
                                        <p:strVal val="hidden"/>
                                      </p:to>
                                    </p:set>
                                  </p:childTnLst>
                                </p:cTn>
                              </p:par>
                            </p:childTnLst>
                          </p:cTn>
                        </p:par>
                        <p:par>
                          <p:cTn id="73" fill="hold">
                            <p:stCondLst>
                              <p:cond delay="3750"/>
                            </p:stCondLst>
                            <p:childTnLst>
                              <p:par>
                                <p:cTn id="74" presetID="1" presetClass="entr" presetSubtype="0" fill="hold" grpId="6" nodeType="afterEffect">
                                  <p:stCondLst>
                                    <p:cond delay="250"/>
                                  </p:stCondLst>
                                  <p:childTnLst>
                                    <p:set>
                                      <p:cBhvr>
                                        <p:cTn id="75" dur="1" fill="hold">
                                          <p:stCondLst>
                                            <p:cond delay="0"/>
                                          </p:stCondLst>
                                        </p:cTn>
                                        <p:tgtEl>
                                          <p:spTgt spid="106"/>
                                        </p:tgtEl>
                                        <p:attrNameLst>
                                          <p:attrName>style.visibility</p:attrName>
                                        </p:attrNameLst>
                                      </p:cBhvr>
                                      <p:to>
                                        <p:strVal val="visible"/>
                                      </p:to>
                                    </p:set>
                                  </p:childTnLst>
                                </p:cTn>
                              </p:par>
                            </p:childTnLst>
                          </p:cTn>
                        </p:par>
                        <p:par>
                          <p:cTn id="76" fill="hold">
                            <p:stCondLst>
                              <p:cond delay="4000"/>
                            </p:stCondLst>
                            <p:childTnLst>
                              <p:par>
                                <p:cTn id="77" presetID="1" presetClass="exit" presetSubtype="0" fill="hold" grpId="7" nodeType="afterEffect">
                                  <p:stCondLst>
                                    <p:cond delay="250"/>
                                  </p:stCondLst>
                                  <p:childTnLst>
                                    <p:set>
                                      <p:cBhvr>
                                        <p:cTn id="78" dur="1" fill="hold">
                                          <p:stCondLst>
                                            <p:cond delay="0"/>
                                          </p:stCondLst>
                                        </p:cTn>
                                        <p:tgtEl>
                                          <p:spTgt spid="106"/>
                                        </p:tgtEl>
                                        <p:attrNameLst>
                                          <p:attrName>style.visibility</p:attrName>
                                        </p:attrNameLst>
                                      </p:cBhvr>
                                      <p:to>
                                        <p:strVal val="hidden"/>
                                      </p:to>
                                    </p:set>
                                  </p:childTnLst>
                                </p:cTn>
                              </p:par>
                            </p:childTnLst>
                          </p:cTn>
                        </p:par>
                        <p:par>
                          <p:cTn id="79" fill="hold">
                            <p:stCondLst>
                              <p:cond delay="4250"/>
                            </p:stCondLst>
                            <p:childTnLst>
                              <p:par>
                                <p:cTn id="80" presetID="1" presetClass="entr" presetSubtype="0" fill="hold" grpId="8" nodeType="afterEffect">
                                  <p:stCondLst>
                                    <p:cond delay="250"/>
                                  </p:stCondLst>
                                  <p:childTnLst>
                                    <p:set>
                                      <p:cBhvr>
                                        <p:cTn id="81" dur="1" fill="hold">
                                          <p:stCondLst>
                                            <p:cond delay="0"/>
                                          </p:stCondLst>
                                        </p:cTn>
                                        <p:tgtEl>
                                          <p:spTgt spid="107"/>
                                        </p:tgtEl>
                                        <p:attrNameLst>
                                          <p:attrName>style.visibility</p:attrName>
                                        </p:attrNameLst>
                                      </p:cBhvr>
                                      <p:to>
                                        <p:strVal val="visible"/>
                                      </p:to>
                                    </p:set>
                                  </p:childTnLst>
                                </p:cTn>
                              </p:par>
                            </p:childTnLst>
                          </p:cTn>
                        </p:par>
                        <p:par>
                          <p:cTn id="82" fill="hold">
                            <p:stCondLst>
                              <p:cond delay="4500"/>
                            </p:stCondLst>
                            <p:childTnLst>
                              <p:par>
                                <p:cTn id="83" presetID="1" presetClass="exit" presetSubtype="0" fill="hold" grpId="9" nodeType="afterEffect">
                                  <p:stCondLst>
                                    <p:cond delay="250"/>
                                  </p:stCondLst>
                                  <p:childTnLst>
                                    <p:set>
                                      <p:cBhvr>
                                        <p:cTn id="84" dur="1" fill="hold">
                                          <p:stCondLst>
                                            <p:cond delay="0"/>
                                          </p:stCondLst>
                                        </p:cTn>
                                        <p:tgtEl>
                                          <p:spTgt spid="107"/>
                                        </p:tgtEl>
                                        <p:attrNameLst>
                                          <p:attrName>style.visibility</p:attrName>
                                        </p:attrNameLst>
                                      </p:cBhvr>
                                      <p:to>
                                        <p:strVal val="hidden"/>
                                      </p:to>
                                    </p:set>
                                  </p:childTnLst>
                                </p:cTn>
                              </p:par>
                            </p:childTnLst>
                          </p:cTn>
                        </p:par>
                        <p:par>
                          <p:cTn id="85" fill="hold">
                            <p:stCondLst>
                              <p:cond delay="4750"/>
                            </p:stCondLst>
                            <p:childTnLst>
                              <p:par>
                                <p:cTn id="86" presetID="1" presetClass="entr" presetSubtype="0" fill="hold" grpId="6" nodeType="afterEffect">
                                  <p:stCondLst>
                                    <p:cond delay="250"/>
                                  </p:stCondLst>
                                  <p:childTnLst>
                                    <p:set>
                                      <p:cBhvr>
                                        <p:cTn id="87" dur="1" fill="hold">
                                          <p:stCondLst>
                                            <p:cond delay="0"/>
                                          </p:stCondLst>
                                        </p:cTn>
                                        <p:tgtEl>
                                          <p:spTgt spid="105"/>
                                        </p:tgtEl>
                                        <p:attrNameLst>
                                          <p:attrName>style.visibility</p:attrName>
                                        </p:attrNameLst>
                                      </p:cBhvr>
                                      <p:to>
                                        <p:strVal val="visible"/>
                                      </p:to>
                                    </p:set>
                                  </p:childTnLst>
                                </p:cTn>
                              </p:par>
                            </p:childTnLst>
                          </p:cTn>
                        </p:par>
                        <p:par>
                          <p:cTn id="88" fill="hold">
                            <p:stCondLst>
                              <p:cond delay="5000"/>
                            </p:stCondLst>
                            <p:childTnLst>
                              <p:par>
                                <p:cTn id="89" presetID="1" presetClass="exit" presetSubtype="0" fill="hold" grpId="7" nodeType="afterEffect">
                                  <p:stCondLst>
                                    <p:cond delay="250"/>
                                  </p:stCondLst>
                                  <p:childTnLst>
                                    <p:set>
                                      <p:cBhvr>
                                        <p:cTn id="90" dur="1" fill="hold">
                                          <p:stCondLst>
                                            <p:cond delay="0"/>
                                          </p:stCondLst>
                                        </p:cTn>
                                        <p:tgtEl>
                                          <p:spTgt spid="10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109"/>
                                        </p:tgtEl>
                                      </p:cBhvr>
                                    </p:animEffect>
                                    <p:set>
                                      <p:cBhvr>
                                        <p:cTn id="95" dur="1" fill="hold">
                                          <p:stCondLst>
                                            <p:cond delay="499"/>
                                          </p:stCondLst>
                                        </p:cTn>
                                        <p:tgtEl>
                                          <p:spTgt spid="109"/>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1"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500"/>
                            </p:stCondLst>
                            <p:childTnLst>
                              <p:par>
                                <p:cTn id="100" presetID="0" presetClass="path" presetSubtype="0" accel="50000" decel="50000" fill="hold" grpId="0" nodeType="afterEffect">
                                  <p:stCondLst>
                                    <p:cond delay="0"/>
                                  </p:stCondLst>
                                  <p:childTnLst>
                                    <p:animMotion origin="layout" path="M 0.00104 0.00069 L 0.59636 0.00069 " pathEditMode="relative" rAng="0" ptsTypes="AA">
                                      <p:cBhvr>
                                        <p:cTn id="10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5" grpId="2" animBg="1"/>
      <p:bldP spid="105" grpId="3" animBg="1"/>
      <p:bldP spid="105" grpId="4" animBg="1"/>
      <p:bldP spid="105" grpId="5" animBg="1"/>
      <p:bldP spid="105" grpId="6" animBg="1"/>
      <p:bldP spid="105" grpId="7" animBg="1"/>
      <p:bldP spid="106" grpId="0" animBg="1"/>
      <p:bldP spid="106" grpId="1" animBg="1"/>
      <p:bldP spid="106" grpId="2" animBg="1"/>
      <p:bldP spid="106" grpId="3" animBg="1"/>
      <p:bldP spid="106" grpId="4" animBg="1"/>
      <p:bldP spid="106" grpId="5" animBg="1"/>
      <p:bldP spid="106" grpId="6" animBg="1"/>
      <p:bldP spid="106" grpId="7" animBg="1"/>
      <p:bldP spid="107" grpId="0" animBg="1"/>
      <p:bldP spid="107" grpId="1" animBg="1"/>
      <p:bldP spid="107" grpId="2" animBg="1"/>
      <p:bldP spid="107" grpId="3" animBg="1"/>
      <p:bldP spid="107" grpId="4" animBg="1"/>
      <p:bldP spid="107" grpId="5" animBg="1"/>
      <p:bldP spid="107" grpId="6" animBg="1"/>
      <p:bldP spid="107" grpId="7" animBg="1"/>
      <p:bldP spid="107" grpId="8" animBg="1"/>
      <p:bldP spid="107" grpId="9"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conflates </a:t>
            </a:r>
            <a:r>
              <a:rPr lang="en-US" dirty="0" smtClean="0"/>
              <a:t>memory allocation with packet processing</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815882"/>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a:p>
            <a:pPr marL="342900" indent="-342900">
              <a:buFont typeface="Wingdings" charset="2"/>
              <a:buChar char="Ø"/>
            </a:pPr>
            <a:endParaRPr lang="en-US" sz="2200" dirty="0"/>
          </a:p>
        </p:txBody>
      </p:sp>
    </p:spTree>
    <p:extLst>
      <p:ext uri="{BB962C8B-B14F-4D97-AF65-F5344CB8AC3E}">
        <p14:creationId xmlns:p14="http://schemas.microsoft.com/office/powerpoint/2010/main" val="164916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11679</TotalTime>
  <Words>7076</Words>
  <Application>Microsoft Macintosh PowerPoint</Application>
  <PresentationFormat>Widescreen</PresentationFormat>
  <Paragraphs>1369</Paragraphs>
  <Slides>47</Slides>
  <Notes>44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3 questions to determine dRMT’s practicality</vt:lpstr>
      <vt:lpstr>Compiling a program to dRMT</vt:lpstr>
      <vt:lpstr>Crossbar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no-ops: ILP formulation</vt:lpstr>
      <vt:lpstr>Evaluation: Comparing RMT and dRMT</vt:lpstr>
      <vt:lpstr>Evaluation: Comparing RMT and dRMT</vt:lpstr>
      <vt:lpstr>Evaluation: Comparing RMT and dRMT</vt:lpstr>
      <vt:lpstr>Evaluation: Comparing RMT and dRMT</vt:lpstr>
      <vt:lpstr>dRMT eliminates performance cliffs</vt:lpstr>
      <vt:lpstr>dRMT hardware feasibility</vt:lpstr>
      <vt:lpstr>Comparing chip areas of RMT and dRMT</vt:lpstr>
      <vt:lpstr>Conclusion</vt:lpstr>
      <vt:lpstr>Backup slides</vt:lpstr>
      <vt:lpstr>ILP circle intuition</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2606</cp:revision>
  <dcterms:created xsi:type="dcterms:W3CDTF">2017-05-13T13:11:05Z</dcterms:created>
  <dcterms:modified xsi:type="dcterms:W3CDTF">2017-08-21T04:55:33Z</dcterms:modified>
</cp:coreProperties>
</file>