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378" r:id="rId25"/>
    <p:sldId id="379" r:id="rId26"/>
    <p:sldId id="380" r:id="rId27"/>
    <p:sldId id="397" r:id="rId28"/>
    <p:sldId id="343" r:id="rId29"/>
    <p:sldId id="346" r:id="rId30"/>
    <p:sldId id="350" r:id="rId31"/>
    <p:sldId id="404" r:id="rId32"/>
    <p:sldId id="405" r:id="rId33"/>
    <p:sldId id="403"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66"/>
    <p:restoredTop sz="62918"/>
  </p:normalViewPr>
  <p:slideViewPr>
    <p:cSldViewPr snapToGrid="0" snapToObjects="1" showGuides="1">
      <p:cViewPr>
        <p:scale>
          <a:sx n="84" d="100"/>
          <a:sy n="84" d="100"/>
        </p:scale>
        <p:origin x="984"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609087952"/>
        <c:axId val="-1590425520"/>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90435216"/>
        <c:axId val="-1590413344"/>
      </c:barChart>
      <c:catAx>
        <c:axId val="-160908795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90425520"/>
        <c:crossesAt val="0.0"/>
        <c:auto val="1"/>
        <c:lblAlgn val="ctr"/>
        <c:lblOffset val="100"/>
        <c:noMultiLvlLbl val="0"/>
      </c:catAx>
      <c:valAx>
        <c:axId val="-1590425520"/>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609087952"/>
        <c:crosses val="autoZero"/>
        <c:crossBetween val="between"/>
      </c:valAx>
      <c:valAx>
        <c:axId val="-1590413344"/>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90435216"/>
        <c:crosses val="max"/>
        <c:crossBetween val="between"/>
      </c:valAx>
      <c:catAx>
        <c:axId val="-1590435216"/>
        <c:scaling>
          <c:orientation val="minMax"/>
        </c:scaling>
        <c:delete val="1"/>
        <c:axPos val="b"/>
        <c:numFmt formatCode="General" sourceLinked="1"/>
        <c:majorTickMark val="out"/>
        <c:minorTickMark val="none"/>
        <c:tickLblPos val="nextTo"/>
        <c:crossAx val="-1590413344"/>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948967392"/>
        <c:axId val="-1948526272"/>
      </c:scatterChart>
      <c:valAx>
        <c:axId val="-1948967392"/>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48526272"/>
        <c:crosses val="autoZero"/>
        <c:crossBetween val="midCat"/>
      </c:valAx>
      <c:valAx>
        <c:axId val="-1948526272"/>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948967392"/>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949081872"/>
        <c:axId val="-1948827296"/>
      </c:barChart>
      <c:catAx>
        <c:axId val="-1949081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8827296"/>
        <c:crosses val="autoZero"/>
        <c:auto val="1"/>
        <c:lblAlgn val="ctr"/>
        <c:lblOffset val="100"/>
        <c:noMultiLvlLbl val="0"/>
      </c:catAx>
      <c:valAx>
        <c:axId val="-1948827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9081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a:t>
            </a:r>
            <a:r>
              <a:rPr lang="en-US" baseline="0" dirty="0" smtClean="0"/>
              <a:t>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and there won’t be any case of two processors accessing the same memory cluster in one clock cycle.</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a:t>
            </a:r>
            <a:r>
              <a:rPr lang="en-US" baseline="0" dirty="0" smtClean="0"/>
              <a:t>RMT </a:t>
            </a:r>
            <a:r>
              <a:rPr lang="en-US" baseline="0" dirty="0" smtClean="0"/>
              <a:t>architecture because it is representative of many commercial products today.</a:t>
            </a:r>
          </a:p>
          <a:p>
            <a:endParaRPr lang="en-US" baseline="0" dirty="0" smtClean="0"/>
          </a:p>
          <a:p>
            <a:r>
              <a:rPr lang="en-US" baseline="0" dirty="0" smtClean="0"/>
              <a:t>In the RMT architecture, </a:t>
            </a:r>
            <a:r>
              <a:rPr lang="en-US" baseline="0" dirty="0" smtClean="0"/>
              <a:t>a parser turns bytes from the wire into a bag of packet headers. In each pipeline stage, a </a:t>
            </a:r>
            <a:r>
              <a:rPr lang="en-US" baseline="0" dirty="0" smtClean="0"/>
              <a:t>programmable match </a:t>
            </a:r>
            <a:r>
              <a:rPr lang="en-US" baseline="0" dirty="0" smtClean="0"/>
              <a:t>unit extracts the relevant part of the packet header as a key to look up in the match-action table. It then sends this to the memory cluster, which performs the lookup and returns a result. This result is used by </a:t>
            </a:r>
            <a:r>
              <a:rPr lang="en-US" baseline="0" dirty="0" smtClean="0"/>
              <a:t>a programmable </a:t>
            </a:r>
            <a:r>
              <a:rPr lang="en-US" baseline="0" dirty="0" smtClean="0"/>
              <a:t>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a:t>
            </a:r>
            <a:r>
              <a:rPr lang="en-US" baseline="0" dirty="0" smtClean="0"/>
              <a:t>of different resources: </a:t>
            </a:r>
            <a:r>
              <a:rPr lang="en-US" baseline="0" dirty="0" smtClean="0"/>
              <a:t>memory </a:t>
            </a:r>
            <a:r>
              <a:rPr lang="en-US" baseline="0" dirty="0" smtClean="0"/>
              <a:t>resources (to store lookup tables), </a:t>
            </a:r>
            <a:r>
              <a:rPr lang="en-US" baseline="0" dirty="0" smtClean="0"/>
              <a:t>match </a:t>
            </a:r>
            <a:r>
              <a:rPr lang="en-US" baseline="0" dirty="0" smtClean="0"/>
              <a:t>resources </a:t>
            </a:r>
            <a:r>
              <a:rPr lang="en-US" baseline="0" dirty="0" smtClean="0"/>
              <a:t>(to generate </a:t>
            </a:r>
            <a:r>
              <a:rPr lang="en-US" baseline="0" dirty="0" smtClean="0"/>
              <a:t>match keys up to a certain width), </a:t>
            </a:r>
            <a:r>
              <a:rPr lang="en-US" baseline="0" dirty="0" smtClean="0"/>
              <a:t>and </a:t>
            </a:r>
            <a:r>
              <a:rPr lang="en-US" baseline="0" dirty="0" smtClean="0"/>
              <a:t>action resources </a:t>
            </a:r>
            <a:r>
              <a:rPr lang="en-US" baseline="0" dirty="0" smtClean="0"/>
              <a:t>(to transform a limited number of action fields).</a:t>
            </a:r>
          </a:p>
          <a:p>
            <a:endParaRPr lang="en-US" baseline="0" dirty="0" smtClean="0"/>
          </a:p>
          <a:p>
            <a:r>
              <a:rPr lang="en-US" baseline="0" dirty="0" smtClean="0"/>
              <a:t>If your program’s resource requirements do not have the same fixed ratio, you end up wasting resources . </a:t>
            </a:r>
            <a:r>
              <a:rPr lang="en-US" baseline="0" dirty="0" smtClean="0"/>
              <a:t>This is because you can’t allocate resources independently. If you increase one resource, you have to increase the other to maintain the same ratio. </a:t>
            </a:r>
            <a:r>
              <a:rPr lang="en-US" baseline="0" dirty="0" smtClean="0"/>
              <a:t>So if your program needs a lot of memory, it is also given a lot of match and action resources, which might be wasted.</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 if both scheduling and placement respect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2" name="TextBox 151"/>
          <p:cNvSpPr txBox="1"/>
          <p:nvPr/>
        </p:nvSpPr>
        <p:spPr>
          <a:xfrm>
            <a:off x="710110" y="804604"/>
            <a:ext cx="380232" cy="584775"/>
          </a:xfrm>
          <a:prstGeom prst="rect">
            <a:avLst/>
          </a:prstGeom>
          <a:noFill/>
        </p:spPr>
        <p:txBody>
          <a:bodyPr wrap="none" rtlCol="0">
            <a:spAutoFit/>
          </a:bodyPr>
          <a:lstStyle/>
          <a:p>
            <a:r>
              <a:rPr lang="en-US" sz="3200" dirty="0">
                <a:latin typeface="Seravek" charset="0"/>
                <a:ea typeface="Seravek" charset="0"/>
                <a:cs typeface="Seravek" charset="0"/>
              </a:rPr>
              <a:t>2</a:t>
            </a:r>
          </a:p>
        </p:txBody>
      </p:sp>
      <p:sp>
        <p:nvSpPr>
          <p:cNvPr id="153" name="TextBox 152"/>
          <p:cNvSpPr txBox="1"/>
          <p:nvPr/>
        </p:nvSpPr>
        <p:spPr>
          <a:xfrm>
            <a:off x="1252329"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4" name="TextBox 153"/>
          <p:cNvSpPr txBox="1"/>
          <p:nvPr/>
        </p:nvSpPr>
        <p:spPr>
          <a:xfrm>
            <a:off x="1804900" y="804604"/>
            <a:ext cx="404278" cy="584775"/>
          </a:xfrm>
          <a:prstGeom prst="rect">
            <a:avLst/>
          </a:prstGeom>
          <a:noFill/>
        </p:spPr>
        <p:txBody>
          <a:bodyPr wrap="none" rtlCol="0">
            <a:spAutoFit/>
          </a:bodyPr>
          <a:lstStyle/>
          <a:p>
            <a:r>
              <a:rPr lang="en-US" sz="3200" dirty="0">
                <a:latin typeface="Seravek" charset="0"/>
                <a:ea typeface="Seravek" charset="0"/>
                <a:cs typeface="Seravek" charset="0"/>
              </a:rPr>
              <a:t>4</a:t>
            </a:r>
          </a:p>
        </p:txBody>
      </p:sp>
      <p:sp>
        <p:nvSpPr>
          <p:cNvPr id="155" name="TextBox 154"/>
          <p:cNvSpPr txBox="1"/>
          <p:nvPr/>
        </p:nvSpPr>
        <p:spPr>
          <a:xfrm>
            <a:off x="2360677"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sp>
        <p:nvSpPr>
          <p:cNvPr id="160" name="TextBox 159"/>
          <p:cNvSpPr txBox="1"/>
          <p:nvPr/>
        </p:nvSpPr>
        <p:spPr>
          <a:xfrm>
            <a:off x="2937294" y="804604"/>
            <a:ext cx="409086" cy="584775"/>
          </a:xfrm>
          <a:prstGeom prst="rect">
            <a:avLst/>
          </a:prstGeom>
          <a:noFill/>
        </p:spPr>
        <p:txBody>
          <a:bodyPr wrap="none" rtlCol="0">
            <a:spAutoFit/>
          </a:bodyPr>
          <a:lstStyle/>
          <a:p>
            <a:r>
              <a:rPr lang="en-US" sz="3200" dirty="0">
                <a:latin typeface="Seravek" charset="0"/>
                <a:ea typeface="Seravek" charset="0"/>
                <a:cs typeface="Seravek" charset="0"/>
              </a:rPr>
              <a:t>6</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2375712"/>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smtClean="0"/>
              <a:t>Disaggregation </a:t>
            </a:r>
            <a:r>
              <a:rPr lang="en-US" smtClean="0"/>
              <a:t>improves flexibility and </a:t>
            </a:r>
            <a:r>
              <a:rPr lang="en-US" dirty="0" smtClean="0"/>
              <a:t>hardware utilization</a:t>
            </a:r>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3818779" y="77473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r>
              <a:rPr lang="en-US" sz="3200" dirty="0" smtClean="0"/>
              <a:t> resources</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30</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11790</TotalTime>
  <Words>6898</Words>
  <Application>Microsoft Macintosh PowerPoint</Application>
  <PresentationFormat>Widescreen</PresentationFormat>
  <Paragraphs>1344</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hardware feasibility</vt:lpstr>
      <vt:lpstr>Comparing chip areas of RMT and dRMT</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2658</cp:revision>
  <dcterms:created xsi:type="dcterms:W3CDTF">2017-05-13T13:11:05Z</dcterms:created>
  <dcterms:modified xsi:type="dcterms:W3CDTF">2017-08-21T13:16:46Z</dcterms:modified>
</cp:coreProperties>
</file>